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94" r:id="rId8"/>
    <p:sldId id="262" r:id="rId9"/>
    <p:sldId id="29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95" r:id="rId24"/>
    <p:sldId id="296" r:id="rId25"/>
    <p:sldId id="297" r:id="rId26"/>
    <p:sldId id="298" r:id="rId27"/>
    <p:sldId id="299" r:id="rId28"/>
    <p:sldId id="300" r:id="rId29"/>
    <p:sldId id="277" r:id="rId30"/>
    <p:sldId id="301" r:id="rId31"/>
    <p:sldId id="291" r:id="rId32"/>
    <p:sldId id="292" r:id="rId33"/>
  </p:sldIdLst>
  <p:sldSz cx="9144000" cy="5143500" type="screen16x9"/>
  <p:notesSz cx="6858000" cy="9144000"/>
  <p:embeddedFontLst>
    <p:embeddedFont>
      <p:font typeface="Bebas Neue" panose="020B0606020202050201" pitchFamily="34" charset="0"/>
      <p:regular r:id="rId35"/>
    </p:embeddedFont>
    <p:embeddedFont>
      <p:font typeface="Fjalla One" panose="02000506040000020004" pitchFamily="2" charset="0"/>
      <p:regular r:id="rId36"/>
    </p:embeddedFont>
    <p:embeddedFont>
      <p:font typeface="Open Sans" panose="020B0606030504020204" pitchFamily="34" charset="0"/>
      <p:regular r:id="rId37"/>
      <p:bold r:id="rId38"/>
      <p:italic r:id="rId39"/>
      <p:boldItalic r:id="rId40"/>
    </p:embeddedFont>
    <p:embeddedFont>
      <p:font typeface="Oswald" panose="00000500000000000000" pitchFamily="2" charset="0"/>
      <p:regular r:id="rId41"/>
      <p:bold r:id="rId42"/>
    </p:embeddedFont>
    <p:embeddedFont>
      <p:font typeface="Proxima Nova"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bqbgFV2VluubCXk5Uf03Gkbh3y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B3C47-717E-497A-BC3D-558B0C501BD6}" v="44" dt="2025-02-19T18:09:35.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5"/>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7.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5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 Si" clId="Web-{56E3E032-B3D3-45E6-8173-9D1B8DE2496E}"/>
    <pc:docChg chg="modSld">
      <pc:chgData name="Qi Si" userId="" providerId="" clId="Web-{56E3E032-B3D3-45E6-8173-9D1B8DE2496E}" dt="2023-10-11T20:03:44.841" v="4" actId="20577"/>
      <pc:docMkLst>
        <pc:docMk/>
      </pc:docMkLst>
      <pc:sldChg chg="modSp">
        <pc:chgData name="Qi Si" userId="" providerId="" clId="Web-{56E3E032-B3D3-45E6-8173-9D1B8DE2496E}" dt="2023-10-11T20:03:03.480" v="0" actId="20577"/>
        <pc:sldMkLst>
          <pc:docMk/>
          <pc:sldMk cId="0" sldId="256"/>
        </pc:sldMkLst>
        <pc:spChg chg="mod">
          <ac:chgData name="Qi Si" userId="" providerId="" clId="Web-{56E3E032-B3D3-45E6-8173-9D1B8DE2496E}" dt="2023-10-11T20:03:03.480" v="0" actId="20577"/>
          <ac:spMkLst>
            <pc:docMk/>
            <pc:sldMk cId="0" sldId="256"/>
            <ac:spMk id="105" creationId="{00000000-0000-0000-0000-000000000000}"/>
          </ac:spMkLst>
        </pc:spChg>
      </pc:sldChg>
      <pc:sldChg chg="modSp">
        <pc:chgData name="Qi Si" userId="" providerId="" clId="Web-{56E3E032-B3D3-45E6-8173-9D1B8DE2496E}" dt="2023-10-11T20:03:44.841" v="4" actId="20577"/>
        <pc:sldMkLst>
          <pc:docMk/>
          <pc:sldMk cId="0" sldId="296"/>
        </pc:sldMkLst>
        <pc:spChg chg="mod">
          <ac:chgData name="Qi Si" userId="" providerId="" clId="Web-{56E3E032-B3D3-45E6-8173-9D1B8DE2496E}" dt="2023-10-11T20:03:44.841" v="4" actId="20577"/>
          <ac:spMkLst>
            <pc:docMk/>
            <pc:sldMk cId="0" sldId="296"/>
            <ac:spMk id="76" creationId="{00000000-0000-0000-0000-000000000000}"/>
          </ac:spMkLst>
        </pc:spChg>
      </pc:sldChg>
    </pc:docChg>
  </pc:docChgLst>
  <pc:docChgLst>
    <pc:chgData name="Franziska Iffland" userId="nXt2fElPjAZhOhGJ0OXMHAAdYX0xyoU0y9fwNyij6Ss=" providerId="None" clId="Web-{549B3C47-717E-497A-BC3D-558B0C501BD6}"/>
    <pc:docChg chg="modSld">
      <pc:chgData name="Franziska Iffland" userId="nXt2fElPjAZhOhGJ0OXMHAAdYX0xyoU0y9fwNyij6Ss=" providerId="None" clId="Web-{549B3C47-717E-497A-BC3D-558B0C501BD6}" dt="2025-02-19T18:09:32.477" v="36" actId="20577"/>
      <pc:docMkLst>
        <pc:docMk/>
      </pc:docMkLst>
      <pc:sldChg chg="modSp">
        <pc:chgData name="Franziska Iffland" userId="nXt2fElPjAZhOhGJ0OXMHAAdYX0xyoU0y9fwNyij6Ss=" providerId="None" clId="Web-{549B3C47-717E-497A-BC3D-558B0C501BD6}" dt="2025-02-19T18:04:26.558" v="7" actId="20577"/>
        <pc:sldMkLst>
          <pc:docMk/>
          <pc:sldMk cId="0" sldId="259"/>
        </pc:sldMkLst>
        <pc:spChg chg="mod">
          <ac:chgData name="Franziska Iffland" userId="nXt2fElPjAZhOhGJ0OXMHAAdYX0xyoU0y9fwNyij6Ss=" providerId="None" clId="Web-{549B3C47-717E-497A-BC3D-558B0C501BD6}" dt="2025-02-19T18:04:26.558" v="7" actId="20577"/>
          <ac:spMkLst>
            <pc:docMk/>
            <pc:sldMk cId="0" sldId="259"/>
            <ac:spMk id="125" creationId="{00000000-0000-0000-0000-000000000000}"/>
          </ac:spMkLst>
        </pc:spChg>
      </pc:sldChg>
      <pc:sldChg chg="modSp">
        <pc:chgData name="Franziska Iffland" userId="nXt2fElPjAZhOhGJ0OXMHAAdYX0xyoU0y9fwNyij6Ss=" providerId="None" clId="Web-{549B3C47-717E-497A-BC3D-558B0C501BD6}" dt="2025-02-19T18:04:18.120" v="5" actId="20577"/>
        <pc:sldMkLst>
          <pc:docMk/>
          <pc:sldMk cId="0" sldId="260"/>
        </pc:sldMkLst>
        <pc:spChg chg="mod">
          <ac:chgData name="Franziska Iffland" userId="nXt2fElPjAZhOhGJ0OXMHAAdYX0xyoU0y9fwNyij6Ss=" providerId="None" clId="Web-{549B3C47-717E-497A-BC3D-558B0C501BD6}" dt="2025-02-19T18:04:18.120" v="5" actId="20577"/>
          <ac:spMkLst>
            <pc:docMk/>
            <pc:sldMk cId="0" sldId="260"/>
            <ac:spMk id="138" creationId="{00000000-0000-0000-0000-000000000000}"/>
          </ac:spMkLst>
        </pc:spChg>
      </pc:sldChg>
      <pc:sldChg chg="modSp">
        <pc:chgData name="Franziska Iffland" userId="nXt2fElPjAZhOhGJ0OXMHAAdYX0xyoU0y9fwNyij6Ss=" providerId="None" clId="Web-{549B3C47-717E-497A-BC3D-558B0C501BD6}" dt="2025-02-19T18:08:55.913" v="32" actId="20577"/>
        <pc:sldMkLst>
          <pc:docMk/>
          <pc:sldMk cId="0" sldId="277"/>
        </pc:sldMkLst>
        <pc:spChg chg="mod">
          <ac:chgData name="Franziska Iffland" userId="nXt2fElPjAZhOhGJ0OXMHAAdYX0xyoU0y9fwNyij6Ss=" providerId="None" clId="Web-{549B3C47-717E-497A-BC3D-558B0C501BD6}" dt="2025-02-19T18:08:55.913" v="32" actId="20577"/>
          <ac:spMkLst>
            <pc:docMk/>
            <pc:sldMk cId="0" sldId="277"/>
            <ac:spMk id="107" creationId="{00000000-0000-0000-0000-000000000000}"/>
          </ac:spMkLst>
        </pc:spChg>
        <pc:spChg chg="mod">
          <ac:chgData name="Franziska Iffland" userId="nXt2fElPjAZhOhGJ0OXMHAAdYX0xyoU0y9fwNyij6Ss=" providerId="None" clId="Web-{549B3C47-717E-497A-BC3D-558B0C501BD6}" dt="2025-02-19T18:08:17.958" v="25" actId="20577"/>
          <ac:spMkLst>
            <pc:docMk/>
            <pc:sldMk cId="0" sldId="277"/>
            <ac:spMk id="110" creationId="{00000000-0000-0000-0000-000000000000}"/>
          </ac:spMkLst>
        </pc:spChg>
      </pc:sldChg>
      <pc:sldChg chg="modSp">
        <pc:chgData name="Franziska Iffland" userId="nXt2fElPjAZhOhGJ0OXMHAAdYX0xyoU0y9fwNyij6Ss=" providerId="None" clId="Web-{549B3C47-717E-497A-BC3D-558B0C501BD6}" dt="2025-02-19T18:09:32.477" v="36" actId="20577"/>
        <pc:sldMkLst>
          <pc:docMk/>
          <pc:sldMk cId="0" sldId="291"/>
        </pc:sldMkLst>
        <pc:spChg chg="mod">
          <ac:chgData name="Franziska Iffland" userId="nXt2fElPjAZhOhGJ0OXMHAAdYX0xyoU0y9fwNyij6Ss=" providerId="None" clId="Web-{549B3C47-717E-497A-BC3D-558B0C501BD6}" dt="2025-02-19T18:09:32.477" v="36" actId="20577"/>
          <ac:spMkLst>
            <pc:docMk/>
            <pc:sldMk cId="0" sldId="291"/>
            <ac:spMk id="480" creationId="{00000000-0000-0000-0000-000000000000}"/>
          </ac:spMkLst>
        </pc:spChg>
      </pc:sldChg>
      <pc:sldChg chg="modSp">
        <pc:chgData name="Franziska Iffland" userId="nXt2fElPjAZhOhGJ0OXMHAAdYX0xyoU0y9fwNyij6Ss=" providerId="None" clId="Web-{549B3C47-717E-497A-BC3D-558B0C501BD6}" dt="2025-02-19T18:07:32.487" v="18" actId="20577"/>
        <pc:sldMkLst>
          <pc:docMk/>
          <pc:sldMk cId="0" sldId="297"/>
        </pc:sldMkLst>
        <pc:spChg chg="mod">
          <ac:chgData name="Franziska Iffland" userId="nXt2fElPjAZhOhGJ0OXMHAAdYX0xyoU0y9fwNyij6Ss=" providerId="None" clId="Web-{549B3C47-717E-497A-BC3D-558B0C501BD6}" dt="2025-02-19T18:07:32.487" v="18" actId="20577"/>
          <ac:spMkLst>
            <pc:docMk/>
            <pc:sldMk cId="0" sldId="297"/>
            <ac:spMk id="69" creationId="{00000000-0000-0000-0000-000000000000}"/>
          </ac:spMkLst>
        </pc:spChg>
        <pc:picChg chg="mod">
          <ac:chgData name="Franziska Iffland" userId="nXt2fElPjAZhOhGJ0OXMHAAdYX0xyoU0y9fwNyij6Ss=" providerId="None" clId="Web-{549B3C47-717E-497A-BC3D-558B0C501BD6}" dt="2025-02-19T18:07:29.050" v="17" actId="1076"/>
          <ac:picMkLst>
            <pc:docMk/>
            <pc:sldMk cId="0" sldId="297"/>
            <ac:picMk id="3" creationId="{F8B7C8B1-31B6-00ED-C8C4-7D619B51A94D}"/>
          </ac:picMkLst>
        </pc:picChg>
      </pc:sldChg>
      <pc:sldChg chg="modSp">
        <pc:chgData name="Franziska Iffland" userId="nXt2fElPjAZhOhGJ0OXMHAAdYX0xyoU0y9fwNyij6Ss=" providerId="None" clId="Web-{549B3C47-717E-497A-BC3D-558B0C501BD6}" dt="2025-02-19T18:08:12.114" v="24" actId="20577"/>
        <pc:sldMkLst>
          <pc:docMk/>
          <pc:sldMk cId="0" sldId="299"/>
        </pc:sldMkLst>
        <pc:spChg chg="mod">
          <ac:chgData name="Franziska Iffland" userId="nXt2fElPjAZhOhGJ0OXMHAAdYX0xyoU0y9fwNyij6Ss=" providerId="None" clId="Web-{549B3C47-717E-497A-BC3D-558B0C501BD6}" dt="2025-02-19T18:08:12.114" v="24" actId="20577"/>
          <ac:spMkLst>
            <pc:docMk/>
            <pc:sldMk cId="0" sldId="299"/>
            <ac:spMk id="89" creationId="{00000000-0000-0000-0000-000000000000}"/>
          </ac:spMkLst>
        </pc:spChg>
        <pc:spChg chg="mod">
          <ac:chgData name="Franziska Iffland" userId="nXt2fElPjAZhOhGJ0OXMHAAdYX0xyoU0y9fwNyij6Ss=" providerId="None" clId="Web-{549B3C47-717E-497A-BC3D-558B0C501BD6}" dt="2025-02-19T18:07:53.848" v="19" actId="20577"/>
          <ac:spMkLst>
            <pc:docMk/>
            <pc:sldMk cId="0" sldId="299"/>
            <ac:spMk id="9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ites.google.com/sandi.net/cs-fables/home?authuser=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cdf2b5ee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12cdf2b5ee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af82f97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2af82f97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af82f979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2af82f979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af82f979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12af82f979c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af82f979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12af82f979c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af82f979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12af82f979c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af82f979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2af82f979c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6585dc664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126585dc664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 moment, you will navigate to your student slide deck. In the deck is an outline for you. You will choose whether you want to write instructions for making lemonade or tea. Then you will type you instructions in. 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26585dc664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126585dc664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6585dc664_2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126585dc664_2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af82f979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2af82f979c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6585dc664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126585dc664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3"/>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1cba5e34e7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11cba5e34e7_0_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cba5e34e7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11cba5e34e7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cba5e34e7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11cba5e34e7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cec5a6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cec5a6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101Dm_z5Q4ey2P-jLWdat31g_4bLJcXDR</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b="1" i="1" dirty="0">
              <a:solidFill>
                <a:srgbClr val="3D3D3D"/>
              </a:solidFill>
              <a:effectLst/>
              <a:latin typeface="Open Sans"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a1c53a3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a1c53a3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a1c53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a1c53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/file/d/1fq0EiEv5HhEhYSBLjXUyWVfoFNLPU9b5/</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1fq0EiEv5HhEhYSBLjXUyWVfoFNLPU9b5</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/460mk1Y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cec5a6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cec5a6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/file/d/1TyH_8Q3-0yiFlIkQov59p_TlgqKcrmMN/</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1TyH_8Q3-0yiFlIkQov59p_TlgqKcrmMN</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/3RriBGq</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cc18ea72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cc18ea72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/file/d/1Wx4EdU4qF_y7CAPnmUP86OepZeCY5a1O/</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1Wx4EdU4qF_y7CAPnmUP86OepZeCY5a1O</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/3RfWliX</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cc18ea72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cc18ea72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/file/d/1yCUpHkIS0JDOAN860UF0LwgWZheCzlAK/</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1yCUpHkIS0JDOAN860UF0LwgWZheCzlAK</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/3RmSlNw</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af82f979c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12af82f979c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1cba5e34e7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11cba5e34e7_0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Adopted from </a:t>
            </a:r>
            <a:r>
              <a:rPr lang="en" u="sng">
                <a:solidFill>
                  <a:schemeClr val="hlink"/>
                </a:solidFill>
                <a:hlinkClick r:id="rId3"/>
              </a:rPr>
              <a:t>Debug it!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1cba5e34e7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11cba5e34e7_0_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af82f979c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2af82f979c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af82f979c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12af82f979c_0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2af82f979c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2af82f979c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Your turn to try out the change costume block!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62aa9ba1f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1262aa9ba1f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rgbClr val="BA6BE3"/>
                </a:solidFill>
              </a:rPr>
              <a:t>Ok, here is the sequence of steps to complete you independent practice. Your teacher is going to share two links with you that you will need to open on your computer. </a:t>
            </a:r>
            <a:endParaRPr sz="1150">
              <a:solidFill>
                <a:schemeClr val="dk1"/>
              </a:solidFill>
              <a:highlight>
                <a:srgbClr val="FFFF00"/>
              </a:highlight>
            </a:endParaRPr>
          </a:p>
          <a:p>
            <a:pPr marL="0" lvl="0" indent="0" algn="l" rtl="0">
              <a:lnSpc>
                <a:spcPct val="114999"/>
              </a:lnSpc>
              <a:spcBef>
                <a:spcPts val="0"/>
              </a:spcBef>
              <a:spcAft>
                <a:spcPts val="0"/>
              </a:spcAft>
              <a:buSzPts val="1100"/>
              <a:buNone/>
            </a:pPr>
            <a:endParaRPr sz="1800">
              <a:solidFill>
                <a:schemeClr val="dk1"/>
              </a:solidFill>
              <a:latin typeface="Proxima Nova"/>
              <a:ea typeface="Proxima Nova"/>
              <a:cs typeface="Proxima Nova"/>
              <a:sym typeface="Proxima Nova"/>
            </a:endParaRPr>
          </a:p>
          <a:p>
            <a:pPr marL="0" lvl="0" indent="0" algn="l" rtl="0">
              <a:lnSpc>
                <a:spcPct val="114999"/>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Pause here.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6585dc664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126585dc664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2"/>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22"/>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2"/>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26585dc664_2_3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g126585dc664_2_30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g126585dc664_2_30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g126585dc664_2_3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g126585dc664_2_3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g126585dc664_2_3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g126585dc664_2_3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g126585dc664_2_3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 name="Google Shape;68;g126585dc664_2_3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g126585dc664_2_3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g126585dc664_2_3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 name="Google Shape;72;g126585dc664_2_3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3" name="Google Shape;73;g126585dc664_2_3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g126585dc664_2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g126585dc664_2_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g126585dc664_2_3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9" name="Google Shape;79;g126585dc664_2_3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126585dc664_2_3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g126585dc664_2_3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3" name="Google Shape;83;g126585dc664_2_3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g126585dc664_2_3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126585dc664_2_3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7" name="Google Shape;87;g126585dc664_2_3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g126585dc664_2_3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9" name="Google Shape;89;g126585dc664_2_3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g126585dc664_2_3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2" name="Google Shape;92;g126585dc664_2_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g126585dc664_2_34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g126585dc664_2_34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6" name="Google Shape;96;g126585dc664_2_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
        <p:cNvGrpSpPr/>
        <p:nvPr/>
      </p:nvGrpSpPr>
      <p:grpSpPr>
        <a:xfrm>
          <a:off x="0" y="0"/>
          <a:ext cx="0" cy="0"/>
          <a:chOff x="0" y="0"/>
          <a:chExt cx="0" cy="0"/>
        </a:xfrm>
      </p:grpSpPr>
      <p:sp>
        <p:nvSpPr>
          <p:cNvPr id="19" name="Google Shape;19;p29"/>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 name="Google Shape;20;p2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1" name="Google Shape;21;p2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2" name="Google Shape;22;p2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3" name="Google Shape;23;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4" name="Google Shape;2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2" name="Google Shape;3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35" name="Google Shape;3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8" name="Google Shape;3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2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g126585dc664_2_3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 name="Google Shape;54;g126585dc664_2_3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5" name="Google Shape;55;g126585dc664_2_3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ropbox.com/scl/fi/3vzeu9vty3vo6v5hbnu20/Student_MCQ-Formative-Assessments.docx.docx?dl=0&amp;rlkey=pqjl03l1cb5nokshovpm15k7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cl/fi/qf1j67ajoq6tu0gacc460/Lemonade-or-Koolaid-recipe.docx.docx?dl=0&amp;rlkey=4vm66w2jppnter0oqmgmw8i2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it.ly/3RcpLyo" TargetMode="External"/><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bit.ly/3Lm6Ey7"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bit.ly/3RriBGq"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bit.ly/3RmSlN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dropbox.com/scl/fi/k2t7ydsi6sdans7gohpft/Student-How-To-Add-A-Project-To-A-Studio-In-Scratch.mp4?rlkey=6jmehhmfutgb3jiirjxynvf29&amp;st=cifroqna&amp;dl=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t.ly/3rkIjBQ"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ego.gmu.edu/scratchgo/scratchgo.html" TargetMode="External"/><Relationship Id="rId4" Type="http://schemas.openxmlformats.org/officeDocument/2006/relationships/hyperlink" Target="https://bit.ly/3PexYz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02" name="Google Shape;102;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1</a:t>
            </a:r>
            <a:endParaRPr sz="3000"/>
          </a:p>
        </p:txBody>
      </p:sp>
      <p:pic>
        <p:nvPicPr>
          <p:cNvPr id="103" name="Google Shape;103;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04" name="Google Shape;104;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05" name="Google Shape;105;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achutchison1@ua.edu</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2cdf2b5ee2_0_1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Patterns &amp; sequencing review activity </a:t>
            </a:r>
            <a:endParaRPr/>
          </a:p>
        </p:txBody>
      </p:sp>
      <p:sp>
        <p:nvSpPr>
          <p:cNvPr id="179" name="Google Shape;179;g12cdf2b5ee2_0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u="sng">
                <a:solidFill>
                  <a:schemeClr val="hlink"/>
                </a:solidFill>
                <a:hlinkClick r:id="rId3"/>
              </a:rPr>
              <a:t>Warm up </a:t>
            </a:r>
            <a:r>
              <a:rPr lang="en"/>
              <a:t>with this activity. </a:t>
            </a:r>
            <a:endParaRPr/>
          </a:p>
          <a:p>
            <a:pPr marL="457200" lvl="0" indent="-342900" algn="l" rtl="0">
              <a:lnSpc>
                <a:spcPct val="115000"/>
              </a:lnSpc>
              <a:spcBef>
                <a:spcPts val="0"/>
              </a:spcBef>
              <a:spcAft>
                <a:spcPts val="0"/>
              </a:spcAft>
              <a:buSzPts val="1800"/>
              <a:buAutoNum type="arabicPeriod"/>
            </a:pPr>
            <a:r>
              <a:rPr lang="en"/>
              <a:t>Answer each question</a:t>
            </a:r>
            <a:endParaRPr/>
          </a:p>
          <a:p>
            <a:pPr marL="457200" lvl="0" indent="-342900" algn="l" rtl="0">
              <a:lnSpc>
                <a:spcPct val="115000"/>
              </a:lnSpc>
              <a:spcBef>
                <a:spcPts val="0"/>
              </a:spcBef>
              <a:spcAft>
                <a:spcPts val="0"/>
              </a:spcAft>
              <a:buSzPts val="1800"/>
              <a:buAutoNum type="arabicPeriod"/>
            </a:pPr>
            <a:r>
              <a:rPr lang="en"/>
              <a:t>Review answers as a class!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2af82f979c_0_0"/>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r>
              <a:rPr lang="en">
                <a:solidFill>
                  <a:srgbClr val="CC0000"/>
                </a:solidFill>
                <a:latin typeface="Bebas Neue"/>
                <a:ea typeface="Bebas Neue"/>
                <a:cs typeface="Bebas Neue"/>
                <a:sym typeface="Bebas Neue"/>
              </a:rPr>
              <a:t>Code a polygon</a:t>
            </a:r>
            <a:endParaRPr>
              <a:solidFill>
                <a:srgbClr val="CC0000"/>
              </a:solidFill>
              <a:latin typeface="Bebas Neue"/>
              <a:ea typeface="Bebas Neue"/>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2af82f979c_0_4"/>
          <p:cNvSpPr txBox="1">
            <a:spLocks noGrp="1"/>
          </p:cNvSpPr>
          <p:nvPr>
            <p:ph type="title"/>
          </p:nvPr>
        </p:nvSpPr>
        <p:spPr>
          <a:xfrm>
            <a:off x="311700" y="445025"/>
            <a:ext cx="58542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rgbClr val="CC0000"/>
                </a:solidFill>
                <a:latin typeface="Bebas Neue"/>
                <a:ea typeface="Bebas Neue"/>
                <a:cs typeface="Bebas Neue"/>
                <a:sym typeface="Bebas Neue"/>
              </a:rPr>
              <a:t>My polygon is ________________ and it has ______ sides</a:t>
            </a:r>
            <a:endParaRPr>
              <a:solidFill>
                <a:srgbClr val="CC0000"/>
              </a:solidFill>
              <a:latin typeface="Bebas Neue"/>
              <a:ea typeface="Bebas Neue"/>
              <a:cs typeface="Bebas Neue"/>
              <a:sym typeface="Bebas Neue"/>
            </a:endParaRPr>
          </a:p>
        </p:txBody>
      </p:sp>
      <p:sp>
        <p:nvSpPr>
          <p:cNvPr id="190" name="Google Shape;190;g12af82f979c_0_4"/>
          <p:cNvSpPr/>
          <p:nvPr/>
        </p:nvSpPr>
        <p:spPr>
          <a:xfrm>
            <a:off x="632500" y="1725875"/>
            <a:ext cx="2571600" cy="9429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12af82f979c_0_4"/>
          <p:cNvSpPr/>
          <p:nvPr/>
        </p:nvSpPr>
        <p:spPr>
          <a:xfrm>
            <a:off x="4018625" y="1450950"/>
            <a:ext cx="1543200" cy="1317900"/>
          </a:xfrm>
          <a:prstGeom prst="diamond">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12af82f979c_0_4"/>
          <p:cNvSpPr/>
          <p:nvPr/>
        </p:nvSpPr>
        <p:spPr>
          <a:xfrm>
            <a:off x="5194488" y="3202075"/>
            <a:ext cx="1682400" cy="1510800"/>
          </a:xfrm>
          <a:prstGeom prst="pentagon">
            <a:avLst>
              <a:gd name="hf" fmla="val 105146"/>
              <a:gd name="vf" fmla="val 110557"/>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g12af82f979c_0_4"/>
          <p:cNvPicPr preferRelativeResize="0"/>
          <p:nvPr/>
        </p:nvPicPr>
        <p:blipFill rotWithShape="1">
          <a:blip r:embed="rId3">
            <a:alphaModFix/>
          </a:blip>
          <a:srcRect/>
          <a:stretch/>
        </p:blipFill>
        <p:spPr>
          <a:xfrm>
            <a:off x="1532050" y="3022525"/>
            <a:ext cx="1869900" cy="1869900"/>
          </a:xfrm>
          <a:prstGeom prst="rect">
            <a:avLst/>
          </a:prstGeom>
          <a:noFill/>
          <a:ln>
            <a:noFill/>
          </a:ln>
        </p:spPr>
      </p:pic>
      <p:pic>
        <p:nvPicPr>
          <p:cNvPr id="194" name="Google Shape;194;g12af82f979c_0_4"/>
          <p:cNvPicPr preferRelativeResize="0"/>
          <p:nvPr/>
        </p:nvPicPr>
        <p:blipFill rotWithShape="1">
          <a:blip r:embed="rId4">
            <a:alphaModFix/>
          </a:blip>
          <a:srcRect/>
          <a:stretch/>
        </p:blipFill>
        <p:spPr>
          <a:xfrm>
            <a:off x="6635775" y="879400"/>
            <a:ext cx="2143125" cy="21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2af82f979c_0_13"/>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2000">
                <a:latin typeface="Bebas Neue"/>
                <a:ea typeface="Bebas Neue"/>
                <a:cs typeface="Bebas Neue"/>
                <a:sym typeface="Bebas Neue"/>
              </a:rPr>
              <a:t>What blocks will you need to create your polygon? Drag the blocks you will need over to the right.</a:t>
            </a:r>
            <a:endParaRPr sz="2000">
              <a:latin typeface="Bebas Neue"/>
              <a:ea typeface="Bebas Neue"/>
              <a:cs typeface="Bebas Neue"/>
              <a:sym typeface="Bebas Neue"/>
            </a:endParaRPr>
          </a:p>
        </p:txBody>
      </p:sp>
      <p:pic>
        <p:nvPicPr>
          <p:cNvPr id="200" name="Google Shape;200;g12af82f979c_0_13"/>
          <p:cNvPicPr preferRelativeResize="0"/>
          <p:nvPr/>
        </p:nvPicPr>
        <p:blipFill rotWithShape="1">
          <a:blip r:embed="rId3">
            <a:alphaModFix/>
          </a:blip>
          <a:srcRect/>
          <a:stretch/>
        </p:blipFill>
        <p:spPr>
          <a:xfrm>
            <a:off x="2151412" y="4287402"/>
            <a:ext cx="2246325" cy="748775"/>
          </a:xfrm>
          <a:prstGeom prst="rect">
            <a:avLst/>
          </a:prstGeom>
          <a:noFill/>
          <a:ln>
            <a:noFill/>
          </a:ln>
        </p:spPr>
      </p:pic>
      <p:pic>
        <p:nvPicPr>
          <p:cNvPr id="201" name="Google Shape;201;g12af82f979c_0_13"/>
          <p:cNvPicPr preferRelativeResize="0"/>
          <p:nvPr/>
        </p:nvPicPr>
        <p:blipFill rotWithShape="1">
          <a:blip r:embed="rId4">
            <a:alphaModFix/>
          </a:blip>
          <a:srcRect/>
          <a:stretch/>
        </p:blipFill>
        <p:spPr>
          <a:xfrm>
            <a:off x="68875" y="4419300"/>
            <a:ext cx="1984676" cy="555700"/>
          </a:xfrm>
          <a:prstGeom prst="rect">
            <a:avLst/>
          </a:prstGeom>
          <a:noFill/>
          <a:ln>
            <a:noFill/>
          </a:ln>
        </p:spPr>
      </p:pic>
      <p:pic>
        <p:nvPicPr>
          <p:cNvPr id="202" name="Google Shape;202;g12af82f979c_0_13"/>
          <p:cNvPicPr preferRelativeResize="0"/>
          <p:nvPr/>
        </p:nvPicPr>
        <p:blipFill rotWithShape="1">
          <a:blip r:embed="rId5">
            <a:alphaModFix/>
          </a:blip>
          <a:srcRect/>
          <a:stretch/>
        </p:blipFill>
        <p:spPr>
          <a:xfrm>
            <a:off x="1649900" y="70575"/>
            <a:ext cx="2616419" cy="709550"/>
          </a:xfrm>
          <a:prstGeom prst="rect">
            <a:avLst/>
          </a:prstGeom>
          <a:noFill/>
          <a:ln>
            <a:noFill/>
          </a:ln>
        </p:spPr>
      </p:pic>
      <p:pic>
        <p:nvPicPr>
          <p:cNvPr id="203" name="Google Shape;203;g12af82f979c_0_13"/>
          <p:cNvPicPr preferRelativeResize="0"/>
          <p:nvPr/>
        </p:nvPicPr>
        <p:blipFill rotWithShape="1">
          <a:blip r:embed="rId6">
            <a:alphaModFix/>
          </a:blip>
          <a:srcRect/>
          <a:stretch/>
        </p:blipFill>
        <p:spPr>
          <a:xfrm>
            <a:off x="116823" y="128096"/>
            <a:ext cx="1223400" cy="709550"/>
          </a:xfrm>
          <a:prstGeom prst="rect">
            <a:avLst/>
          </a:prstGeom>
          <a:noFill/>
          <a:ln>
            <a:noFill/>
          </a:ln>
        </p:spPr>
      </p:pic>
      <p:pic>
        <p:nvPicPr>
          <p:cNvPr id="204" name="Google Shape;204;g12af82f979c_0_13"/>
          <p:cNvPicPr preferRelativeResize="0"/>
          <p:nvPr/>
        </p:nvPicPr>
        <p:blipFill rotWithShape="1">
          <a:blip r:embed="rId7">
            <a:alphaModFix/>
          </a:blip>
          <a:srcRect/>
          <a:stretch/>
        </p:blipFill>
        <p:spPr>
          <a:xfrm>
            <a:off x="206625" y="2846274"/>
            <a:ext cx="1469986" cy="702600"/>
          </a:xfrm>
          <a:prstGeom prst="rect">
            <a:avLst/>
          </a:prstGeom>
          <a:noFill/>
          <a:ln>
            <a:noFill/>
          </a:ln>
        </p:spPr>
      </p:pic>
      <p:pic>
        <p:nvPicPr>
          <p:cNvPr id="205" name="Google Shape;205;g12af82f979c_0_13"/>
          <p:cNvPicPr preferRelativeResize="0"/>
          <p:nvPr/>
        </p:nvPicPr>
        <p:blipFill rotWithShape="1">
          <a:blip r:embed="rId8">
            <a:alphaModFix/>
          </a:blip>
          <a:srcRect/>
          <a:stretch/>
        </p:blipFill>
        <p:spPr>
          <a:xfrm>
            <a:off x="206625" y="1029800"/>
            <a:ext cx="1878594" cy="659300"/>
          </a:xfrm>
          <a:prstGeom prst="rect">
            <a:avLst/>
          </a:prstGeom>
          <a:noFill/>
          <a:ln>
            <a:noFill/>
          </a:ln>
        </p:spPr>
      </p:pic>
      <p:pic>
        <p:nvPicPr>
          <p:cNvPr id="206" name="Google Shape;206;g12af82f979c_0_13"/>
          <p:cNvPicPr preferRelativeResize="0"/>
          <p:nvPr/>
        </p:nvPicPr>
        <p:blipFill rotWithShape="1">
          <a:blip r:embed="rId9">
            <a:alphaModFix/>
          </a:blip>
          <a:srcRect r="30084" b="29103"/>
          <a:stretch/>
        </p:blipFill>
        <p:spPr>
          <a:xfrm>
            <a:off x="119600" y="3760001"/>
            <a:ext cx="1883225" cy="659300"/>
          </a:xfrm>
          <a:prstGeom prst="rect">
            <a:avLst/>
          </a:prstGeom>
          <a:noFill/>
          <a:ln>
            <a:noFill/>
          </a:ln>
        </p:spPr>
      </p:pic>
      <p:pic>
        <p:nvPicPr>
          <p:cNvPr id="207" name="Google Shape;207;g12af82f979c_0_13"/>
          <p:cNvPicPr preferRelativeResize="0"/>
          <p:nvPr/>
        </p:nvPicPr>
        <p:blipFill rotWithShape="1">
          <a:blip r:embed="rId10">
            <a:alphaModFix/>
          </a:blip>
          <a:srcRect/>
          <a:stretch/>
        </p:blipFill>
        <p:spPr>
          <a:xfrm>
            <a:off x="2297163" y="3398747"/>
            <a:ext cx="2021775" cy="702603"/>
          </a:xfrm>
          <a:prstGeom prst="rect">
            <a:avLst/>
          </a:prstGeom>
          <a:noFill/>
          <a:ln>
            <a:noFill/>
          </a:ln>
        </p:spPr>
      </p:pic>
      <p:pic>
        <p:nvPicPr>
          <p:cNvPr id="208" name="Google Shape;208;g12af82f979c_0_13"/>
          <p:cNvPicPr preferRelativeResize="0"/>
          <p:nvPr/>
        </p:nvPicPr>
        <p:blipFill rotWithShape="1">
          <a:blip r:embed="rId11">
            <a:alphaModFix/>
          </a:blip>
          <a:srcRect l="5268" t="14409" r="6180" b="10766"/>
          <a:stretch/>
        </p:blipFill>
        <p:spPr>
          <a:xfrm>
            <a:off x="2258237" y="837650"/>
            <a:ext cx="2099650" cy="659300"/>
          </a:xfrm>
          <a:prstGeom prst="rect">
            <a:avLst/>
          </a:prstGeom>
          <a:noFill/>
          <a:ln>
            <a:noFill/>
          </a:ln>
        </p:spPr>
      </p:pic>
      <p:sp>
        <p:nvSpPr>
          <p:cNvPr id="209" name="Google Shape;209;g12af82f979c_0_13"/>
          <p:cNvSpPr txBox="1">
            <a:spLocks noGrp="1"/>
          </p:cNvSpPr>
          <p:nvPr>
            <p:ph type="body" idx="2"/>
          </p:nvPr>
        </p:nvSpPr>
        <p:spPr>
          <a:xfrm>
            <a:off x="5018125" y="277075"/>
            <a:ext cx="3837000" cy="4116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I will need: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2af82f979c_0_27"/>
          <p:cNvSpPr txBox="1">
            <a:spLocks noGrp="1"/>
          </p:cNvSpPr>
          <p:nvPr>
            <p:ph type="title"/>
          </p:nvPr>
        </p:nvSpPr>
        <p:spPr>
          <a:xfrm>
            <a:off x="311700" y="210050"/>
            <a:ext cx="41631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An Example: How to Code a square</a:t>
            </a:r>
            <a:endParaRPr/>
          </a:p>
        </p:txBody>
      </p:sp>
      <p:sp>
        <p:nvSpPr>
          <p:cNvPr id="215" name="Google Shape;215;g12af82f979c_0_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If you wanted to write a pattern for a square, you could use the following blocks:</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grpSp>
        <p:nvGrpSpPr>
          <p:cNvPr id="216" name="Google Shape;216;g12af82f979c_0_27"/>
          <p:cNvGrpSpPr/>
          <p:nvPr/>
        </p:nvGrpSpPr>
        <p:grpSpPr>
          <a:xfrm>
            <a:off x="6171825" y="2413700"/>
            <a:ext cx="1506362" cy="572700"/>
            <a:chOff x="5272125" y="1345575"/>
            <a:chExt cx="1506362" cy="572700"/>
          </a:xfrm>
        </p:grpSpPr>
        <p:pic>
          <p:nvPicPr>
            <p:cNvPr id="217" name="Google Shape;217;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18" name="Google Shape;218;g12af82f979c_0_27"/>
            <p:cNvSpPr txBox="1"/>
            <p:nvPr/>
          </p:nvSpPr>
          <p:spPr>
            <a:xfrm>
              <a:off x="5841400" y="141077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800" b="0" i="0" u="none" strike="noStrike" cap="none">
                <a:solidFill>
                  <a:srgbClr val="000000"/>
                </a:solidFill>
                <a:latin typeface="Proxima Nova"/>
                <a:ea typeface="Proxima Nova"/>
                <a:cs typeface="Proxima Nova"/>
                <a:sym typeface="Proxima Nova"/>
              </a:endParaRPr>
            </a:p>
          </p:txBody>
        </p:sp>
      </p:grpSp>
      <p:grpSp>
        <p:nvGrpSpPr>
          <p:cNvPr id="219" name="Google Shape;219;g12af82f979c_0_27"/>
          <p:cNvGrpSpPr/>
          <p:nvPr/>
        </p:nvGrpSpPr>
        <p:grpSpPr>
          <a:xfrm>
            <a:off x="6183725" y="3522800"/>
            <a:ext cx="1506362" cy="572700"/>
            <a:chOff x="5272125" y="1345575"/>
            <a:chExt cx="1506362" cy="572700"/>
          </a:xfrm>
        </p:grpSpPr>
        <p:pic>
          <p:nvPicPr>
            <p:cNvPr id="220" name="Google Shape;220;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21" name="Google Shape;221;g12af82f979c_0_27"/>
            <p:cNvSpPr txBox="1"/>
            <p:nvPr/>
          </p:nvSpPr>
          <p:spPr>
            <a:xfrm>
              <a:off x="5909275" y="140707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1400" b="0" i="0" u="none" strike="noStrike" cap="none">
                <a:solidFill>
                  <a:srgbClr val="000000"/>
                </a:solidFill>
                <a:latin typeface="Proxima Nova"/>
                <a:ea typeface="Proxima Nova"/>
                <a:cs typeface="Proxima Nova"/>
                <a:sym typeface="Proxima Nova"/>
              </a:endParaRPr>
            </a:p>
          </p:txBody>
        </p:sp>
      </p:grpSp>
      <p:grpSp>
        <p:nvGrpSpPr>
          <p:cNvPr id="222" name="Google Shape;222;g12af82f979c_0_27"/>
          <p:cNvGrpSpPr/>
          <p:nvPr/>
        </p:nvGrpSpPr>
        <p:grpSpPr>
          <a:xfrm>
            <a:off x="6171593" y="1234725"/>
            <a:ext cx="1506362" cy="572700"/>
            <a:chOff x="5272125" y="1345575"/>
            <a:chExt cx="1506362" cy="572700"/>
          </a:xfrm>
        </p:grpSpPr>
        <p:pic>
          <p:nvPicPr>
            <p:cNvPr id="223" name="Google Shape;223;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24" name="Google Shape;224;g12af82f979c_0_27"/>
            <p:cNvSpPr txBox="1"/>
            <p:nvPr/>
          </p:nvSpPr>
          <p:spPr>
            <a:xfrm>
              <a:off x="5841400" y="143182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1400" b="0" i="0" u="none" strike="noStrike" cap="none">
                <a:solidFill>
                  <a:srgbClr val="000000"/>
                </a:solidFill>
                <a:latin typeface="Proxima Nova"/>
                <a:ea typeface="Proxima Nova"/>
                <a:cs typeface="Proxima Nova"/>
                <a:sym typeface="Proxima Nova"/>
              </a:endParaRPr>
            </a:p>
          </p:txBody>
        </p:sp>
      </p:grpSp>
      <p:grpSp>
        <p:nvGrpSpPr>
          <p:cNvPr id="225" name="Google Shape;225;g12af82f979c_0_27"/>
          <p:cNvGrpSpPr/>
          <p:nvPr/>
        </p:nvGrpSpPr>
        <p:grpSpPr>
          <a:xfrm>
            <a:off x="6183725" y="4555700"/>
            <a:ext cx="1506362" cy="572700"/>
            <a:chOff x="5272125" y="1345575"/>
            <a:chExt cx="1506362" cy="572700"/>
          </a:xfrm>
        </p:grpSpPr>
        <p:pic>
          <p:nvPicPr>
            <p:cNvPr id="226" name="Google Shape;226;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27" name="Google Shape;227;g12af82f979c_0_27"/>
            <p:cNvSpPr txBox="1"/>
            <p:nvPr/>
          </p:nvSpPr>
          <p:spPr>
            <a:xfrm>
              <a:off x="5841400" y="143182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1400" b="0" i="0" u="none" strike="noStrike" cap="none">
                <a:solidFill>
                  <a:srgbClr val="000000"/>
                </a:solidFill>
                <a:latin typeface="Proxima Nova"/>
                <a:ea typeface="Proxima Nova"/>
                <a:cs typeface="Proxima Nova"/>
                <a:sym typeface="Proxima Nova"/>
              </a:endParaRPr>
            </a:p>
          </p:txBody>
        </p:sp>
      </p:grpSp>
      <p:pic>
        <p:nvPicPr>
          <p:cNvPr id="228" name="Google Shape;228;g12af82f979c_0_27"/>
          <p:cNvPicPr preferRelativeResize="0"/>
          <p:nvPr/>
        </p:nvPicPr>
        <p:blipFill rotWithShape="1">
          <a:blip r:embed="rId4">
            <a:alphaModFix/>
          </a:blip>
          <a:srcRect/>
          <a:stretch/>
        </p:blipFill>
        <p:spPr>
          <a:xfrm>
            <a:off x="6163500" y="1807425"/>
            <a:ext cx="2796900" cy="907400"/>
          </a:xfrm>
          <a:prstGeom prst="rect">
            <a:avLst/>
          </a:prstGeom>
          <a:noFill/>
          <a:ln>
            <a:noFill/>
          </a:ln>
        </p:spPr>
      </p:pic>
      <p:pic>
        <p:nvPicPr>
          <p:cNvPr id="229" name="Google Shape;229;g12af82f979c_0_27"/>
          <p:cNvPicPr preferRelativeResize="0"/>
          <p:nvPr/>
        </p:nvPicPr>
        <p:blipFill rotWithShape="1">
          <a:blip r:embed="rId4">
            <a:alphaModFix/>
          </a:blip>
          <a:srcRect/>
          <a:stretch/>
        </p:blipFill>
        <p:spPr>
          <a:xfrm>
            <a:off x="6163500" y="2950425"/>
            <a:ext cx="2796900" cy="907400"/>
          </a:xfrm>
          <a:prstGeom prst="rect">
            <a:avLst/>
          </a:prstGeom>
          <a:noFill/>
          <a:ln>
            <a:noFill/>
          </a:ln>
        </p:spPr>
      </p:pic>
      <p:pic>
        <p:nvPicPr>
          <p:cNvPr id="230" name="Google Shape;230;g12af82f979c_0_27"/>
          <p:cNvPicPr preferRelativeResize="0"/>
          <p:nvPr/>
        </p:nvPicPr>
        <p:blipFill rotWithShape="1">
          <a:blip r:embed="rId4">
            <a:alphaModFix/>
          </a:blip>
          <a:srcRect/>
          <a:stretch/>
        </p:blipFill>
        <p:spPr>
          <a:xfrm>
            <a:off x="6163500" y="4017225"/>
            <a:ext cx="2796900" cy="907400"/>
          </a:xfrm>
          <a:prstGeom prst="rect">
            <a:avLst/>
          </a:prstGeom>
          <a:noFill/>
          <a:ln>
            <a:noFill/>
          </a:ln>
        </p:spPr>
      </p:pic>
      <p:pic>
        <p:nvPicPr>
          <p:cNvPr id="231" name="Google Shape;231;g12af82f979c_0_27"/>
          <p:cNvPicPr preferRelativeResize="0"/>
          <p:nvPr/>
        </p:nvPicPr>
        <p:blipFill rotWithShape="1">
          <a:blip r:embed="rId5">
            <a:alphaModFix/>
          </a:blip>
          <a:srcRect/>
          <a:stretch/>
        </p:blipFill>
        <p:spPr>
          <a:xfrm>
            <a:off x="6163488" y="592949"/>
            <a:ext cx="1469986" cy="702600"/>
          </a:xfrm>
          <a:prstGeom prst="rect">
            <a:avLst/>
          </a:prstGeom>
          <a:noFill/>
          <a:ln>
            <a:noFill/>
          </a:ln>
        </p:spPr>
      </p:pic>
      <p:sp>
        <p:nvSpPr>
          <p:cNvPr id="232" name="Google Shape;232;g12af82f979c_0_27"/>
          <p:cNvSpPr/>
          <p:nvPr/>
        </p:nvSpPr>
        <p:spPr>
          <a:xfrm>
            <a:off x="5878050" y="1234713"/>
            <a:ext cx="2411100" cy="11787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3" name="Google Shape;233;g12af82f979c_0_27"/>
          <p:cNvGrpSpPr/>
          <p:nvPr/>
        </p:nvGrpSpPr>
        <p:grpSpPr>
          <a:xfrm>
            <a:off x="428743" y="2120625"/>
            <a:ext cx="1506362" cy="572700"/>
            <a:chOff x="5272125" y="1345575"/>
            <a:chExt cx="1506362" cy="572700"/>
          </a:xfrm>
        </p:grpSpPr>
        <p:pic>
          <p:nvPicPr>
            <p:cNvPr id="234" name="Google Shape;234;g12af82f979c_0_27"/>
            <p:cNvPicPr preferRelativeResize="0"/>
            <p:nvPr/>
          </p:nvPicPr>
          <p:blipFill rotWithShape="1">
            <a:blip r:embed="rId3">
              <a:alphaModFix/>
            </a:blip>
            <a:srcRect/>
            <a:stretch/>
          </p:blipFill>
          <p:spPr>
            <a:xfrm>
              <a:off x="5272125" y="1345575"/>
              <a:ext cx="1506362" cy="572700"/>
            </a:xfrm>
            <a:prstGeom prst="rect">
              <a:avLst/>
            </a:prstGeom>
            <a:noFill/>
            <a:ln>
              <a:noFill/>
            </a:ln>
          </p:spPr>
        </p:pic>
        <p:sp>
          <p:nvSpPr>
            <p:cNvPr id="235" name="Google Shape;235;g12af82f979c_0_27"/>
            <p:cNvSpPr txBox="1"/>
            <p:nvPr/>
          </p:nvSpPr>
          <p:spPr>
            <a:xfrm>
              <a:off x="5841400" y="143182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2</a:t>
              </a:r>
              <a:endParaRPr sz="1400" b="0" i="0" u="none" strike="noStrike" cap="none">
                <a:solidFill>
                  <a:srgbClr val="000000"/>
                </a:solidFill>
                <a:latin typeface="Proxima Nova"/>
                <a:ea typeface="Proxima Nova"/>
                <a:cs typeface="Proxima Nova"/>
                <a:sym typeface="Proxima Nova"/>
              </a:endParaRPr>
            </a:p>
          </p:txBody>
        </p:sp>
      </p:grpSp>
      <p:pic>
        <p:nvPicPr>
          <p:cNvPr id="236" name="Google Shape;236;g12af82f979c_0_27"/>
          <p:cNvPicPr preferRelativeResize="0"/>
          <p:nvPr/>
        </p:nvPicPr>
        <p:blipFill rotWithShape="1">
          <a:blip r:embed="rId4">
            <a:alphaModFix/>
          </a:blip>
          <a:srcRect/>
          <a:stretch/>
        </p:blipFill>
        <p:spPr>
          <a:xfrm>
            <a:off x="420650" y="2693325"/>
            <a:ext cx="2796900" cy="907400"/>
          </a:xfrm>
          <a:prstGeom prst="rect">
            <a:avLst/>
          </a:prstGeom>
          <a:noFill/>
          <a:ln>
            <a:noFill/>
          </a:ln>
        </p:spPr>
      </p:pic>
      <p:sp>
        <p:nvSpPr>
          <p:cNvPr id="237" name="Google Shape;237;g12af82f979c_0_27"/>
          <p:cNvSpPr/>
          <p:nvPr/>
        </p:nvSpPr>
        <p:spPr>
          <a:xfrm>
            <a:off x="4474800" y="1728075"/>
            <a:ext cx="1240200" cy="192000"/>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12af82f979c_0_27"/>
          <p:cNvSpPr txBox="1"/>
          <p:nvPr/>
        </p:nvSpPr>
        <p:spPr>
          <a:xfrm>
            <a:off x="3379975" y="1511275"/>
            <a:ext cx="101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39" name="Google Shape;239;g12af82f979c_0_27"/>
          <p:cNvSpPr txBox="1"/>
          <p:nvPr/>
        </p:nvSpPr>
        <p:spPr>
          <a:xfrm>
            <a:off x="5398338" y="43675"/>
            <a:ext cx="30000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Then you would repeat this pattern in the following sequence: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2af82f979c_0_56"/>
          <p:cNvSpPr txBox="1">
            <a:spLocks noGrp="1"/>
          </p:cNvSpPr>
          <p:nvPr>
            <p:ph type="title"/>
          </p:nvPr>
        </p:nvSpPr>
        <p:spPr>
          <a:xfrm>
            <a:off x="311700" y="210050"/>
            <a:ext cx="8520600" cy="750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200080"/>
              <a:buNone/>
            </a:pPr>
            <a:r>
              <a:rPr lang="en"/>
              <a:t>Your Turn!</a:t>
            </a:r>
            <a:r>
              <a:rPr lang="en" sz="1666">
                <a:latin typeface="Proxima Nova"/>
                <a:ea typeface="Proxima Nova"/>
                <a:cs typeface="Proxima Nova"/>
                <a:sym typeface="Proxima Nova"/>
              </a:rPr>
              <a:t> Using the blocks here, drag them into the correct pattern and sequence to create your polygon. You and your partner should try them out to see if they make sense. Be sure to add degrees and number of steps!</a:t>
            </a:r>
            <a:endParaRPr sz="1666">
              <a:latin typeface="Proxima Nova"/>
              <a:ea typeface="Proxima Nova"/>
              <a:cs typeface="Proxima Nova"/>
              <a:sym typeface="Proxima Nova"/>
            </a:endParaRPr>
          </a:p>
        </p:txBody>
      </p:sp>
      <p:pic>
        <p:nvPicPr>
          <p:cNvPr id="245" name="Google Shape;245;g12af82f979c_0_56"/>
          <p:cNvPicPr preferRelativeResize="0"/>
          <p:nvPr/>
        </p:nvPicPr>
        <p:blipFill rotWithShape="1">
          <a:blip r:embed="rId3">
            <a:alphaModFix/>
          </a:blip>
          <a:srcRect/>
          <a:stretch/>
        </p:blipFill>
        <p:spPr>
          <a:xfrm>
            <a:off x="136775" y="1151974"/>
            <a:ext cx="1469986" cy="702600"/>
          </a:xfrm>
          <a:prstGeom prst="rect">
            <a:avLst/>
          </a:prstGeom>
          <a:noFill/>
          <a:ln>
            <a:noFill/>
          </a:ln>
        </p:spPr>
      </p:pic>
      <p:pic>
        <p:nvPicPr>
          <p:cNvPr id="246" name="Google Shape;246;g12af82f979c_0_56"/>
          <p:cNvPicPr preferRelativeResize="0"/>
          <p:nvPr/>
        </p:nvPicPr>
        <p:blipFill rotWithShape="1">
          <a:blip r:embed="rId4">
            <a:alphaModFix/>
          </a:blip>
          <a:srcRect/>
          <a:stretch/>
        </p:blipFill>
        <p:spPr>
          <a:xfrm>
            <a:off x="136763" y="2220447"/>
            <a:ext cx="2021775" cy="702603"/>
          </a:xfrm>
          <a:prstGeom prst="rect">
            <a:avLst/>
          </a:prstGeom>
          <a:noFill/>
          <a:ln>
            <a:noFill/>
          </a:ln>
        </p:spPr>
      </p:pic>
      <p:pic>
        <p:nvPicPr>
          <p:cNvPr id="247" name="Google Shape;247;g12af82f979c_0_56"/>
          <p:cNvPicPr preferRelativeResize="0"/>
          <p:nvPr/>
        </p:nvPicPr>
        <p:blipFill rotWithShape="1">
          <a:blip r:embed="rId5">
            <a:alphaModFix/>
          </a:blip>
          <a:srcRect/>
          <a:stretch/>
        </p:blipFill>
        <p:spPr>
          <a:xfrm>
            <a:off x="136775" y="3593725"/>
            <a:ext cx="1878594" cy="659300"/>
          </a:xfrm>
          <a:prstGeom prst="rect">
            <a:avLst/>
          </a:prstGeom>
          <a:noFill/>
          <a:ln>
            <a:noFill/>
          </a:ln>
        </p:spPr>
      </p:pic>
      <p:pic>
        <p:nvPicPr>
          <p:cNvPr id="248" name="Google Shape;248;g12af82f979c_0_56"/>
          <p:cNvPicPr preferRelativeResize="0"/>
          <p:nvPr/>
        </p:nvPicPr>
        <p:blipFill rotWithShape="1">
          <a:blip r:embed="rId3">
            <a:alphaModFix/>
          </a:blip>
          <a:srcRect/>
          <a:stretch/>
        </p:blipFill>
        <p:spPr>
          <a:xfrm>
            <a:off x="289175" y="1304374"/>
            <a:ext cx="1469986" cy="702600"/>
          </a:xfrm>
          <a:prstGeom prst="rect">
            <a:avLst/>
          </a:prstGeom>
          <a:noFill/>
          <a:ln>
            <a:noFill/>
          </a:ln>
        </p:spPr>
      </p:pic>
      <p:pic>
        <p:nvPicPr>
          <p:cNvPr id="249" name="Google Shape;249;g12af82f979c_0_56"/>
          <p:cNvPicPr preferRelativeResize="0"/>
          <p:nvPr/>
        </p:nvPicPr>
        <p:blipFill rotWithShape="1">
          <a:blip r:embed="rId3">
            <a:alphaModFix/>
          </a:blip>
          <a:srcRect/>
          <a:stretch/>
        </p:blipFill>
        <p:spPr>
          <a:xfrm>
            <a:off x="441575" y="1456774"/>
            <a:ext cx="1469986" cy="702600"/>
          </a:xfrm>
          <a:prstGeom prst="rect">
            <a:avLst/>
          </a:prstGeom>
          <a:noFill/>
          <a:ln>
            <a:noFill/>
          </a:ln>
        </p:spPr>
      </p:pic>
      <p:pic>
        <p:nvPicPr>
          <p:cNvPr id="250" name="Google Shape;250;g12af82f979c_0_56"/>
          <p:cNvPicPr preferRelativeResize="0"/>
          <p:nvPr/>
        </p:nvPicPr>
        <p:blipFill rotWithShape="1">
          <a:blip r:embed="rId4">
            <a:alphaModFix/>
          </a:blip>
          <a:srcRect/>
          <a:stretch/>
        </p:blipFill>
        <p:spPr>
          <a:xfrm>
            <a:off x="289163" y="2372847"/>
            <a:ext cx="2021775" cy="702603"/>
          </a:xfrm>
          <a:prstGeom prst="rect">
            <a:avLst/>
          </a:prstGeom>
          <a:noFill/>
          <a:ln>
            <a:noFill/>
          </a:ln>
        </p:spPr>
      </p:pic>
      <p:pic>
        <p:nvPicPr>
          <p:cNvPr id="251" name="Google Shape;251;g12af82f979c_0_56"/>
          <p:cNvPicPr preferRelativeResize="0"/>
          <p:nvPr/>
        </p:nvPicPr>
        <p:blipFill rotWithShape="1">
          <a:blip r:embed="rId4">
            <a:alphaModFix/>
          </a:blip>
          <a:srcRect/>
          <a:stretch/>
        </p:blipFill>
        <p:spPr>
          <a:xfrm>
            <a:off x="441563" y="2525247"/>
            <a:ext cx="2021775" cy="702603"/>
          </a:xfrm>
          <a:prstGeom prst="rect">
            <a:avLst/>
          </a:prstGeom>
          <a:noFill/>
          <a:ln>
            <a:noFill/>
          </a:ln>
        </p:spPr>
      </p:pic>
      <p:pic>
        <p:nvPicPr>
          <p:cNvPr id="252" name="Google Shape;252;g12af82f979c_0_56"/>
          <p:cNvPicPr preferRelativeResize="0"/>
          <p:nvPr/>
        </p:nvPicPr>
        <p:blipFill rotWithShape="1">
          <a:blip r:embed="rId4">
            <a:alphaModFix/>
          </a:blip>
          <a:srcRect/>
          <a:stretch/>
        </p:blipFill>
        <p:spPr>
          <a:xfrm>
            <a:off x="593963" y="2677647"/>
            <a:ext cx="2021775" cy="702603"/>
          </a:xfrm>
          <a:prstGeom prst="rect">
            <a:avLst/>
          </a:prstGeom>
          <a:noFill/>
          <a:ln>
            <a:noFill/>
          </a:ln>
        </p:spPr>
      </p:pic>
      <p:pic>
        <p:nvPicPr>
          <p:cNvPr id="253" name="Google Shape;253;g12af82f979c_0_56"/>
          <p:cNvPicPr preferRelativeResize="0"/>
          <p:nvPr/>
        </p:nvPicPr>
        <p:blipFill rotWithShape="1">
          <a:blip r:embed="rId5">
            <a:alphaModFix/>
          </a:blip>
          <a:srcRect/>
          <a:stretch/>
        </p:blipFill>
        <p:spPr>
          <a:xfrm>
            <a:off x="289175" y="3746125"/>
            <a:ext cx="1878594" cy="659300"/>
          </a:xfrm>
          <a:prstGeom prst="rect">
            <a:avLst/>
          </a:prstGeom>
          <a:noFill/>
          <a:ln>
            <a:noFill/>
          </a:ln>
        </p:spPr>
      </p:pic>
      <p:pic>
        <p:nvPicPr>
          <p:cNvPr id="254" name="Google Shape;254;g12af82f979c_0_56"/>
          <p:cNvPicPr preferRelativeResize="0"/>
          <p:nvPr/>
        </p:nvPicPr>
        <p:blipFill rotWithShape="1">
          <a:blip r:embed="rId5">
            <a:alphaModFix/>
          </a:blip>
          <a:srcRect/>
          <a:stretch/>
        </p:blipFill>
        <p:spPr>
          <a:xfrm>
            <a:off x="441575" y="3898525"/>
            <a:ext cx="1878594" cy="659300"/>
          </a:xfrm>
          <a:prstGeom prst="rect">
            <a:avLst/>
          </a:prstGeom>
          <a:noFill/>
          <a:ln>
            <a:noFill/>
          </a:ln>
        </p:spPr>
      </p:pic>
      <p:pic>
        <p:nvPicPr>
          <p:cNvPr id="255" name="Google Shape;255;g12af82f979c_0_56"/>
          <p:cNvPicPr preferRelativeResize="0"/>
          <p:nvPr/>
        </p:nvPicPr>
        <p:blipFill rotWithShape="1">
          <a:blip r:embed="rId5">
            <a:alphaModFix/>
          </a:blip>
          <a:srcRect/>
          <a:stretch/>
        </p:blipFill>
        <p:spPr>
          <a:xfrm>
            <a:off x="593975" y="4050925"/>
            <a:ext cx="1878594" cy="659300"/>
          </a:xfrm>
          <a:prstGeom prst="rect">
            <a:avLst/>
          </a:prstGeom>
          <a:noFill/>
          <a:ln>
            <a:noFill/>
          </a:ln>
        </p:spPr>
      </p:pic>
      <p:pic>
        <p:nvPicPr>
          <p:cNvPr id="256" name="Google Shape;256;g12af82f979c_0_56"/>
          <p:cNvPicPr preferRelativeResize="0"/>
          <p:nvPr/>
        </p:nvPicPr>
        <p:blipFill rotWithShape="1">
          <a:blip r:embed="rId5">
            <a:alphaModFix/>
          </a:blip>
          <a:srcRect/>
          <a:stretch/>
        </p:blipFill>
        <p:spPr>
          <a:xfrm>
            <a:off x="746375" y="4203325"/>
            <a:ext cx="1878594" cy="659300"/>
          </a:xfrm>
          <a:prstGeom prst="rect">
            <a:avLst/>
          </a:prstGeom>
          <a:noFill/>
          <a:ln>
            <a:noFill/>
          </a:ln>
        </p:spPr>
      </p:pic>
      <p:pic>
        <p:nvPicPr>
          <p:cNvPr id="257" name="Google Shape;257;g12af82f979c_0_56"/>
          <p:cNvPicPr preferRelativeResize="0"/>
          <p:nvPr/>
        </p:nvPicPr>
        <p:blipFill rotWithShape="1">
          <a:blip r:embed="rId5">
            <a:alphaModFix/>
          </a:blip>
          <a:srcRect/>
          <a:stretch/>
        </p:blipFill>
        <p:spPr>
          <a:xfrm>
            <a:off x="898775" y="4355725"/>
            <a:ext cx="1878594" cy="659300"/>
          </a:xfrm>
          <a:prstGeom prst="rect">
            <a:avLst/>
          </a:prstGeom>
          <a:noFill/>
          <a:ln>
            <a:noFill/>
          </a:ln>
        </p:spPr>
      </p:pic>
      <p:sp>
        <p:nvSpPr>
          <p:cNvPr id="258" name="Google Shape;258;g12af82f979c_0_56"/>
          <p:cNvSpPr txBox="1"/>
          <p:nvPr/>
        </p:nvSpPr>
        <p:spPr>
          <a:xfrm>
            <a:off x="6646300" y="-331500"/>
            <a:ext cx="2130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ebas Neue"/>
              <a:ea typeface="Bebas Neue"/>
              <a:cs typeface="Bebas Neue"/>
              <a:sym typeface="Bebas Neue"/>
            </a:endParaRPr>
          </a:p>
        </p:txBody>
      </p:sp>
      <p:sp>
        <p:nvSpPr>
          <p:cNvPr id="259" name="Google Shape;259;g12af82f979c_0_56"/>
          <p:cNvSpPr/>
          <p:nvPr/>
        </p:nvSpPr>
        <p:spPr>
          <a:xfrm>
            <a:off x="-2726025" y="789350"/>
            <a:ext cx="2794800" cy="1011000"/>
          </a:xfrm>
          <a:prstGeom prst="wedgeEllipseCallout">
            <a:avLst>
              <a:gd name="adj1" fmla="val 37497"/>
              <a:gd name="adj2" fmla="val 623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Bebas Neue"/>
                <a:ea typeface="Bebas Neue"/>
                <a:cs typeface="Bebas Neue"/>
                <a:sym typeface="Bebas Neue"/>
              </a:rPr>
              <a:t>TIP: If you need to create more blocks, copy and paste the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2af82f979c_0_75"/>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800"/>
              <a:buNone/>
            </a:pPr>
            <a:r>
              <a:rPr lang="en">
                <a:latin typeface="Fjalla One"/>
                <a:ea typeface="Fjalla One"/>
                <a:cs typeface="Fjalla One"/>
                <a:sym typeface="Fjalla One"/>
              </a:rPr>
              <a:t>Try out your polygon algorithm!</a:t>
            </a:r>
            <a:endParaRPr>
              <a:latin typeface="Fjalla One"/>
              <a:ea typeface="Fjalla One"/>
              <a:cs typeface="Fjalla One"/>
              <a:sym typeface="Fjalla One"/>
            </a:endParaRPr>
          </a:p>
        </p:txBody>
      </p:sp>
      <p:sp>
        <p:nvSpPr>
          <p:cNvPr id="265" name="Google Shape;265;g12af82f979c_0_7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a:t>On paper or standing up and walking, try to follow your sequence to see if you can create the entire polygon!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26585dc664_2_6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271" name="Google Shape;271;g126585dc664_2_61"/>
          <p:cNvSpPr txBox="1">
            <a:spLocks noGrp="1"/>
          </p:cNvSpPr>
          <p:nvPr>
            <p:ph type="body" idx="1"/>
          </p:nvPr>
        </p:nvSpPr>
        <p:spPr>
          <a:xfrm>
            <a:off x="311700" y="1152475"/>
            <a:ext cx="56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Write a recipe for making a drink using </a:t>
            </a:r>
            <a:r>
              <a:rPr lang="en" u="sng">
                <a:solidFill>
                  <a:schemeClr val="hlink"/>
                </a:solidFill>
                <a:hlinkClick r:id="rId3"/>
              </a:rPr>
              <a:t>this graphic organizer</a:t>
            </a:r>
            <a:r>
              <a:rPr lang="en"/>
              <a:t>.</a:t>
            </a:r>
            <a:endParaRPr/>
          </a:p>
          <a:p>
            <a:pPr marL="0" lvl="0" indent="0" algn="l" rtl="0">
              <a:lnSpc>
                <a:spcPct val="115000"/>
              </a:lnSpc>
              <a:spcBef>
                <a:spcPts val="1200"/>
              </a:spcBef>
              <a:spcAft>
                <a:spcPts val="0"/>
              </a:spcAft>
              <a:buSzPts val="1800"/>
              <a:buNone/>
            </a:pPr>
            <a:r>
              <a:rPr lang="en"/>
              <a:t>You may choose to write about lemonade, Koolaid, or another drink of your choice!</a:t>
            </a:r>
            <a:endParaRPr/>
          </a:p>
          <a:p>
            <a:pPr marL="0" lvl="0" indent="0" algn="l" rtl="0">
              <a:lnSpc>
                <a:spcPct val="115000"/>
              </a:lnSpc>
              <a:spcBef>
                <a:spcPts val="1200"/>
              </a:spcBef>
              <a:spcAft>
                <a:spcPts val="0"/>
              </a:spcAft>
              <a:buSzPts val="1800"/>
              <a:buNone/>
            </a:pPr>
            <a:endParaRPr/>
          </a:p>
        </p:txBody>
      </p:sp>
      <p:pic>
        <p:nvPicPr>
          <p:cNvPr id="272" name="Google Shape;272;g126585dc664_2_61"/>
          <p:cNvPicPr preferRelativeResize="0"/>
          <p:nvPr/>
        </p:nvPicPr>
        <p:blipFill rotWithShape="1">
          <a:blip r:embed="rId4">
            <a:alphaModFix/>
          </a:blip>
          <a:srcRect t="18474" b="8125"/>
          <a:stretch/>
        </p:blipFill>
        <p:spPr>
          <a:xfrm>
            <a:off x="6333800" y="64525"/>
            <a:ext cx="2565600" cy="2783774"/>
          </a:xfrm>
          <a:prstGeom prst="rect">
            <a:avLst/>
          </a:prstGeom>
          <a:noFill/>
          <a:ln>
            <a:noFill/>
          </a:ln>
        </p:spPr>
      </p:pic>
      <p:pic>
        <p:nvPicPr>
          <p:cNvPr id="273" name="Google Shape;273;g126585dc664_2_61"/>
          <p:cNvPicPr preferRelativeResize="0"/>
          <p:nvPr/>
        </p:nvPicPr>
        <p:blipFill rotWithShape="1">
          <a:blip r:embed="rId5">
            <a:alphaModFix/>
          </a:blip>
          <a:srcRect t="48828"/>
          <a:stretch/>
        </p:blipFill>
        <p:spPr>
          <a:xfrm>
            <a:off x="6342900" y="2958900"/>
            <a:ext cx="2565600" cy="19692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26585dc664_2_115"/>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279" name="Google Shape;279;g126585dc664_2_115"/>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4</a:t>
            </a:r>
            <a:endParaRPr sz="3000"/>
          </a:p>
        </p:txBody>
      </p:sp>
      <p:pic>
        <p:nvPicPr>
          <p:cNvPr id="280" name="Google Shape;280;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281" name="Google Shape;281;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pic>
        <p:nvPicPr>
          <p:cNvPr id="283" name="Google Shape;283;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284" name="Google Shape;284;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2" name="Google Shape;105;g126585dc664_2_115">
            <a:extLst>
              <a:ext uri="{FF2B5EF4-FFF2-40B4-BE49-F238E27FC236}">
                <a16:creationId xmlns:a16="http://schemas.microsoft.com/office/drawing/2014/main" id="{7F0CF688-0A64-D4EB-32EF-CFF9C0FA2425}"/>
              </a:ext>
            </a:extLst>
          </p:cNvPr>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achutchison1@ua.edu</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26585dc664_2_29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up</a:t>
            </a:r>
            <a:endParaRPr/>
          </a:p>
        </p:txBody>
      </p:sp>
      <p:sp>
        <p:nvSpPr>
          <p:cNvPr id="291" name="Google Shape;291;g126585dc664_2_2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activity slide.</a:t>
            </a:r>
            <a:endParaRPr sz="2100"/>
          </a:p>
          <a:p>
            <a:pPr marL="457200" lvl="0" indent="-361950" algn="l" rtl="0">
              <a:lnSpc>
                <a:spcPct val="115000"/>
              </a:lnSpc>
              <a:spcBef>
                <a:spcPts val="0"/>
              </a:spcBef>
              <a:spcAft>
                <a:spcPts val="0"/>
              </a:spcAft>
              <a:buSzPts val="2100"/>
              <a:buAutoNum type="arabicPeriod"/>
            </a:pPr>
            <a:r>
              <a:rPr lang="en" sz="2100"/>
              <a:t>Visit scratch.mit.edu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292" name="Google Shape;292;g126585dc664_2_297"/>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2af82f979c_0_127"/>
          <p:cNvSpPr txBox="1">
            <a:spLocks noGrp="1"/>
          </p:cNvSpPr>
          <p:nvPr>
            <p:ph type="title"/>
          </p:nvPr>
        </p:nvSpPr>
        <p:spPr>
          <a:xfrm>
            <a:off x="228600" y="2775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Create a Rhythmic pattern! </a:t>
            </a:r>
            <a:endParaRPr/>
          </a:p>
        </p:txBody>
      </p:sp>
      <p:sp>
        <p:nvSpPr>
          <p:cNvPr id="111" name="Google Shape;111;g12af82f979c_0_127"/>
          <p:cNvSpPr txBox="1">
            <a:spLocks noGrp="1"/>
          </p:cNvSpPr>
          <p:nvPr>
            <p:ph type="body" idx="1"/>
          </p:nvPr>
        </p:nvSpPr>
        <p:spPr>
          <a:xfrm>
            <a:off x="180300" y="976525"/>
            <a:ext cx="5242200" cy="37443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AutoNum type="arabicPeriod"/>
            </a:pPr>
            <a:r>
              <a:rPr lang="en" sz="1600"/>
              <a:t>Find a partner </a:t>
            </a:r>
            <a:endParaRPr sz="1600"/>
          </a:p>
          <a:p>
            <a:pPr marL="457200" lvl="0" indent="-330200" algn="l" rtl="0">
              <a:lnSpc>
                <a:spcPct val="115000"/>
              </a:lnSpc>
              <a:spcBef>
                <a:spcPts val="0"/>
              </a:spcBef>
              <a:spcAft>
                <a:spcPts val="0"/>
              </a:spcAft>
              <a:buSzPts val="1600"/>
              <a:buAutoNum type="arabicPeriod"/>
            </a:pPr>
            <a:r>
              <a:rPr lang="en" sz="1600"/>
              <a:t>Create a musical pattern using only sounds your body can make! </a:t>
            </a:r>
            <a:endParaRPr sz="1600"/>
          </a:p>
          <a:p>
            <a:pPr marL="914400" lvl="1" indent="-330200" algn="l" rtl="0">
              <a:lnSpc>
                <a:spcPct val="115000"/>
              </a:lnSpc>
              <a:spcBef>
                <a:spcPts val="0"/>
              </a:spcBef>
              <a:spcAft>
                <a:spcPts val="0"/>
              </a:spcAft>
              <a:buSzPts val="1600"/>
              <a:buAutoNum type="alphaLcPeriod"/>
            </a:pPr>
            <a:r>
              <a:rPr lang="en" sz="1600"/>
              <a:t>Stomp your feet </a:t>
            </a:r>
            <a:endParaRPr sz="1600"/>
          </a:p>
          <a:p>
            <a:pPr marL="914400" lvl="1" indent="-330200" algn="l" rtl="0">
              <a:lnSpc>
                <a:spcPct val="115000"/>
              </a:lnSpc>
              <a:spcBef>
                <a:spcPts val="0"/>
              </a:spcBef>
              <a:spcAft>
                <a:spcPts val="0"/>
              </a:spcAft>
              <a:buSzPts val="1600"/>
              <a:buAutoNum type="alphaLcPeriod"/>
            </a:pPr>
            <a:r>
              <a:rPr lang="en" sz="1600"/>
              <a:t>Clap your hands</a:t>
            </a:r>
            <a:endParaRPr sz="1600"/>
          </a:p>
          <a:p>
            <a:pPr marL="914400" lvl="1" indent="-330200" algn="l" rtl="0">
              <a:lnSpc>
                <a:spcPct val="115000"/>
              </a:lnSpc>
              <a:spcBef>
                <a:spcPts val="0"/>
              </a:spcBef>
              <a:spcAft>
                <a:spcPts val="0"/>
              </a:spcAft>
              <a:buSzPts val="1600"/>
              <a:buAutoNum type="alphaLcPeriod"/>
            </a:pPr>
            <a:r>
              <a:rPr lang="en" sz="1600"/>
              <a:t>Snap your fingers</a:t>
            </a:r>
            <a:endParaRPr sz="1600"/>
          </a:p>
          <a:p>
            <a:pPr marL="914400" lvl="1" indent="-330200" algn="l" rtl="0">
              <a:lnSpc>
                <a:spcPct val="115000"/>
              </a:lnSpc>
              <a:spcBef>
                <a:spcPts val="0"/>
              </a:spcBef>
              <a:spcAft>
                <a:spcPts val="0"/>
              </a:spcAft>
              <a:buSzPts val="1600"/>
              <a:buAutoNum type="alphaLcPeriod"/>
            </a:pPr>
            <a:r>
              <a:rPr lang="en" sz="1600"/>
              <a:t>Pat your stomach</a:t>
            </a:r>
            <a:endParaRPr sz="1600"/>
          </a:p>
          <a:p>
            <a:pPr marL="914400" lvl="1" indent="-330200" algn="l" rtl="0">
              <a:lnSpc>
                <a:spcPct val="115000"/>
              </a:lnSpc>
              <a:spcBef>
                <a:spcPts val="0"/>
              </a:spcBef>
              <a:spcAft>
                <a:spcPts val="0"/>
              </a:spcAft>
              <a:buSzPts val="1600"/>
              <a:buAutoNum type="alphaLcPeriod"/>
            </a:pPr>
            <a:r>
              <a:rPr lang="en" sz="1600"/>
              <a:t>Click your tongue </a:t>
            </a:r>
            <a:endParaRPr sz="1600"/>
          </a:p>
          <a:p>
            <a:pPr marL="457200" lvl="0" indent="-330200" algn="l" rtl="0">
              <a:lnSpc>
                <a:spcPct val="115000"/>
              </a:lnSpc>
              <a:spcBef>
                <a:spcPts val="0"/>
              </a:spcBef>
              <a:spcAft>
                <a:spcPts val="0"/>
              </a:spcAft>
              <a:buSzPts val="1600"/>
              <a:buAutoNum type="arabicPeriod"/>
            </a:pPr>
            <a:r>
              <a:rPr lang="en" sz="1600"/>
              <a:t>The pattern must have </a:t>
            </a:r>
            <a:r>
              <a:rPr lang="en" sz="1600" b="1"/>
              <a:t>three steps</a:t>
            </a:r>
            <a:r>
              <a:rPr lang="en" sz="1600"/>
              <a:t> and repeat </a:t>
            </a:r>
            <a:r>
              <a:rPr lang="en" sz="1600" b="1"/>
              <a:t>at least twice. </a:t>
            </a:r>
            <a:endParaRPr sz="1600"/>
          </a:p>
          <a:p>
            <a:pPr marL="914400" lvl="1" indent="-330200" algn="l" rtl="0">
              <a:lnSpc>
                <a:spcPct val="115000"/>
              </a:lnSpc>
              <a:spcBef>
                <a:spcPts val="0"/>
              </a:spcBef>
              <a:spcAft>
                <a:spcPts val="0"/>
              </a:spcAft>
              <a:buSzPts val="1600"/>
              <a:buAutoNum type="alphaLcPeriod"/>
            </a:pPr>
            <a:r>
              <a:rPr lang="en" sz="1600"/>
              <a:t>Example: clap-snap-clap clap-snap-clap</a:t>
            </a:r>
            <a:endParaRPr sz="1600"/>
          </a:p>
          <a:p>
            <a:pPr marL="457200" lvl="0" indent="-330200" algn="l" rtl="0">
              <a:lnSpc>
                <a:spcPct val="115000"/>
              </a:lnSpc>
              <a:spcBef>
                <a:spcPts val="0"/>
              </a:spcBef>
              <a:spcAft>
                <a:spcPts val="0"/>
              </a:spcAft>
              <a:buSzPts val="1600"/>
              <a:buAutoNum type="arabicPeriod"/>
            </a:pPr>
            <a:r>
              <a:rPr lang="en" sz="1600"/>
              <a:t>(Optional) Find another partner group. Learn their dance and teach them yours! </a:t>
            </a:r>
            <a:endParaRPr sz="1600"/>
          </a:p>
        </p:txBody>
      </p:sp>
      <p:pic>
        <p:nvPicPr>
          <p:cNvPr id="112" name="Google Shape;112;g12af82f979c_0_127"/>
          <p:cNvPicPr preferRelativeResize="0"/>
          <p:nvPr/>
        </p:nvPicPr>
        <p:blipFill rotWithShape="1">
          <a:blip r:embed="rId3">
            <a:alphaModFix/>
          </a:blip>
          <a:srcRect/>
          <a:stretch/>
        </p:blipFill>
        <p:spPr>
          <a:xfrm>
            <a:off x="5422500" y="462975"/>
            <a:ext cx="3152249" cy="2108776"/>
          </a:xfrm>
          <a:prstGeom prst="rect">
            <a:avLst/>
          </a:prstGeom>
          <a:noFill/>
          <a:ln>
            <a:noFill/>
          </a:ln>
        </p:spPr>
      </p:pic>
      <p:pic>
        <p:nvPicPr>
          <p:cNvPr id="113" name="Google Shape;113;g12af82f979c_0_127"/>
          <p:cNvPicPr preferRelativeResize="0"/>
          <p:nvPr/>
        </p:nvPicPr>
        <p:blipFill rotWithShape="1">
          <a:blip r:embed="rId4">
            <a:alphaModFix/>
          </a:blip>
          <a:srcRect/>
          <a:stretch/>
        </p:blipFill>
        <p:spPr>
          <a:xfrm>
            <a:off x="5604250" y="2891024"/>
            <a:ext cx="2744700" cy="1829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g126585dc664_2_259"/>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298" name="Google Shape;298;g126585dc664_2_259"/>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299" name="Google Shape;299;g126585dc664_2_259"/>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300" name="Google Shape;300;g126585dc664_2_259"/>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301" name="Google Shape;301;g126585dc664_2_259"/>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302" name="Google Shape;302;g126585dc664_2_259"/>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303" name="Google Shape;303;g126585dc664_2_259"/>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126585dc664_2_259"/>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126585dc664_2_259"/>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126585dc664_2_259"/>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126585dc664_2_259"/>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308" name="Google Shape;308;g126585dc664_2_259"/>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309" name="Google Shape;309;g126585dc664_2_259"/>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310" name="Google Shape;310;g126585dc664_2_259"/>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311" name="Google Shape;311;g126585dc664_2_259"/>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312" name="Google Shape;312;g126585dc664_2_259"/>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313" name="Google Shape;313;g126585dc664_2_259"/>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14" name="Google Shape;314;g126585dc664_2_259"/>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315" name="Google Shape;315;g126585dc664_2_259"/>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316" name="Google Shape;316;g126585dc664_2_259"/>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317" name="Google Shape;317;g126585dc664_2_259"/>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318" name="Google Shape;318;g126585dc664_2_259"/>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319" name="Google Shape;319;g126585dc664_2_259"/>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320" name="Google Shape;320;g126585dc664_2_259"/>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321" name="Google Shape;321;g126585dc664_2_259"/>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322" name="Google Shape;322;g126585dc664_2_259"/>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323" name="Google Shape;323;g126585dc664_2_259"/>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324" name="Google Shape;324;g126585dc664_2_259"/>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25" name="Google Shape;325;g126585dc664_2_259"/>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326" name="Google Shape;326;g126585dc664_2_259"/>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327" name="Google Shape;327;g126585dc664_2_259"/>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328" name="Google Shape;328;g126585dc664_2_259"/>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329" name="Google Shape;329;g126585dc664_2_259"/>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330" name="Google Shape;330;g126585dc664_2_259"/>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26585dc664_2_259"/>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1cba5e34e7_0_370"/>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37" name="Google Shape;337;g11cba5e34e7_0_370"/>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5</a:t>
            </a:r>
            <a:endParaRPr sz="3000"/>
          </a:p>
        </p:txBody>
      </p:sp>
      <p:pic>
        <p:nvPicPr>
          <p:cNvPr id="338" name="Google Shape;338;g11cba5e34e7_0_37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39" name="Google Shape;339;g11cba5e34e7_0_370"/>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40" name="Google Shape;340;g11cba5e34e7_0_370"/>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i="0" u="sng" strike="noStrike" cap="none" dirty="0">
                <a:solidFill>
                  <a:srgbClr val="F16666"/>
                </a:solidFill>
                <a:latin typeface="Arial"/>
                <a:ea typeface="Arial"/>
                <a:cs typeface="Arial"/>
                <a:sym typeface="Arial"/>
              </a:rPr>
              <a:t>achutchison1@ua.edu</a:t>
            </a:r>
            <a:endParaRPr sz="800" b="0" i="0" u="none" strike="noStrike" cap="none" dirty="0">
              <a:solidFill>
                <a:srgbClr val="000000"/>
              </a:solidFill>
              <a:latin typeface="Arial"/>
              <a:ea typeface="Arial"/>
              <a:cs typeface="Arial"/>
              <a:sym typeface="Arial"/>
            </a:endParaRPr>
          </a:p>
        </p:txBody>
      </p:sp>
      <p:pic>
        <p:nvPicPr>
          <p:cNvPr id="341" name="Google Shape;341;g11cba5e34e7_0_37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42" name="Google Shape;342;g11cba5e34e7_0_370"/>
          <p:cNvPicPr preferRelativeResize="0"/>
          <p:nvPr/>
        </p:nvPicPr>
        <p:blipFill rotWithShape="1">
          <a:blip r:embed="rId4">
            <a:alphaModFix/>
          </a:blip>
          <a:srcRect/>
          <a:stretch/>
        </p:blipFill>
        <p:spPr>
          <a:xfrm>
            <a:off x="6669400" y="3506823"/>
            <a:ext cx="1063128" cy="10802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1cba5e34e7_0_381"/>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latin typeface="Bebas Neue"/>
                <a:ea typeface="Bebas Neue"/>
                <a:cs typeface="Bebas Neue"/>
                <a:sym typeface="Bebas Neue"/>
              </a:rPr>
              <a:t>Optional Debugging Activity </a:t>
            </a:r>
            <a:endParaRPr>
              <a:latin typeface="Bebas Neue"/>
              <a:ea typeface="Bebas Neue"/>
              <a:cs typeface="Bebas Neue"/>
              <a:sym typeface="Bebas Neue"/>
            </a:endParaRPr>
          </a:p>
        </p:txBody>
      </p:sp>
      <p:sp>
        <p:nvSpPr>
          <p:cNvPr id="69" name="Google Shape;69;g11cba5e34e7_0_381"/>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lnSpc>
                <a:spcPct val="100000"/>
              </a:lnSpc>
              <a:spcBef>
                <a:spcPts val="0"/>
              </a:spcBef>
              <a:spcAft>
                <a:spcPts val="0"/>
              </a:spcAft>
              <a:buSzPts val="2800"/>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70" name="Google Shape;70;g11cba5e34e7_0_381"/>
          <p:cNvPicPr preferRelativeResize="0"/>
          <p:nvPr/>
        </p:nvPicPr>
        <p:blipFill rotWithShape="1">
          <a:blip r:embed="rId3">
            <a:alphaModFix/>
          </a:blip>
          <a:srcRect/>
          <a:stretch/>
        </p:blipFill>
        <p:spPr>
          <a:xfrm>
            <a:off x="7620125" y="3297474"/>
            <a:ext cx="1438775" cy="1846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11cba5e34e7_0_38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Tips</a:t>
            </a:r>
            <a:endParaRPr/>
          </a:p>
        </p:txBody>
      </p:sp>
      <p:sp>
        <p:nvSpPr>
          <p:cNvPr id="76" name="Google Shape;76;g11cba5e34e7_0_3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16865" algn="l" rtl="0">
              <a:lnSpc>
                <a:spcPct val="166670"/>
              </a:lnSpc>
              <a:spcBef>
                <a:spcPts val="900"/>
              </a:spcBef>
              <a:spcAft>
                <a:spcPts val="0"/>
              </a:spcAft>
              <a:buClr>
                <a:schemeClr val="accent2"/>
              </a:buClr>
              <a:buSzPct val="100000"/>
              <a:buChar char="●"/>
            </a:pPr>
            <a:r>
              <a:rPr lang="en" dirty="0">
                <a:solidFill>
                  <a:schemeClr val="accent2"/>
                </a:solidFill>
                <a:highlight>
                  <a:srgbClr val="FFFFFF"/>
                </a:highlight>
              </a:rPr>
              <a:t>There are often multiple solutions to a problem.</a:t>
            </a:r>
            <a:endParaRPr lang="en-US" dirty="0">
              <a:solidFill>
                <a:schemeClr val="accent2"/>
              </a:solidFill>
              <a:highlight>
                <a:srgbClr val="FFFFFF"/>
              </a:highlight>
            </a:endParaRPr>
          </a:p>
          <a:p>
            <a:pPr indent="-316865">
              <a:lnSpc>
                <a:spcPct val="166670"/>
              </a:lnSpc>
              <a:buClr>
                <a:schemeClr val="accent2"/>
              </a:buClr>
              <a:buSzPct val="100000"/>
            </a:pPr>
            <a:r>
              <a:rPr lang="en">
                <a:solidFill>
                  <a:schemeClr val="accent2"/>
                </a:solidFill>
                <a:highlight>
                  <a:srgbClr val="FFFFFF"/>
                </a:highlight>
              </a:rPr>
              <a:t>Make a list of possible bugs in the program.</a:t>
            </a:r>
            <a:endParaRPr lang="en" sz="900">
              <a:solidFill>
                <a:schemeClr val="accent2"/>
              </a:solidFill>
              <a:highlight>
                <a:srgbClr val="FFFFFF"/>
              </a:highlight>
            </a:endParaRPr>
          </a:p>
          <a:p>
            <a:pPr marL="457200" lvl="0" indent="-316865" algn="l">
              <a:lnSpc>
                <a:spcPct val="166670"/>
              </a:lnSpc>
              <a:spcBef>
                <a:spcPts val="0"/>
              </a:spcBef>
              <a:spcAft>
                <a:spcPts val="0"/>
              </a:spcAft>
              <a:buClr>
                <a:schemeClr val="accent2"/>
              </a:buClr>
              <a:buSzPct val="100000"/>
              <a:buChar char="●"/>
            </a:pPr>
            <a:r>
              <a:rPr lang="en" dirty="0">
                <a:solidFill>
                  <a:schemeClr val="accent2"/>
                </a:solidFill>
                <a:highlight>
                  <a:srgbClr val="FFFFFF"/>
                </a:highlight>
              </a:rPr>
              <a:t>Break the program into smaller, manageable pieces.</a:t>
            </a:r>
            <a:endParaRPr sz="900" dirty="0">
              <a:solidFill>
                <a:schemeClr val="accent2"/>
              </a:solidFill>
              <a:highlight>
                <a:srgbClr val="FFFFFF"/>
              </a:highlight>
            </a:endParaRPr>
          </a:p>
          <a:p>
            <a:pPr marL="457200" lvl="0" indent="-316865"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Test the program out first to identify the problem.</a:t>
            </a:r>
            <a:endParaRPr dirty="0">
              <a:solidFill>
                <a:schemeClr val="accent2"/>
              </a:solidFill>
              <a:highlight>
                <a:srgbClr val="FFFFFF"/>
              </a:highlight>
            </a:endParaRPr>
          </a:p>
          <a:p>
            <a:pPr marL="457200" lvl="0" indent="-316865"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Keep track of your work! This can be a useful reminder of what you have already tried and point you toward what to try next.</a:t>
            </a:r>
            <a:endParaRPr dirty="0">
              <a:solidFill>
                <a:schemeClr val="accent2"/>
              </a:solidFill>
              <a:highlight>
                <a:srgbClr val="FFFFFF"/>
              </a:highlight>
            </a:endParaRPr>
          </a:p>
          <a:p>
            <a:pPr marL="457200" lvl="0" indent="-316865"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Share and compare your problem finding and problem solving approaches with a neighbor until you find something that works for you!</a:t>
            </a:r>
            <a:endParaRPr dirty="0">
              <a:solidFill>
                <a:schemeClr val="accent2"/>
              </a:solidFill>
              <a:highlight>
                <a:srgbClr val="FFFFFF"/>
              </a:highlight>
            </a:endParaRPr>
          </a:p>
          <a:p>
            <a:pPr marL="0" lvl="0" indent="0" algn="l" rtl="0">
              <a:lnSpc>
                <a:spcPct val="115000"/>
              </a:lnSpc>
              <a:spcBef>
                <a:spcPts val="0"/>
              </a:spcBef>
              <a:spcAft>
                <a:spcPts val="1200"/>
              </a:spcAft>
              <a:buSzPct val="108107"/>
              <a:buNone/>
            </a:pPr>
            <a:endParaRPr/>
          </a:p>
        </p:txBody>
      </p:sp>
      <p:pic>
        <p:nvPicPr>
          <p:cNvPr id="77" name="Google Shape;77;g11cba5e34e7_0_387"/>
          <p:cNvPicPr preferRelativeResize="0"/>
          <p:nvPr/>
        </p:nvPicPr>
        <p:blipFill rotWithShape="1">
          <a:blip r:embed="rId3">
            <a:alphaModFix/>
          </a:blip>
          <a:srcRect/>
          <a:stretch/>
        </p:blipFill>
        <p:spPr>
          <a:xfrm>
            <a:off x="7665050" y="158799"/>
            <a:ext cx="1438775" cy="18460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00" dirty="0">
                <a:highlight>
                  <a:srgbClr val="FFFFFF"/>
                </a:highlight>
                <a:latin typeface="Oswald"/>
                <a:ea typeface="Oswald"/>
                <a:cs typeface="Oswald"/>
                <a:sym typeface="Oswald"/>
              </a:rPr>
              <a:t>To debug, download the .sb3 file from the following </a:t>
            </a:r>
            <a:r>
              <a:rPr lang="en" sz="2000" dirty="0">
                <a:solidFill>
                  <a:schemeClr val="tx1"/>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Link</a:t>
            </a:r>
            <a:r>
              <a:rPr lang="en" sz="1200" dirty="0">
                <a:solidFill>
                  <a:schemeClr val="tx1"/>
                </a:solidFill>
              </a:rPr>
              <a:t>: </a:t>
            </a:r>
            <a:r>
              <a:rPr lang="en" sz="2000" dirty="0">
                <a:solidFill>
                  <a:schemeClr val="tx1"/>
                </a:solidFill>
                <a:highlight>
                  <a:srgbClr val="FFFFFF"/>
                </a:highlight>
                <a:latin typeface="Oswald"/>
                <a:hlinkClick r:id="rId3">
                  <a:extLst>
                    <a:ext uri="{A12FA001-AC4F-418D-AE19-62706E023703}">
                      <ahyp:hlinkClr xmlns:ahyp="http://schemas.microsoft.com/office/drawing/2018/hyperlinkcolor" val="tx"/>
                    </a:ext>
                  </a:extLst>
                </a:hlinkClick>
              </a:rPr>
              <a:t>https://</a:t>
            </a:r>
            <a:r>
              <a:rPr lang="en-US" sz="2000" dirty="0">
                <a:solidFill>
                  <a:schemeClr val="tx1"/>
                </a:solidFill>
                <a:highlight>
                  <a:srgbClr val="FFFFFF"/>
                </a:highlight>
                <a:latin typeface="Oswald"/>
                <a:hlinkClick r:id="rId3">
                  <a:extLst>
                    <a:ext uri="{A12FA001-AC4F-418D-AE19-62706E023703}">
                      <ahyp:hlinkClr xmlns:ahyp="http://schemas.microsoft.com/office/drawing/2018/hyperlinkcolor" val="tx"/>
                    </a:ext>
                  </a:extLst>
                </a:hlinkClick>
              </a:rPr>
              <a:t>bit.ly/3RcpLyo</a:t>
            </a:r>
            <a:endParaRPr lang="en-US" sz="2000">
              <a:solidFill>
                <a:schemeClr val="tx1"/>
              </a:solidFill>
              <a:highlight>
                <a:srgbClr val="FFFFFF"/>
              </a:highlight>
              <a:latin typeface="Oswald"/>
            </a:endParaRPr>
          </a:p>
          <a:p>
            <a:pPr marL="0" lvl="0" indent="0" algn="l" rtl="0">
              <a:spcBef>
                <a:spcPts val="0"/>
              </a:spcBef>
              <a:spcAft>
                <a:spcPts val="0"/>
              </a:spcAft>
              <a:buNone/>
            </a:pPr>
            <a:r>
              <a:rPr lang="en-US" sz="2000" dirty="0">
                <a:highlight>
                  <a:srgbClr val="FFFFFF"/>
                </a:highlight>
                <a:latin typeface="Oswald"/>
                <a:ea typeface="Oswald"/>
                <a:cs typeface="Oswald"/>
                <a:sym typeface="Oswald"/>
              </a:rPr>
              <a:t>Next, go to the following CS First Scratch </a:t>
            </a:r>
            <a:r>
              <a:rPr lang="en-US" sz="2000" dirty="0">
                <a:solidFill>
                  <a:schemeClr val="tx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Link</a:t>
            </a:r>
            <a:r>
              <a:rPr lang="en-US" sz="2000" dirty="0">
                <a:solidFill>
                  <a:schemeClr val="tx1"/>
                </a:solidFill>
                <a:highlight>
                  <a:srgbClr val="FFFFFF"/>
                </a:highlight>
                <a:latin typeface="Oswald"/>
                <a:ea typeface="Oswald"/>
                <a:cs typeface="Oswald"/>
                <a:sym typeface="Oswald"/>
              </a:rPr>
              <a:t>: </a:t>
            </a:r>
            <a:r>
              <a:rPr lang="en-US" sz="2000" dirty="0">
                <a:solidFill>
                  <a:schemeClr val="tx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https://bit.ly/3PexYzB</a:t>
            </a:r>
            <a:endParaRPr lang="en-US" sz="2000" dirty="0">
              <a:solidFill>
                <a:schemeClr val="tx1"/>
              </a:solidFill>
              <a:highlight>
                <a:srgbClr val="FFFFFF"/>
              </a:highlight>
              <a:latin typeface="Oswald"/>
              <a:ea typeface="Oswald"/>
              <a:cs typeface="Oswald"/>
              <a:hlinkClick r:id="rId4">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r>
              <a:rPr lang="en-US" sz="2000" dirty="0">
                <a:highlight>
                  <a:srgbClr val="FFFFFF"/>
                </a:highlight>
                <a:latin typeface="Oswald"/>
                <a:sym typeface="Oswald"/>
              </a:rPr>
              <a:t>Click Sign in and Choose “I’m a student”</a:t>
            </a:r>
            <a:endParaRPr lang="en-US" sz="2000" dirty="0">
              <a:highlight>
                <a:srgbClr val="FFFFFF"/>
              </a:highlight>
              <a:latin typeface="Oswald"/>
            </a:endParaRPr>
          </a:p>
          <a:p>
            <a:pPr marL="0" lvl="0" indent="0" algn="l" rtl="0">
              <a:spcBef>
                <a:spcPts val="0"/>
              </a:spcBef>
              <a:spcAft>
                <a:spcPts val="0"/>
              </a:spcAft>
              <a:buNone/>
            </a:pPr>
            <a:r>
              <a:rPr lang="en-US" sz="2000" dirty="0">
                <a:highlight>
                  <a:srgbClr val="FFFFFF"/>
                </a:highlight>
                <a:latin typeface="Oswald"/>
                <a:sym typeface="Oswald"/>
              </a:rPr>
              <a:t>Click “File” menu and Choose “Load from your computer”</a:t>
            </a:r>
            <a:endParaRPr lang="en-US" sz="2000" dirty="0">
              <a:highlight>
                <a:srgbClr val="FFFFFF"/>
              </a:highlight>
              <a:latin typeface="Oswald"/>
            </a:endParaRPr>
          </a:p>
          <a:p>
            <a:pPr marL="0" lvl="0" indent="0" algn="l" rtl="0">
              <a:spcBef>
                <a:spcPts val="0"/>
              </a:spcBef>
              <a:spcAft>
                <a:spcPts val="0"/>
              </a:spcAft>
              <a:buNone/>
            </a:pPr>
            <a:r>
              <a:rPr lang="en-US" sz="2000" dirty="0">
                <a:highlight>
                  <a:srgbClr val="FFFFFF"/>
                </a:highlight>
                <a:latin typeface="Oswald"/>
                <a:sym typeface="Oswald"/>
              </a:rPr>
              <a:t>Now you can start debugging!!! Have fun!!!</a:t>
            </a:r>
            <a:endParaRPr lang="en-US"/>
          </a:p>
        </p:txBody>
      </p:sp>
      <p:pic>
        <p:nvPicPr>
          <p:cNvPr id="71" name="Google Shape;71;p15"/>
          <p:cNvPicPr preferRelativeResize="0"/>
          <p:nvPr/>
        </p:nvPicPr>
        <p:blipFill>
          <a:blip r:embed="rId5">
            <a:alphaModFix/>
          </a:blip>
          <a:stretch>
            <a:fillRect/>
          </a:stretch>
        </p:blipFill>
        <p:spPr>
          <a:xfrm>
            <a:off x="7252138" y="3142593"/>
            <a:ext cx="1390675" cy="1376722"/>
          </a:xfrm>
          <a:prstGeom prst="rect">
            <a:avLst/>
          </a:prstGeom>
          <a:noFill/>
          <a:ln>
            <a:noFill/>
          </a:ln>
        </p:spPr>
      </p:pic>
      <p:sp>
        <p:nvSpPr>
          <p:cNvPr id="72" name="Google Shape;72;p15"/>
          <p:cNvSpPr txBox="1"/>
          <p:nvPr/>
        </p:nvSpPr>
        <p:spPr>
          <a:xfrm>
            <a:off x="397064" y="3276854"/>
            <a:ext cx="4601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dk1"/>
                </a:solidFill>
                <a:highlight>
                  <a:srgbClr val="FFFFFF"/>
                </a:highlight>
              </a:rPr>
              <a:t>Challenge: </a:t>
            </a:r>
            <a:r>
              <a:rPr lang="en" sz="1200" dirty="0">
                <a:solidFill>
                  <a:schemeClr val="dk1"/>
                </a:solidFill>
                <a:highlight>
                  <a:srgbClr val="FFFFFF"/>
                </a:highlight>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dirty="0"/>
          </a:p>
        </p:txBody>
      </p:sp>
      <p:pic>
        <p:nvPicPr>
          <p:cNvPr id="3" name="Picture 2">
            <a:extLst>
              <a:ext uri="{FF2B5EF4-FFF2-40B4-BE49-F238E27FC236}">
                <a16:creationId xmlns:a16="http://schemas.microsoft.com/office/drawing/2014/main" id="{F8B7C8B1-31B6-00ED-C8C4-7D619B51A94D}"/>
              </a:ext>
            </a:extLst>
          </p:cNvPr>
          <p:cNvPicPr>
            <a:picLocks noChangeAspect="1"/>
          </p:cNvPicPr>
          <p:nvPr/>
        </p:nvPicPr>
        <p:blipFill>
          <a:blip r:embed="rId6"/>
          <a:stretch>
            <a:fillRect/>
          </a:stretch>
        </p:blipFill>
        <p:spPr>
          <a:xfrm>
            <a:off x="4202072" y="1999602"/>
            <a:ext cx="1018025" cy="353630"/>
          </a:xfrm>
          <a:prstGeom prst="rect">
            <a:avLst/>
          </a:prstGeom>
        </p:spPr>
      </p:pic>
      <p:pic>
        <p:nvPicPr>
          <p:cNvPr id="5" name="Picture 4">
            <a:extLst>
              <a:ext uri="{FF2B5EF4-FFF2-40B4-BE49-F238E27FC236}">
                <a16:creationId xmlns:a16="http://schemas.microsoft.com/office/drawing/2014/main" id="{855932B5-4AF2-190D-1534-5562F132E0EA}"/>
              </a:ext>
            </a:extLst>
          </p:cNvPr>
          <p:cNvPicPr>
            <a:picLocks noChangeAspect="1"/>
          </p:cNvPicPr>
          <p:nvPr/>
        </p:nvPicPr>
        <p:blipFill>
          <a:blip r:embed="rId7"/>
          <a:stretch>
            <a:fillRect/>
          </a:stretch>
        </p:blipFill>
        <p:spPr>
          <a:xfrm>
            <a:off x="6044068" y="2353217"/>
            <a:ext cx="1018583" cy="156275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650525" y="1995650"/>
            <a:ext cx="3631125" cy="1969425"/>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 Answer Key</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https://bit.ly/3Lm6Ey7</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80" name="Google Shape;80;p16"/>
          <p:cNvPicPr preferRelativeResize="0"/>
          <p:nvPr/>
        </p:nvPicPr>
        <p:blipFill>
          <a:blip r:embed="rId5">
            <a:alphaModFix/>
          </a:blip>
          <a:stretch>
            <a:fillRect/>
          </a:stretch>
        </p:blipFill>
        <p:spPr>
          <a:xfrm>
            <a:off x="423553" y="1579475"/>
            <a:ext cx="4079075" cy="3325750"/>
          </a:xfrm>
          <a:prstGeom prst="rect">
            <a:avLst/>
          </a:prstGeom>
          <a:noFill/>
          <a:ln>
            <a:noFill/>
          </a:ln>
        </p:spPr>
      </p:pic>
      <p:sp>
        <p:nvSpPr>
          <p:cNvPr id="81" name="Google Shape;81;p16"/>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5628072">
            <a:off x="5254877" y="2325285"/>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highlight>
                  <a:srgbClr val="FFFFFF"/>
                </a:highlight>
                <a:latin typeface="Oswald"/>
                <a:ea typeface="Oswald"/>
                <a:cs typeface="Oswald"/>
                <a:sym typeface="Oswald"/>
              </a:rPr>
              <a:t>To debug, download the .sb3 file from the following </a:t>
            </a:r>
            <a:r>
              <a:rPr lang="en" sz="2000" dirty="0">
                <a:solidFill>
                  <a:schemeClr val="tx1"/>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Link</a:t>
            </a:r>
            <a:r>
              <a:rPr lang="en" sz="1200">
                <a:solidFill>
                  <a:schemeClr val="tx1"/>
                </a:solidFill>
              </a:rPr>
              <a:t>: </a:t>
            </a:r>
            <a:r>
              <a:rPr lang="en-US" sz="2000" dirty="0">
                <a:solidFill>
                  <a:schemeClr val="tx1"/>
                </a:solidFill>
                <a:highlight>
                  <a:srgbClr val="FFFFFF"/>
                </a:highlight>
                <a:latin typeface="Oswald"/>
                <a:hlinkClick r:id="rId3">
                  <a:extLst>
                    <a:ext uri="{A12FA001-AC4F-418D-AE19-62706E023703}">
                      <ahyp:hlinkClr xmlns:ahyp="http://schemas.microsoft.com/office/drawing/2018/hyperlinkcolor" val="tx"/>
                    </a:ext>
                  </a:extLst>
                </a:hlinkClick>
              </a:rPr>
              <a:t>https://bit.ly/460mk1Y</a:t>
            </a:r>
            <a:endParaRPr lang="en-US" sz="2000">
              <a:solidFill>
                <a:schemeClr val="tx1"/>
              </a:solidFill>
              <a:highlight>
                <a:srgbClr val="FFFFFF"/>
              </a:highlight>
              <a:latin typeface="Oswald"/>
            </a:endParaRPr>
          </a:p>
          <a:p>
            <a:pPr marL="0" lvl="0" indent="0" algn="l" rtl="0">
              <a:spcBef>
                <a:spcPts val="0"/>
              </a:spcBef>
              <a:spcAft>
                <a:spcPts val="0"/>
              </a:spcAft>
              <a:buNone/>
            </a:pPr>
            <a:endParaRPr lang="en-US" sz="900" dirty="0"/>
          </a:p>
          <a:p>
            <a:pPr marL="0" lvl="0" indent="0" algn="l" rtl="0">
              <a:spcBef>
                <a:spcPts val="0"/>
              </a:spcBef>
              <a:spcAft>
                <a:spcPts val="0"/>
              </a:spcAft>
              <a:buNone/>
            </a:pPr>
            <a:r>
              <a:rPr lang="en-US" sz="2000" dirty="0">
                <a:highlight>
                  <a:srgbClr val="FFFFFF"/>
                </a:highlight>
                <a:latin typeface="Oswald"/>
                <a:ea typeface="Oswald"/>
                <a:cs typeface="Oswald"/>
                <a:sym typeface="Oswald"/>
              </a:rPr>
              <a:t>Next, go to the following CS First Scratch </a:t>
            </a:r>
            <a:r>
              <a:rPr lang="en-US" sz="2000" dirty="0">
                <a:solidFill>
                  <a:schemeClr val="tx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Link</a:t>
            </a:r>
            <a:r>
              <a:rPr lang="en-US" sz="2000" dirty="0">
                <a:solidFill>
                  <a:schemeClr val="tx1"/>
                </a:solidFill>
                <a:highlight>
                  <a:srgbClr val="FFFFFF"/>
                </a:highlight>
                <a:latin typeface="Oswald"/>
                <a:ea typeface="Oswald"/>
                <a:cs typeface="Oswald"/>
                <a:sym typeface="Oswald"/>
              </a:rPr>
              <a:t>: </a:t>
            </a:r>
            <a:r>
              <a:rPr lang="en-US" sz="2000" dirty="0">
                <a:solidFill>
                  <a:schemeClr val="tx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https://bit.ly/3PexYzB</a:t>
            </a:r>
            <a:endParaRPr lang="en-US" sz="2000" dirty="0">
              <a:solidFill>
                <a:schemeClr val="tx1"/>
              </a:solidFill>
              <a:highlight>
                <a:srgbClr val="FFFFFF"/>
              </a:highlight>
              <a:latin typeface="Oswald"/>
              <a:ea typeface="Oswald"/>
              <a:cs typeface="Oswald"/>
              <a:hlinkClick r:id="rId4">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r>
              <a:rPr lang="en-US" sz="2000" dirty="0">
                <a:highlight>
                  <a:srgbClr val="FFFFFF"/>
                </a:highlight>
                <a:latin typeface="Oswald"/>
                <a:sym typeface="Oswald"/>
              </a:rPr>
              <a:t>Click Sign in and Choose “I’m a student”</a:t>
            </a:r>
            <a:endParaRPr lang="en-US" sz="2000" dirty="0">
              <a:highlight>
                <a:srgbClr val="FFFFFF"/>
              </a:highlight>
              <a:latin typeface="Oswald"/>
            </a:endParaRPr>
          </a:p>
          <a:p>
            <a:pPr marL="0" lvl="0" indent="0" algn="l" rtl="0">
              <a:spcBef>
                <a:spcPts val="0"/>
              </a:spcBef>
              <a:spcAft>
                <a:spcPts val="0"/>
              </a:spcAft>
              <a:buNone/>
            </a:pPr>
            <a:r>
              <a:rPr lang="en-US" sz="2000" dirty="0">
                <a:highlight>
                  <a:srgbClr val="FFFFFF"/>
                </a:highlight>
                <a:latin typeface="Oswald"/>
                <a:sym typeface="Oswald"/>
              </a:rPr>
              <a:t>Click “File” menu and Choose “Load from your computer”</a:t>
            </a:r>
            <a:endParaRPr lang="en-US" sz="2000" dirty="0">
              <a:highlight>
                <a:srgbClr val="FFFFFF"/>
              </a:highlight>
              <a:latin typeface="Oswald"/>
            </a:endParaRPr>
          </a:p>
          <a:p>
            <a:pPr marL="0" lvl="0" indent="0" algn="l" rtl="0">
              <a:spcBef>
                <a:spcPts val="0"/>
              </a:spcBef>
              <a:spcAft>
                <a:spcPts val="0"/>
              </a:spcAft>
              <a:buNone/>
            </a:pPr>
            <a:r>
              <a:rPr lang="en-US" sz="2000" dirty="0">
                <a:highlight>
                  <a:srgbClr val="FFFFFF"/>
                </a:highlight>
                <a:latin typeface="Oswald"/>
                <a:sym typeface="Oswald"/>
              </a:rPr>
              <a:t>Now you can start debugging!!! Have fun!!!</a:t>
            </a:r>
            <a:endParaRPr lang="en-US" sz="2000"/>
          </a:p>
        </p:txBody>
      </p:sp>
      <p:pic>
        <p:nvPicPr>
          <p:cNvPr id="91" name="Google Shape;91;p17"/>
          <p:cNvPicPr preferRelativeResize="0"/>
          <p:nvPr/>
        </p:nvPicPr>
        <p:blipFill>
          <a:blip r:embed="rId5">
            <a:alphaModFix/>
          </a:blip>
          <a:stretch>
            <a:fillRect/>
          </a:stretch>
        </p:blipFill>
        <p:spPr>
          <a:xfrm>
            <a:off x="6466788" y="2375555"/>
            <a:ext cx="1578414" cy="1860633"/>
          </a:xfrm>
          <a:prstGeom prst="rect">
            <a:avLst/>
          </a:prstGeom>
          <a:noFill/>
          <a:ln>
            <a:noFill/>
          </a:ln>
        </p:spPr>
      </p:pic>
      <p:sp>
        <p:nvSpPr>
          <p:cNvPr id="92" name="Google Shape;92;p17"/>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tx1"/>
                </a:solidFill>
              </a:rPr>
              <a:t>Challenge:</a:t>
            </a:r>
            <a:r>
              <a:rPr lang="en" dirty="0">
                <a:solidFill>
                  <a:schemeClr val="tx1"/>
                </a:solidFill>
              </a:rPr>
              <a:t> In this project, when the green flag is clicked, Coco firstly should say ‘’Woof! Woof!" in a speech bubble and next as a sound. But the sound happens before the speech bubble- and Coco only makes one ‘Woof!’ sound! How can we debug this?</a:t>
            </a:r>
            <a:endParaRPr lang="en-US">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4173950" y="1943525"/>
            <a:ext cx="4387349" cy="281425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 Answer Key</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https://bit.ly/3RriBGq</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100" name="Google Shape;100;p18"/>
          <p:cNvPicPr preferRelativeResize="0"/>
          <p:nvPr/>
        </p:nvPicPr>
        <p:blipFill>
          <a:blip r:embed="rId5">
            <a:alphaModFix/>
          </a:blip>
          <a:stretch>
            <a:fillRect/>
          </a:stretch>
        </p:blipFill>
        <p:spPr>
          <a:xfrm>
            <a:off x="344749" y="1984575"/>
            <a:ext cx="3582726" cy="2955025"/>
          </a:xfrm>
          <a:prstGeom prst="rect">
            <a:avLst/>
          </a:prstGeom>
          <a:noFill/>
          <a:ln>
            <a:noFill/>
          </a:ln>
        </p:spPr>
      </p:pic>
      <p:sp>
        <p:nvSpPr>
          <p:cNvPr id="101" name="Google Shape;101;p18"/>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Possible Solution: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Oswald"/>
                <a:ea typeface="Oswald"/>
                <a:cs typeface="Oswald"/>
                <a:sym typeface="Oswald"/>
              </a:rPr>
              <a:t>T</a:t>
            </a:r>
            <a:r>
              <a:rPr lang="en" sz="1800" dirty="0">
                <a:highlight>
                  <a:srgbClr val="FFFFFF"/>
                </a:highlight>
                <a:latin typeface="Oswald"/>
                <a:ea typeface="Oswald"/>
                <a:cs typeface="Oswald"/>
                <a:sym typeface="Oswald"/>
              </a:rPr>
              <a:t>o debug, download the .sb3 file from the following </a:t>
            </a:r>
            <a:r>
              <a:rPr lang="en" dirty="0">
                <a:solidFill>
                  <a:schemeClr val="tx1"/>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Link</a:t>
            </a:r>
            <a:r>
              <a:rPr lang="en" sz="1100" dirty="0">
                <a:solidFill>
                  <a:schemeClr val="tx1"/>
                </a:solidFill>
                <a:latin typeface="Oswald"/>
              </a:rPr>
              <a:t>: </a:t>
            </a:r>
            <a:r>
              <a:rPr lang="en-US" dirty="0">
                <a:solidFill>
                  <a:schemeClr val="tx1"/>
                </a:solidFill>
                <a:latin typeface="Oswald"/>
                <a:hlinkClick r:id="rId3">
                  <a:extLst>
                    <a:ext uri="{A12FA001-AC4F-418D-AE19-62706E023703}">
                      <ahyp:hlinkClr xmlns:ahyp="http://schemas.microsoft.com/office/drawing/2018/hyperlinkcolor" val="tx"/>
                    </a:ext>
                  </a:extLst>
                </a:hlinkClick>
              </a:rPr>
              <a:t>https://bit.ly/3RfWliX</a:t>
            </a:r>
            <a:r>
              <a:rPr lang="en-US" dirty="0">
                <a:solidFill>
                  <a:schemeClr val="tx1"/>
                </a:solidFill>
              </a:rPr>
              <a:t> </a:t>
            </a:r>
          </a:p>
          <a:p>
            <a:pPr marL="0" lvl="0" indent="0" algn="l" rtl="0">
              <a:spcBef>
                <a:spcPts val="0"/>
              </a:spcBef>
              <a:spcAft>
                <a:spcPts val="0"/>
              </a:spcAft>
              <a:buNone/>
            </a:pPr>
            <a:r>
              <a:rPr lang="en-US" sz="1800" dirty="0">
                <a:highlight>
                  <a:srgbClr val="FFFFFF"/>
                </a:highlight>
                <a:latin typeface="Oswald"/>
                <a:ea typeface="Oswald"/>
                <a:cs typeface="Oswald"/>
                <a:sym typeface="Oswald"/>
              </a:rPr>
              <a:t>Next, go to the following CS First Scratch </a:t>
            </a:r>
            <a:r>
              <a:rPr lang="en-US" sz="1800" dirty="0">
                <a:solidFill>
                  <a:schemeClr val="tx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Link</a:t>
            </a:r>
            <a:r>
              <a:rPr lang="en-US" sz="1800" dirty="0">
                <a:solidFill>
                  <a:schemeClr val="tx1"/>
                </a:solidFill>
                <a:highlight>
                  <a:srgbClr val="FFFFFF"/>
                </a:highlight>
                <a:latin typeface="Oswald"/>
                <a:ea typeface="Oswald"/>
                <a:cs typeface="Oswald"/>
                <a:sym typeface="Oswald"/>
              </a:rPr>
              <a:t>: </a:t>
            </a:r>
            <a:r>
              <a:rPr lang="en-US" sz="1800" dirty="0">
                <a:solidFill>
                  <a:schemeClr val="tx1"/>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https://bit.ly/3PexYzB</a:t>
            </a:r>
            <a:endParaRPr lang="en-US" sz="1800" dirty="0">
              <a:solidFill>
                <a:schemeClr val="tx1"/>
              </a:solidFill>
              <a:highlight>
                <a:srgbClr val="FFFFFF"/>
              </a:highlight>
              <a:latin typeface="Oswald"/>
              <a:ea typeface="Oswald"/>
              <a:cs typeface="Oswald"/>
              <a:hlinkClick r:id="rId4">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r>
              <a:rPr lang="en-US" sz="1800" dirty="0">
                <a:highlight>
                  <a:srgbClr val="FFFFFF"/>
                </a:highlight>
                <a:latin typeface="Oswald"/>
                <a:sym typeface="Oswald"/>
              </a:rPr>
              <a:t>Click Sign in and Choose “I’m a student”</a:t>
            </a:r>
            <a:endParaRPr lang="en-US" sz="1800" dirty="0">
              <a:highlight>
                <a:srgbClr val="FFFFFF"/>
              </a:highlight>
              <a:latin typeface="Oswald"/>
            </a:endParaRPr>
          </a:p>
          <a:p>
            <a:pPr marL="0" lvl="0" indent="0" algn="l" rtl="0">
              <a:spcBef>
                <a:spcPts val="0"/>
              </a:spcBef>
              <a:spcAft>
                <a:spcPts val="0"/>
              </a:spcAft>
              <a:buNone/>
            </a:pPr>
            <a:r>
              <a:rPr lang="en-US" sz="1800" dirty="0">
                <a:highlight>
                  <a:srgbClr val="FFFFFF"/>
                </a:highlight>
                <a:latin typeface="Oswald"/>
                <a:sym typeface="Oswald"/>
              </a:rPr>
              <a:t>Click “File” menu and Choose “Load from your computer”</a:t>
            </a:r>
            <a:endParaRPr lang="en-US" sz="1800" dirty="0">
              <a:highlight>
                <a:srgbClr val="FFFFFF"/>
              </a:highlight>
              <a:latin typeface="Oswald"/>
            </a:endParaRPr>
          </a:p>
          <a:p>
            <a:pPr marL="0" lvl="0" indent="0" algn="l" rtl="0">
              <a:spcBef>
                <a:spcPts val="0"/>
              </a:spcBef>
              <a:spcAft>
                <a:spcPts val="0"/>
              </a:spcAft>
              <a:buNone/>
            </a:pPr>
            <a:r>
              <a:rPr lang="en-US" sz="1800" dirty="0">
                <a:highlight>
                  <a:srgbClr val="FFFFFF"/>
                </a:highlight>
                <a:latin typeface="Oswald"/>
                <a:sym typeface="Oswald"/>
              </a:rPr>
              <a:t>Now you can start debugging!!! Have fun!!!</a:t>
            </a:r>
            <a:endParaRPr lang="en-US" dirty="0"/>
          </a:p>
          <a:p>
            <a:pPr marL="0" lvl="0" indent="0" algn="l" rtl="0">
              <a:spcBef>
                <a:spcPts val="0"/>
              </a:spcBef>
              <a:spcAft>
                <a:spcPts val="0"/>
              </a:spcAft>
              <a:buClr>
                <a:schemeClr val="dk1"/>
              </a:buClr>
              <a:buSzPts val="1100"/>
              <a:buFont typeface="Arial"/>
              <a:buNone/>
            </a:pPr>
            <a:endParaRPr dirty="0"/>
          </a:p>
        </p:txBody>
      </p:sp>
      <p:pic>
        <p:nvPicPr>
          <p:cNvPr id="109" name="Google Shape;109;p19"/>
          <p:cNvPicPr preferRelativeResize="0"/>
          <p:nvPr/>
        </p:nvPicPr>
        <p:blipFill>
          <a:blip r:embed="rId5">
            <a:alphaModFix/>
          </a:blip>
          <a:stretch>
            <a:fillRect/>
          </a:stretch>
        </p:blipFill>
        <p:spPr>
          <a:xfrm>
            <a:off x="6052008" y="2290713"/>
            <a:ext cx="1993194" cy="1945475"/>
          </a:xfrm>
          <a:prstGeom prst="rect">
            <a:avLst/>
          </a:prstGeom>
          <a:noFill/>
          <a:ln>
            <a:noFill/>
          </a:ln>
        </p:spPr>
      </p:pic>
      <p:sp>
        <p:nvSpPr>
          <p:cNvPr id="110" name="Google Shape;110;p19"/>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tx1"/>
                </a:solidFill>
              </a:rPr>
              <a:t>Challenge:</a:t>
            </a:r>
            <a:r>
              <a:rPr lang="en" dirty="0">
                <a:solidFill>
                  <a:schemeClr val="tx1"/>
                </a:solidFill>
              </a:rPr>
              <a:t> When the green flag is clicked, both Coco and Pascal should respond to Pearl and say "Hi, Pearl!". But only Pascal responds and says "Hi, Pearl!". How do we fix the program?</a:t>
            </a:r>
            <a:endParaRPr lang="en-US">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 Answer Key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3"/>
              </a:rPr>
              <a:t>https://bit.ly/3RmSlNw</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sp>
        <p:nvSpPr>
          <p:cNvPr id="117" name="Google Shape;117;p20"/>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Possible Solution:</a:t>
            </a:r>
            <a:endParaRPr/>
          </a:p>
        </p:txBody>
      </p:sp>
      <p:pic>
        <p:nvPicPr>
          <p:cNvPr id="118" name="Google Shape;118;p20"/>
          <p:cNvPicPr preferRelativeResize="0"/>
          <p:nvPr/>
        </p:nvPicPr>
        <p:blipFill>
          <a:blip r:embed="rId4">
            <a:alphaModFix/>
          </a:blip>
          <a:stretch>
            <a:fillRect/>
          </a:stretch>
        </p:blipFill>
        <p:spPr>
          <a:xfrm>
            <a:off x="399099" y="2061025"/>
            <a:ext cx="3722926" cy="30294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322625" y="2174000"/>
            <a:ext cx="3984725" cy="2803475"/>
          </a:xfrm>
          <a:prstGeom prst="rect">
            <a:avLst/>
          </a:prstGeom>
          <a:noFill/>
          <a:ln>
            <a:noFill/>
          </a:ln>
        </p:spPr>
      </p:pic>
      <p:sp>
        <p:nvSpPr>
          <p:cNvPr id="120" name="Google Shape;120;p20"/>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627948">
            <a:off x="5941867" y="1749311"/>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2af82f979c_0_18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Introductions</a:t>
            </a:r>
            <a:endParaRPr>
              <a:highlight>
                <a:srgbClr val="FFFF00"/>
              </a:highlight>
            </a:endParaRPr>
          </a:p>
        </p:txBody>
      </p:sp>
      <p:sp>
        <p:nvSpPr>
          <p:cNvPr id="119" name="Google Shape;119;g12af82f979c_0_181"/>
          <p:cNvSpPr txBox="1">
            <a:spLocks noGrp="1"/>
          </p:cNvSpPr>
          <p:nvPr>
            <p:ph type="body" idx="1"/>
          </p:nvPr>
        </p:nvSpPr>
        <p:spPr>
          <a:xfrm>
            <a:off x="311700" y="706550"/>
            <a:ext cx="8520600" cy="37860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dirty="0"/>
              <a:t>Navigate to Scratch at </a:t>
            </a:r>
            <a:r>
              <a:rPr lang="en" sz="2000" dirty="0">
                <a:highlight>
                  <a:schemeClr val="accent6"/>
                </a:highlight>
              </a:rPr>
              <a:t>scratch.mit.edu or CS First</a:t>
            </a:r>
            <a:endParaRPr sz="2000" dirty="0">
              <a:highlight>
                <a:schemeClr val="accent6"/>
              </a:highlight>
            </a:endParaRPr>
          </a:p>
          <a:p>
            <a:pPr marL="457200" lvl="0" indent="-355600" algn="l" rtl="0">
              <a:lnSpc>
                <a:spcPct val="115000"/>
              </a:lnSpc>
              <a:spcBef>
                <a:spcPts val="0"/>
              </a:spcBef>
              <a:spcAft>
                <a:spcPts val="0"/>
              </a:spcAft>
              <a:buSzPts val="2000"/>
              <a:buChar char="❏"/>
            </a:pPr>
            <a:r>
              <a:rPr lang="en" sz="2000" dirty="0"/>
              <a:t>Code a short animation introducing yourself </a:t>
            </a:r>
            <a:endParaRPr sz="2000" dirty="0"/>
          </a:p>
          <a:p>
            <a:pPr marL="457200" lvl="0" indent="-355600" algn="l" rtl="0">
              <a:lnSpc>
                <a:spcPct val="115000"/>
              </a:lnSpc>
              <a:spcBef>
                <a:spcPts val="0"/>
              </a:spcBef>
              <a:spcAft>
                <a:spcPts val="0"/>
              </a:spcAft>
              <a:buSzPts val="2000"/>
              <a:buChar char="❏"/>
            </a:pPr>
            <a:r>
              <a:rPr lang="en" sz="2000" dirty="0"/>
              <a:t>Please include (at minimum): </a:t>
            </a:r>
            <a:endParaRPr sz="2000" dirty="0"/>
          </a:p>
          <a:p>
            <a:pPr marL="914400" lvl="1" indent="-355600" algn="l" rtl="0">
              <a:lnSpc>
                <a:spcPct val="115000"/>
              </a:lnSpc>
              <a:spcBef>
                <a:spcPts val="0"/>
              </a:spcBef>
              <a:spcAft>
                <a:spcPts val="0"/>
              </a:spcAft>
              <a:buSzPts val="2000"/>
              <a:buChar char="○"/>
            </a:pPr>
            <a:r>
              <a:rPr lang="en" sz="2000" dirty="0"/>
              <a:t> a </a:t>
            </a:r>
            <a:r>
              <a:rPr lang="en" sz="2000" b="1" dirty="0"/>
              <a:t>sprite</a:t>
            </a:r>
            <a:r>
              <a:rPr lang="en" sz="2000" dirty="0"/>
              <a:t> to represent yourself, </a:t>
            </a:r>
            <a:endParaRPr sz="2000" dirty="0"/>
          </a:p>
          <a:p>
            <a:pPr marL="914400" lvl="1" indent="-355600" algn="l" rtl="0">
              <a:lnSpc>
                <a:spcPct val="115000"/>
              </a:lnSpc>
              <a:spcBef>
                <a:spcPts val="0"/>
              </a:spcBef>
              <a:spcAft>
                <a:spcPts val="0"/>
              </a:spcAft>
              <a:buSzPts val="2000"/>
              <a:buChar char="○"/>
            </a:pPr>
            <a:r>
              <a:rPr lang="en" sz="2000" dirty="0"/>
              <a:t>a fitting </a:t>
            </a:r>
            <a:r>
              <a:rPr lang="en" sz="2000" b="1" dirty="0"/>
              <a:t>backdrop,</a:t>
            </a:r>
            <a:r>
              <a:rPr lang="en" sz="2000" dirty="0"/>
              <a:t> </a:t>
            </a:r>
            <a:endParaRPr sz="2000" dirty="0"/>
          </a:p>
          <a:p>
            <a:pPr marL="914400" lvl="1" indent="-355600" algn="l" rtl="0">
              <a:lnSpc>
                <a:spcPct val="115000"/>
              </a:lnSpc>
              <a:spcBef>
                <a:spcPts val="0"/>
              </a:spcBef>
              <a:spcAft>
                <a:spcPts val="0"/>
              </a:spcAft>
              <a:buSzPts val="2000"/>
              <a:buChar char="○"/>
            </a:pPr>
            <a:r>
              <a:rPr lang="en" sz="2000" dirty="0"/>
              <a:t>An explanation of your </a:t>
            </a:r>
            <a:r>
              <a:rPr lang="en" sz="2000" b="1" dirty="0"/>
              <a:t>name, age, and hobbies. </a:t>
            </a:r>
            <a:endParaRPr sz="2000" b="1" dirty="0"/>
          </a:p>
          <a:p>
            <a:pPr marL="457200" lvl="0" indent="-330200" algn="l" rtl="0">
              <a:lnSpc>
                <a:spcPct val="115000"/>
              </a:lnSpc>
              <a:spcBef>
                <a:spcPts val="0"/>
              </a:spcBef>
              <a:spcAft>
                <a:spcPts val="0"/>
              </a:spcAft>
              <a:buSzPts val="1600"/>
              <a:buChar char="❏"/>
            </a:pPr>
            <a:r>
              <a:rPr lang="en" sz="2000" dirty="0"/>
              <a:t>Get creative with the Scratch blocks and play around with new ones to see what they do!</a:t>
            </a:r>
            <a:r>
              <a:rPr lang="en" sz="1600" dirty="0"/>
              <a:t> </a:t>
            </a:r>
            <a:endParaRPr sz="1600" dirty="0"/>
          </a:p>
          <a:p>
            <a:pPr marL="457200" lvl="0" indent="-355600" algn="l" rtl="0">
              <a:lnSpc>
                <a:spcPct val="115000"/>
              </a:lnSpc>
              <a:spcBef>
                <a:spcPts val="0"/>
              </a:spcBef>
              <a:spcAft>
                <a:spcPts val="0"/>
              </a:spcAft>
              <a:buSzPts val="2000"/>
              <a:buChar char="❏"/>
            </a:pPr>
            <a:r>
              <a:rPr lang="en" sz="2000" dirty="0"/>
              <a:t>When you’re done, share your scratch project with a partner who has also finished and to our class Scratch studio. </a:t>
            </a:r>
            <a:endParaRPr sz="2000" dirty="0"/>
          </a:p>
          <a:p>
            <a:pPr marL="0" lvl="0" indent="0" algn="l" rtl="0">
              <a:lnSpc>
                <a:spcPct val="115000"/>
              </a:lnSpc>
              <a:spcBef>
                <a:spcPts val="1200"/>
              </a:spcBef>
              <a:spcAft>
                <a:spcPts val="1200"/>
              </a:spcAft>
              <a:buSzPts val="1800"/>
              <a:buNone/>
            </a:pPr>
            <a:endParaRPr sz="1600" dirty="0"/>
          </a:p>
        </p:txBody>
      </p:sp>
      <p:sp>
        <p:nvSpPr>
          <p:cNvPr id="120" name="Google Shape;120;g12af82f979c_0_181"/>
          <p:cNvSpPr txBox="1"/>
          <p:nvPr/>
        </p:nvSpPr>
        <p:spPr>
          <a:xfrm>
            <a:off x="0" y="4278107"/>
            <a:ext cx="8968200"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 sz="4000" b="0" i="0" u="none" strike="noStrike" cap="none" dirty="0">
                <a:solidFill>
                  <a:schemeClr val="accent5"/>
                </a:solidFill>
                <a:latin typeface="Bebas Neue"/>
                <a:ea typeface="Bebas Neue"/>
                <a:cs typeface="Bebas Neue"/>
                <a:sym typeface="Bebas Neue"/>
              </a:rPr>
              <a:t>Pause and work (10-15 minutes)</a:t>
            </a:r>
            <a:endParaRPr sz="4000" b="0" i="0" u="none" strike="noStrike" cap="none" dirty="0">
              <a:solidFill>
                <a:schemeClr val="accent5"/>
              </a:solidFill>
              <a:latin typeface="Bebas Neue"/>
              <a:ea typeface="Bebas Neue"/>
              <a:cs typeface="Bebas Neue"/>
              <a:sym typeface="Bebas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1cba5e34e7_0_49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Finished!</a:t>
            </a:r>
            <a:endParaRPr/>
          </a:p>
        </p:txBody>
      </p:sp>
      <p:sp>
        <p:nvSpPr>
          <p:cNvPr id="480" name="Google Shape;480;g11cba5e34e7_0_498"/>
          <p:cNvSpPr txBox="1"/>
          <p:nvPr/>
        </p:nvSpPr>
        <p:spPr>
          <a:xfrm>
            <a:off x="244075" y="1364950"/>
            <a:ext cx="8208000" cy="2893069"/>
          </a:xfrm>
          <a:prstGeom prst="rect">
            <a:avLst/>
          </a:prstGeom>
          <a:noFill/>
          <a:ln>
            <a:noFill/>
          </a:ln>
        </p:spPr>
        <p:txBody>
          <a:bodyPr spcFirstLastPara="1" wrap="square" lIns="91425" tIns="91425" rIns="91425" bIns="91425" anchor="t" anchorCtr="0">
            <a:spAutoFit/>
          </a:bodyPr>
          <a:lstStyle/>
          <a:p>
            <a:pPr marL="457200" marR="0" lvl="0" indent="-374650" algn="l" rtl="0">
              <a:lnSpc>
                <a:spcPct val="100000"/>
              </a:lnSpc>
              <a:spcBef>
                <a:spcPts val="0"/>
              </a:spcBef>
              <a:spcAft>
                <a:spcPts val="60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Discuss your testing and debugging practices with a partner. Make note of the similarities and differences in your strategies. </a:t>
            </a:r>
            <a:endParaRPr lang="en-US" sz="2300" b="0" i="0" u="none" strike="noStrike" cap="none">
              <a:solidFill>
                <a:srgbClr val="000000"/>
              </a:solidFill>
              <a:latin typeface="Arial"/>
              <a:ea typeface="Arial"/>
              <a:cs typeface="Arial"/>
            </a:endParaRPr>
          </a:p>
          <a:p>
            <a:pPr marL="457200" marR="0" lvl="0" indent="-374650" algn="l" rtl="0">
              <a:lnSpc>
                <a:spcPct val="100000"/>
              </a:lnSpc>
              <a:spcBef>
                <a:spcPts val="0"/>
              </a:spcBef>
              <a:spcAft>
                <a:spcPts val="60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Add code commentary by right clicking on blocks in your scripts. This can help others understand different parts of your program! </a:t>
            </a:r>
            <a:endParaRPr sz="2300" b="0" i="0" u="none" strike="noStrike" cap="none">
              <a:solidFill>
                <a:srgbClr val="000000"/>
              </a:solidFill>
              <a:latin typeface="Arial"/>
              <a:ea typeface="Arial"/>
              <a:cs typeface="Arial"/>
            </a:endParaRPr>
          </a:p>
          <a:p>
            <a:pPr marL="457200" marR="0" lvl="0" indent="-374650" algn="l" rtl="0">
              <a:lnSpc>
                <a:spcPct val="100000"/>
              </a:lnSpc>
              <a:spcBef>
                <a:spcPts val="0"/>
              </a:spcBef>
              <a:spcAft>
                <a:spcPts val="60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Help a neighbor!</a:t>
            </a:r>
            <a:endParaRPr sz="2300" b="0" i="0" u="none" strike="noStrike" cap="none">
              <a:solidFill>
                <a:srgbClr val="000000"/>
              </a:solidFill>
              <a:latin typeface="Arial"/>
              <a:ea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11cba5e34e7_0_50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Acknowledgments:</a:t>
            </a:r>
            <a:endParaRPr/>
          </a:p>
        </p:txBody>
      </p:sp>
      <p:sp>
        <p:nvSpPr>
          <p:cNvPr id="486" name="Google Shape;486;g11cba5e34e7_0_5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Activities were adapted from ScratchEdTeam and Impact Conectar!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2af82f979c_0_2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Sharing your </a:t>
            </a:r>
            <a:r>
              <a:rPr lang="en" u="sng" dirty="0">
                <a:solidFill>
                  <a:schemeClr val="hlink"/>
                </a:solidFill>
              </a:rPr>
              <a:t>Scratch creation to Your Teacher’s studio</a:t>
            </a:r>
            <a:endParaRPr dirty="0">
              <a:solidFill>
                <a:schemeClr val="hlink"/>
              </a:solidFill>
            </a:endParaRPr>
          </a:p>
        </p:txBody>
      </p:sp>
      <p:sp>
        <p:nvSpPr>
          <p:cNvPr id="126" name="Google Shape;126;g12af82f979c_0_234"/>
          <p:cNvSpPr txBox="1">
            <a:spLocks noGrp="1"/>
          </p:cNvSpPr>
          <p:nvPr>
            <p:ph type="body" idx="1"/>
          </p:nvPr>
        </p:nvSpPr>
        <p:spPr>
          <a:xfrm>
            <a:off x="311700" y="1152475"/>
            <a:ext cx="5356200" cy="3748800"/>
          </a:xfrm>
          <a:prstGeom prst="rect">
            <a:avLst/>
          </a:prstGeom>
          <a:noFill/>
          <a:ln>
            <a:noFill/>
          </a:ln>
        </p:spPr>
        <p:txBody>
          <a:bodyPr spcFirstLastPara="1" wrap="square" lIns="91425" tIns="91425" rIns="91425" bIns="91425" anchor="t" anchorCtr="0">
            <a:normAutofit fontScale="92500" lnSpcReduction="10000"/>
          </a:bodyPr>
          <a:lstStyle/>
          <a:p>
            <a:pPr marL="457200" lvl="0" indent="-331607" algn="l" rtl="0">
              <a:lnSpc>
                <a:spcPct val="200000"/>
              </a:lnSpc>
              <a:spcBef>
                <a:spcPts val="0"/>
              </a:spcBef>
              <a:spcAft>
                <a:spcPts val="0"/>
              </a:spcAft>
              <a:buSzPct val="116900"/>
              <a:buAutoNum type="arabicPeriod"/>
            </a:pPr>
            <a:r>
              <a:rPr lang="en" sz="1500"/>
              <a:t>Click “Share” when you are done with your project.</a:t>
            </a:r>
            <a:endParaRPr sz="1500"/>
          </a:p>
          <a:p>
            <a:pPr marL="457200" lvl="0" indent="0" algn="l" rtl="0">
              <a:lnSpc>
                <a:spcPct val="200000"/>
              </a:lnSpc>
              <a:spcBef>
                <a:spcPts val="0"/>
              </a:spcBef>
              <a:spcAft>
                <a:spcPts val="0"/>
              </a:spcAft>
              <a:buSzPct val="140252"/>
              <a:buNone/>
            </a:pPr>
            <a:endParaRPr sz="1500"/>
          </a:p>
          <a:p>
            <a:pPr marL="0" lvl="0" indent="0" algn="l" rtl="0">
              <a:lnSpc>
                <a:spcPct val="100000"/>
              </a:lnSpc>
              <a:spcBef>
                <a:spcPts val="0"/>
              </a:spcBef>
              <a:spcAft>
                <a:spcPts val="0"/>
              </a:spcAft>
              <a:buSzPct val="140252"/>
              <a:buNone/>
            </a:pPr>
            <a:endParaRPr sz="1500"/>
          </a:p>
          <a:p>
            <a:pPr marL="0" lvl="0" indent="0" algn="l" rtl="0">
              <a:lnSpc>
                <a:spcPct val="100000"/>
              </a:lnSpc>
              <a:spcBef>
                <a:spcPts val="0"/>
              </a:spcBef>
              <a:spcAft>
                <a:spcPts val="0"/>
              </a:spcAft>
              <a:buSzPct val="140252"/>
              <a:buNone/>
            </a:pPr>
            <a:endParaRPr sz="1500"/>
          </a:p>
          <a:p>
            <a:pPr marL="457200" lvl="0" indent="-331607" algn="l" rtl="0">
              <a:lnSpc>
                <a:spcPct val="100000"/>
              </a:lnSpc>
              <a:spcBef>
                <a:spcPts val="0"/>
              </a:spcBef>
              <a:spcAft>
                <a:spcPts val="0"/>
              </a:spcAft>
              <a:buSzPct val="116900"/>
              <a:buAutoNum type="arabicPeriod"/>
            </a:pPr>
            <a:r>
              <a:rPr lang="en" sz="1500"/>
              <a:t>Choose “+ Add to Studio”.</a:t>
            </a:r>
            <a:endParaRPr sz="1500"/>
          </a:p>
          <a:p>
            <a:pPr marL="457200" lvl="0" indent="0" algn="l" rtl="0">
              <a:lnSpc>
                <a:spcPct val="100000"/>
              </a:lnSpc>
              <a:spcBef>
                <a:spcPts val="0"/>
              </a:spcBef>
              <a:spcAft>
                <a:spcPts val="0"/>
              </a:spcAft>
              <a:buSzPct val="140252"/>
              <a:buNone/>
            </a:pPr>
            <a:endParaRPr sz="1500"/>
          </a:p>
          <a:p>
            <a:pPr marL="457200" lvl="0" indent="0" algn="l" rtl="0">
              <a:lnSpc>
                <a:spcPct val="100000"/>
              </a:lnSpc>
              <a:spcBef>
                <a:spcPts val="0"/>
              </a:spcBef>
              <a:spcAft>
                <a:spcPts val="0"/>
              </a:spcAft>
              <a:buSzPct val="140252"/>
              <a:buNone/>
            </a:pPr>
            <a:endParaRPr sz="1500"/>
          </a:p>
          <a:p>
            <a:pPr marL="457200" lvl="0" indent="0" algn="l" rtl="0">
              <a:lnSpc>
                <a:spcPct val="100000"/>
              </a:lnSpc>
              <a:spcBef>
                <a:spcPts val="0"/>
              </a:spcBef>
              <a:spcAft>
                <a:spcPts val="0"/>
              </a:spcAft>
              <a:buSzPct val="140252"/>
              <a:buNone/>
            </a:pPr>
            <a:endParaRPr sz="1500"/>
          </a:p>
          <a:p>
            <a:pPr marL="457200" lvl="0" indent="0" algn="l" rtl="0">
              <a:lnSpc>
                <a:spcPct val="100000"/>
              </a:lnSpc>
              <a:spcBef>
                <a:spcPts val="0"/>
              </a:spcBef>
              <a:spcAft>
                <a:spcPts val="0"/>
              </a:spcAft>
              <a:buSzPct val="140252"/>
              <a:buNone/>
            </a:pPr>
            <a:endParaRPr sz="1500"/>
          </a:p>
          <a:p>
            <a:pPr marL="457200" lvl="0" indent="-331607" algn="l" rtl="0">
              <a:lnSpc>
                <a:spcPct val="200000"/>
              </a:lnSpc>
              <a:spcBef>
                <a:spcPts val="0"/>
              </a:spcBef>
              <a:spcAft>
                <a:spcPts val="0"/>
              </a:spcAft>
              <a:buSzPct val="116900"/>
              <a:buAutoNum type="arabicPeriod"/>
            </a:pPr>
            <a:r>
              <a:rPr lang="en" sz="1500"/>
              <a:t>Pick the designated Studio for the Unit.</a:t>
            </a:r>
            <a:endParaRPr sz="1500"/>
          </a:p>
          <a:p>
            <a:pPr marL="457200" lvl="0" indent="0" algn="l" rtl="0">
              <a:lnSpc>
                <a:spcPct val="200000"/>
              </a:lnSpc>
              <a:spcBef>
                <a:spcPts val="0"/>
              </a:spcBef>
              <a:spcAft>
                <a:spcPts val="0"/>
              </a:spcAft>
              <a:buSzPct val="140252"/>
              <a:buNone/>
            </a:pPr>
            <a:endParaRPr sz="1500"/>
          </a:p>
          <a:p>
            <a:pPr marL="457200" lvl="0" indent="-331607" algn="l" rtl="0">
              <a:lnSpc>
                <a:spcPct val="200000"/>
              </a:lnSpc>
              <a:spcBef>
                <a:spcPts val="0"/>
              </a:spcBef>
              <a:spcAft>
                <a:spcPts val="0"/>
              </a:spcAft>
              <a:buSzPct val="116900"/>
              <a:buAutoNum type="arabicPeriod"/>
            </a:pPr>
            <a:r>
              <a:rPr lang="en" sz="1500"/>
              <a:t>Click “Okay”.</a:t>
            </a:r>
            <a:endParaRPr sz="1500"/>
          </a:p>
        </p:txBody>
      </p:sp>
      <p:pic>
        <p:nvPicPr>
          <p:cNvPr id="127" name="Google Shape;127;g12af82f979c_0_234"/>
          <p:cNvPicPr preferRelativeResize="0"/>
          <p:nvPr/>
        </p:nvPicPr>
        <p:blipFill rotWithShape="1">
          <a:blip r:embed="rId3">
            <a:alphaModFix/>
          </a:blip>
          <a:srcRect/>
          <a:stretch/>
        </p:blipFill>
        <p:spPr>
          <a:xfrm>
            <a:off x="778550" y="1717775"/>
            <a:ext cx="5943601" cy="609600"/>
          </a:xfrm>
          <a:prstGeom prst="rect">
            <a:avLst/>
          </a:prstGeom>
          <a:noFill/>
          <a:ln>
            <a:noFill/>
          </a:ln>
        </p:spPr>
      </p:pic>
      <p:sp>
        <p:nvSpPr>
          <p:cNvPr id="128" name="Google Shape;128;g12af82f979c_0_234"/>
          <p:cNvSpPr/>
          <p:nvPr/>
        </p:nvSpPr>
        <p:spPr>
          <a:xfrm>
            <a:off x="3447066" y="1615749"/>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Share</a:t>
            </a:r>
            <a:endParaRPr sz="1400" b="0" i="0" u="none" strike="noStrike" cap="none">
              <a:solidFill>
                <a:srgbClr val="000000"/>
              </a:solidFill>
              <a:latin typeface="Arial"/>
              <a:ea typeface="Arial"/>
              <a:cs typeface="Arial"/>
              <a:sym typeface="Arial"/>
            </a:endParaRPr>
          </a:p>
        </p:txBody>
      </p:sp>
      <p:pic>
        <p:nvPicPr>
          <p:cNvPr id="129" name="Google Shape;129;g12af82f979c_0_234"/>
          <p:cNvPicPr preferRelativeResize="0"/>
          <p:nvPr/>
        </p:nvPicPr>
        <p:blipFill rotWithShape="1">
          <a:blip r:embed="rId4">
            <a:alphaModFix/>
          </a:blip>
          <a:srcRect/>
          <a:stretch/>
        </p:blipFill>
        <p:spPr>
          <a:xfrm>
            <a:off x="1566650" y="2962200"/>
            <a:ext cx="2533650" cy="466725"/>
          </a:xfrm>
          <a:prstGeom prst="rect">
            <a:avLst/>
          </a:prstGeom>
          <a:noFill/>
          <a:ln>
            <a:noFill/>
          </a:ln>
        </p:spPr>
      </p:pic>
      <p:sp>
        <p:nvSpPr>
          <p:cNvPr id="130" name="Google Shape;130;g12af82f979c_0_234"/>
          <p:cNvSpPr/>
          <p:nvPr/>
        </p:nvSpPr>
        <p:spPr>
          <a:xfrm>
            <a:off x="778541" y="2958261"/>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31" name="Google Shape;131;g12af82f979c_0_234"/>
          <p:cNvPicPr preferRelativeResize="0"/>
          <p:nvPr/>
        </p:nvPicPr>
        <p:blipFill rotWithShape="1">
          <a:blip r:embed="rId5">
            <a:alphaModFix/>
          </a:blip>
          <a:srcRect/>
          <a:stretch/>
        </p:blipFill>
        <p:spPr>
          <a:xfrm>
            <a:off x="5421600" y="2571750"/>
            <a:ext cx="3055075" cy="2414076"/>
          </a:xfrm>
          <a:prstGeom prst="rect">
            <a:avLst/>
          </a:prstGeom>
          <a:noFill/>
          <a:ln>
            <a:noFill/>
          </a:ln>
        </p:spPr>
      </p:pic>
      <p:sp>
        <p:nvSpPr>
          <p:cNvPr id="132" name="Google Shape;132;g12af82f979c_0_234"/>
          <p:cNvSpPr/>
          <p:nvPr/>
        </p:nvSpPr>
        <p:spPr>
          <a:xfrm>
            <a:off x="4571991" y="2789586"/>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3" name="Google Shape;133;g12af82f979c_0_234"/>
          <p:cNvSpPr/>
          <p:nvPr/>
        </p:nvSpPr>
        <p:spPr>
          <a:xfrm>
            <a:off x="7067591" y="4511236"/>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Okay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2af82f979c_0_246"/>
          <p:cNvSpPr txBox="1">
            <a:spLocks noGrp="1"/>
          </p:cNvSpPr>
          <p:nvPr>
            <p:ph type="title"/>
          </p:nvPr>
        </p:nvSpPr>
        <p:spPr>
          <a:xfrm>
            <a:off x="311700" y="1952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dirty="0"/>
              <a:t>Here is an </a:t>
            </a:r>
            <a:r>
              <a:rPr lang="en" u="sng" dirty="0">
                <a:solidFill>
                  <a:schemeClr val="hlink"/>
                </a:solidFill>
                <a:hlinkClick r:id="rId3">
                  <a:extLst>
                    <a:ext uri="{A12FA001-AC4F-418D-AE19-62706E023703}">
                      <ahyp:hlinkClr xmlns:ahyp="http://schemas.microsoft.com/office/drawing/2018/hyperlinkcolor" val="tx"/>
                    </a:ext>
                  </a:extLst>
                </a:hlinkClick>
              </a:rPr>
              <a:t>optional video</a:t>
            </a:r>
            <a:r>
              <a:rPr lang="en" dirty="0"/>
              <a:t> to learn how to share your project in Scratch.</a:t>
            </a:r>
            <a:endParaRPr dirty="0"/>
          </a:p>
        </p:txBody>
      </p:sp>
      <p:sp>
        <p:nvSpPr>
          <p:cNvPr id="139" name="Google Shape;139;g12af82f979c_0_246"/>
          <p:cNvSpPr/>
          <p:nvPr/>
        </p:nvSpPr>
        <p:spPr>
          <a:xfrm>
            <a:off x="653400" y="4694125"/>
            <a:ext cx="7837200" cy="34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Proxima Nova"/>
                <a:ea typeface="Proxima Nova"/>
                <a:cs typeface="Proxima Nova"/>
                <a:sym typeface="Proxima Nova"/>
              </a:rPr>
              <a:t>Pause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7"/>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57" name="Google Shape;57;p7"/>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2</a:t>
            </a:r>
            <a:endParaRPr sz="3000"/>
          </a:p>
        </p:txBody>
      </p:sp>
      <p:pic>
        <p:nvPicPr>
          <p:cNvPr id="58" name="Google Shape;58;p7"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59" name="Google Shape;59;p7"/>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0" name="Google Shape;60;p7"/>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achutchison1@ua.edu</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2af82f979c_0_29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Try it out!</a:t>
            </a:r>
            <a:endParaRPr dirty="0">
              <a:highlight>
                <a:srgbClr val="FFFF00"/>
              </a:highlight>
            </a:endParaRPr>
          </a:p>
        </p:txBody>
      </p:sp>
      <p:sp>
        <p:nvSpPr>
          <p:cNvPr id="154" name="Google Shape;154;g12af82f979c_0_2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406400" algn="l" rtl="0">
              <a:lnSpc>
                <a:spcPct val="115000"/>
              </a:lnSpc>
              <a:spcBef>
                <a:spcPts val="0"/>
              </a:spcBef>
              <a:spcAft>
                <a:spcPts val="0"/>
              </a:spcAft>
              <a:buSzPts val="2800"/>
              <a:buChar char="❏"/>
            </a:pPr>
            <a:r>
              <a:rPr lang="en" sz="2800" dirty="0"/>
              <a:t>Navigate to Scratch at </a:t>
            </a:r>
            <a:r>
              <a:rPr lang="en" sz="2800" dirty="0">
                <a:highlight>
                  <a:schemeClr val="accent6"/>
                </a:highlight>
              </a:rPr>
              <a:t>scratch.mit.edu or CS First</a:t>
            </a:r>
            <a:endParaRPr sz="2800" dirty="0">
              <a:highlight>
                <a:schemeClr val="accent6"/>
              </a:highlight>
            </a:endParaRPr>
          </a:p>
          <a:p>
            <a:pPr marL="457200" lvl="0" indent="-406400" algn="l" rtl="0">
              <a:lnSpc>
                <a:spcPct val="115000"/>
              </a:lnSpc>
              <a:spcBef>
                <a:spcPts val="0"/>
              </a:spcBef>
              <a:spcAft>
                <a:spcPts val="0"/>
              </a:spcAft>
              <a:buSzPts val="2800"/>
              <a:buChar char="❏"/>
            </a:pPr>
            <a:r>
              <a:rPr lang="en" sz="2800" dirty="0"/>
              <a:t>Make a sprite </a:t>
            </a:r>
            <a:endParaRPr sz="2800" dirty="0"/>
          </a:p>
          <a:p>
            <a:pPr marL="457200" lvl="0" indent="-406400" algn="l" rtl="0">
              <a:lnSpc>
                <a:spcPct val="115000"/>
              </a:lnSpc>
              <a:spcBef>
                <a:spcPts val="0"/>
              </a:spcBef>
              <a:spcAft>
                <a:spcPts val="0"/>
              </a:spcAft>
              <a:buSzPts val="2800"/>
              <a:buChar char="❏"/>
            </a:pPr>
            <a:r>
              <a:rPr lang="en" sz="2800" dirty="0"/>
              <a:t>Change the sprite’s</a:t>
            </a:r>
            <a:r>
              <a:rPr lang="en" sz="2800" b="1" dirty="0"/>
              <a:t> costume at least twice</a:t>
            </a:r>
            <a:endParaRPr sz="2800" b="1" dirty="0"/>
          </a:p>
          <a:p>
            <a:pPr marL="0" lvl="0" indent="0" algn="l" rtl="0">
              <a:lnSpc>
                <a:spcPct val="115000"/>
              </a:lnSpc>
              <a:spcBef>
                <a:spcPts val="1200"/>
              </a:spcBef>
              <a:spcAft>
                <a:spcPts val="1200"/>
              </a:spcAft>
              <a:buSzPts val="1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262aa9ba1f_1_49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480" name="Google Shape;480;g1262aa9ba1f_1_499"/>
          <p:cNvSpPr txBox="1">
            <a:spLocks noGrp="1"/>
          </p:cNvSpPr>
          <p:nvPr>
            <p:ph type="body" idx="1"/>
          </p:nvPr>
        </p:nvSpPr>
        <p:spPr>
          <a:xfrm>
            <a:off x="192880" y="682359"/>
            <a:ext cx="8520600" cy="3416400"/>
          </a:xfrm>
          <a:prstGeom prst="rect">
            <a:avLst/>
          </a:prstGeom>
          <a:noFill/>
          <a:ln>
            <a:noFill/>
          </a:ln>
        </p:spPr>
        <p:txBody>
          <a:bodyPr spcFirstLastPara="1" wrap="square" lIns="91425" tIns="91425" rIns="91425" bIns="91425" anchor="t" anchorCtr="0">
            <a:noAutofit/>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First, open a new window in your browser.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download the .sb3 file from the following</a:t>
            </a:r>
            <a:r>
              <a:rPr lang="en-US" sz="1800" b="0" i="0" u="none" strike="noStrike" dirty="0">
                <a:solidFill>
                  <a:srgbClr val="000000"/>
                </a:solidFill>
                <a:effectLst/>
                <a:latin typeface="Oswald" panose="00000500000000000000" pitchFamily="2" charset="0"/>
                <a:hlinkClick r:id="rId3"/>
              </a:rPr>
              <a:t> </a:t>
            </a:r>
            <a:r>
              <a:rPr lang="en-US" sz="1800" b="0" i="0" u="sng" strike="noStrike" dirty="0">
                <a:solidFill>
                  <a:srgbClr val="1C3AA9"/>
                </a:solidFill>
                <a:effectLst/>
                <a:latin typeface="Oswald" panose="00000500000000000000" pitchFamily="2" charset="0"/>
                <a:hlinkClick r:id="rId3"/>
              </a:rPr>
              <a:t>link</a:t>
            </a:r>
            <a:r>
              <a:rPr lang="en-US" sz="1800" b="0" i="0" u="none" strike="noStrike" dirty="0">
                <a:solidFill>
                  <a:srgbClr val="000000"/>
                </a:solidFill>
                <a:effectLst/>
                <a:latin typeface="Oswald" panose="00000500000000000000" pitchFamily="2" charset="0"/>
              </a:rPr>
              <a:t>: </a:t>
            </a:r>
            <a:r>
              <a:rPr lang="en-US" sz="1800" b="0" i="0" u="sng" strike="noStrike" dirty="0">
                <a:solidFill>
                  <a:srgbClr val="1C3AA9"/>
                </a:solidFill>
                <a:effectLst/>
                <a:latin typeface="Oswald" panose="00000500000000000000" pitchFamily="2" charset="0"/>
                <a:hlinkClick r:id="rId3"/>
              </a:rPr>
              <a:t>https://bit.ly/3rkIjBQ</a:t>
            </a:r>
            <a:r>
              <a:rPr lang="en-US" sz="1800" b="0" i="0" u="none" strike="noStrike" dirty="0">
                <a:solidFill>
                  <a:srgbClr val="000000"/>
                </a:solidFill>
                <a:effectLst/>
                <a:latin typeface="Oswald" panose="00000500000000000000" pitchFamily="2" charset="0"/>
              </a:rPr>
              <a:t> </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go to the following CS First Scratch</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Link</a:t>
            </a:r>
            <a:r>
              <a:rPr lang="en-US" sz="1800" b="0" i="0" u="none" strike="noStrike" dirty="0">
                <a:solidFill>
                  <a:srgbClr val="000000"/>
                </a:solidFill>
                <a:effectLst/>
                <a:latin typeface="Oswald" panose="00000500000000000000" pitchFamily="2" charset="0"/>
              </a:rPr>
              <a:t>:</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https://bit.ly/3PexYzB</a:t>
            </a:r>
            <a:r>
              <a:rPr lang="en-US" sz="1800" b="0" i="0" u="none" strike="noStrike" dirty="0">
                <a:solidFill>
                  <a:srgbClr val="000000"/>
                </a:solidFill>
                <a:effectLst/>
                <a:latin typeface="Oswald" panose="00000500000000000000" pitchFamily="2" charset="0"/>
              </a:rPr>
              <a:t> and open the</a:t>
            </a:r>
            <a:r>
              <a:rPr lang="en-US" sz="1800" b="0" i="0" u="sng" strike="noStrike" dirty="0">
                <a:solidFill>
                  <a:srgbClr val="1C3AA9"/>
                </a:solidFill>
                <a:effectLst/>
                <a:latin typeface="Oswald" panose="00000500000000000000" pitchFamily="2" charset="0"/>
                <a:hlinkClick r:id="rId5"/>
              </a:rPr>
              <a:t> Coco link</a:t>
            </a:r>
            <a:r>
              <a:rPr lang="en-US" sz="1800" b="0" i="0" u="sng" strike="noStrike" dirty="0">
                <a:solidFill>
                  <a:srgbClr val="1C3AA9"/>
                </a:solidFill>
                <a:effectLst/>
                <a:latin typeface="Oswald" panose="00000500000000000000" pitchFamily="2" charset="0"/>
              </a:rPr>
              <a:t> </a:t>
            </a:r>
            <a:r>
              <a:rPr lang="en-US" sz="1800" b="0" i="0" u="none" strike="noStrike" dirty="0">
                <a:solidFill>
                  <a:srgbClr val="000000"/>
                </a:solidFill>
                <a:effectLst/>
                <a:latin typeface="Oswald" panose="00000500000000000000" pitchFamily="2" charset="0"/>
              </a:rPr>
              <a:t>that was shared by your teacher and click on Level 1.</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Click Sign in on CS First and Choose “I’m a student”</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Click “File” menu and Choose “Load from your computer”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use the story and code you see in each row of </a:t>
            </a:r>
            <a:r>
              <a:rPr lang="en-US" sz="1800" b="0" i="0" u="none" strike="noStrike" dirty="0" err="1">
                <a:solidFill>
                  <a:srgbClr val="000000"/>
                </a:solidFill>
                <a:effectLst/>
                <a:latin typeface="Oswald" panose="00000500000000000000" pitchFamily="2" charset="0"/>
              </a:rPr>
              <a:t>CoCo</a:t>
            </a:r>
            <a:r>
              <a:rPr lang="en-US" sz="1800" b="0" i="0" u="none" strike="noStrike" dirty="0">
                <a:solidFill>
                  <a:srgbClr val="000000"/>
                </a:solidFill>
                <a:effectLst/>
                <a:latin typeface="Oswald" panose="00000500000000000000" pitchFamily="2" charset="0"/>
              </a:rPr>
              <a:t> Level 1 to put your jumbled code into the correct sequence in CS First.  NOTE: if you do not see any code in CS First, be sure to scroll up and down.</a:t>
            </a:r>
            <a:endParaRPr lang="en-US" sz="2400" b="0" dirty="0">
              <a:effectLst/>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Last, play your animation in Scratch by pressing the green flag.</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Finally, correct any mistakes you made by fixing your code!</a:t>
            </a:r>
            <a:endParaRPr lang="en-US" sz="1800" b="0" i="0" u="none" strike="noStrike" dirty="0">
              <a:solidFill>
                <a:srgbClr val="000000"/>
              </a:solidFill>
              <a:effectLst/>
              <a:latin typeface="Proxima Nova" panose="020B0604020202020204" charset="0"/>
            </a:endParaRPr>
          </a:p>
          <a:p>
            <a:pPr marL="457200" lvl="0" indent="-381000" algn="l" rtl="0">
              <a:lnSpc>
                <a:spcPct val="115000"/>
              </a:lnSpc>
              <a:spcBef>
                <a:spcPts val="0"/>
              </a:spcBef>
              <a:spcAft>
                <a:spcPts val="0"/>
              </a:spcAft>
              <a:buSzPts val="2400"/>
              <a:buAutoNum type="arabicPeriod"/>
            </a:pPr>
            <a:endParaRPr sz="2400" dirty="0"/>
          </a:p>
        </p:txBody>
      </p:sp>
      <p:sp>
        <p:nvSpPr>
          <p:cNvPr id="481" name="Google Shape;481;g1262aa9ba1f_1_499"/>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(10-15 minutes)</a:t>
            </a:r>
            <a:endParaRPr sz="2700" b="0" i="0" u="none" strike="noStrike" cap="none">
              <a:solidFill>
                <a:schemeClr val="lt1"/>
              </a:solidFill>
              <a:latin typeface="Bebas Neue"/>
              <a:ea typeface="Bebas Neue"/>
              <a:cs typeface="Bebas Neue"/>
              <a:sym typeface="Bebas Neue"/>
            </a:endParaRPr>
          </a:p>
        </p:txBody>
      </p:sp>
      <p:pic>
        <p:nvPicPr>
          <p:cNvPr id="1028" name="Picture 4">
            <a:extLst>
              <a:ext uri="{FF2B5EF4-FFF2-40B4-BE49-F238E27FC236}">
                <a16:creationId xmlns:a16="http://schemas.microsoft.com/office/drawing/2014/main" id="{EC1A4D60-4EED-BA1D-23D0-D70143E38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4426" y="3352427"/>
            <a:ext cx="725088" cy="251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1B595A8-6BC4-3F4F-A25F-47BD5CB2BB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290" y="3294019"/>
            <a:ext cx="1145193" cy="1755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26585dc664_2_53"/>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67" name="Google Shape;167;g126585dc664_2_53"/>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3</a:t>
            </a:r>
            <a:endParaRPr sz="3000"/>
          </a:p>
        </p:txBody>
      </p:sp>
      <p:pic>
        <p:nvPicPr>
          <p:cNvPr id="168" name="Google Shape;168;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169" name="Google Shape;169;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170" name="Google Shape;170;g126585dc664_2_53"/>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achutchison1@ua.edu</a:t>
            </a:r>
            <a:endParaRPr sz="800" b="0" i="0" u="none" strike="noStrike" cap="none" dirty="0">
              <a:solidFill>
                <a:srgbClr val="000000"/>
              </a:solidFill>
              <a:latin typeface="Arial"/>
              <a:ea typeface="Arial"/>
              <a:cs typeface="Arial"/>
              <a:sym typeface="Arial"/>
            </a:endParaRPr>
          </a:p>
        </p:txBody>
      </p:sp>
      <p:pic>
        <p:nvPicPr>
          <p:cNvPr id="171" name="Google Shape;171;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172" name="Google Shape;172;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1951</Words>
  <Application>Microsoft Office PowerPoint</Application>
  <PresentationFormat>On-screen Show (16:9)</PresentationFormat>
  <Paragraphs>205</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Gameday</vt:lpstr>
      <vt:lpstr>Simple Light</vt:lpstr>
      <vt:lpstr>Student slides</vt:lpstr>
      <vt:lpstr>Create a Rhythmic pattern! </vt:lpstr>
      <vt:lpstr>Scratch Introductions</vt:lpstr>
      <vt:lpstr>Sharing your Scratch creation to Your Teacher’s studio</vt:lpstr>
      <vt:lpstr>Here is an optional video to learn how to share your project in Scratch.</vt:lpstr>
      <vt:lpstr>Student slides</vt:lpstr>
      <vt:lpstr>Try it out!</vt:lpstr>
      <vt:lpstr>Independent Practice: </vt:lpstr>
      <vt:lpstr>Student slides</vt:lpstr>
      <vt:lpstr>Patterns &amp; sequencing review activity </vt:lpstr>
      <vt:lpstr>Code a polygon</vt:lpstr>
      <vt:lpstr>My polygon is ________________ and it has ______ sides</vt:lpstr>
      <vt:lpstr>What blocks will you need to create your polygon? Drag the blocks you will need over to the right.</vt:lpstr>
      <vt:lpstr>An Example: How to Code a square</vt:lpstr>
      <vt:lpstr>Your Turn! Using the blocks here, drag them into the correct pattern and sequence to create your polygon. You and your partner should try them out to see if they make sense. Be sure to add degrees and number of steps!</vt:lpstr>
      <vt:lpstr>Try out your polygon algorithm!</vt:lpstr>
      <vt:lpstr>Independent practice </vt:lpstr>
      <vt:lpstr>Student slides</vt:lpstr>
      <vt:lpstr>Warm up</vt:lpstr>
      <vt:lpstr>PowerPoint Presentation</vt:lpstr>
      <vt:lpstr>Student slides</vt:lpstr>
      <vt:lpstr>Optional Debugging Activity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slides</dc:title>
  <cp:lastModifiedBy>Qi Si</cp:lastModifiedBy>
  <cp:revision>35</cp:revision>
  <dcterms:modified xsi:type="dcterms:W3CDTF">2025-02-19T18:09:40Z</dcterms:modified>
</cp:coreProperties>
</file>