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Alfa Slab One" pitchFamily="2" charset="77"/>
      <p:regular r:id="rId29"/>
    </p:embeddedFont>
    <p:embeddedFont>
      <p:font typeface="Bebas Neue" panose="020B0606020202050201" pitchFamily="34" charset="77"/>
      <p:regular r:id="rId30"/>
    </p:embeddedFont>
    <p:embeddedFont>
      <p:font typeface="Calibri" panose="020F0502020204030204" pitchFamily="34" charset="0"/>
      <p:regular r:id="rId31"/>
      <p:bold r:id="rId32"/>
      <p:italic r:id="rId33"/>
      <p:boldItalic r:id="rId34"/>
    </p:embeddedFont>
    <p:embeddedFont>
      <p:font typeface="Monoton" pitchFamily="2" charset="0"/>
      <p:regular r:id="rId35"/>
    </p:embeddedFont>
    <p:embeddedFont>
      <p:font typeface="Montserrat" pitchFamily="2" charset="77"/>
      <p:regular r:id="rId36"/>
      <p:bold r:id="rId37"/>
      <p:italic r:id="rId38"/>
      <p:boldItalic r:id="rId39"/>
    </p:embeddedFont>
    <p:embeddedFont>
      <p:font typeface="Proxima Nova" panose="02000506030000020004"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AVxH37Utlho8E6uz0XCNUTyNc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9"/>
  </p:normalViewPr>
  <p:slideViewPr>
    <p:cSldViewPr snapToGrid="0">
      <p:cViewPr varScale="1">
        <p:scale>
          <a:sx n="147" d="100"/>
          <a:sy n="147" d="100"/>
        </p:scale>
        <p:origin x="64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ribbble.com/"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unsplash.com/" TargetMode="External"/><Relationship Id="rId5" Type="http://schemas.openxmlformats.org/officeDocument/2006/relationships/hyperlink" Target="https://flickr.com/" TargetMode="External"/><Relationship Id="rId4" Type="http://schemas.openxmlformats.org/officeDocument/2006/relationships/hyperlink" Target="https://loc.gov/free-to-us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cs.google.com/document/d/14OJbzpt7CIB9ikKe-0Z-ypb25V-bJJzSYvvBrL7gxjY/edi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cratch.mit.edu/projects/editor/?tutorial=getStarted&amp;wvideo=rpjvs3v9gj"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ropbox.com/s/jlist1zaujjpc8e/Screen%20Recording%202023-09-18%20at%209.21.46%20PM.mov?dl=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dropbox.com/s/nh93dmdkphd4n0z/Screen%20Recording%202023-09-19%20at%201.45.13%20AM.mov?dl=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2c45465ab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22c45465abe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example, if I was writing a story about “Once upon a time there lived a princess….” which one of these sprites would make more sense? Probably this one. Although, if our princess played baseball later in the story, you could switch it up!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2c45465ab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22c45465ab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if I was writing a story about a princess who lived in a castle, this backdrop would make more sense.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2c45465ab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2c45465abe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But if I wrote about a princess who played baseball, this one could also work!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c45465abe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22c45465abe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Here’s another Scratch tip: when looking for sprites and backdrops, you can enter words into the “search” bar and see if any of the results match what you’re looking for.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If you don’t find the backdrop you’re looking for you could also search the following websites for non-copyrighted images that you can upload to Scratch</a:t>
            </a:r>
            <a:endParaRPr/>
          </a:p>
          <a:p>
            <a:pPr marL="457200" lvl="0" indent="-298450" algn="l" rtl="0">
              <a:lnSpc>
                <a:spcPct val="100000"/>
              </a:lnSpc>
              <a:spcBef>
                <a:spcPts val="0"/>
              </a:spcBef>
              <a:spcAft>
                <a:spcPts val="0"/>
              </a:spcAft>
              <a:buSzPts val="1100"/>
              <a:buChar char="-"/>
            </a:pPr>
            <a:r>
              <a:rPr lang="en"/>
              <a:t>Dribble: </a:t>
            </a:r>
            <a:r>
              <a:rPr lang="en" u="sng">
                <a:solidFill>
                  <a:schemeClr val="hlink"/>
                </a:solidFill>
                <a:hlinkClick r:id="rId3"/>
              </a:rPr>
              <a:t>https://dribbble.com/</a:t>
            </a:r>
            <a:r>
              <a:rPr lang="en"/>
              <a:t> </a:t>
            </a:r>
            <a:endParaRPr/>
          </a:p>
          <a:p>
            <a:pPr marL="457200" lvl="0" indent="-298450" algn="l" rtl="0">
              <a:lnSpc>
                <a:spcPct val="100000"/>
              </a:lnSpc>
              <a:spcBef>
                <a:spcPts val="0"/>
              </a:spcBef>
              <a:spcAft>
                <a:spcPts val="0"/>
              </a:spcAft>
              <a:buSzPts val="1100"/>
              <a:buChar char="-"/>
            </a:pPr>
            <a:r>
              <a:rPr lang="en"/>
              <a:t>Library of Congress free to use and reuse: </a:t>
            </a:r>
            <a:r>
              <a:rPr lang="en" u="sng">
                <a:solidFill>
                  <a:schemeClr val="hlink"/>
                </a:solidFill>
                <a:hlinkClick r:id="rId4"/>
              </a:rPr>
              <a:t>https://loc.gov/free-to-use</a:t>
            </a:r>
            <a:r>
              <a:rPr lang="en"/>
              <a:t> </a:t>
            </a:r>
            <a:endParaRPr/>
          </a:p>
          <a:p>
            <a:pPr marL="457200" lvl="0" indent="-298450" algn="l" rtl="0">
              <a:lnSpc>
                <a:spcPct val="100000"/>
              </a:lnSpc>
              <a:spcBef>
                <a:spcPts val="0"/>
              </a:spcBef>
              <a:spcAft>
                <a:spcPts val="0"/>
              </a:spcAft>
              <a:buSzPts val="1100"/>
              <a:buChar char="-"/>
            </a:pPr>
            <a:r>
              <a:rPr lang="en"/>
              <a:t>Flickr: </a:t>
            </a:r>
            <a:r>
              <a:rPr lang="en" u="sng">
                <a:solidFill>
                  <a:schemeClr val="hlink"/>
                </a:solidFill>
                <a:hlinkClick r:id="rId5"/>
              </a:rPr>
              <a:t>https://flickr.com/</a:t>
            </a:r>
            <a:r>
              <a:rPr lang="en"/>
              <a:t> </a:t>
            </a:r>
            <a:endParaRPr/>
          </a:p>
          <a:p>
            <a:pPr marL="457200" lvl="0" indent="-298450" algn="l" rtl="0">
              <a:lnSpc>
                <a:spcPct val="100000"/>
              </a:lnSpc>
              <a:spcBef>
                <a:spcPts val="0"/>
              </a:spcBef>
              <a:spcAft>
                <a:spcPts val="0"/>
              </a:spcAft>
              <a:buSzPts val="1100"/>
              <a:buChar char="-"/>
            </a:pPr>
            <a:r>
              <a:rPr lang="en"/>
              <a:t>Unsplash: </a:t>
            </a:r>
            <a:r>
              <a:rPr lang="en" u="sng">
                <a:solidFill>
                  <a:schemeClr val="hlink"/>
                </a:solidFill>
                <a:hlinkClick r:id="rId6"/>
              </a:rPr>
              <a:t>https://unsplash.com/</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2ddef9a035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12ddef9a035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Remember how we searched for unique sprites and backdrops? And we also learned how to upload our own sprites and sounds. So there are many ways we can use Scratch to enhance our animations, or make them more exciting! We can add more details to our animations as long as we make sure that the details are relevant.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c45465abe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22c45465abe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example, here’s an animation of the hot chocolate recipe that does a really great job enhancing the recipe with additional details to help the viewer imagine a person actually making hot chocolate! Let’s take a look and see what they did.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[play/run scratch project]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first thing we notice is that this computer scientist added images of real-life materials rather than cartoons. This detail enhances the animation but does not change the meaning. They also drew an arrow to show where the mix would go into the cup. FInally, they coded the objects to move and simulate the actual “making” of the drink. But nothing about the meaning changed! And it was not distracting.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c45465abe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22c45465abe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look at another example, where the additional details were not relevant and thus confusing…..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c45465abe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22c45465abe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All the written text is the same but the images don’t match the text. For example, why is there a dragon in the screen? Why are they at the beach? And why does it show a glass of water instead of hot chocolate? It may seem funny but to a new viewer, it would be very confusing. We dont want that.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301da3ec5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1301da3ec5d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it is time to put it all together. You will use CoCo to help you create your animation in Scratch!</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2ddc9f2010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12ddc9f2010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Today, we are going to learn some new things in Scratch, such as new commands and how to change sprites! This will help us get ready to use Coco and Scratch to animate the writing we did last time.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01da3ec5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1301da3ec5d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Great job! Now it is time to make sure your animation matches your plan.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01da3ec5d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1301da3ec5d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5200" u="sng">
                <a:solidFill>
                  <a:srgbClr val="1C3AA9"/>
                </a:solidFill>
                <a:latin typeface="Bebas Neue"/>
                <a:ea typeface="Bebas Neue"/>
                <a:cs typeface="Bebas Neue"/>
                <a:sym typeface="Bebas Neue"/>
                <a:hlinkClick r:id="rId3">
                  <a:extLst>
                    <a:ext uri="{A12FA001-AC4F-418D-AE19-62706E023703}">
                      <ahyp:hlinkClr xmlns:ahyp="http://schemas.microsoft.com/office/drawing/2018/hyperlinkcolor" val="tx"/>
                    </a:ext>
                  </a:extLst>
                </a:hlinkClick>
              </a:rPr>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84e4596a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284e4596ae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i="1" dirty="0">
                <a:solidFill>
                  <a:schemeClr val="dk1"/>
                </a:solidFill>
              </a:rPr>
              <a:t>Model how students can share the </a:t>
            </a:r>
            <a:r>
              <a:rPr lang="en" dirty="0"/>
              <a:t>sb3 file from CS First to </a:t>
            </a:r>
            <a:r>
              <a:rPr lang="en" dirty="0" err="1"/>
              <a:t>CoCo</a:t>
            </a:r>
            <a:endParaRPr i="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2ddef9a035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12ddef9a035_1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Video modeling how students can share Scratch creations to their teacher’s studio</a:t>
            </a:r>
            <a:endParaRPr/>
          </a:p>
          <a:p>
            <a:pPr marL="0" lvl="0" indent="0" algn="l" rtl="0">
              <a:lnSpc>
                <a:spcPct val="100000"/>
              </a:lnSpc>
              <a:spcBef>
                <a:spcPts val="0"/>
              </a:spcBef>
              <a:spcAft>
                <a:spcPts val="0"/>
              </a:spcAft>
              <a:buSzPts val="1100"/>
              <a:buNone/>
            </a:pPr>
            <a:endParaRPr/>
          </a:p>
          <a:p>
            <a:pPr marL="457200" lvl="0" indent="0" algn="l" rtl="0">
              <a:lnSpc>
                <a:spcPct val="115000"/>
              </a:lnSpc>
              <a:spcBef>
                <a:spcPts val="0"/>
              </a:spcBef>
              <a:spcAft>
                <a:spcPts val="0"/>
              </a:spcAft>
              <a:buClr>
                <a:schemeClr val="dk1"/>
              </a:buClr>
              <a:buSzPts val="1100"/>
              <a:buFont typeface="Arial"/>
              <a:buNone/>
            </a:pPr>
            <a:r>
              <a:rPr lang="en" u="sng">
                <a:solidFill>
                  <a:srgbClr val="1C3AA9"/>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Scratch - Imagine, Program, Share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2ddef9a035_1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12ddef9a035_1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4806fa842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14806fa842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301da3ed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1301da3ed2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go over today’s lesson’s objectives: [read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2ddef9a03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12ddef9a03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1625" algn="l" rtl="0">
              <a:lnSpc>
                <a:spcPct val="115000"/>
              </a:lnSpc>
              <a:spcBef>
                <a:spcPts val="0"/>
              </a:spcBef>
              <a:spcAft>
                <a:spcPts val="0"/>
              </a:spcAft>
              <a:buClr>
                <a:schemeClr val="dk1"/>
              </a:buClr>
              <a:buSzPts val="1150"/>
              <a:buChar char="●"/>
            </a:pPr>
            <a:r>
              <a:rPr lang="en" sz="1150">
                <a:solidFill>
                  <a:schemeClr val="dk1"/>
                </a:solidFill>
              </a:rPr>
              <a:t>Review Loops and ask students to share with a partner or the class when they might use loops in their animation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2ddef9a035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12ddef9a035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1625" algn="l" rtl="0">
              <a:lnSpc>
                <a:spcPct val="115000"/>
              </a:lnSpc>
              <a:spcBef>
                <a:spcPts val="0"/>
              </a:spcBef>
              <a:spcAft>
                <a:spcPts val="0"/>
              </a:spcAft>
              <a:buClr>
                <a:schemeClr val="dk1"/>
              </a:buClr>
              <a:buSzPts val="1150"/>
              <a:buChar char="●"/>
            </a:pPr>
            <a:r>
              <a:rPr lang="en">
                <a:solidFill>
                  <a:schemeClr val="dk1"/>
                </a:solidFill>
              </a:rPr>
              <a:t>(If necessary) Have students finish completing all sections of CoCo using their paper graphic organizer from the last two lessons.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2c45465a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22c45465ab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Unit 1, we learned that we</a:t>
            </a:r>
            <a:r>
              <a:rPr lang="en">
                <a:solidFill>
                  <a:schemeClr val="dk1"/>
                </a:solidFill>
              </a:rPr>
              <a:t> want to a) match your animation to your writing, b) be consistent, and c) make sure all the visuals in the frame make sense given what you have written in your text.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2c45465ab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22c45465abe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Good animations that follow these guidelines can be as simple as </a:t>
            </a:r>
            <a:r>
              <a:rPr lang="en-US" sz="1200" u="sng" dirty="0">
                <a:solidFill>
                  <a:schemeClr val="hlink"/>
                </a:solidFill>
                <a:highlight>
                  <a:schemeClr val="lt1"/>
                </a:highlight>
                <a:latin typeface="Calibri"/>
                <a:ea typeface="Calibri"/>
                <a:cs typeface="Calibri"/>
                <a:sym typeface="Calibri"/>
                <a:hlinkClick r:id="rId3"/>
              </a:rPr>
              <a:t>https://www.dropbox.com/s/jlist1zaujjpc8e/Screen%20Recording%202023-09-18%20at%209.21.46%20PM.mov?dl=0</a:t>
            </a:r>
            <a:endParaRPr lang="en-US" sz="1600" dirty="0">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or as complex as </a:t>
            </a:r>
            <a:r>
              <a:rPr lang="en-US" sz="1100" u="sng" dirty="0">
                <a:solidFill>
                  <a:schemeClr val="hlink"/>
                </a:solidFill>
                <a:highlight>
                  <a:schemeClr val="lt1"/>
                </a:highlight>
                <a:latin typeface="Calibri"/>
                <a:ea typeface="Calibri"/>
                <a:cs typeface="Calibri"/>
                <a:sym typeface="Calibri"/>
                <a:hlinkClick r:id="rId4"/>
              </a:rPr>
              <a:t>https://www.dropbox.com/s/nh93dmdkphd4n0z/Screen%20Recording%202023-09-19%20at%201.45.13%20AM.mov?dl=0</a:t>
            </a:r>
            <a:endParaRPr lang="en-US" dirty="0">
              <a:highlight>
                <a:schemeClr val="lt1"/>
              </a:highlight>
              <a:latin typeface="Calibri"/>
              <a:ea typeface="Calibri"/>
              <a:cs typeface="Calibri"/>
              <a:sym typeface="Calibri"/>
            </a:endParaRPr>
          </a:p>
          <a:p>
            <a:pPr marL="0" lvl="0" indent="0" algn="l" rtl="0">
              <a:lnSpc>
                <a:spcPct val="100000"/>
              </a:lnSpc>
              <a:spcBef>
                <a:spcPts val="0"/>
              </a:spcBef>
              <a:spcAft>
                <a:spcPts val="0"/>
              </a:spcAft>
              <a:buSzPts val="1100"/>
              <a:buNone/>
            </a:pPr>
            <a:r>
              <a:rPr lang="en" dirty="0"/>
              <a:t>so long as they clearly convey the message to the reader visually and verbally!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2c45465ab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22c45465abe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example, if I was writing a story about “Once upon a time there lived a princess….” which one of these sprites would make more sense?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39"/>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39"/>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39"/>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48"/>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7" name="Google Shape;47;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49"/>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49"/>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1" name="Google Shape;51;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52"/>
        <p:cNvGrpSpPr/>
        <p:nvPr/>
      </p:nvGrpSpPr>
      <p:grpSpPr>
        <a:xfrm>
          <a:off x="0" y="0"/>
          <a:ext cx="0" cy="0"/>
          <a:chOff x="0" y="0"/>
          <a:chExt cx="0" cy="0"/>
        </a:xfrm>
      </p:grpSpPr>
      <p:sp>
        <p:nvSpPr>
          <p:cNvPr id="53" name="Google Shape;53;p50"/>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4" name="Google Shape;54;p50"/>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5" name="Google Shape;55;p50"/>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6" name="Google Shape;56;p50"/>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7" name="Google Shape;57;p50"/>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8" name="Google Shape;58;p50"/>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4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4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 name="Google Shape;18;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3"/>
        <p:cNvGrpSpPr/>
        <p:nvPr/>
      </p:nvGrpSpPr>
      <p:grpSpPr>
        <a:xfrm>
          <a:off x="0" y="0"/>
          <a:ext cx="0" cy="0"/>
          <a:chOff x="0" y="0"/>
          <a:chExt cx="0" cy="0"/>
        </a:xfrm>
      </p:grpSpPr>
      <p:sp>
        <p:nvSpPr>
          <p:cNvPr id="24" name="Google Shape;24;p42"/>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5" name="Google Shape;25;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6"/>
        <p:cNvGrpSpPr/>
        <p:nvPr/>
      </p:nvGrpSpPr>
      <p:grpSpPr>
        <a:xfrm>
          <a:off x="0" y="0"/>
          <a:ext cx="0" cy="0"/>
          <a:chOff x="0" y="0"/>
          <a:chExt cx="0" cy="0"/>
        </a:xfrm>
      </p:grpSpPr>
      <p:sp>
        <p:nvSpPr>
          <p:cNvPr id="27" name="Google Shape;27;p43"/>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8" name="Google Shape;28;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4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 name="Google Shape;3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46"/>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46"/>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47"/>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4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47"/>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2" name="Google Shape;42;p47"/>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3" name="Google Shape;43;p4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4" name="Google Shape;44;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scratch.mit.edu/projects/822013091"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s://www.dropbox.com/s/nh93dmdkphd4n0z/Screen%20Recording%202023-09-19%20at%201.45.13%20AM.mov?dl=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dropbox.com/s/o7aaphbglzvswkr/Screen%20Recording%202023-09-19%20at%201.52.23%20AM.mov?dl=0"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ego.gmu.edu/scratchgo/login.php"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s://www.dropbox.com/s/6o6iu58m61nyctq/Student%20-%20How%20To%20Add%20A%20Project%20To%20A%20Studio%20In%20Scratch.mp4?dl=0"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suJZ9z426P0"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cratch.mit.edu/"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wego.gmu.edu/scratchgo/login.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www.dropbox.com/s/nh93dmdkphd4n0z/Screen%20Recording%202023-09-19%20at%201.45.13%20AM.mov?dl=0" TargetMode="External"/><Relationship Id="rId3" Type="http://schemas.openxmlformats.org/officeDocument/2006/relationships/hyperlink" Target="https://scratch.mit.edu/projects/822013091" TargetMode="External"/><Relationship Id="rId7" Type="http://schemas.openxmlformats.org/officeDocument/2006/relationships/hyperlink" Target="https://www.dropbox.com/s/jlist1zaujjpc8e/Screen%20Recording%202023-09-18%20at%209.21.46%20PM.mov?dl=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scratch.mit.edu/projects/57135511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Unit 3, lesson 3</a:t>
            </a:r>
            <a:endParaRPr sz="6000"/>
          </a:p>
        </p:txBody>
      </p:sp>
      <p:sp>
        <p:nvSpPr>
          <p:cNvPr id="64" name="Google Shape;64;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Algorithms and debugging</a:t>
            </a:r>
            <a:endParaRPr sz="3000"/>
          </a:p>
        </p:txBody>
      </p:sp>
      <p:pic>
        <p:nvPicPr>
          <p:cNvPr id="65" name="Google Shape;65;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66" name="Google Shape;66;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67" name="Google Shape;67;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rPr>
              <a:t>ahutchison1@ua.edu</a:t>
            </a:r>
            <a:endParaRPr sz="800" b="0" i="0" u="none" strike="noStrike" cap="none">
              <a:solidFill>
                <a:srgbClr val="000000"/>
              </a:solidFill>
              <a:latin typeface="Arial"/>
              <a:ea typeface="Arial"/>
              <a:cs typeface="Arial"/>
              <a:sym typeface="Arial"/>
            </a:endParaRPr>
          </a:p>
        </p:txBody>
      </p:sp>
      <p:sp>
        <p:nvSpPr>
          <p:cNvPr id="68" name="Google Shape;68;p1"/>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7450"/>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2c45465abe_0_63"/>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36" name="Google Shape;136;g22c45465abe_0_63"/>
          <p:cNvSpPr/>
          <p:nvPr/>
        </p:nvSpPr>
        <p:spPr>
          <a:xfrm>
            <a:off x="1047249" y="1414000"/>
            <a:ext cx="2654275" cy="3301900"/>
          </a:xfrm>
          <a:prstGeom prst="rect">
            <a:avLst/>
          </a:prstGeom>
          <a:noFill/>
          <a:ln w="1524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g22c45465abe_0_63"/>
          <p:cNvSpPr/>
          <p:nvPr/>
        </p:nvSpPr>
        <p:spPr>
          <a:xfrm>
            <a:off x="4722225" y="1414000"/>
            <a:ext cx="2936522" cy="330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g22c45465abe_0_63"/>
          <p:cNvPicPr preferRelativeResize="0"/>
          <p:nvPr/>
        </p:nvPicPr>
        <p:blipFill rotWithShape="1">
          <a:blip r:embed="rId3">
            <a:alphaModFix/>
          </a:blip>
          <a:srcRect/>
          <a:stretch/>
        </p:blipFill>
        <p:spPr>
          <a:xfrm>
            <a:off x="1047249" y="1414000"/>
            <a:ext cx="2654275" cy="3301900"/>
          </a:xfrm>
          <a:prstGeom prst="rect">
            <a:avLst/>
          </a:prstGeom>
          <a:noFill/>
          <a:ln w="152400" cap="flat" cmpd="sng">
            <a:solidFill>
              <a:srgbClr val="00FF00"/>
            </a:solidFill>
            <a:prstDash val="solid"/>
            <a:round/>
            <a:headEnd type="none" w="sm" len="sm"/>
            <a:tailEnd type="none" w="sm" len="sm"/>
          </a:ln>
        </p:spPr>
      </p:pic>
      <p:pic>
        <p:nvPicPr>
          <p:cNvPr id="139" name="Google Shape;139;g22c45465abe_0_63"/>
          <p:cNvPicPr preferRelativeResize="0"/>
          <p:nvPr/>
        </p:nvPicPr>
        <p:blipFill rotWithShape="1">
          <a:blip r:embed="rId4">
            <a:alphaModFix/>
          </a:blip>
          <a:srcRect/>
          <a:stretch/>
        </p:blipFill>
        <p:spPr>
          <a:xfrm>
            <a:off x="4722225" y="1414000"/>
            <a:ext cx="2936522" cy="3301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2c45465abe_0_69"/>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88888"/>
              <a:buNone/>
            </a:pPr>
            <a:r>
              <a:rPr lang="en" sz="3600">
                <a:latin typeface="Bebas Neue"/>
                <a:ea typeface="Bebas Neue"/>
                <a:cs typeface="Bebas Neue"/>
                <a:sym typeface="Bebas Neue"/>
              </a:rPr>
              <a:t>“Once upon a time there lived a princess in a castle.”</a:t>
            </a:r>
            <a:endParaRPr sz="3600">
              <a:latin typeface="Bebas Neue"/>
              <a:ea typeface="Bebas Neue"/>
              <a:cs typeface="Bebas Neue"/>
              <a:sym typeface="Bebas Neue"/>
            </a:endParaRPr>
          </a:p>
          <a:p>
            <a:pPr marL="0" lvl="0" indent="0" algn="l" rtl="0">
              <a:lnSpc>
                <a:spcPct val="100000"/>
              </a:lnSpc>
              <a:spcBef>
                <a:spcPts val="0"/>
              </a:spcBef>
              <a:spcAft>
                <a:spcPts val="0"/>
              </a:spcAft>
              <a:buSzPct val="188888"/>
              <a:buNone/>
            </a:pPr>
            <a:endParaRPr sz="36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sp>
        <p:nvSpPr>
          <p:cNvPr id="145" name="Google Shape;145;g22c45465abe_0_69"/>
          <p:cNvSpPr/>
          <p:nvPr/>
        </p:nvSpPr>
        <p:spPr>
          <a:xfrm>
            <a:off x="4841700" y="1532375"/>
            <a:ext cx="4032360" cy="31702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g22c45465abe_0_69"/>
          <p:cNvSpPr/>
          <p:nvPr/>
        </p:nvSpPr>
        <p:spPr>
          <a:xfrm>
            <a:off x="208200" y="1594325"/>
            <a:ext cx="4192426" cy="3170250"/>
          </a:xfrm>
          <a:prstGeom prst="rect">
            <a:avLst/>
          </a:prstGeom>
          <a:noFill/>
          <a:ln w="1524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g22c45465abe_0_69"/>
          <p:cNvPicPr preferRelativeResize="0"/>
          <p:nvPr/>
        </p:nvPicPr>
        <p:blipFill rotWithShape="1">
          <a:blip r:embed="rId3">
            <a:alphaModFix/>
          </a:blip>
          <a:srcRect l="5660"/>
          <a:stretch/>
        </p:blipFill>
        <p:spPr>
          <a:xfrm>
            <a:off x="4841700" y="1532375"/>
            <a:ext cx="4032360" cy="3170250"/>
          </a:xfrm>
          <a:prstGeom prst="rect">
            <a:avLst/>
          </a:prstGeom>
          <a:noFill/>
          <a:ln>
            <a:noFill/>
          </a:ln>
        </p:spPr>
      </p:pic>
      <p:pic>
        <p:nvPicPr>
          <p:cNvPr id="148" name="Google Shape;148;g22c45465abe_0_69"/>
          <p:cNvPicPr preferRelativeResize="0"/>
          <p:nvPr/>
        </p:nvPicPr>
        <p:blipFill rotWithShape="1">
          <a:blip r:embed="rId4">
            <a:alphaModFix/>
          </a:blip>
          <a:srcRect/>
          <a:stretch/>
        </p:blipFill>
        <p:spPr>
          <a:xfrm>
            <a:off x="208200" y="1594325"/>
            <a:ext cx="4192426" cy="3170250"/>
          </a:xfrm>
          <a:prstGeom prst="rect">
            <a:avLst/>
          </a:prstGeom>
          <a:noFill/>
          <a:ln w="152400" cap="flat" cmpd="sng">
            <a:solidFill>
              <a:srgbClr val="00FF0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2c45465abe_0_75"/>
          <p:cNvSpPr txBox="1">
            <a:spLocks noGrp="1"/>
          </p:cNvSpPr>
          <p:nvPr>
            <p:ph type="title"/>
          </p:nvPr>
        </p:nvSpPr>
        <p:spPr>
          <a:xfrm>
            <a:off x="338475" y="0"/>
            <a:ext cx="8624700" cy="4575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88888"/>
              <a:buNone/>
            </a:pPr>
            <a:r>
              <a:rPr lang="en" sz="3600">
                <a:latin typeface="Bebas Neue"/>
                <a:ea typeface="Bebas Neue"/>
                <a:cs typeface="Bebas Neue"/>
                <a:sym typeface="Bebas Neue"/>
              </a:rPr>
              <a:t>“Once upon a time there lived a princess who played baseball.”</a:t>
            </a:r>
            <a:endParaRPr sz="3600">
              <a:latin typeface="Bebas Neue"/>
              <a:ea typeface="Bebas Neue"/>
              <a:cs typeface="Bebas Neue"/>
              <a:sym typeface="Bebas Neue"/>
            </a:endParaRPr>
          </a:p>
          <a:p>
            <a:pPr marL="0" lvl="0" indent="0" algn="l" rtl="0">
              <a:lnSpc>
                <a:spcPct val="100000"/>
              </a:lnSpc>
              <a:spcBef>
                <a:spcPts val="0"/>
              </a:spcBef>
              <a:spcAft>
                <a:spcPts val="0"/>
              </a:spcAft>
              <a:buSzPct val="188888"/>
              <a:buNone/>
            </a:pPr>
            <a:endParaRPr sz="36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sp>
        <p:nvSpPr>
          <p:cNvPr id="154" name="Google Shape;154;g22c45465abe_0_75"/>
          <p:cNvSpPr/>
          <p:nvPr/>
        </p:nvSpPr>
        <p:spPr>
          <a:xfrm>
            <a:off x="4841700" y="1532375"/>
            <a:ext cx="4032360" cy="3170250"/>
          </a:xfrm>
          <a:prstGeom prst="rect">
            <a:avLst/>
          </a:prstGeom>
          <a:noFill/>
          <a:ln w="1524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g22c45465abe_0_75"/>
          <p:cNvSpPr/>
          <p:nvPr/>
        </p:nvSpPr>
        <p:spPr>
          <a:xfrm>
            <a:off x="208200" y="1594325"/>
            <a:ext cx="4192426" cy="31702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g22c45465abe_0_75"/>
          <p:cNvPicPr preferRelativeResize="0"/>
          <p:nvPr/>
        </p:nvPicPr>
        <p:blipFill rotWithShape="1">
          <a:blip r:embed="rId3">
            <a:alphaModFix/>
          </a:blip>
          <a:srcRect l="5660"/>
          <a:stretch/>
        </p:blipFill>
        <p:spPr>
          <a:xfrm>
            <a:off x="4841700" y="1532375"/>
            <a:ext cx="4032360" cy="3170250"/>
          </a:xfrm>
          <a:prstGeom prst="rect">
            <a:avLst/>
          </a:prstGeom>
          <a:noFill/>
          <a:ln w="152400" cap="flat" cmpd="sng">
            <a:solidFill>
              <a:srgbClr val="00FF00"/>
            </a:solidFill>
            <a:prstDash val="solid"/>
            <a:round/>
            <a:headEnd type="none" w="sm" len="sm"/>
            <a:tailEnd type="none" w="sm" len="sm"/>
          </a:ln>
        </p:spPr>
      </p:pic>
      <p:pic>
        <p:nvPicPr>
          <p:cNvPr id="157" name="Google Shape;157;g22c45465abe_0_75"/>
          <p:cNvPicPr preferRelativeResize="0"/>
          <p:nvPr/>
        </p:nvPicPr>
        <p:blipFill rotWithShape="1">
          <a:blip r:embed="rId4">
            <a:alphaModFix/>
          </a:blip>
          <a:srcRect/>
          <a:stretch/>
        </p:blipFill>
        <p:spPr>
          <a:xfrm>
            <a:off x="208200" y="1594325"/>
            <a:ext cx="4192426" cy="3170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c45465abe_0_81"/>
          <p:cNvSpPr/>
          <p:nvPr/>
        </p:nvSpPr>
        <p:spPr>
          <a:xfrm>
            <a:off x="152400" y="152400"/>
            <a:ext cx="8839200" cy="45236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g22c45465abe_0_81"/>
          <p:cNvPicPr preferRelativeResize="0"/>
          <p:nvPr/>
        </p:nvPicPr>
        <p:blipFill rotWithShape="1">
          <a:blip r:embed="rId3">
            <a:alphaModFix/>
          </a:blip>
          <a:srcRect/>
          <a:stretch/>
        </p:blipFill>
        <p:spPr>
          <a:xfrm>
            <a:off x="152400" y="152400"/>
            <a:ext cx="8839200" cy="4523655"/>
          </a:xfrm>
          <a:prstGeom prst="rect">
            <a:avLst/>
          </a:prstGeom>
          <a:noFill/>
          <a:ln>
            <a:noFill/>
          </a:ln>
        </p:spPr>
      </p:pic>
      <p:sp>
        <p:nvSpPr>
          <p:cNvPr id="164" name="Google Shape;164;g22c45465abe_0_81"/>
          <p:cNvSpPr/>
          <p:nvPr/>
        </p:nvSpPr>
        <p:spPr>
          <a:xfrm>
            <a:off x="0" y="306375"/>
            <a:ext cx="2100600" cy="954900"/>
          </a:xfrm>
          <a:prstGeom prst="roundRect">
            <a:avLst>
              <a:gd name="adj" fmla="val 16667"/>
            </a:avLst>
          </a:prstGeom>
          <a:noFill/>
          <a:ln w="2286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2ddef9a035_1_14"/>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457200" lvl="0" indent="-426719"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You can use Scratch to </a:t>
            </a:r>
            <a:r>
              <a:rPr lang="en" sz="4800">
                <a:solidFill>
                  <a:srgbClr val="00FF00"/>
                </a:solidFill>
                <a:latin typeface="Bebas Neue"/>
                <a:ea typeface="Bebas Neue"/>
                <a:cs typeface="Bebas Neue"/>
                <a:sym typeface="Bebas Neue"/>
              </a:rPr>
              <a:t>enhance </a:t>
            </a:r>
            <a:r>
              <a:rPr lang="en" sz="4800">
                <a:latin typeface="Bebas Neue"/>
                <a:ea typeface="Bebas Neue"/>
                <a:cs typeface="Bebas Neue"/>
                <a:sym typeface="Bebas Neue"/>
              </a:rPr>
              <a:t>your animation</a:t>
            </a: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457200" lvl="0" indent="-426719"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aLL ADDITIONAL DETAILS MUST BE </a:t>
            </a:r>
            <a:r>
              <a:rPr lang="en" sz="4800">
                <a:solidFill>
                  <a:srgbClr val="00FF00"/>
                </a:solidFill>
                <a:latin typeface="Bebas Neue"/>
                <a:ea typeface="Bebas Neue"/>
                <a:cs typeface="Bebas Neue"/>
                <a:sym typeface="Bebas Neue"/>
              </a:rPr>
              <a:t>RELEVANT</a:t>
            </a:r>
            <a:r>
              <a:rPr lang="en" sz="4800">
                <a:latin typeface="Bebas Neue"/>
                <a:ea typeface="Bebas Neue"/>
                <a:cs typeface="Bebas Neue"/>
                <a:sym typeface="Bebas Neue"/>
              </a:rPr>
              <a:t>!</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2c45465abe_0_150"/>
          <p:cNvSpPr txBox="1">
            <a:spLocks noGrp="1"/>
          </p:cNvSpPr>
          <p:nvPr>
            <p:ph type="title"/>
          </p:nvPr>
        </p:nvSpPr>
        <p:spPr>
          <a:xfrm>
            <a:off x="775175" y="284100"/>
            <a:ext cx="2211300" cy="4575300"/>
          </a:xfrm>
          <a:prstGeom prst="rect">
            <a:avLst/>
          </a:prstGeom>
          <a:noFill/>
          <a:ln>
            <a:noFill/>
          </a:ln>
        </p:spPr>
        <p:txBody>
          <a:bodyPr spcFirstLastPara="1" wrap="square" lIns="91425" tIns="91425" rIns="91425" bIns="91425" anchor="b" anchorCtr="0">
            <a:normAutofit fontScale="90000"/>
          </a:bodyPr>
          <a:lstStyle/>
          <a:p>
            <a:pPr marL="457200" lvl="0" indent="-426718" algn="l" rtl="0">
              <a:lnSpc>
                <a:spcPct val="100000"/>
              </a:lnSpc>
              <a:spcBef>
                <a:spcPts val="0"/>
              </a:spcBef>
              <a:spcAft>
                <a:spcPts val="0"/>
              </a:spcAft>
              <a:buClr>
                <a:srgbClr val="00FF00"/>
              </a:buClr>
              <a:buSzPct val="100000"/>
              <a:buFont typeface="Bebas Neue"/>
              <a:buChar char="✅"/>
            </a:pPr>
            <a:r>
              <a:rPr lang="en" sz="4800">
                <a:solidFill>
                  <a:srgbClr val="00FF00"/>
                </a:solidFill>
                <a:latin typeface="Bebas Neue"/>
                <a:ea typeface="Bebas Neue"/>
                <a:cs typeface="Bebas Neue"/>
                <a:sym typeface="Bebas Neue"/>
              </a:rPr>
              <a:t>Like this: </a:t>
            </a:r>
            <a:endParaRPr sz="4800">
              <a:solidFill>
                <a:srgbClr val="00FF00"/>
              </a:solidFill>
              <a:highlight>
                <a:schemeClr val="lt1"/>
              </a:highlight>
              <a:latin typeface="Bebas Neue"/>
              <a:ea typeface="Bebas Neue"/>
              <a:cs typeface="Bebas Neue"/>
              <a:sym typeface="Bebas Neue"/>
            </a:endParaRPr>
          </a:p>
          <a:p>
            <a:pPr marL="457200" lvl="0" indent="0" algn="l" rtl="0">
              <a:lnSpc>
                <a:spcPct val="100000"/>
              </a:lnSpc>
              <a:spcBef>
                <a:spcPts val="0"/>
              </a:spcBef>
              <a:spcAft>
                <a:spcPts val="0"/>
              </a:spcAft>
              <a:buSzPct val="141666"/>
              <a:buNone/>
            </a:pPr>
            <a:endParaRPr sz="4800">
              <a:solidFill>
                <a:srgbClr val="00FF00"/>
              </a:solidFill>
              <a:highlight>
                <a:schemeClr val="lt1"/>
              </a:highlight>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sp>
        <p:nvSpPr>
          <p:cNvPr id="175" name="Google Shape;175;g22c45465abe_0_150"/>
          <p:cNvSpPr txBox="1"/>
          <p:nvPr/>
        </p:nvSpPr>
        <p:spPr>
          <a:xfrm>
            <a:off x="1266350" y="4522500"/>
            <a:ext cx="6613200" cy="523200"/>
          </a:xfrm>
          <a:prstGeom prst="rect">
            <a:avLst/>
          </a:prstGeom>
          <a:noFill/>
          <a:ln>
            <a:noFill/>
          </a:ln>
        </p:spPr>
        <p:txBody>
          <a:bodyPr spcFirstLastPara="1" wrap="square" lIns="91425" tIns="91425" rIns="91425" bIns="91425" anchor="b" anchorCtr="0">
            <a:sp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Proxima Nova"/>
              <a:ea typeface="Proxima Nova"/>
              <a:cs typeface="Proxima Nova"/>
              <a:sym typeface="Proxima Nova"/>
            </a:endParaRPr>
          </a:p>
        </p:txBody>
      </p:sp>
      <p:sp>
        <p:nvSpPr>
          <p:cNvPr id="176" name="Google Shape;176;g22c45465abe_0_150">
            <a:hlinkClick r:id="rId3"/>
          </p:cNvPr>
          <p:cNvSpPr/>
          <p:nvPr/>
        </p:nvSpPr>
        <p:spPr>
          <a:xfrm>
            <a:off x="3683398" y="518475"/>
            <a:ext cx="4261799" cy="3475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g22c45465abe_0_150"/>
          <p:cNvSpPr txBox="1"/>
          <p:nvPr/>
        </p:nvSpPr>
        <p:spPr>
          <a:xfrm>
            <a:off x="1266350" y="4399350"/>
            <a:ext cx="6613200" cy="769500"/>
          </a:xfrm>
          <a:prstGeom prst="rect">
            <a:avLst/>
          </a:prstGeom>
          <a:noFill/>
          <a:ln>
            <a:noFill/>
          </a:ln>
        </p:spPr>
        <p:txBody>
          <a:bodyPr spcFirstLastPara="1" wrap="square" lIns="91425" tIns="91425" rIns="91425" bIns="91425" anchor="b"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u="sng">
                <a:solidFill>
                  <a:schemeClr val="lt1"/>
                </a:solid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h</a:t>
            </a:r>
            <a:r>
              <a:rPr lang="en" sz="1600" u="sng">
                <a:solidFill>
                  <a:schemeClr val="lt1"/>
                </a:solid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ttps://www.dropbox.com/s/nh93dmdkphd4n0z/Screen%20Recording%202023-09-19%20at%201.45.13%20AM.mov?dl=0</a:t>
            </a:r>
            <a:endParaRPr sz="1600" b="0" i="0" u="none" strike="noStrike" cap="none">
              <a:solidFill>
                <a:schemeClr val="lt1"/>
              </a:solidFill>
              <a:latin typeface="Proxima Nova"/>
              <a:ea typeface="Proxima Nova"/>
              <a:cs typeface="Proxima Nova"/>
              <a:sym typeface="Proxima Nova"/>
            </a:endParaRPr>
          </a:p>
        </p:txBody>
      </p:sp>
      <p:pic>
        <p:nvPicPr>
          <p:cNvPr id="178" name="Google Shape;178;g22c45465abe_0_150"/>
          <p:cNvPicPr preferRelativeResize="0"/>
          <p:nvPr/>
        </p:nvPicPr>
        <p:blipFill>
          <a:blip r:embed="rId5">
            <a:alphaModFix/>
          </a:blip>
          <a:stretch>
            <a:fillRect/>
          </a:stretch>
        </p:blipFill>
        <p:spPr>
          <a:xfrm>
            <a:off x="2986479" y="630675"/>
            <a:ext cx="4428349" cy="3561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2c45465abe_0_156"/>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800">
                <a:latin typeface="Bebas Neue"/>
                <a:ea typeface="Bebas Neue"/>
                <a:cs typeface="Bebas Neue"/>
                <a:sym typeface="Bebas Neue"/>
              </a:rPr>
              <a:t>However!</a:t>
            </a: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457200" lvl="0" indent="-457200" algn="l" rtl="0">
              <a:lnSpc>
                <a:spcPct val="100000"/>
              </a:lnSpc>
              <a:spcBef>
                <a:spcPts val="0"/>
              </a:spcBef>
              <a:spcAft>
                <a:spcPts val="0"/>
              </a:spcAft>
              <a:buSzPts val="4800"/>
              <a:buFont typeface="Bebas Neue"/>
              <a:buChar char="❏"/>
            </a:pPr>
            <a:r>
              <a:rPr lang="en" sz="4800">
                <a:latin typeface="Bebas Neue"/>
                <a:ea typeface="Bebas Neue"/>
                <a:cs typeface="Bebas Neue"/>
                <a:sym typeface="Bebas Neue"/>
              </a:rPr>
              <a:t>Too many visuals can be </a:t>
            </a:r>
            <a:r>
              <a:rPr lang="en" sz="4800">
                <a:solidFill>
                  <a:srgbClr val="CC0000"/>
                </a:solidFill>
                <a:latin typeface="Bebas Neue"/>
                <a:ea typeface="Bebas Neue"/>
                <a:cs typeface="Bebas Neue"/>
                <a:sym typeface="Bebas Neue"/>
              </a:rPr>
              <a:t>confusing</a:t>
            </a:r>
            <a:endParaRPr sz="4800">
              <a:solidFill>
                <a:srgbClr val="CC0000"/>
              </a:solidFill>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2c45465abe_0_160"/>
          <p:cNvSpPr txBox="1">
            <a:spLocks noGrp="1"/>
          </p:cNvSpPr>
          <p:nvPr>
            <p:ph type="title"/>
          </p:nvPr>
        </p:nvSpPr>
        <p:spPr>
          <a:xfrm>
            <a:off x="131300" y="194050"/>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800">
                <a:solidFill>
                  <a:srgbClr val="FF0000"/>
                </a:solidFill>
                <a:latin typeface="Bebas Neue"/>
                <a:ea typeface="Bebas Neue"/>
                <a:cs typeface="Bebas Neue"/>
                <a:sym typeface="Bebas Neue"/>
              </a:rPr>
              <a:t>Not like this</a:t>
            </a:r>
            <a:r>
              <a:rPr lang="en" sz="4800">
                <a:latin typeface="Bebas Neue"/>
                <a:ea typeface="Bebas Neue"/>
                <a:cs typeface="Bebas Neue"/>
                <a:sym typeface="Bebas Neue"/>
              </a:rPr>
              <a:t> </a:t>
            </a: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89" name="Google Shape;189;g22c45465abe_0_160"/>
          <p:cNvSpPr txBox="1"/>
          <p:nvPr/>
        </p:nvSpPr>
        <p:spPr>
          <a:xfrm>
            <a:off x="1605500" y="4205650"/>
            <a:ext cx="51237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1900" u="sng">
                <a:solidFill>
                  <a:schemeClr val="hlink"/>
                </a:solidFill>
                <a:highlight>
                  <a:schemeClr val="lt1"/>
                </a:highlight>
                <a:latin typeface="Bebas Neue"/>
                <a:ea typeface="Bebas Neue"/>
                <a:cs typeface="Bebas Neue"/>
                <a:sym typeface="Bebas Neue"/>
                <a:hlinkClick r:id="rId3"/>
              </a:rPr>
              <a:t>https://www.dropbox.com/s/o7aaphbglzvswkr/Screen%20Recording%202023-09-19%20at%201.52.23%20AM.mov?dl=0</a:t>
            </a:r>
            <a:endParaRPr sz="1900" b="0" i="0" u="none" strike="noStrike" cap="none">
              <a:solidFill>
                <a:srgbClr val="000000"/>
              </a:solidFill>
              <a:highlight>
                <a:schemeClr val="lt1"/>
              </a:highlight>
              <a:latin typeface="Bebas Neue"/>
              <a:ea typeface="Bebas Neue"/>
              <a:cs typeface="Bebas Neue"/>
              <a:sym typeface="Bebas Neue"/>
            </a:endParaRPr>
          </a:p>
        </p:txBody>
      </p:sp>
      <p:sp>
        <p:nvSpPr>
          <p:cNvPr id="190" name="Google Shape;190;g22c45465abe_0_160"/>
          <p:cNvSpPr/>
          <p:nvPr/>
        </p:nvSpPr>
        <p:spPr>
          <a:xfrm>
            <a:off x="3310375" y="1"/>
            <a:ext cx="5166000" cy="429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g22c45465abe_0_160"/>
          <p:cNvSpPr/>
          <p:nvPr/>
        </p:nvSpPr>
        <p:spPr>
          <a:xfrm>
            <a:off x="-221625" y="757750"/>
            <a:ext cx="3900000" cy="3447900"/>
          </a:xfrm>
          <a:prstGeom prst="mathMultiply">
            <a:avLst>
              <a:gd name="adj1" fmla="val 2352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g22c45465abe_0_160"/>
          <p:cNvPicPr preferRelativeResize="0"/>
          <p:nvPr/>
        </p:nvPicPr>
        <p:blipFill>
          <a:blip r:embed="rId4">
            <a:alphaModFix/>
          </a:blip>
          <a:stretch>
            <a:fillRect/>
          </a:stretch>
        </p:blipFill>
        <p:spPr>
          <a:xfrm>
            <a:off x="3310373" y="642000"/>
            <a:ext cx="4466224" cy="3515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301da3ec5d_0_63"/>
          <p:cNvSpPr txBox="1">
            <a:spLocks noGrp="1"/>
          </p:cNvSpPr>
          <p:nvPr>
            <p:ph type="title"/>
          </p:nvPr>
        </p:nvSpPr>
        <p:spPr>
          <a:xfrm>
            <a:off x="97275"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Independent practice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2ddc9f2010_0_18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203" name="Google Shape;203;g12ddc9f2010_0_1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AutoNum type="arabicPeriod"/>
            </a:pPr>
            <a:r>
              <a:rPr lang="en" sz="2400"/>
              <a:t>Open </a:t>
            </a:r>
            <a:r>
              <a:rPr lang="en" sz="2400" b="1"/>
              <a:t>Scratch</a:t>
            </a:r>
            <a:r>
              <a:rPr lang="en" sz="2400"/>
              <a:t> in one tab, </a:t>
            </a:r>
            <a:r>
              <a:rPr lang="en" sz="2400" b="1"/>
              <a:t>CoCo</a:t>
            </a:r>
            <a:r>
              <a:rPr lang="en" sz="2400"/>
              <a:t> in another </a:t>
            </a:r>
            <a:endParaRPr sz="2400"/>
          </a:p>
          <a:p>
            <a:pPr marL="0" lvl="0" indent="0" algn="l" rtl="0">
              <a:lnSpc>
                <a:spcPct val="115000"/>
              </a:lnSpc>
              <a:spcBef>
                <a:spcPts val="0"/>
              </a:spcBef>
              <a:spcAft>
                <a:spcPts val="0"/>
              </a:spcAft>
              <a:buSzPts val="1800"/>
              <a:buNone/>
            </a:pPr>
            <a:endParaRPr sz="2400"/>
          </a:p>
          <a:p>
            <a:pPr marL="457200" lvl="0" indent="-381000" algn="l" rtl="0">
              <a:lnSpc>
                <a:spcPct val="115000"/>
              </a:lnSpc>
              <a:spcBef>
                <a:spcPts val="0"/>
              </a:spcBef>
              <a:spcAft>
                <a:spcPts val="0"/>
              </a:spcAft>
              <a:buSzPts val="2400"/>
              <a:buAutoNum type="arabicPeriod"/>
            </a:pPr>
            <a:r>
              <a:rPr lang="en" sz="2400"/>
              <a:t>Use CoCo to code your Scratch animation </a:t>
            </a:r>
            <a:endParaRPr sz="2400"/>
          </a:p>
          <a:p>
            <a:pPr marL="0" lvl="0" indent="0" algn="l" rtl="0">
              <a:lnSpc>
                <a:spcPct val="115000"/>
              </a:lnSpc>
              <a:spcBef>
                <a:spcPts val="0"/>
              </a:spcBef>
              <a:spcAft>
                <a:spcPts val="0"/>
              </a:spcAft>
              <a:buSzPts val="1800"/>
              <a:buNone/>
            </a:pPr>
            <a:endParaRPr sz="2400"/>
          </a:p>
          <a:p>
            <a:pPr marL="457200" lvl="0" indent="-381000" algn="l" rtl="0">
              <a:lnSpc>
                <a:spcPct val="115000"/>
              </a:lnSpc>
              <a:spcBef>
                <a:spcPts val="0"/>
              </a:spcBef>
              <a:spcAft>
                <a:spcPts val="0"/>
              </a:spcAft>
              <a:buSzPts val="2400"/>
              <a:buAutoNum type="arabicPeriod"/>
            </a:pPr>
            <a:r>
              <a:rPr lang="en" sz="2400"/>
              <a:t>Don’t forget to </a:t>
            </a:r>
            <a:r>
              <a:rPr lang="en" sz="2400" b="1"/>
              <a:t>self-monitor </a:t>
            </a:r>
            <a:r>
              <a:rPr lang="en" sz="2400"/>
              <a:t>as you go! </a:t>
            </a:r>
            <a:endParaRPr sz="2400"/>
          </a:p>
        </p:txBody>
      </p:sp>
      <p:sp>
        <p:nvSpPr>
          <p:cNvPr id="204" name="Google Shape;204;g12ddc9f2010_0_181"/>
          <p:cNvSpPr txBox="1"/>
          <p:nvPr/>
        </p:nvSpPr>
        <p:spPr>
          <a:xfrm>
            <a:off x="667650" y="4449225"/>
            <a:ext cx="7808700" cy="600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Bebas Neue"/>
                <a:ea typeface="Bebas Neue"/>
                <a:cs typeface="Bebas Neue"/>
                <a:sym typeface="Bebas Neue"/>
              </a:rPr>
              <a:t>Pause here. (10-25 minutes)</a:t>
            </a:r>
            <a:endParaRPr sz="27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74" name="Google Shape;74;p2"/>
          <p:cNvSpPr txBox="1">
            <a:spLocks noGrp="1"/>
          </p:cNvSpPr>
          <p:nvPr>
            <p:ph type="body" idx="1"/>
          </p:nvPr>
        </p:nvSpPr>
        <p:spPr>
          <a:xfrm>
            <a:off x="239300" y="782738"/>
            <a:ext cx="8458500" cy="12825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7777"/>
              <a:buNone/>
            </a:pPr>
            <a:r>
              <a:rPr lang="en" sz="7200" b="1"/>
              <a:t>Summary: </a:t>
            </a:r>
            <a:endParaRPr sz="7200" b="1"/>
          </a:p>
          <a:p>
            <a:pPr marL="0" lvl="0" indent="0" algn="l" rtl="0">
              <a:lnSpc>
                <a:spcPct val="115000"/>
              </a:lnSpc>
              <a:spcBef>
                <a:spcPts val="1200"/>
              </a:spcBef>
              <a:spcAft>
                <a:spcPts val="0"/>
              </a:spcAft>
              <a:buSzPct val="77776"/>
              <a:buNone/>
            </a:pPr>
            <a:r>
              <a:rPr lang="en" sz="7200"/>
              <a:t>In this lesson, students will continue planning and then animating their explanatory writing in Scratch and check for consistency.</a:t>
            </a:r>
            <a:endParaRPr sz="7200"/>
          </a:p>
          <a:p>
            <a:pPr marL="0" lvl="0" indent="0" algn="l" rtl="0">
              <a:lnSpc>
                <a:spcPct val="115000"/>
              </a:lnSpc>
              <a:spcBef>
                <a:spcPts val="1200"/>
              </a:spcBef>
              <a:spcAft>
                <a:spcPts val="0"/>
              </a:spcAft>
              <a:buSzPct val="77777"/>
              <a:buNone/>
            </a:pPr>
            <a:endParaRPr sz="7200"/>
          </a:p>
          <a:p>
            <a:pPr marL="0" lvl="0" indent="0" algn="l" rtl="0">
              <a:lnSpc>
                <a:spcPct val="115000"/>
              </a:lnSpc>
              <a:spcBef>
                <a:spcPts val="1200"/>
              </a:spcBef>
              <a:spcAft>
                <a:spcPts val="1200"/>
              </a:spcAft>
              <a:buSzPts val="1400"/>
              <a:buNone/>
            </a:pPr>
            <a:r>
              <a:rPr lang="en"/>
              <a:t> </a:t>
            </a:r>
            <a:endParaRPr/>
          </a:p>
        </p:txBody>
      </p:sp>
      <p:sp>
        <p:nvSpPr>
          <p:cNvPr id="75" name="Google Shape;75;p2"/>
          <p:cNvSpPr txBox="1"/>
          <p:nvPr/>
        </p:nvSpPr>
        <p:spPr>
          <a:xfrm>
            <a:off x="207050" y="2343500"/>
            <a:ext cx="4260300" cy="187740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Proxima Nova"/>
                <a:ea typeface="Proxima Nova"/>
                <a:cs typeface="Proxima Nova"/>
                <a:sym typeface="Proxima Nova"/>
              </a:rPr>
              <a:t>ELA Standards</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The student will write in a variety of forms to include narrative, descriptive, opinion, and expository. </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a)	Engage in writing as a process.</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b)	Identify audience and purpose.</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c)	Use a variety of prewriting strategies.</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d)	Use organizational strategies to structure writing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                         according to type. </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g)	Use transition words to vary sentence structure.</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p:txBody>
      </p:sp>
      <p:sp>
        <p:nvSpPr>
          <p:cNvPr id="76" name="Google Shape;76;p2"/>
          <p:cNvSpPr txBox="1"/>
          <p:nvPr/>
        </p:nvSpPr>
        <p:spPr>
          <a:xfrm>
            <a:off x="4394800" y="2272550"/>
            <a:ext cx="4260300" cy="2801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CS Standards:</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construct programs to accomplish tasks as a means of creative expression using a block or text based programming language, both independently and collaboratively</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a. using sequencing;</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b. using loops (a wide variety of patterns such as repeating patterns or growing patterns); and</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c. identifying events.</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create a plan as part of the iterative design process, independently and/or collaboratively, using a variety of strategies (e.g., pair programming, storyboard, flowchart, pseudocode, story map).</a:t>
            </a:r>
            <a:endParaRPr sz="12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301da3ec5d_0_121"/>
          <p:cNvSpPr txBox="1">
            <a:spLocks noGrp="1"/>
          </p:cNvSpPr>
          <p:nvPr>
            <p:ph type="title"/>
          </p:nvPr>
        </p:nvSpPr>
        <p:spPr>
          <a:xfrm>
            <a:off x="97275"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Wrap Up</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301da3ec5d_0_12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Ask yourself:</a:t>
            </a:r>
            <a:endParaRPr/>
          </a:p>
        </p:txBody>
      </p:sp>
      <p:sp>
        <p:nvSpPr>
          <p:cNvPr id="215" name="Google Shape;215;g1301da3ec5d_0_1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Does my topic sentence orient my reader and help set the scene?</a:t>
            </a:r>
            <a:endParaRPr/>
          </a:p>
          <a:p>
            <a:pPr marL="457200" lvl="0" indent="-342900" algn="l" rtl="0">
              <a:lnSpc>
                <a:spcPct val="115000"/>
              </a:lnSpc>
              <a:spcBef>
                <a:spcPts val="0"/>
              </a:spcBef>
              <a:spcAft>
                <a:spcPts val="0"/>
              </a:spcAft>
              <a:buSzPts val="1800"/>
              <a:buChar char="❏"/>
            </a:pPr>
            <a:r>
              <a:rPr lang="en"/>
              <a:t>Does my animation in Scratch convey what I planned? Does it match my writing?</a:t>
            </a:r>
            <a:endParaRPr/>
          </a:p>
          <a:p>
            <a:pPr marL="457200" lvl="0" indent="-342900" algn="l" rtl="0">
              <a:lnSpc>
                <a:spcPct val="115000"/>
              </a:lnSpc>
              <a:spcBef>
                <a:spcPts val="0"/>
              </a:spcBef>
              <a:spcAft>
                <a:spcPts val="0"/>
              </a:spcAft>
              <a:buSzPts val="1800"/>
              <a:buChar char="❏"/>
            </a:pPr>
            <a:r>
              <a:rPr lang="en"/>
              <a:t>Have I enhanced my writing in any way in Scratch?</a:t>
            </a:r>
            <a:endParaRPr/>
          </a:p>
          <a:p>
            <a:pPr marL="457200" lvl="0" indent="-342900" algn="l" rtl="0">
              <a:lnSpc>
                <a:spcPct val="115000"/>
              </a:lnSpc>
              <a:spcBef>
                <a:spcPts val="0"/>
              </a:spcBef>
              <a:spcAft>
                <a:spcPts val="0"/>
              </a:spcAft>
              <a:buSzPts val="1800"/>
              <a:buChar char="❏"/>
            </a:pPr>
            <a:r>
              <a:rPr lang="en"/>
              <a:t>Is there anything distracting or unnecessary in my animation that I should remove? </a:t>
            </a:r>
            <a:endParaRPr/>
          </a:p>
          <a:p>
            <a:pPr marL="457200" lvl="0" indent="-342900" algn="l" rtl="0">
              <a:lnSpc>
                <a:spcPct val="115000"/>
              </a:lnSpc>
              <a:spcBef>
                <a:spcPts val="0"/>
              </a:spcBef>
              <a:spcAft>
                <a:spcPts val="0"/>
              </a:spcAft>
              <a:buSzPts val="1800"/>
              <a:buChar char="❏"/>
            </a:pPr>
            <a:r>
              <a:rPr lang="en"/>
              <a:t>Is there anything in my animation that would make it harder for a viewer to understand my purpose?</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Swap screens with a partner</a:t>
            </a:r>
            <a:endParaRPr>
              <a:latin typeface="Bebas Neue"/>
              <a:ea typeface="Bebas Neue"/>
              <a:cs typeface="Bebas Neue"/>
              <a:sym typeface="Bebas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84e4596ae7_0_0"/>
          <p:cNvSpPr txBox="1">
            <a:spLocks noGrp="1"/>
          </p:cNvSpPr>
          <p:nvPr>
            <p:ph type="title"/>
          </p:nvPr>
        </p:nvSpPr>
        <p:spPr>
          <a:xfrm>
            <a:off x="1524150" y="151375"/>
            <a:ext cx="60957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Sharing your .sb3 file from CS First to </a:t>
            </a:r>
            <a:r>
              <a:rPr lang="en" dirty="0" err="1"/>
              <a:t>CoCo</a:t>
            </a:r>
            <a:endParaRPr dirty="0"/>
          </a:p>
        </p:txBody>
      </p:sp>
      <p:sp>
        <p:nvSpPr>
          <p:cNvPr id="226" name="Google Shape;226;g284e4596ae7_0_0"/>
          <p:cNvSpPr txBox="1">
            <a:spLocks noGrp="1"/>
          </p:cNvSpPr>
          <p:nvPr>
            <p:ph type="body" idx="1"/>
          </p:nvPr>
        </p:nvSpPr>
        <p:spPr>
          <a:xfrm>
            <a:off x="506350" y="1020775"/>
            <a:ext cx="7848600" cy="3816300"/>
          </a:xfrm>
          <a:prstGeom prst="rect">
            <a:avLst/>
          </a:prstGeom>
          <a:noFill/>
          <a:ln>
            <a:noFill/>
          </a:ln>
        </p:spPr>
        <p:txBody>
          <a:bodyPr spcFirstLastPara="1" wrap="square" lIns="91425" tIns="91425" rIns="91425" bIns="91425" anchor="t" anchorCtr="0">
            <a:normAutofit fontScale="25000" lnSpcReduction="10000"/>
          </a:bodyPr>
          <a:lstStyle/>
          <a:p>
            <a:pPr marL="457200" lvl="0" indent="0" algn="l" rtl="0">
              <a:lnSpc>
                <a:spcPct val="200000"/>
              </a:lnSpc>
              <a:spcBef>
                <a:spcPts val="0"/>
              </a:spcBef>
              <a:spcAft>
                <a:spcPts val="0"/>
              </a:spcAft>
              <a:buNone/>
            </a:pPr>
            <a:endParaRPr sz="1500"/>
          </a:p>
          <a:p>
            <a:pPr marL="457200" lvl="0" indent="-304800" algn="l" rtl="0">
              <a:lnSpc>
                <a:spcPct val="200000"/>
              </a:lnSpc>
              <a:spcBef>
                <a:spcPts val="0"/>
              </a:spcBef>
              <a:spcAft>
                <a:spcPts val="0"/>
              </a:spcAft>
              <a:buSzPct val="100000"/>
              <a:buAutoNum type="arabicPeriod"/>
            </a:pPr>
            <a:r>
              <a:rPr lang="en" sz="4800"/>
              <a:t>Create the file in CS First</a:t>
            </a:r>
            <a:endParaRPr sz="4800"/>
          </a:p>
          <a:p>
            <a:pPr marL="457200" lvl="0" indent="-304800" algn="l" rtl="0">
              <a:lnSpc>
                <a:spcPct val="200000"/>
              </a:lnSpc>
              <a:spcBef>
                <a:spcPts val="0"/>
              </a:spcBef>
              <a:spcAft>
                <a:spcPts val="0"/>
              </a:spcAft>
              <a:buSzPct val="100000"/>
              <a:buAutoNum type="arabicPeriod"/>
            </a:pPr>
            <a:r>
              <a:rPr lang="en" sz="4800"/>
              <a:t>In the Scratch editor, find the word “File” in the top-left corner.</a:t>
            </a:r>
            <a:endParaRPr sz="4800"/>
          </a:p>
          <a:p>
            <a:pPr marL="457200" lvl="0" indent="-304800" algn="l" rtl="0">
              <a:spcBef>
                <a:spcPts val="0"/>
              </a:spcBef>
              <a:spcAft>
                <a:spcPts val="0"/>
              </a:spcAft>
              <a:buSzPct val="100000"/>
              <a:buAutoNum type="arabicPeriod"/>
            </a:pPr>
            <a:r>
              <a:rPr lang="en" sz="4800"/>
              <a:t>Click on “File” menu and you’ll see some choices pop down.</a:t>
            </a:r>
            <a:endParaRPr sz="4800"/>
          </a:p>
          <a:p>
            <a:pPr marL="457200" lvl="0" indent="0" algn="l" rtl="0">
              <a:spcBef>
                <a:spcPts val="0"/>
              </a:spcBef>
              <a:spcAft>
                <a:spcPts val="0"/>
              </a:spcAft>
              <a:buNone/>
            </a:pPr>
            <a:endParaRPr sz="4800"/>
          </a:p>
          <a:p>
            <a:pPr marL="457200" lvl="0" indent="-304800" algn="l" rtl="0">
              <a:spcBef>
                <a:spcPts val="0"/>
              </a:spcBef>
              <a:spcAft>
                <a:spcPts val="0"/>
              </a:spcAft>
              <a:buSzPct val="100000"/>
              <a:buAutoNum type="arabicPeriod"/>
            </a:pPr>
            <a:r>
              <a:rPr lang="en" sz="4800"/>
              <a:t>Choose “Save to your computer.” This will download your Scratch project.</a:t>
            </a:r>
            <a:endParaRPr sz="4800"/>
          </a:p>
          <a:p>
            <a:pPr marL="457200" lvl="0" indent="0" algn="l" rtl="0">
              <a:spcBef>
                <a:spcPts val="0"/>
              </a:spcBef>
              <a:spcAft>
                <a:spcPts val="0"/>
              </a:spcAft>
              <a:buNone/>
            </a:pPr>
            <a:endParaRPr sz="4800"/>
          </a:p>
          <a:p>
            <a:pPr marL="457200" lvl="0" indent="-304800" algn="l" rtl="0">
              <a:spcBef>
                <a:spcPts val="0"/>
              </a:spcBef>
              <a:spcAft>
                <a:spcPts val="0"/>
              </a:spcAft>
              <a:buSzPct val="100000"/>
              <a:buAutoNum type="arabicPeriod"/>
            </a:pPr>
            <a:r>
              <a:rPr lang="en" sz="4800"/>
              <a:t>Look in your “Downloads” folder. That’s where your saved project might be.</a:t>
            </a:r>
            <a:endParaRPr sz="4800"/>
          </a:p>
          <a:p>
            <a:pPr marL="457200" lvl="0" indent="0" algn="l" rtl="0">
              <a:lnSpc>
                <a:spcPct val="100000"/>
              </a:lnSpc>
              <a:spcBef>
                <a:spcPts val="0"/>
              </a:spcBef>
              <a:spcAft>
                <a:spcPts val="0"/>
              </a:spcAft>
              <a:buNone/>
            </a:pPr>
            <a:endParaRPr sz="4800"/>
          </a:p>
          <a:p>
            <a:pPr marL="457200" lvl="0" indent="-304800" algn="l" rtl="0">
              <a:lnSpc>
                <a:spcPct val="100000"/>
              </a:lnSpc>
              <a:spcBef>
                <a:spcPts val="0"/>
              </a:spcBef>
              <a:spcAft>
                <a:spcPts val="0"/>
              </a:spcAft>
              <a:buSzPct val="100000"/>
              <a:buAutoNum type="arabicPeriod"/>
            </a:pPr>
            <a:r>
              <a:rPr lang="en" sz="4800"/>
              <a:t>Go to the CoCo website and log in to your </a:t>
            </a:r>
            <a:r>
              <a:rPr lang="en" sz="4800">
                <a:uFill>
                  <a:noFill/>
                </a:uFill>
                <a:hlinkClick r:id="rId3"/>
              </a:rPr>
              <a:t>account.</a:t>
            </a:r>
            <a:r>
              <a:rPr lang="en" sz="4800" u="sng">
                <a:hlinkClick r:id="rId3"/>
              </a:rPr>
              <a:t> </a:t>
            </a:r>
            <a:r>
              <a:rPr lang="en" sz="4800" u="sng">
                <a:solidFill>
                  <a:schemeClr val="hlink"/>
                </a:solidFill>
                <a:hlinkClick r:id="rId3"/>
              </a:rPr>
              <a:t>https://wego.gmu.edu/scratchgo/login.php</a:t>
            </a:r>
            <a:endParaRPr sz="4800"/>
          </a:p>
          <a:p>
            <a:pPr marL="457200" lvl="0" indent="0" algn="l" rtl="0">
              <a:lnSpc>
                <a:spcPct val="100000"/>
              </a:lnSpc>
              <a:spcBef>
                <a:spcPts val="0"/>
              </a:spcBef>
              <a:spcAft>
                <a:spcPts val="0"/>
              </a:spcAft>
              <a:buNone/>
            </a:pPr>
            <a:endParaRPr sz="4800"/>
          </a:p>
          <a:p>
            <a:pPr marL="457200" lvl="0" indent="-304800" algn="l" rtl="0">
              <a:lnSpc>
                <a:spcPct val="200000"/>
              </a:lnSpc>
              <a:spcBef>
                <a:spcPts val="0"/>
              </a:spcBef>
              <a:spcAft>
                <a:spcPts val="0"/>
              </a:spcAft>
              <a:buSzPct val="100000"/>
              <a:buAutoNum type="arabicPeriod"/>
            </a:pPr>
            <a:r>
              <a:rPr lang="en" sz="4800"/>
              <a:t>Click proceed on the correct story in CoCo. </a:t>
            </a:r>
            <a:endParaRPr sz="4800"/>
          </a:p>
          <a:p>
            <a:pPr marL="457200" lvl="0" indent="0" algn="l" rtl="0">
              <a:lnSpc>
                <a:spcPct val="100000"/>
              </a:lnSpc>
              <a:spcBef>
                <a:spcPts val="0"/>
              </a:spcBef>
              <a:spcAft>
                <a:spcPts val="0"/>
              </a:spcAft>
              <a:buNone/>
            </a:pPr>
            <a:endParaRPr sz="4800"/>
          </a:p>
          <a:p>
            <a:pPr marL="457200" lvl="0" indent="-304800" algn="l" rtl="0">
              <a:lnSpc>
                <a:spcPct val="100000"/>
              </a:lnSpc>
              <a:spcBef>
                <a:spcPts val="0"/>
              </a:spcBef>
              <a:spcAft>
                <a:spcPts val="0"/>
              </a:spcAft>
              <a:buSzPct val="100000"/>
              <a:buAutoNum type="arabicPeriod"/>
            </a:pPr>
            <a:r>
              <a:rPr lang="en" sz="4800"/>
              <a:t>Navigate to the section of CoCo where you can upload your project. (only sb3 type and 10Mb max).</a:t>
            </a:r>
            <a:endParaRPr sz="4800"/>
          </a:p>
          <a:p>
            <a:pPr marL="457200" lvl="0" indent="0" algn="l" rtl="0">
              <a:lnSpc>
                <a:spcPct val="100000"/>
              </a:lnSpc>
              <a:spcBef>
                <a:spcPts val="0"/>
              </a:spcBef>
              <a:spcAft>
                <a:spcPts val="0"/>
              </a:spcAft>
              <a:buNone/>
            </a:pPr>
            <a:endParaRPr sz="4800"/>
          </a:p>
          <a:p>
            <a:pPr marL="457200" lvl="0" indent="0" algn="l" rtl="0">
              <a:lnSpc>
                <a:spcPct val="200000"/>
              </a:lnSpc>
              <a:spcBef>
                <a:spcPts val="0"/>
              </a:spcBef>
              <a:spcAft>
                <a:spcPts val="0"/>
              </a:spcAft>
              <a:buNone/>
            </a:pPr>
            <a:endParaRPr sz="4800"/>
          </a:p>
          <a:p>
            <a:pPr marL="457200" lvl="0" indent="-304800" algn="l" rtl="0">
              <a:lnSpc>
                <a:spcPct val="200000"/>
              </a:lnSpc>
              <a:spcBef>
                <a:spcPts val="0"/>
              </a:spcBef>
              <a:spcAft>
                <a:spcPts val="0"/>
              </a:spcAft>
              <a:buSzPct val="100000"/>
              <a:buAutoNum type="arabicPeriod"/>
            </a:pPr>
            <a:r>
              <a:rPr lang="en" sz="4800"/>
              <a:t>Click “Save”.  </a:t>
            </a:r>
            <a:endParaRPr sz="1500"/>
          </a:p>
        </p:txBody>
      </p:sp>
      <p:pic>
        <p:nvPicPr>
          <p:cNvPr id="227" name="Google Shape;227;g284e4596ae7_0_0"/>
          <p:cNvPicPr preferRelativeResize="0"/>
          <p:nvPr/>
        </p:nvPicPr>
        <p:blipFill>
          <a:blip r:embed="rId4">
            <a:alphaModFix/>
          </a:blip>
          <a:stretch>
            <a:fillRect/>
          </a:stretch>
        </p:blipFill>
        <p:spPr>
          <a:xfrm>
            <a:off x="2015875" y="4441000"/>
            <a:ext cx="542925" cy="428625"/>
          </a:xfrm>
          <a:prstGeom prst="rect">
            <a:avLst/>
          </a:prstGeom>
          <a:noFill/>
          <a:ln>
            <a:noFill/>
          </a:ln>
        </p:spPr>
      </p:pic>
      <p:pic>
        <p:nvPicPr>
          <p:cNvPr id="228" name="Google Shape;228;g284e4596ae7_0_0"/>
          <p:cNvPicPr preferRelativeResize="0"/>
          <p:nvPr/>
        </p:nvPicPr>
        <p:blipFill>
          <a:blip r:embed="rId5">
            <a:alphaModFix/>
          </a:blip>
          <a:stretch>
            <a:fillRect/>
          </a:stretch>
        </p:blipFill>
        <p:spPr>
          <a:xfrm>
            <a:off x="4018250" y="3300918"/>
            <a:ext cx="3358725" cy="536732"/>
          </a:xfrm>
          <a:prstGeom prst="rect">
            <a:avLst/>
          </a:prstGeom>
          <a:noFill/>
          <a:ln>
            <a:noFill/>
          </a:ln>
        </p:spPr>
      </p:pic>
      <p:pic>
        <p:nvPicPr>
          <p:cNvPr id="229" name="Google Shape;229;g284e4596ae7_0_0"/>
          <p:cNvPicPr preferRelativeResize="0"/>
          <p:nvPr/>
        </p:nvPicPr>
        <p:blipFill>
          <a:blip r:embed="rId6">
            <a:alphaModFix/>
          </a:blip>
          <a:stretch>
            <a:fillRect/>
          </a:stretch>
        </p:blipFill>
        <p:spPr>
          <a:xfrm>
            <a:off x="2805625" y="4052350"/>
            <a:ext cx="2602701" cy="428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2ddef9a035_1_234"/>
          <p:cNvSpPr txBox="1">
            <a:spLocks noGrp="1"/>
          </p:cNvSpPr>
          <p:nvPr>
            <p:ph type="title"/>
          </p:nvPr>
        </p:nvSpPr>
        <p:spPr>
          <a:xfrm>
            <a:off x="311700" y="19524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dirty="0"/>
              <a:t>Here is an </a:t>
            </a:r>
            <a:r>
              <a:rPr lang="en" u="sng" dirty="0">
                <a:solidFill>
                  <a:schemeClr val="hlink"/>
                </a:solidFill>
                <a:hlinkClick r:id="rId3"/>
              </a:rPr>
              <a:t>optional video</a:t>
            </a:r>
            <a:r>
              <a:rPr lang="en" dirty="0"/>
              <a:t> to learn how to share your project in Scratch.</a:t>
            </a:r>
            <a:endParaRPr dirty="0"/>
          </a:p>
        </p:txBody>
      </p:sp>
      <p:sp>
        <p:nvSpPr>
          <p:cNvPr id="235" name="Google Shape;235;g12ddef9a035_1_234"/>
          <p:cNvSpPr/>
          <p:nvPr/>
        </p:nvSpPr>
        <p:spPr>
          <a:xfrm>
            <a:off x="653400" y="4694125"/>
            <a:ext cx="7837200" cy="343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Proxima Nova"/>
                <a:ea typeface="Proxima Nova"/>
                <a:cs typeface="Proxima Nova"/>
                <a:sym typeface="Proxima Nova"/>
              </a:rPr>
              <a:t>Pause 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2ddef9a035_1_239"/>
          <p:cNvSpPr txBox="1">
            <a:spLocks noGrp="1"/>
          </p:cNvSpPr>
          <p:nvPr>
            <p:ph type="title"/>
          </p:nvPr>
        </p:nvSpPr>
        <p:spPr>
          <a:xfrm>
            <a:off x="337475" y="1628450"/>
            <a:ext cx="8114400" cy="24459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41666"/>
              <a:buNone/>
            </a:pPr>
            <a:r>
              <a:rPr lang="en" sz="4800">
                <a:latin typeface="Bebas Neue"/>
                <a:ea typeface="Bebas Neue"/>
                <a:cs typeface="Bebas Neue"/>
                <a:sym typeface="Bebas Neue"/>
              </a:rPr>
              <a:t>Scratch Checklist</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logged into scratch</a:t>
            </a:r>
            <a:endParaRPr sz="42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shared my project</a:t>
            </a:r>
            <a:endParaRPr sz="42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added my project to my teacher’s studio</a:t>
            </a:r>
            <a:endParaRPr sz="4200">
              <a:latin typeface="Bebas Neue"/>
              <a:ea typeface="Bebas Neue"/>
              <a:cs typeface="Bebas Neue"/>
              <a:sym typeface="Bebas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4806fa842a_0_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Careers in Tech</a:t>
            </a:r>
            <a:endParaRPr/>
          </a:p>
        </p:txBody>
      </p:sp>
      <p:pic>
        <p:nvPicPr>
          <p:cNvPr id="246" name="Google Shape;246;g14806fa842a_0_0" descr="Meet Kinsley, a software engineer at Facebook. &#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10;&#10;Help us caption &amp; translate this video!&#10;&#10;http://amara.org/v/61O4/" title="Careers in Tech: My name is Kinsley">
            <a:hlinkClick r:id="rId3"/>
          </p:cNvPr>
          <p:cNvPicPr preferRelativeResize="0"/>
          <p:nvPr/>
        </p:nvPicPr>
        <p:blipFill rotWithShape="1">
          <a:blip r:embed="rId4">
            <a:alphaModFix/>
          </a:blip>
          <a:srcRect/>
          <a:stretch/>
        </p:blipFill>
        <p:spPr>
          <a:xfrm>
            <a:off x="152400" y="9351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1301da3ed2e_0_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highlight>
                  <a:schemeClr val="lt1"/>
                </a:highlight>
              </a:rPr>
              <a:t>Lesson Objectives:  I can…</a:t>
            </a:r>
            <a:endParaRPr>
              <a:highlight>
                <a:schemeClr val="lt1"/>
              </a:highlight>
            </a:endParaRPr>
          </a:p>
        </p:txBody>
      </p:sp>
      <p:sp>
        <p:nvSpPr>
          <p:cNvPr id="82" name="Google Shape;82;g1301da3ed2e_0_0"/>
          <p:cNvSpPr txBox="1">
            <a:spLocks noGrp="1"/>
          </p:cNvSpPr>
          <p:nvPr>
            <p:ph type="body" idx="1"/>
          </p:nvPr>
        </p:nvSpPr>
        <p:spPr>
          <a:xfrm>
            <a:off x="311700" y="1152475"/>
            <a:ext cx="8520600" cy="2232900"/>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1200"/>
              </a:spcBef>
              <a:spcAft>
                <a:spcPts val="0"/>
              </a:spcAft>
              <a:buSzPts val="1800"/>
              <a:buChar char="❑"/>
            </a:pPr>
            <a:r>
              <a:rPr lang="en"/>
              <a:t>Review Scratch blocks and Loops </a:t>
            </a:r>
            <a:endParaRPr/>
          </a:p>
          <a:p>
            <a:pPr marL="342900" lvl="0" indent="-342900" algn="l" rtl="0">
              <a:lnSpc>
                <a:spcPct val="115000"/>
              </a:lnSpc>
              <a:spcBef>
                <a:spcPts val="1200"/>
              </a:spcBef>
              <a:spcAft>
                <a:spcPts val="0"/>
              </a:spcAft>
              <a:buSzPts val="1800"/>
              <a:buChar char="❑"/>
            </a:pPr>
            <a:r>
              <a:rPr lang="en"/>
              <a:t>Animate, and self-monitor my writing in Scratch using Coco Level 3 (Column 1, 2, 3, 4)</a:t>
            </a:r>
            <a:endParaRPr/>
          </a:p>
          <a:p>
            <a:pPr marL="342900" lvl="0" indent="-342900" algn="l" rtl="0">
              <a:lnSpc>
                <a:spcPct val="115000"/>
              </a:lnSpc>
              <a:spcBef>
                <a:spcPts val="1200"/>
              </a:spcBef>
              <a:spcAft>
                <a:spcPts val="0"/>
              </a:spcAft>
              <a:buSzPts val="1800"/>
              <a:buChar char="❑"/>
            </a:pPr>
            <a:r>
              <a:rPr lang="en"/>
              <a:t>Review writing and animation for a match</a:t>
            </a:r>
            <a:endParaRPr/>
          </a:p>
          <a:p>
            <a:pPr marL="342900" lvl="0" indent="-342900" algn="l" rtl="0">
              <a:lnSpc>
                <a:spcPct val="115000"/>
              </a:lnSpc>
              <a:spcBef>
                <a:spcPts val="1200"/>
              </a:spcBef>
              <a:spcAft>
                <a:spcPts val="0"/>
              </a:spcAft>
              <a:buSzPts val="1800"/>
              <a:buChar char="❑"/>
            </a:pPr>
            <a:r>
              <a:rPr lang="en"/>
              <a:t>Share my animation and writing with peers</a:t>
            </a:r>
            <a:endParaRPr/>
          </a:p>
          <a:p>
            <a:pPr marL="457200" lvl="0" indent="0" algn="l" rtl="0">
              <a:lnSpc>
                <a:spcPct val="115000"/>
              </a:lnSpc>
              <a:spcBef>
                <a:spcPts val="1200"/>
              </a:spcBef>
              <a:spcAft>
                <a:spcPts val="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88" name="Google Shape;88;p3"/>
          <p:cNvSpPr txBox="1">
            <a:spLocks noGrp="1"/>
          </p:cNvSpPr>
          <p:nvPr>
            <p:ph type="body" idx="1"/>
          </p:nvPr>
        </p:nvSpPr>
        <p:spPr>
          <a:xfrm>
            <a:off x="311700" y="1152475"/>
            <a:ext cx="5092500" cy="3652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Chromebook/Laptop</a:t>
            </a:r>
            <a:endParaRPr/>
          </a:p>
          <a:p>
            <a:pPr marL="457200" lvl="0" indent="-342900" algn="l" rtl="0">
              <a:lnSpc>
                <a:spcPct val="115000"/>
              </a:lnSpc>
              <a:spcBef>
                <a:spcPts val="0"/>
              </a:spcBef>
              <a:spcAft>
                <a:spcPts val="0"/>
              </a:spcAft>
              <a:buSzPts val="1800"/>
              <a:buChar char="●"/>
            </a:pPr>
            <a:r>
              <a:rPr lang="en"/>
              <a:t>Internet Access </a:t>
            </a:r>
            <a:endParaRPr/>
          </a:p>
          <a:p>
            <a:pPr marL="457200" lvl="0" indent="-342900" algn="l" rtl="0">
              <a:lnSpc>
                <a:spcPct val="115000"/>
              </a:lnSpc>
              <a:spcBef>
                <a:spcPts val="0"/>
              </a:spcBef>
              <a:spcAft>
                <a:spcPts val="0"/>
              </a:spcAft>
              <a:buSzPts val="1800"/>
              <a:buChar char="●"/>
            </a:pPr>
            <a:r>
              <a:rPr lang="en" u="sng">
                <a:solidFill>
                  <a:schemeClr val="hlink"/>
                </a:solidFill>
                <a:hlinkClick r:id="rId3"/>
              </a:rPr>
              <a:t>Link to Scratch</a:t>
            </a:r>
            <a:endParaRPr/>
          </a:p>
          <a:p>
            <a:pPr marL="457200" lvl="0" indent="-342900" algn="l" rtl="0">
              <a:lnSpc>
                <a:spcPct val="115000"/>
              </a:lnSpc>
              <a:spcBef>
                <a:spcPts val="0"/>
              </a:spcBef>
              <a:spcAft>
                <a:spcPts val="0"/>
              </a:spcAft>
              <a:buSzPts val="1800"/>
              <a:buChar char="●"/>
            </a:pPr>
            <a:r>
              <a:rPr lang="en" u="sng">
                <a:solidFill>
                  <a:schemeClr val="hlink"/>
                </a:solidFill>
                <a:hlinkClick r:id="rId4"/>
              </a:rPr>
              <a:t>Link to Coco</a:t>
            </a:r>
            <a:endParaRPr/>
          </a:p>
          <a:p>
            <a:pPr marL="457200" lvl="0" indent="-342900" algn="l" rtl="0">
              <a:lnSpc>
                <a:spcPct val="115000"/>
              </a:lnSpc>
              <a:spcBef>
                <a:spcPts val="0"/>
              </a:spcBef>
              <a:spcAft>
                <a:spcPts val="0"/>
              </a:spcAft>
              <a:buSzPts val="1800"/>
              <a:buChar char="●"/>
            </a:pPr>
            <a:r>
              <a:rPr lang="en"/>
              <a:t>Teacher Unit 3, lesson 3 slide deck</a:t>
            </a:r>
            <a:endParaRPr/>
          </a:p>
          <a:p>
            <a:pPr marL="457200" lvl="0" indent="-342900" algn="l" rtl="0">
              <a:lnSpc>
                <a:spcPct val="115000"/>
              </a:lnSpc>
              <a:spcBef>
                <a:spcPts val="0"/>
              </a:spcBef>
              <a:spcAft>
                <a:spcPts val="0"/>
              </a:spcAft>
              <a:buSzPts val="1800"/>
              <a:buChar char="●"/>
            </a:pPr>
            <a:r>
              <a:rPr lang="en"/>
              <a:t>CoCo column one filled in (from last time) </a:t>
            </a:r>
            <a:endParaRPr/>
          </a:p>
          <a:p>
            <a:pPr marL="0" lvl="0" indent="0" algn="l" rtl="0">
              <a:lnSpc>
                <a:spcPct val="115000"/>
              </a:lnSpc>
              <a:spcBef>
                <a:spcPts val="0"/>
              </a:spcBef>
              <a:spcAft>
                <a:spcPts val="0"/>
              </a:spcAft>
              <a:buSzPts val="1800"/>
              <a:buNone/>
            </a:pPr>
            <a:endParaRPr/>
          </a:p>
        </p:txBody>
      </p:sp>
      <p:pic>
        <p:nvPicPr>
          <p:cNvPr id="89" name="Google Shape;89;p3"/>
          <p:cNvPicPr preferRelativeResize="0"/>
          <p:nvPr/>
        </p:nvPicPr>
        <p:blipFill rotWithShape="1">
          <a:blip r:embed="rId5">
            <a:alphaModFix/>
          </a:blip>
          <a:srcRect/>
          <a:stretch/>
        </p:blipFill>
        <p:spPr>
          <a:xfrm>
            <a:off x="5023200" y="3248150"/>
            <a:ext cx="922950" cy="1853300"/>
          </a:xfrm>
          <a:prstGeom prst="rect">
            <a:avLst/>
          </a:prstGeom>
          <a:noFill/>
          <a:ln>
            <a:noFill/>
          </a:ln>
        </p:spPr>
      </p:pic>
      <p:pic>
        <p:nvPicPr>
          <p:cNvPr id="90" name="Google Shape;90;p3"/>
          <p:cNvPicPr preferRelativeResize="0"/>
          <p:nvPr/>
        </p:nvPicPr>
        <p:blipFill rotWithShape="1">
          <a:blip r:embed="rId6">
            <a:alphaModFix/>
          </a:blip>
          <a:srcRect/>
          <a:stretch/>
        </p:blipFill>
        <p:spPr>
          <a:xfrm>
            <a:off x="126339" y="3740225"/>
            <a:ext cx="2005673" cy="1336775"/>
          </a:xfrm>
          <a:prstGeom prst="rect">
            <a:avLst/>
          </a:prstGeom>
          <a:noFill/>
          <a:ln>
            <a:noFill/>
          </a:ln>
        </p:spPr>
      </p:pic>
      <p:pic>
        <p:nvPicPr>
          <p:cNvPr id="91" name="Google Shape;91;p3"/>
          <p:cNvPicPr preferRelativeResize="0"/>
          <p:nvPr/>
        </p:nvPicPr>
        <p:blipFill rotWithShape="1">
          <a:blip r:embed="rId7">
            <a:alphaModFix/>
          </a:blip>
          <a:srcRect/>
          <a:stretch/>
        </p:blipFill>
        <p:spPr>
          <a:xfrm>
            <a:off x="2379824" y="3712450"/>
            <a:ext cx="2472101" cy="1392325"/>
          </a:xfrm>
          <a:prstGeom prst="rect">
            <a:avLst/>
          </a:prstGeom>
          <a:noFill/>
          <a:ln>
            <a:noFill/>
          </a:ln>
        </p:spPr>
      </p:pic>
      <p:sp>
        <p:nvSpPr>
          <p:cNvPr id="92" name="Google Shape;92;p3"/>
          <p:cNvSpPr txBox="1"/>
          <p:nvPr/>
        </p:nvSpPr>
        <p:spPr>
          <a:xfrm>
            <a:off x="5068775" y="782750"/>
            <a:ext cx="3831600" cy="2339700"/>
          </a:xfrm>
          <a:prstGeom prst="rect">
            <a:avLst/>
          </a:prstGeom>
          <a:solidFill>
            <a:srgbClr val="FFAB4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Reminder</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In this lesson, every student should be </a:t>
            </a:r>
            <a:r>
              <a:rPr lang="en" sz="1400" b="1" i="0" u="none" strike="noStrike" cap="none">
                <a:solidFill>
                  <a:srgbClr val="000000"/>
                </a:solidFill>
                <a:latin typeface="Proxima Nova"/>
                <a:ea typeface="Proxima Nova"/>
                <a:cs typeface="Proxima Nova"/>
                <a:sym typeface="Proxima Nova"/>
              </a:rPr>
              <a:t>assigned a story in CoCo</a:t>
            </a:r>
            <a:r>
              <a:rPr lang="en" sz="1400" b="0" i="0" u="none" strike="noStrike" cap="none">
                <a:solidFill>
                  <a:srgbClr val="000000"/>
                </a:solidFill>
                <a:latin typeface="Proxima Nova"/>
                <a:ea typeface="Proxima Nova"/>
                <a:cs typeface="Proxima Nova"/>
                <a:sym typeface="Proxima Nova"/>
              </a:rPr>
              <a:t> using </a:t>
            </a:r>
            <a:r>
              <a:rPr lang="en" sz="1400" b="1" i="0" u="none" strike="noStrike" cap="none">
                <a:solidFill>
                  <a:srgbClr val="000000"/>
                </a:solidFill>
                <a:latin typeface="Proxima Nova"/>
                <a:ea typeface="Proxima Nova"/>
                <a:cs typeface="Proxima Nova"/>
                <a:sym typeface="Proxima Nova"/>
              </a:rPr>
              <a:t>Level 3.</a:t>
            </a:r>
            <a:r>
              <a:rPr lang="en" sz="1400" b="0" i="0" u="none" strike="noStrike" cap="none">
                <a:solidFill>
                  <a:srgbClr val="000000"/>
                </a:solidFill>
                <a:latin typeface="Proxima Nova"/>
                <a:ea typeface="Proxima Nova"/>
                <a:cs typeface="Proxima Nova"/>
                <a:sym typeface="Proxima Nova"/>
              </a:rPr>
              <a:t>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story should be titled “</a:t>
            </a:r>
            <a:r>
              <a:rPr lang="en" sz="1400" b="1" i="0" u="none" strike="noStrike" cap="none">
                <a:solidFill>
                  <a:srgbClr val="000000"/>
                </a:solidFill>
                <a:latin typeface="Proxima Nova"/>
                <a:ea typeface="Proxima Nova"/>
                <a:cs typeface="Proxima Nova"/>
                <a:sym typeface="Proxima Nova"/>
              </a:rPr>
              <a:t>Unit 3 Story.</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Each student should save their work using this naming strategy: “</a:t>
            </a:r>
            <a:r>
              <a:rPr lang="en" sz="1400" b="1" i="0" u="none" strike="noStrike" cap="none">
                <a:solidFill>
                  <a:srgbClr val="000000"/>
                </a:solidFill>
                <a:latin typeface="Proxima Nova"/>
                <a:ea typeface="Proxima Nova"/>
                <a:cs typeface="Proxima Nova"/>
                <a:sym typeface="Proxima Nova"/>
              </a:rPr>
              <a:t>Student Name + Unit # + Descriptor”,</a:t>
            </a:r>
            <a:r>
              <a:rPr lang="en" sz="1400" b="0" i="0" u="none" strike="noStrike" cap="none">
                <a:solidFill>
                  <a:srgbClr val="000000"/>
                </a:solidFill>
                <a:latin typeface="Proxima Nova"/>
                <a:ea typeface="Proxima Nova"/>
                <a:cs typeface="Proxima Nova"/>
                <a:sym typeface="Proxima Nova"/>
              </a:rPr>
              <a:t> for example, “</a:t>
            </a:r>
            <a:r>
              <a:rPr lang="en" sz="1400" b="1" i="0" u="none" strike="noStrike" cap="none">
                <a:solidFill>
                  <a:srgbClr val="000000"/>
                </a:solidFill>
                <a:latin typeface="Proxima Nova"/>
                <a:ea typeface="Proxima Nova"/>
                <a:cs typeface="Proxima Nova"/>
                <a:sym typeface="Proxima Nova"/>
              </a:rPr>
              <a:t>Johnny Unit 3 Story”</a:t>
            </a:r>
            <a:endParaRPr sz="1400" b="1"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g12ddef9a035_1_0"/>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solidFill>
                  <a:schemeClr val="accent5"/>
                </a:solidFill>
                <a:latin typeface="Bebas Neue"/>
                <a:ea typeface="Bebas Neue"/>
                <a:cs typeface="Bebas Neue"/>
                <a:sym typeface="Bebas Neue"/>
              </a:rPr>
              <a:t>Review: Loops</a:t>
            </a:r>
            <a:endParaRPr>
              <a:solidFill>
                <a:schemeClr val="accent5"/>
              </a:solidFill>
              <a:latin typeface="Bebas Neue"/>
              <a:ea typeface="Bebas Neue"/>
              <a:cs typeface="Bebas Neue"/>
              <a:sym typeface="Bebas Neue"/>
            </a:endParaRPr>
          </a:p>
        </p:txBody>
      </p:sp>
      <p:pic>
        <p:nvPicPr>
          <p:cNvPr id="98" name="Google Shape;98;g12ddef9a035_1_0"/>
          <p:cNvPicPr preferRelativeResize="0"/>
          <p:nvPr/>
        </p:nvPicPr>
        <p:blipFill rotWithShape="1">
          <a:blip r:embed="rId3">
            <a:alphaModFix/>
          </a:blip>
          <a:srcRect/>
          <a:stretch/>
        </p:blipFill>
        <p:spPr>
          <a:xfrm>
            <a:off x="5319688" y="1090725"/>
            <a:ext cx="2023275" cy="1627100"/>
          </a:xfrm>
          <a:prstGeom prst="rect">
            <a:avLst/>
          </a:prstGeom>
          <a:noFill/>
          <a:ln>
            <a:noFill/>
          </a:ln>
        </p:spPr>
      </p:pic>
      <p:pic>
        <p:nvPicPr>
          <p:cNvPr id="99" name="Google Shape;99;g12ddef9a035_1_0"/>
          <p:cNvPicPr preferRelativeResize="0"/>
          <p:nvPr/>
        </p:nvPicPr>
        <p:blipFill rotWithShape="1">
          <a:blip r:embed="rId4">
            <a:alphaModFix/>
          </a:blip>
          <a:srcRect/>
          <a:stretch/>
        </p:blipFill>
        <p:spPr>
          <a:xfrm>
            <a:off x="6262425" y="2818250"/>
            <a:ext cx="1949375" cy="136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12ddef9a035_1_5"/>
          <p:cNvSpPr txBox="1">
            <a:spLocks noGrp="1"/>
          </p:cNvSpPr>
          <p:nvPr>
            <p:ph type="title"/>
          </p:nvPr>
        </p:nvSpPr>
        <p:spPr>
          <a:xfrm>
            <a:off x="311700" y="2480550"/>
            <a:ext cx="46929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Warm up: Finish filling in Coco!</a:t>
            </a:r>
            <a:endParaRPr>
              <a:latin typeface="Bebas Neue"/>
              <a:ea typeface="Bebas Neue"/>
              <a:cs typeface="Bebas Neue"/>
              <a:sym typeface="Bebas Neue"/>
            </a:endParaRPr>
          </a:p>
        </p:txBody>
      </p:sp>
      <p:pic>
        <p:nvPicPr>
          <p:cNvPr id="105" name="Google Shape;105;g12ddef9a035_1_5"/>
          <p:cNvPicPr preferRelativeResize="0"/>
          <p:nvPr/>
        </p:nvPicPr>
        <p:blipFill rotWithShape="1">
          <a:blip r:embed="rId3">
            <a:alphaModFix/>
          </a:blip>
          <a:srcRect/>
          <a:stretch/>
        </p:blipFill>
        <p:spPr>
          <a:xfrm>
            <a:off x="5681625" y="135325"/>
            <a:ext cx="2426697" cy="4872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22c45465abe_0_0"/>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41666"/>
              <a:buNone/>
            </a:pPr>
            <a:r>
              <a:rPr lang="en" sz="4800">
                <a:latin typeface="Bebas Neue"/>
                <a:ea typeface="Bebas Neue"/>
                <a:cs typeface="Bebas Neue"/>
                <a:sym typeface="Bebas Neue"/>
              </a:rPr>
              <a:t>Before you begin to code….</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Make sure you have a topic sentence</a:t>
            </a: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animation to your writing </a:t>
            </a: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Be consistent</a:t>
            </a: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visuals to your text</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2c45465abe_0_51"/>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000">
                <a:latin typeface="Bebas Neue"/>
                <a:ea typeface="Bebas Neue"/>
                <a:cs typeface="Bebas Neue"/>
                <a:sym typeface="Bebas Neue"/>
              </a:rPr>
              <a:t>Good animations can be simple or complex!</a:t>
            </a:r>
            <a:endParaRPr sz="40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16" name="Google Shape;116;g22c45465abe_0_51">
            <a:hlinkClick r:id="rId3"/>
          </p:cNvPr>
          <p:cNvSpPr/>
          <p:nvPr/>
        </p:nvSpPr>
        <p:spPr>
          <a:xfrm>
            <a:off x="4666473" y="1226300"/>
            <a:ext cx="4261799" cy="3475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g22c45465abe_0_51">
            <a:hlinkClick r:id="rId4"/>
          </p:cNvPr>
          <p:cNvSpPr/>
          <p:nvPr/>
        </p:nvSpPr>
        <p:spPr>
          <a:xfrm>
            <a:off x="267200" y="1278700"/>
            <a:ext cx="4219126" cy="33707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g22c45465abe_0_51"/>
          <p:cNvPicPr preferRelativeResize="0"/>
          <p:nvPr/>
        </p:nvPicPr>
        <p:blipFill>
          <a:blip r:embed="rId5">
            <a:alphaModFix/>
          </a:blip>
          <a:stretch>
            <a:fillRect/>
          </a:stretch>
        </p:blipFill>
        <p:spPr>
          <a:xfrm>
            <a:off x="402125" y="1278700"/>
            <a:ext cx="3575950" cy="2885375"/>
          </a:xfrm>
          <a:prstGeom prst="rect">
            <a:avLst/>
          </a:prstGeom>
          <a:noFill/>
          <a:ln>
            <a:noFill/>
          </a:ln>
        </p:spPr>
      </p:pic>
      <p:pic>
        <p:nvPicPr>
          <p:cNvPr id="119" name="Google Shape;119;g22c45465abe_0_51">
            <a:hlinkClick r:id="rId3"/>
          </p:cNvPr>
          <p:cNvPicPr preferRelativeResize="0"/>
          <p:nvPr/>
        </p:nvPicPr>
        <p:blipFill>
          <a:blip r:embed="rId6">
            <a:alphaModFix/>
          </a:blip>
          <a:stretch>
            <a:fillRect/>
          </a:stretch>
        </p:blipFill>
        <p:spPr>
          <a:xfrm>
            <a:off x="4705475" y="1343600"/>
            <a:ext cx="3914224" cy="3009000"/>
          </a:xfrm>
          <a:prstGeom prst="rect">
            <a:avLst/>
          </a:prstGeom>
          <a:noFill/>
          <a:ln>
            <a:noFill/>
          </a:ln>
        </p:spPr>
      </p:pic>
      <p:sp>
        <p:nvSpPr>
          <p:cNvPr id="120" name="Google Shape;120;g22c45465abe_0_51"/>
          <p:cNvSpPr txBox="1"/>
          <p:nvPr/>
        </p:nvSpPr>
        <p:spPr>
          <a:xfrm>
            <a:off x="711275" y="4440175"/>
            <a:ext cx="3351900" cy="7389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 sz="1200" u="sng" dirty="0">
                <a:solidFill>
                  <a:schemeClr val="hlink"/>
                </a:solidFill>
                <a:highlight>
                  <a:schemeClr val="lt1"/>
                </a:highlight>
                <a:latin typeface="Calibri"/>
                <a:ea typeface="Calibri"/>
                <a:cs typeface="Calibri"/>
                <a:sym typeface="Calibri"/>
                <a:hlinkClick r:id="rId7"/>
              </a:rPr>
              <a:t>https://www.dropbox.com/s/jlist1zaujjpc8e/Screen%20Recording%202023-09-18%20at%209.21.46%20PM.mov?dl=0</a:t>
            </a:r>
            <a:endParaRPr dirty="0">
              <a:latin typeface="Proxima Nova"/>
              <a:ea typeface="Proxima Nova"/>
              <a:cs typeface="Proxima Nova"/>
              <a:sym typeface="Proxima Nova"/>
            </a:endParaRPr>
          </a:p>
        </p:txBody>
      </p:sp>
      <p:sp>
        <p:nvSpPr>
          <p:cNvPr id="121" name="Google Shape;121;g22c45465abe_0_51"/>
          <p:cNvSpPr txBox="1"/>
          <p:nvPr/>
        </p:nvSpPr>
        <p:spPr>
          <a:xfrm>
            <a:off x="5050600" y="4440175"/>
            <a:ext cx="3465900" cy="6927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 sz="1100" u="sng" dirty="0">
                <a:solidFill>
                  <a:schemeClr val="hlink"/>
                </a:solidFill>
                <a:highlight>
                  <a:schemeClr val="lt1"/>
                </a:highlight>
                <a:latin typeface="Calibri"/>
                <a:ea typeface="Calibri"/>
                <a:cs typeface="Calibri"/>
                <a:sym typeface="Calibri"/>
                <a:hlinkClick r:id="rId8"/>
              </a:rPr>
              <a:t>https://www.dropbox.com/s/nh93dmdkphd4n0z/Screen%20Recording%202023-09-19%20at%201.45.13%20AM.mov?dl=0</a:t>
            </a:r>
            <a:endParaRPr dirty="0">
              <a:highlight>
                <a:schemeClr val="lt1"/>
              </a:highlight>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2c45465abe_0_57"/>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27" name="Google Shape;127;g22c45465abe_0_57"/>
          <p:cNvSpPr/>
          <p:nvPr/>
        </p:nvSpPr>
        <p:spPr>
          <a:xfrm>
            <a:off x="1047249" y="1414000"/>
            <a:ext cx="2654275" cy="330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g22c45465abe_0_57"/>
          <p:cNvSpPr/>
          <p:nvPr/>
        </p:nvSpPr>
        <p:spPr>
          <a:xfrm>
            <a:off x="4722225" y="1414000"/>
            <a:ext cx="2936522" cy="330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9" name="Google Shape;129;g22c45465abe_0_57"/>
          <p:cNvPicPr preferRelativeResize="0"/>
          <p:nvPr/>
        </p:nvPicPr>
        <p:blipFill rotWithShape="1">
          <a:blip r:embed="rId3">
            <a:alphaModFix/>
          </a:blip>
          <a:srcRect/>
          <a:stretch/>
        </p:blipFill>
        <p:spPr>
          <a:xfrm>
            <a:off x="1047249" y="1414000"/>
            <a:ext cx="2654275" cy="3301900"/>
          </a:xfrm>
          <a:prstGeom prst="rect">
            <a:avLst/>
          </a:prstGeom>
          <a:noFill/>
          <a:ln>
            <a:noFill/>
          </a:ln>
        </p:spPr>
      </p:pic>
      <p:pic>
        <p:nvPicPr>
          <p:cNvPr id="130" name="Google Shape;130;g22c45465abe_0_57"/>
          <p:cNvPicPr preferRelativeResize="0"/>
          <p:nvPr/>
        </p:nvPicPr>
        <p:blipFill rotWithShape="1">
          <a:blip r:embed="rId4">
            <a:alphaModFix/>
          </a:blip>
          <a:srcRect/>
          <a:stretch/>
        </p:blipFill>
        <p:spPr>
          <a:xfrm>
            <a:off x="4722225" y="1414000"/>
            <a:ext cx="2936522" cy="3301900"/>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1707</Words>
  <Application>Microsoft Macintosh PowerPoint</Application>
  <PresentationFormat>On-screen Show (16:9)</PresentationFormat>
  <Paragraphs>170</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Alfa Slab One</vt:lpstr>
      <vt:lpstr>Proxima Nova</vt:lpstr>
      <vt:lpstr>Montserrat</vt:lpstr>
      <vt:lpstr>Monoton</vt:lpstr>
      <vt:lpstr>Arial</vt:lpstr>
      <vt:lpstr>Bebas Neue</vt:lpstr>
      <vt:lpstr>Gameday</vt:lpstr>
      <vt:lpstr>Unit 3, lesson 3</vt:lpstr>
      <vt:lpstr>Summary and Standards</vt:lpstr>
      <vt:lpstr>Lesson Objectives:  I can…</vt:lpstr>
      <vt:lpstr>Materials and resources needed for this lesson:</vt:lpstr>
      <vt:lpstr>Review: Loops</vt:lpstr>
      <vt:lpstr>Warm up: Finish filling in Coco!</vt:lpstr>
      <vt:lpstr>Before you begin to code….  Make sure you have a topic sentence Match your animation to your writing  Be consistent Match your visuals to your text </vt:lpstr>
      <vt:lpstr>Good animations can be simple or complex!     </vt:lpstr>
      <vt:lpstr>“Once upon a time there lived a princess…”     </vt:lpstr>
      <vt:lpstr>“Once upon a time there lived a princess…”     </vt:lpstr>
      <vt:lpstr>“Once upon a time there lived a princess in a castle.”      </vt:lpstr>
      <vt:lpstr>“Once upon a time there lived a princess who played baseball.”     </vt:lpstr>
      <vt:lpstr>PowerPoint Presentation</vt:lpstr>
      <vt:lpstr>  You can use Scratch to enhance your animation  aLL ADDITIONAL DETAILS MUST BE RELEVANT!  </vt:lpstr>
      <vt:lpstr>Like this:      </vt:lpstr>
      <vt:lpstr>However!  Too many visuals can be confusing  </vt:lpstr>
      <vt:lpstr>Not like this      </vt:lpstr>
      <vt:lpstr>Independent practice</vt:lpstr>
      <vt:lpstr>Independent Practice: </vt:lpstr>
      <vt:lpstr>Wrap Up</vt:lpstr>
      <vt:lpstr>Ask yourself:</vt:lpstr>
      <vt:lpstr>Swap screens with a partner</vt:lpstr>
      <vt:lpstr>Sharing your .sb3 file from CS First to CoCo</vt:lpstr>
      <vt:lpstr>Here is an optional video to learn how to share your project in Scratch.</vt:lpstr>
      <vt:lpstr>Scratch Checklist   I logged into scratch I shared my project I added my project to my teacher’s studio</vt:lpstr>
      <vt:lpstr>Careers in Tech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3</dc:title>
  <dc:creator>Eileen Jakeway</dc:creator>
  <cp:lastModifiedBy>Seyed Vahid Mousavi</cp:lastModifiedBy>
  <cp:revision>1</cp:revision>
  <cp:lastPrinted>2023-09-30T04:00:03Z</cp:lastPrinted>
  <dcterms:modified xsi:type="dcterms:W3CDTF">2023-09-30T04:00:39Z</dcterms:modified>
</cp:coreProperties>
</file>