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Lst>
  <p:sldSz cy="5143500" cx="9144000"/>
  <p:notesSz cx="6858000" cy="9144000"/>
  <p:embeddedFontLst>
    <p:embeddedFont>
      <p:font typeface="Proxima Nova"/>
      <p:regular r:id="rId84"/>
      <p:bold r:id="rId85"/>
      <p:italic r:id="rId86"/>
      <p:boldItalic r:id="rId87"/>
    </p:embeddedFont>
    <p:embeddedFont>
      <p:font typeface="Roboto"/>
      <p:regular r:id="rId88"/>
      <p:bold r:id="rId89"/>
      <p:italic r:id="rId90"/>
      <p:boldItalic r:id="rId91"/>
    </p:embeddedFont>
    <p:embeddedFont>
      <p:font typeface="Bebas Neue"/>
      <p:regular r:id="rId92"/>
    </p:embeddedFont>
    <p:embeddedFont>
      <p:font typeface="Monoton"/>
      <p:regular r:id="rId93"/>
    </p:embeddedFont>
    <p:embeddedFont>
      <p:font typeface="Alfa Slab One"/>
      <p:regular r:id="rId9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95" roundtripDataSignature="AMtx7mjpUMJu6WHntEA4c7kcOd66LPB/D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2A901AF-8C32-4616-A20F-AE31D576AFD1}">
  <a:tblStyle styleId="{62A901AF-8C32-4616-A20F-AE31D576AFD1}"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84" Type="http://schemas.openxmlformats.org/officeDocument/2006/relationships/font" Target="fonts/ProximaNova-regular.fntdata"/><Relationship Id="rId83" Type="http://schemas.openxmlformats.org/officeDocument/2006/relationships/slide" Target="slides/slide77.xml"/><Relationship Id="rId42" Type="http://schemas.openxmlformats.org/officeDocument/2006/relationships/slide" Target="slides/slide36.xml"/><Relationship Id="rId86" Type="http://schemas.openxmlformats.org/officeDocument/2006/relationships/font" Target="fonts/ProximaNova-italic.fntdata"/><Relationship Id="rId41" Type="http://schemas.openxmlformats.org/officeDocument/2006/relationships/slide" Target="slides/slide35.xml"/><Relationship Id="rId85" Type="http://schemas.openxmlformats.org/officeDocument/2006/relationships/font" Target="fonts/ProximaNova-bold.fntdata"/><Relationship Id="rId44" Type="http://schemas.openxmlformats.org/officeDocument/2006/relationships/slide" Target="slides/slide38.xml"/><Relationship Id="rId88" Type="http://schemas.openxmlformats.org/officeDocument/2006/relationships/font" Target="fonts/Roboto-regular.fntdata"/><Relationship Id="rId43" Type="http://schemas.openxmlformats.org/officeDocument/2006/relationships/slide" Target="slides/slide37.xml"/><Relationship Id="rId87" Type="http://schemas.openxmlformats.org/officeDocument/2006/relationships/font" Target="fonts/ProximaNova-boldItalic.fntdata"/><Relationship Id="rId46" Type="http://schemas.openxmlformats.org/officeDocument/2006/relationships/slide" Target="slides/slide40.xml"/><Relationship Id="rId45" Type="http://schemas.openxmlformats.org/officeDocument/2006/relationships/slide" Target="slides/slide39.xml"/><Relationship Id="rId89" Type="http://schemas.openxmlformats.org/officeDocument/2006/relationships/font" Target="fonts/Roboto-bold.fntdata"/><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31" Type="http://schemas.openxmlformats.org/officeDocument/2006/relationships/slide" Target="slides/slide25.xml"/><Relationship Id="rId75" Type="http://schemas.openxmlformats.org/officeDocument/2006/relationships/slide" Target="slides/slide69.xml"/><Relationship Id="rId30" Type="http://schemas.openxmlformats.org/officeDocument/2006/relationships/slide" Target="slides/slide24.xml"/><Relationship Id="rId74" Type="http://schemas.openxmlformats.org/officeDocument/2006/relationships/slide" Target="slides/slide68.xml"/><Relationship Id="rId33" Type="http://schemas.openxmlformats.org/officeDocument/2006/relationships/slide" Target="slides/slide27.xml"/><Relationship Id="rId77" Type="http://schemas.openxmlformats.org/officeDocument/2006/relationships/slide" Target="slides/slide71.xml"/><Relationship Id="rId32" Type="http://schemas.openxmlformats.org/officeDocument/2006/relationships/slide" Target="slides/slide26.xml"/><Relationship Id="rId76" Type="http://schemas.openxmlformats.org/officeDocument/2006/relationships/slide" Target="slides/slide70.xml"/><Relationship Id="rId35" Type="http://schemas.openxmlformats.org/officeDocument/2006/relationships/slide" Target="slides/slide29.xml"/><Relationship Id="rId79" Type="http://schemas.openxmlformats.org/officeDocument/2006/relationships/slide" Target="slides/slide73.xml"/><Relationship Id="rId34" Type="http://schemas.openxmlformats.org/officeDocument/2006/relationships/slide" Target="slides/slide28.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slide" Target="slides/slide63.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95" Type="http://customschemas.google.com/relationships/presentationmetadata" Target="metadata"/><Relationship Id="rId50" Type="http://schemas.openxmlformats.org/officeDocument/2006/relationships/slide" Target="slides/slide44.xml"/><Relationship Id="rId94" Type="http://schemas.openxmlformats.org/officeDocument/2006/relationships/font" Target="fonts/AlfaSlabOne-regular.fntdata"/><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91" Type="http://schemas.openxmlformats.org/officeDocument/2006/relationships/font" Target="fonts/Roboto-boldItalic.fntdata"/><Relationship Id="rId90" Type="http://schemas.openxmlformats.org/officeDocument/2006/relationships/font" Target="fonts/Roboto-italic.fntdata"/><Relationship Id="rId93" Type="http://schemas.openxmlformats.org/officeDocument/2006/relationships/font" Target="fonts/Monoton-regular.fntdata"/><Relationship Id="rId92" Type="http://schemas.openxmlformats.org/officeDocument/2006/relationships/font" Target="fonts/BebasNeue-regular.fntdata"/><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dropbox.com/s/jlist1zaujjpc8e/Screen%20Recording%202023-09-18%20at%209.21.46%20PM.mov?dl=0" TargetMode="External"/><Relationship Id="rId3" Type="http://schemas.openxmlformats.org/officeDocument/2006/relationships/hyperlink" Target="https://www.dropbox.com/s/nh93dmdkphd4n0z/Screen%20Recording%202023-09-19%20at%201.45.13%20AM.mov?dl=0" TargetMode="Externa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dropbox.com/scl/fi/vkzkxmfgjmoeo0vxdzhbu/Explanatory-text-graphic-organizer.docx?dl=0&amp;rlkey=0w3fkr02skm7kj7vkuyptl5ev" TargetMode="Externa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ratch.mit.edu/projects/599143669" TargetMode="Externa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 name="Shape 52"/>
        <p:cNvGrpSpPr/>
        <p:nvPr/>
      </p:nvGrpSpPr>
      <p:grpSpPr>
        <a:xfrm>
          <a:off x="0" y="0"/>
          <a:ext cx="0" cy="0"/>
          <a:chOff x="0" y="0"/>
          <a:chExt cx="0" cy="0"/>
        </a:xfrm>
      </p:grpSpPr>
      <p:sp>
        <p:nvSpPr>
          <p:cNvPr id="53" name="Google Shape;53;g2038fe04e7e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 name="Google Shape;54;g2038fe04e7e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Welcome back to learning about computer science!</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2070f06f746_0_3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8" name="Google Shape;128;g2070f06f746_0_3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Does anyone remember the word we use to describe how computer scientists think?</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2070f06f746_0_3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3" name="Google Shape;133;g2070f06f746_0_3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That’s right–computational thinking skills! Last time, we talked about patterns and sequencing.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070f06f746_0_3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6" name="Google Shape;146;g2070f06f746_0_3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Today, we’re going to discuss creating algorithms, decomposing, and abstracting.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070f06f746_0_2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9" name="Google Shape;159;g2070f06f746_0_2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An Algorithm is a list of steps or commands to finish a task. </a:t>
            </a:r>
            <a:endParaRPr i="1">
              <a:solidFill>
                <a:srgbClr val="4285F4"/>
              </a:solidFill>
            </a:endParaRPr>
          </a:p>
          <a:p>
            <a:pPr indent="0" lvl="0" marL="0" rtl="0" algn="l">
              <a:lnSpc>
                <a:spcPct val="100000"/>
              </a:lnSpc>
              <a:spcBef>
                <a:spcPts val="0"/>
              </a:spcBef>
              <a:spcAft>
                <a:spcPts val="0"/>
              </a:spcAft>
              <a:buSzPts val="1100"/>
              <a:buNone/>
            </a:pPr>
            <a:r>
              <a:t/>
            </a:r>
            <a:endParaRPr strike="sngStrike"/>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1895ba7b03c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4" name="Google Shape;164;g1895ba7b03c_0_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[read slide]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070f06f746_0_2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1" name="Google Shape;171;g2070f06f746_0_2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050">
                <a:solidFill>
                  <a:srgbClr val="3C4043"/>
                </a:solidFill>
                <a:highlight>
                  <a:srgbClr val="FFFFFF"/>
                </a:highlight>
                <a:latin typeface="Roboto"/>
                <a:ea typeface="Roboto"/>
                <a:cs typeface="Roboto"/>
                <a:sym typeface="Roboto"/>
              </a:rPr>
              <a:t>Here’s an example of an algorithm. We’ve taken Scratch commands and put them in the correct order from top to bottom you have created a sequence of instructions. This would tell the computer to say Hi for 2 seconds then turn right 90 degrees.</a:t>
            </a:r>
            <a:endParaRPr sz="1050">
              <a:solidFill>
                <a:srgbClr val="3C4043"/>
              </a:solidFill>
              <a:highlight>
                <a:srgbClr val="FFFFFF"/>
              </a:highlight>
              <a:latin typeface="Roboto"/>
              <a:ea typeface="Roboto"/>
              <a:cs typeface="Roboto"/>
              <a:sym typeface="Roboto"/>
            </a:endParaRPr>
          </a:p>
          <a:p>
            <a:pPr indent="0" lvl="0" marL="0" rtl="0" algn="l">
              <a:lnSpc>
                <a:spcPct val="100000"/>
              </a:lnSpc>
              <a:spcBef>
                <a:spcPts val="0"/>
              </a:spcBef>
              <a:spcAft>
                <a:spcPts val="0"/>
              </a:spcAft>
              <a:buSzPts val="1100"/>
              <a:buNone/>
            </a:pPr>
            <a:r>
              <a:t/>
            </a:r>
            <a:endParaRPr>
              <a:highlight>
                <a:schemeClr val="accent4"/>
              </a:highlight>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2070f06f746_0_8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3" name="Google Shape;183;g2070f06f746_0_8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Introduce vocabulary slides: Commands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Clr>
                <a:schemeClr val="dk1"/>
              </a:buClr>
              <a:buSzPts val="1100"/>
              <a:buFont typeface="Arial"/>
              <a:buNone/>
            </a:pPr>
            <a:r>
              <a:rPr b="1" lang="en">
                <a:solidFill>
                  <a:schemeClr val="dk1"/>
                </a:solidFill>
              </a:rPr>
              <a:t>Commands</a:t>
            </a:r>
            <a:r>
              <a:rPr lang="en">
                <a:solidFill>
                  <a:schemeClr val="dk1"/>
                </a:solidFill>
              </a:rPr>
              <a:t> tell a person or a computer what to do. “I command you to give yourself a pat on the back” (pat my own back).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An Algorithm is a list of steps or commands to finish a task. So if I told you to pat yourself on the back, then wiggle your ears, I am putting two commands together in a particular</a:t>
            </a:r>
            <a:r>
              <a:rPr b="1" lang="en">
                <a:solidFill>
                  <a:schemeClr val="dk1"/>
                </a:solidFill>
              </a:rPr>
              <a:t> sequence</a:t>
            </a:r>
            <a:r>
              <a:rPr lang="en">
                <a:solidFill>
                  <a:schemeClr val="dk1"/>
                </a:solidFill>
              </a:rPr>
              <a:t> I want you to follow. This is a really simple example of an </a:t>
            </a:r>
            <a:r>
              <a:rPr b="1" lang="en">
                <a:solidFill>
                  <a:schemeClr val="dk1"/>
                </a:solidFill>
              </a:rPr>
              <a:t>algorithm</a:t>
            </a:r>
            <a:r>
              <a:rPr lang="en">
                <a:solidFill>
                  <a:schemeClr val="dk1"/>
                </a:solidFill>
              </a:rPr>
              <a:t>. (Model, pat back, wiggle ears)</a:t>
            </a:r>
            <a:endParaRPr i="1">
              <a:solidFill>
                <a:srgbClr val="4285F4"/>
              </a:solidFill>
            </a:endParaRPr>
          </a:p>
          <a:p>
            <a:pPr indent="0" lvl="0" marL="0" rtl="0" algn="l">
              <a:lnSpc>
                <a:spcPct val="100000"/>
              </a:lnSpc>
              <a:spcBef>
                <a:spcPts val="0"/>
              </a:spcBef>
              <a:spcAft>
                <a:spcPts val="0"/>
              </a:spcAft>
              <a:buClr>
                <a:schemeClr val="dk1"/>
              </a:buClr>
              <a:buSzPts val="1100"/>
              <a:buFont typeface="Arial"/>
              <a:buNone/>
            </a:pPr>
            <a:r>
              <a:t/>
            </a:r>
            <a:endParaRPr i="1">
              <a:solidFill>
                <a:srgbClr val="4285F4"/>
              </a:solidFill>
            </a:endParaRPr>
          </a:p>
          <a:p>
            <a:pPr indent="0" lvl="0" marL="0" rtl="0" algn="l">
              <a:lnSpc>
                <a:spcPct val="100000"/>
              </a:lnSpc>
              <a:spcBef>
                <a:spcPts val="0"/>
              </a:spcBef>
              <a:spcAft>
                <a:spcPts val="0"/>
              </a:spcAft>
              <a:buClr>
                <a:schemeClr val="dk1"/>
              </a:buClr>
              <a:buSzPts val="1100"/>
              <a:buFont typeface="Arial"/>
              <a:buNone/>
            </a:pPr>
            <a:r>
              <a:t/>
            </a:r>
            <a:endParaRPr i="1">
              <a:solidFill>
                <a:srgbClr val="4285F4"/>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2070f06f746_0_89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8" name="Google Shape;188;g2070f06f746_0_8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Introduce vocabulary slides: Code</a:t>
            </a:r>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So a command is an instruction and we can create commands for the computer. When you put commands together you create an algorithm or a list of steps. But how do you give computers instructions?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050">
                <a:solidFill>
                  <a:srgbClr val="3C4043"/>
                </a:solidFill>
                <a:highlight>
                  <a:schemeClr val="lt1"/>
                </a:highlight>
                <a:latin typeface="Roboto"/>
                <a:ea typeface="Roboto"/>
                <a:cs typeface="Roboto"/>
                <a:sym typeface="Roboto"/>
              </a:rPr>
              <a:t>We use code! Code is the instruction that computer scientist create and use to tell a computer what to do. </a:t>
            </a:r>
            <a:endParaRPr sz="1050">
              <a:solidFill>
                <a:srgbClr val="3C4043"/>
              </a:solidFill>
              <a:highlight>
                <a:schemeClr val="lt1"/>
              </a:highlight>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rPr lang="en" sz="1050">
                <a:solidFill>
                  <a:srgbClr val="3C4043"/>
                </a:solidFill>
                <a:highlight>
                  <a:schemeClr val="lt1"/>
                </a:highlight>
                <a:latin typeface="Roboto"/>
                <a:ea typeface="Roboto"/>
                <a:cs typeface="Roboto"/>
                <a:sym typeface="Roboto"/>
              </a:rPr>
              <a:t>Writing code is like writing the commands for a computer. When you know how to write code, you can tell computers what to do. We'll learn how to write code in Scratch.</a:t>
            </a:r>
            <a:endParaRPr sz="1050">
              <a:solidFill>
                <a:srgbClr val="3C4043"/>
              </a:solidFill>
              <a:highlight>
                <a:schemeClr val="lt1"/>
              </a:highlight>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Clr>
                <a:schemeClr val="dk1"/>
              </a:buClr>
              <a:buSzPts val="1100"/>
              <a:buFont typeface="Arial"/>
              <a:buNone/>
            </a:pPr>
            <a:r>
              <a:t/>
            </a:r>
            <a:endParaRPr i="1">
              <a:solidFill>
                <a:srgbClr val="4285F4"/>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2070f06f746_0_2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3" name="Google Shape;193;g2070f06f746_0_2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So remember: When we write instructions or when we write code, the </a:t>
            </a:r>
            <a:r>
              <a:rPr b="1" lang="en">
                <a:solidFill>
                  <a:schemeClr val="dk1"/>
                </a:solidFill>
              </a:rPr>
              <a:t>order</a:t>
            </a:r>
            <a:r>
              <a:rPr lang="en">
                <a:solidFill>
                  <a:schemeClr val="dk1"/>
                </a:solidFill>
              </a:rPr>
              <a:t> in which we put the commands is called the </a:t>
            </a:r>
            <a:r>
              <a:rPr b="1" lang="en">
                <a:solidFill>
                  <a:schemeClr val="dk1"/>
                </a:solidFill>
              </a:rPr>
              <a:t>sequence</a:t>
            </a:r>
            <a:r>
              <a:rPr lang="en">
                <a:solidFill>
                  <a:schemeClr val="dk1"/>
                </a:solidFill>
              </a:rPr>
              <a:t>. It is important that you put your commands in the correct order. Just like when you get ready for school. It is important that you put on your socks BEFORE you put on your shoes. It would not look quite right (and be very uncomfortable) if you put your shoes on THEN put on your socks! The same is true when we give computers commands in code. Putting commands in the correct sequence is VERY IMPORTANT!”</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2070f06f746_0_2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0" name="Google Shape;200;g2070f06f746_0_2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a:solidFill>
                  <a:schemeClr val="dk1"/>
                </a:solidFill>
              </a:rPr>
              <a:t>Ask the class to respond: “Why do patterns and sequences matter when coding?”</a:t>
            </a:r>
            <a:endParaRPr>
              <a:solidFill>
                <a:schemeClr val="dk1"/>
              </a:solidFill>
            </a:endParaRPr>
          </a:p>
          <a:p>
            <a:pPr indent="0" lvl="0" marL="0" rtl="0" algn="l">
              <a:lnSpc>
                <a:spcPct val="115000"/>
              </a:lnSpc>
              <a:spcBef>
                <a:spcPts val="0"/>
              </a:spcBef>
              <a:spcAft>
                <a:spcPts val="0"/>
              </a:spcAft>
              <a:buSzPts val="1100"/>
              <a:buNone/>
            </a:pPr>
            <a:r>
              <a:t/>
            </a:r>
            <a:endParaRPr>
              <a:solidFill>
                <a:schemeClr val="dk1"/>
              </a:solidFill>
            </a:endParaRPr>
          </a:p>
          <a:p>
            <a:pPr indent="0" lvl="0" marL="0" rtl="0" algn="l">
              <a:lnSpc>
                <a:spcPct val="115000"/>
              </a:lnSpc>
              <a:spcBef>
                <a:spcPts val="0"/>
              </a:spcBef>
              <a:spcAft>
                <a:spcPts val="0"/>
              </a:spcAft>
              <a:buSzPts val="1100"/>
              <a:buNone/>
            </a:pPr>
            <a:r>
              <a:rPr lang="en">
                <a:solidFill>
                  <a:schemeClr val="dk1"/>
                </a:solidFill>
              </a:rPr>
              <a:t>“Let’s think of a cooking example. If you do not follow the correct sequence of commands for making a cake, your recipe will not turn out correct.</a:t>
            </a:r>
            <a:endParaRPr>
              <a:solidFill>
                <a:schemeClr val="dk1"/>
              </a:solidFill>
            </a:endParaRPr>
          </a:p>
          <a:p>
            <a:pPr indent="0" lvl="0" marL="0" rtl="0" algn="l">
              <a:lnSpc>
                <a:spcPct val="115000"/>
              </a:lnSpc>
              <a:spcBef>
                <a:spcPts val="0"/>
              </a:spcBef>
              <a:spcAft>
                <a:spcPts val="0"/>
              </a:spcAft>
              <a:buSzPts val="1100"/>
              <a:buNone/>
            </a:pPr>
            <a:r>
              <a:rPr lang="en">
                <a:solidFill>
                  <a:schemeClr val="dk1"/>
                </a:solidFill>
              </a:rPr>
              <a:t>The same thing happens when you don’t identify patterns and follow the correct sequence when writing a code...things will not turn out like you wanted them to!</a:t>
            </a:r>
            <a:endParaRPr sz="1150">
              <a:solidFill>
                <a:schemeClr val="dk1"/>
              </a:solidFill>
            </a:endParaRPr>
          </a:p>
          <a:p>
            <a:pPr indent="0" lvl="0" marL="0" rtl="0" algn="l">
              <a:lnSpc>
                <a:spcPct val="115000"/>
              </a:lnSpc>
              <a:spcBef>
                <a:spcPts val="0"/>
              </a:spcBef>
              <a:spcAft>
                <a:spcPts val="0"/>
              </a:spcAft>
              <a:buSzPts val="1100"/>
              <a:buNone/>
            </a:pPr>
            <a:r>
              <a:t/>
            </a:r>
            <a:endParaRPr sz="1150">
              <a:solidFill>
                <a:schemeClr val="dk1"/>
              </a:solidFill>
            </a:endParaRPr>
          </a:p>
          <a:p>
            <a:pPr indent="0" lvl="0" marL="0" rtl="0" algn="l">
              <a:lnSpc>
                <a:spcPct val="115000"/>
              </a:lnSpc>
              <a:spcBef>
                <a:spcPts val="0"/>
              </a:spcBef>
              <a:spcAft>
                <a:spcPts val="0"/>
              </a:spcAft>
              <a:buSzPts val="1100"/>
              <a:buNone/>
            </a:pPr>
            <a:r>
              <a:rPr lang="en" sz="1150">
                <a:solidFill>
                  <a:schemeClr val="dk1"/>
                </a:solidFill>
              </a:rPr>
              <a:t>When you write a set of instructions or a procedure, you have to be very clear so that others can follow your instructions without getting confused. This is a lot like what computer scientists do: they write instructions for computers. They have to be very clear and careful, because a computer is just a machine and will do </a:t>
            </a:r>
            <a:r>
              <a:rPr lang="en" sz="1150" u="sng">
                <a:solidFill>
                  <a:schemeClr val="dk1"/>
                </a:solidFill>
              </a:rPr>
              <a:t>exactly </a:t>
            </a:r>
            <a:r>
              <a:rPr lang="en" sz="1150">
                <a:solidFill>
                  <a:schemeClr val="dk1"/>
                </a:solidFill>
              </a:rPr>
              <a:t>what it is told. No matter if you’re writing for a human or a computer, the instructions have to be in the right order, or the right </a:t>
            </a:r>
            <a:r>
              <a:rPr b="1" lang="en" sz="1150">
                <a:solidFill>
                  <a:schemeClr val="dk1"/>
                </a:solidFill>
              </a:rPr>
              <a:t>sequence</a:t>
            </a:r>
            <a:r>
              <a:rPr lang="en" sz="1150">
                <a:solidFill>
                  <a:schemeClr val="dk1"/>
                </a:solidFill>
              </a:rPr>
              <a:t>, or else they would make no sense!</a:t>
            </a:r>
            <a:endParaRPr>
              <a:solidFill>
                <a:schemeClr val="dk1"/>
              </a:solidFill>
            </a:endParaRPr>
          </a:p>
          <a:p>
            <a:pPr indent="0" lvl="0" marL="0" rtl="0" algn="l">
              <a:lnSpc>
                <a:spcPct val="115000"/>
              </a:lnSpc>
              <a:spcBef>
                <a:spcPts val="0"/>
              </a:spcBef>
              <a:spcAft>
                <a:spcPts val="0"/>
              </a:spcAft>
              <a:buSzPts val="1100"/>
              <a:buNone/>
            </a:pPr>
            <a:r>
              <a:t/>
            </a:r>
            <a:endParaRPr sz="1150">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2038fe04e7e_0_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 name="Google Shape;64;g2038fe04e7e_0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i="1" lang="en">
                <a:solidFill>
                  <a:schemeClr val="dk1"/>
                </a:solidFill>
              </a:rPr>
              <a:t>Optional: Introduce lesson, learning goals, and resources (Slides # 2-4)</a:t>
            </a:r>
            <a:endParaRPr i="1">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 In today’s lesson, we will continue to work in Scratch. We will learn new computational thinking skills, and be introduced to an amazing graphic organizer that supports our writing AND our coding. </a:t>
            </a:r>
            <a:endParaRPr>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070f06f74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8" name="Google Shape;208;g2070f06f746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a:t>Have you ever heard the word decompose? Or even decomposition? In science you may have learned about decomposers, those organisms that break things down. Well, today we are going to learn about how we can decompose in both computer science and in our writing and literacy!</a:t>
            </a:r>
            <a:endParaRPr i="1" sz="1150">
              <a:solidFill>
                <a:schemeClr val="dk1"/>
              </a:solidFill>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i="1">
              <a:solidFill>
                <a:srgbClr val="4285F4"/>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070f06f746_0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5" name="Google Shape;215;g2070f06f746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Computer scientists have to solve coding problems and  need to make think about what steps they need to take and what order to do them in.</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t>Sometimes the problem is so big or complex, it can be hard to know where to start.</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100"/>
              <a:buNone/>
            </a:pPr>
            <a:r>
              <a:rPr lang="en"/>
              <a:t>Decomposition is when we break a problem down into smaller parts to make it easier to tackle.</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t>It has many advantages. It helps us manage large projects and makes the process of solving a complex problem less scary and much easier to take on.</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15000"/>
              </a:lnSpc>
              <a:spcBef>
                <a:spcPts val="0"/>
              </a:spcBef>
              <a:spcAft>
                <a:spcPts val="0"/>
              </a:spcAft>
              <a:buSzPts val="1100"/>
              <a:buNone/>
            </a:pPr>
            <a:r>
              <a:rPr i="1" lang="en" sz="1150">
                <a:solidFill>
                  <a:schemeClr val="dk1"/>
                </a:solidFill>
              </a:rPr>
              <a:t>This Unit, we’re going to learn more about decomposition, our final computational thinking concept. Decomposition is going to be key in helping us to animate our new stories in Scratch with more Scratch blocks.”</a:t>
            </a:r>
            <a:endParaRPr i="1" sz="1150">
              <a:solidFill>
                <a:schemeClr val="dk1"/>
              </a:solidFill>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i="1">
              <a:solidFill>
                <a:srgbClr val="4285F4"/>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070f06f746_0_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0" name="Google Shape;220;g2070f06f746_0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According to code.org: “Decompose—To break a hard problem up into smaller, easier ones” </a:t>
            </a:r>
            <a:r>
              <a:rPr i="1" lang="en" sz="1150">
                <a:solidFill>
                  <a:schemeClr val="dk1"/>
                </a:solidFill>
              </a:rPr>
              <a:t>Decomposition is going to be key in helping us to animate our new stories in Scratch with more Scratch blocks.”</a:t>
            </a:r>
            <a:endParaRPr i="1" sz="1150">
              <a:solidFill>
                <a:schemeClr val="dk1"/>
              </a:solidFill>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i="1">
              <a:solidFill>
                <a:srgbClr val="4285F4"/>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2070f06f746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9" name="Google Shape;229;g2070f06f746_0_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i="1" lang="en">
                <a:solidFill>
                  <a:srgbClr val="4285F4"/>
                </a:solidFill>
              </a:rPr>
              <a:t>When do you break things down? </a:t>
            </a:r>
            <a:endParaRPr i="1">
              <a:solidFill>
                <a:srgbClr val="4285F4"/>
              </a:solidFill>
            </a:endParaRPr>
          </a:p>
          <a:p>
            <a:pPr indent="0" lvl="0" marL="0" rtl="0" algn="l">
              <a:lnSpc>
                <a:spcPct val="100000"/>
              </a:lnSpc>
              <a:spcBef>
                <a:spcPts val="0"/>
              </a:spcBef>
              <a:spcAft>
                <a:spcPts val="0"/>
              </a:spcAft>
              <a:buSzPts val="1100"/>
              <a:buNone/>
            </a:pPr>
            <a:r>
              <a:t/>
            </a:r>
            <a:endParaRPr i="1">
              <a:solidFill>
                <a:srgbClr val="4285F4"/>
              </a:solidFill>
            </a:endParaRPr>
          </a:p>
          <a:p>
            <a:pPr indent="0" lvl="0" marL="0" rtl="0" algn="l">
              <a:lnSpc>
                <a:spcPct val="100000"/>
              </a:lnSpc>
              <a:spcBef>
                <a:spcPts val="0"/>
              </a:spcBef>
              <a:spcAft>
                <a:spcPts val="0"/>
              </a:spcAft>
              <a:buSzPts val="1100"/>
              <a:buNone/>
            </a:pPr>
            <a:r>
              <a:rPr i="1" lang="en">
                <a:solidFill>
                  <a:srgbClr val="4285F4"/>
                </a:solidFill>
              </a:rPr>
              <a:t>Break down a recipe, a workout, picking out your outfit, ex</a:t>
            </a:r>
            <a:endParaRPr i="1">
              <a:solidFill>
                <a:srgbClr val="4285F4"/>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2070f06f746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5" name="Google Shape;235;g2070f06f746_0_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We actually use the skill of decomposition quite often in literacy. We decompose when we break down a word or sentence into small parts, like sounding a word we don’t know in a sentence.  </a:t>
            </a:r>
            <a:r>
              <a:rPr lang="en">
                <a:solidFill>
                  <a:schemeClr val="dk1"/>
                </a:solidFill>
              </a:rPr>
              <a:t>We decompose when we break down our writing to look for errors, like debugging. We decompose and abstract when we break down a series of steps, like a set of instructions, into the most important parts. We also decompose when we break a story down into the main idea or try to provide a summary.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070f06f746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1" name="Google Shape;241;g2070f06f746_0_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Now that we have reviewed sequencing and coding, let’s learn about a new word in computer science. Abstraction! We can use abstraction to “work smarter” when writing code. </a:t>
            </a:r>
            <a:endParaRPr/>
          </a:p>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2070f06f746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6" name="Google Shape;246;g2070f06f746_0_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Abstraction sounds like a really big word, but it just means identifying what is important and leaving out information that we do not need.  </a:t>
            </a:r>
            <a:r>
              <a:rPr lang="en" sz="1050">
                <a:solidFill>
                  <a:srgbClr val="3C4043"/>
                </a:solidFill>
                <a:highlight>
                  <a:srgbClr val="FFFFFF"/>
                </a:highlight>
                <a:latin typeface="Roboto"/>
                <a:ea typeface="Roboto"/>
                <a:cs typeface="Roboto"/>
                <a:sym typeface="Roboto"/>
              </a:rPr>
              <a:t>Computer scientists are efficient, which means they look for the simplest solutions to problems.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070f06f746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1" name="Google Shape;251;g2070f06f746_0_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Another common example of abstraction is in </a:t>
            </a:r>
            <a:r>
              <a:rPr lang="en">
                <a:solidFill>
                  <a:schemeClr val="dk1"/>
                </a:solidFill>
              </a:rPr>
              <a:t>our writing when we plan our writing with an outline or a graphi</a:t>
            </a:r>
            <a:r>
              <a:rPr lang="en"/>
              <a:t>c organizer. In order to write clearly, we have to identify the most important details BEFORE we start writing.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2070f06f746_0_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7" name="Google Shape;257;g2070f06f746_0_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Video link: https://www.dropbox.com/s/6nkvpaowwwok268/Abstraction.mp4?dl=0</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2070f06f746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2" name="Google Shape;262;g2070f06f746_0_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a:solidFill>
                  <a:schemeClr val="dk1"/>
                </a:solidFill>
              </a:rPr>
              <a:t>Remember that graphic organizers are examples of abstraction. Graphic organizers are templates we often use to help us organize our writing. This helps us to plan our writing more efficiently. We can use these words for a variety of different types of writing and purposes. This helps us be more efficient.</a:t>
            </a:r>
            <a:endParaRPr>
              <a:solidFill>
                <a:schemeClr val="dk1"/>
              </a:solidFill>
            </a:endParaRPr>
          </a:p>
          <a:p>
            <a:pPr indent="0" lvl="0" marL="0" rtl="0" algn="l">
              <a:lnSpc>
                <a:spcPct val="115000"/>
              </a:lnSpc>
              <a:spcBef>
                <a:spcPts val="0"/>
              </a:spcBef>
              <a:spcAft>
                <a:spcPts val="0"/>
              </a:spcAft>
              <a:buSzPts val="1100"/>
              <a:buNone/>
            </a:pPr>
            <a:r>
              <a:t/>
            </a:r>
            <a:endParaRPr>
              <a:solidFill>
                <a:schemeClr val="dk1"/>
              </a:solidFill>
            </a:endParaRPr>
          </a:p>
          <a:p>
            <a:pPr indent="0" lvl="0" marL="0" rtl="0" algn="l">
              <a:lnSpc>
                <a:spcPct val="115000"/>
              </a:lnSpc>
              <a:spcBef>
                <a:spcPts val="0"/>
              </a:spcBef>
              <a:spcAft>
                <a:spcPts val="0"/>
              </a:spcAft>
              <a:buSzPts val="1100"/>
              <a:buNone/>
            </a:pPr>
            <a:r>
              <a:rPr lang="en">
                <a:solidFill>
                  <a:schemeClr val="dk1"/>
                </a:solidFill>
              </a:rPr>
              <a:t>For example, even though we filled in this graphic organizer for “how to build a sandcastle” we could use it to write a set of instructions for…..</a:t>
            </a:r>
            <a:endParaRPr>
              <a:solidFill>
                <a:schemeClr val="dk1"/>
              </a:solidFill>
            </a:endParaRPr>
          </a:p>
          <a:p>
            <a:pPr indent="0" lvl="0" marL="0" rtl="0" algn="l">
              <a:lnSpc>
                <a:spcPct val="115000"/>
              </a:lnSpc>
              <a:spcBef>
                <a:spcPts val="0"/>
              </a:spcBef>
              <a:spcAft>
                <a:spcPts val="0"/>
              </a:spcAft>
              <a:buSzPts val="1100"/>
              <a:buNone/>
            </a:pPr>
            <a:r>
              <a:t/>
            </a:r>
            <a:endParaRPr>
              <a:solidFill>
                <a:schemeClr val="dk1"/>
              </a:solidFill>
            </a:endParaRPr>
          </a:p>
          <a:p>
            <a:pPr indent="0" lvl="0" marL="0" rtl="0" algn="l">
              <a:lnSpc>
                <a:spcPct val="115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1895ba7b03c_0_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 name="Google Shape;72;g1895ba7b03c_0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i="1" lang="en">
                <a:solidFill>
                  <a:schemeClr val="dk1"/>
                </a:solidFill>
              </a:rPr>
              <a:t>Optional: Introduce lesson, learning goals, and resources (Slides # 2-4)</a:t>
            </a:r>
            <a:endParaRPr i="1">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Does everyone have what they need today? </a:t>
            </a:r>
            <a:endParaRPr>
              <a:solidFill>
                <a:schemeClr val="dk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2070f06f746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9" name="Google Shape;269;g2070f06f746_0_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a:solidFill>
                  <a:schemeClr val="dk1"/>
                </a:solidFill>
              </a:rPr>
              <a:t>How to build something OTHER than a sandcastle. Like a Lego star ship! Nothing else about the graphic organizer needs to change but your instructions would be very different. </a:t>
            </a:r>
            <a:endParaRPr>
              <a:solidFill>
                <a:schemeClr val="dk1"/>
              </a:solidFill>
            </a:endParaRPr>
          </a:p>
          <a:p>
            <a:pPr indent="0" lvl="0" marL="0" rtl="0" algn="l">
              <a:lnSpc>
                <a:spcPct val="115000"/>
              </a:lnSpc>
              <a:spcBef>
                <a:spcPts val="0"/>
              </a:spcBef>
              <a:spcAft>
                <a:spcPts val="0"/>
              </a:spcAft>
              <a:buSzPts val="1100"/>
              <a:buNone/>
            </a:pPr>
            <a:r>
              <a:t/>
            </a:r>
            <a:endParaRPr>
              <a:solidFill>
                <a:srgbClr val="4285F4"/>
              </a:solidFill>
              <a:latin typeface="Proxima Nova"/>
              <a:ea typeface="Proxima Nova"/>
              <a:cs typeface="Proxima Nova"/>
              <a:sym typeface="Proxima Nova"/>
            </a:endParaRPr>
          </a:p>
          <a:p>
            <a:pPr indent="0" lvl="0" marL="0" rtl="0" algn="l">
              <a:lnSpc>
                <a:spcPct val="115000"/>
              </a:lnSpc>
              <a:spcBef>
                <a:spcPts val="0"/>
              </a:spcBef>
              <a:spcAft>
                <a:spcPts val="0"/>
              </a:spcAft>
              <a:buSzPts val="1100"/>
              <a:buNone/>
            </a:pPr>
            <a:r>
              <a:t/>
            </a:r>
            <a:endParaRPr>
              <a:solidFill>
                <a:srgbClr val="4285F4"/>
              </a:solidFill>
              <a:latin typeface="Proxima Nova"/>
              <a:ea typeface="Proxima Nova"/>
              <a:cs typeface="Proxima Nova"/>
              <a:sym typeface="Proxima Nova"/>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2070f06f746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8" name="Google Shape;278;g2070f06f746_0_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a:solidFill>
                  <a:schemeClr val="dk1"/>
                </a:solidFill>
              </a:rPr>
              <a:t>Soon, you will be introduced to another graphic organizer that is also abstraction in action! </a:t>
            </a:r>
            <a:endParaRPr>
              <a:solidFill>
                <a:schemeClr val="dk1"/>
              </a:solidFill>
            </a:endParaRPr>
          </a:p>
          <a:p>
            <a:pPr indent="0" lvl="0" marL="0" rtl="0" algn="l">
              <a:lnSpc>
                <a:spcPct val="115000"/>
              </a:lnSpc>
              <a:spcBef>
                <a:spcPts val="0"/>
              </a:spcBef>
              <a:spcAft>
                <a:spcPts val="0"/>
              </a:spcAft>
              <a:buSzPts val="1100"/>
              <a:buNone/>
            </a:pPr>
            <a:r>
              <a:t/>
            </a:r>
            <a:endParaRPr>
              <a:solidFill>
                <a:srgbClr val="4285F4"/>
              </a:solidFill>
              <a:latin typeface="Proxima Nova"/>
              <a:ea typeface="Proxima Nova"/>
              <a:cs typeface="Proxima Nova"/>
              <a:sym typeface="Proxima Nova"/>
            </a:endParaRPr>
          </a:p>
          <a:p>
            <a:pPr indent="0" lvl="0" marL="0" rtl="0" algn="l">
              <a:lnSpc>
                <a:spcPct val="115000"/>
              </a:lnSpc>
              <a:spcBef>
                <a:spcPts val="0"/>
              </a:spcBef>
              <a:spcAft>
                <a:spcPts val="0"/>
              </a:spcAft>
              <a:buSzPts val="1100"/>
              <a:buNone/>
            </a:pPr>
            <a:r>
              <a:t/>
            </a:r>
            <a:endParaRPr>
              <a:solidFill>
                <a:srgbClr val="4285F4"/>
              </a:solidFill>
              <a:latin typeface="Proxima Nova"/>
              <a:ea typeface="Proxima Nova"/>
              <a:cs typeface="Proxima Nova"/>
              <a:sym typeface="Proxima Nova"/>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2070f06f746_0_9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4" name="Google Shape;284;g2070f06f746_0_9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Check off the objectives as the lesson proceeds.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2038fe04e7e_1_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1" name="Google Shape;291;g2038fe04e7e_1_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t/>
            </a:r>
            <a:endParaRPr i="1" sz="1150">
              <a:solidFill>
                <a:schemeClr val="dk1"/>
              </a:solidFill>
            </a:endParaRPr>
          </a:p>
          <a:p>
            <a:pPr indent="0" lvl="0" marL="0" rtl="0" algn="l">
              <a:lnSpc>
                <a:spcPct val="115000"/>
              </a:lnSpc>
              <a:spcBef>
                <a:spcPts val="0"/>
              </a:spcBef>
              <a:spcAft>
                <a:spcPts val="0"/>
              </a:spcAft>
              <a:buSzPts val="1100"/>
              <a:buNone/>
            </a:pPr>
            <a:r>
              <a:rPr i="1" lang="en" sz="1150">
                <a:solidFill>
                  <a:schemeClr val="dk1"/>
                </a:solidFill>
              </a:rPr>
              <a:t>Explain that when you are planning to code or to write, there are certain pattern of steps that we may follow each time. </a:t>
            </a:r>
            <a:endParaRPr i="1" sz="1150">
              <a:solidFill>
                <a:schemeClr val="dk1"/>
              </a:solidFill>
            </a:endParaRPr>
          </a:p>
          <a:p>
            <a:pPr indent="0" lvl="0" marL="0" rtl="0" algn="l">
              <a:lnSpc>
                <a:spcPct val="115000"/>
              </a:lnSpc>
              <a:spcBef>
                <a:spcPts val="0"/>
              </a:spcBef>
              <a:spcAft>
                <a:spcPts val="0"/>
              </a:spcAft>
              <a:buSzPts val="1100"/>
              <a:buNone/>
            </a:pPr>
            <a:r>
              <a:rPr i="1" lang="en" sz="1150">
                <a:solidFill>
                  <a:schemeClr val="dk1"/>
                </a:solidFill>
              </a:rPr>
              <a:t>We can use a graphic organizer to help us.</a:t>
            </a:r>
            <a:endParaRPr i="1" sz="1150">
              <a:solidFill>
                <a:schemeClr val="dk1"/>
              </a:solidFill>
            </a:endParaRPr>
          </a:p>
          <a:p>
            <a:pPr indent="0" lvl="0" marL="0" rtl="0" algn="l">
              <a:lnSpc>
                <a:spcPct val="115000"/>
              </a:lnSpc>
              <a:spcBef>
                <a:spcPts val="0"/>
              </a:spcBef>
              <a:spcAft>
                <a:spcPts val="0"/>
              </a:spcAft>
              <a:buSzPts val="1100"/>
              <a:buNone/>
            </a:pPr>
            <a:r>
              <a:t/>
            </a:r>
            <a:endParaRPr i="1" sz="1150">
              <a:solidFill>
                <a:schemeClr val="dk1"/>
              </a:solidFill>
            </a:endParaRPr>
          </a:p>
          <a:p>
            <a:pPr indent="0" lvl="0" marL="0" rtl="0" algn="l">
              <a:lnSpc>
                <a:spcPct val="115000"/>
              </a:lnSpc>
              <a:spcBef>
                <a:spcPts val="0"/>
              </a:spcBef>
              <a:spcAft>
                <a:spcPts val="0"/>
              </a:spcAft>
              <a:buSzPts val="1100"/>
              <a:buNone/>
            </a:pPr>
            <a:r>
              <a:rPr i="1" lang="en" sz="1150">
                <a:solidFill>
                  <a:schemeClr val="dk1"/>
                </a:solidFill>
              </a:rPr>
              <a:t>The graphic organizers you have used before helped you brainstorm and eventually write. But now you are going to use a graphic organizer to help take your writing one step further to the final step of the writing process:  to present and publish your writing with Scratch! Using Scratch to animate your writing is one way to publish, or share, your work.</a:t>
            </a:r>
            <a:endParaRPr i="1" sz="115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i="1" sz="1150">
              <a:solidFill>
                <a:schemeClr val="dk1"/>
              </a:solidFill>
            </a:endParaRPr>
          </a:p>
          <a:p>
            <a:pPr indent="0" lvl="0" marL="0" rtl="0" algn="l">
              <a:lnSpc>
                <a:spcPct val="115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210b512f96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7" name="Google Shape;297;g210b512f967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sz="1150">
                <a:solidFill>
                  <a:schemeClr val="dk1"/>
                </a:solidFill>
              </a:rPr>
              <a:t>The name of our graphic organizer is CoCo, which stands for Compose and Code! Today you are going to learn how to use Coco, a new graphic organizer to organize your thoughts, write instructions, and present your ideas in a coding project. </a:t>
            </a:r>
            <a:endParaRPr sz="1150">
              <a:solidFill>
                <a:schemeClr val="dk1"/>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210b512f967_0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3" name="Google Shape;303;g210b512f967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sz="1150">
                <a:solidFill>
                  <a:schemeClr val="dk1"/>
                </a:solidFill>
              </a:rPr>
              <a:t>Coco looks a lot like other graphic organizers we’ve used. Before Coco is filled in with your writing and ideas, it will look like this. </a:t>
            </a:r>
            <a:endParaRPr sz="115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150">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210b512f967_0_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1" name="Google Shape;311;g210b512f967_0_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150">
                <a:solidFill>
                  <a:schemeClr val="dk1"/>
                </a:solidFill>
              </a:rPr>
              <a:t>My ideas is where your writing will go. Remember to always include a topic sentence. Including a topic sentence will help orient your reader towards your topic and it will help you set the scene for your Scratch animation. </a:t>
            </a:r>
            <a:endParaRPr sz="1150">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2038fe04e7e_1_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9" name="Google Shape;319;g2038fe04e7e_1_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i="1" lang="en" sz="1150">
                <a:solidFill>
                  <a:srgbClr val="4285F4"/>
                </a:solidFill>
              </a:rPr>
              <a:t>In the column, “What i want to do” You will be asked a number of questions about what you want to do in scratch based on your writing. You can respond to each question with either “yes” or “no”</a:t>
            </a:r>
            <a:endParaRPr i="1" sz="115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i="1" sz="1150">
              <a:solidFill>
                <a:schemeClr val="dk1"/>
              </a:solidFill>
            </a:endParaRPr>
          </a:p>
          <a:p>
            <a:pPr indent="0" lvl="0" marL="0" rtl="0" algn="l">
              <a:lnSpc>
                <a:spcPct val="115000"/>
              </a:lnSpc>
              <a:spcBef>
                <a:spcPts val="0"/>
              </a:spcBef>
              <a:spcAft>
                <a:spcPts val="0"/>
              </a:spcAft>
              <a:buSzPts val="1100"/>
              <a:buNone/>
            </a:pPr>
            <a:r>
              <a:t/>
            </a:r>
            <a:endParaRPr i="1" sz="1150">
              <a:solidFill>
                <a:schemeClr val="dk1"/>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2038fe04e7e_1_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6" name="Google Shape;326;g2038fe04e7e_1_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i="1" sz="1150">
              <a:solidFill>
                <a:schemeClr val="dk1"/>
              </a:solidFill>
            </a:endParaRPr>
          </a:p>
          <a:p>
            <a:pPr indent="0" lvl="0" marL="0" rtl="0" algn="l">
              <a:lnSpc>
                <a:spcPct val="115000"/>
              </a:lnSpc>
              <a:spcBef>
                <a:spcPts val="0"/>
              </a:spcBef>
              <a:spcAft>
                <a:spcPts val="0"/>
              </a:spcAft>
              <a:buSzPts val="1100"/>
              <a:buNone/>
            </a:pPr>
            <a:r>
              <a:rPr i="1" lang="en" sz="1150">
                <a:solidFill>
                  <a:schemeClr val="dk1"/>
                </a:solidFill>
              </a:rPr>
              <a:t>In column 3, called blocks and icons I will need, you will see the blocks you need in scratch based on the decisions you made in column 2. </a:t>
            </a:r>
            <a:endParaRPr i="1" sz="1150">
              <a:solidFill>
                <a:schemeClr val="dk1"/>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2038fe04e7e_1_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3" name="Google Shape;333;g2038fe04e7e_1_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i="1" lang="en" sz="1150">
                <a:solidFill>
                  <a:srgbClr val="4285F4"/>
                </a:solidFill>
              </a:rPr>
              <a:t>In the final column called self-monitoring, you will see a list of statements that you need to check before you move on. These statements will help you check and make sure that you have found everything you need to code in scratch.</a:t>
            </a:r>
            <a:endParaRPr i="1" sz="1150">
              <a:solidFill>
                <a:schemeClr val="dk1"/>
              </a:solidFill>
            </a:endParaRPr>
          </a:p>
          <a:p>
            <a:pPr indent="0" lvl="0" marL="0" rtl="0" algn="l">
              <a:lnSpc>
                <a:spcPct val="115000"/>
              </a:lnSpc>
              <a:spcBef>
                <a:spcPts val="0"/>
              </a:spcBef>
              <a:spcAft>
                <a:spcPts val="0"/>
              </a:spcAft>
              <a:buSzPts val="1100"/>
              <a:buNone/>
            </a:pPr>
            <a:r>
              <a:t/>
            </a:r>
            <a:endParaRPr i="1" sz="1150">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2038fe04e7e_0_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 name="Google Shape;82;g2038fe04e7e_0_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i="1" lang="en">
                <a:solidFill>
                  <a:schemeClr val="dk1"/>
                </a:solidFill>
              </a:rPr>
              <a:t>Optional: Introduce lesson, learning goals, and resources (Slides # 2-4)</a:t>
            </a:r>
            <a:endParaRPr i="1">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As we go through the lesson, we will be able to….[read slide]</a:t>
            </a:r>
            <a:endParaRPr>
              <a:solidFill>
                <a:schemeClr val="dk1"/>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2038fe04e7e_1_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9" name="Google Shape;339;g2038fe04e7e_1_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i="1" lang="en" sz="1150">
                <a:solidFill>
                  <a:srgbClr val="4285F4"/>
                </a:solidFill>
              </a:rPr>
              <a:t>And when you’re all done, you will have a filled out graphic organizer that looks something like this. </a:t>
            </a:r>
            <a:endParaRPr i="1" sz="1150">
              <a:solidFill>
                <a:srgbClr val="4285F4"/>
              </a:solidFill>
            </a:endParaRPr>
          </a:p>
          <a:p>
            <a:pPr indent="0" lvl="0" marL="0" rtl="0" algn="l">
              <a:lnSpc>
                <a:spcPct val="115000"/>
              </a:lnSpc>
              <a:spcBef>
                <a:spcPts val="0"/>
              </a:spcBef>
              <a:spcAft>
                <a:spcPts val="0"/>
              </a:spcAft>
              <a:buClr>
                <a:schemeClr val="dk1"/>
              </a:buClr>
              <a:buSzPts val="1100"/>
              <a:buFont typeface="Arial"/>
              <a:buNone/>
            </a:pPr>
            <a:r>
              <a:t/>
            </a:r>
            <a:endParaRPr i="1" sz="1150">
              <a:solidFill>
                <a:srgbClr val="4285F4"/>
              </a:solidFill>
            </a:endParaRPr>
          </a:p>
          <a:p>
            <a:pPr indent="0" lvl="0" marL="0" rtl="0" algn="l">
              <a:lnSpc>
                <a:spcPct val="115000"/>
              </a:lnSpc>
              <a:spcBef>
                <a:spcPts val="0"/>
              </a:spcBef>
              <a:spcAft>
                <a:spcPts val="0"/>
              </a:spcAft>
              <a:buClr>
                <a:schemeClr val="dk1"/>
              </a:buClr>
              <a:buSzPts val="1100"/>
              <a:buFont typeface="Arial"/>
              <a:buNone/>
            </a:pPr>
            <a:r>
              <a:rPr i="1" lang="en" sz="1150">
                <a:solidFill>
                  <a:srgbClr val="4285F4"/>
                </a:solidFill>
              </a:rPr>
              <a:t>Let’s look at an example to see how we would publish our writing as an animation. This one is called “How to Make Hot Chocolate.” </a:t>
            </a:r>
            <a:endParaRPr i="1" sz="1150">
              <a:solidFill>
                <a:srgbClr val="4285F4"/>
              </a:solidFill>
            </a:endParaRPr>
          </a:p>
          <a:p>
            <a:pPr indent="0" lvl="0" marL="0" rtl="0" algn="l">
              <a:lnSpc>
                <a:spcPct val="115000"/>
              </a:lnSpc>
              <a:spcBef>
                <a:spcPts val="0"/>
              </a:spcBef>
              <a:spcAft>
                <a:spcPts val="0"/>
              </a:spcAft>
              <a:buSzPts val="1100"/>
              <a:buNone/>
            </a:pPr>
            <a:r>
              <a:t/>
            </a:r>
            <a:endParaRPr i="1" sz="1150">
              <a:solidFill>
                <a:schemeClr val="dk1"/>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288f9eed5d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4" name="Google Shape;344;g288f9eed5d8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Here is an example of a recipe written using CoCo and animated in Scratch! </a:t>
            </a:r>
            <a:r>
              <a:rPr lang="en">
                <a:solidFill>
                  <a:schemeClr val="dk1"/>
                </a:solidFill>
              </a:rPr>
              <a:t>Two examples, both are great. One is simple: </a:t>
            </a:r>
            <a:r>
              <a:rPr lang="en" u="sng">
                <a:solidFill>
                  <a:schemeClr val="hlink"/>
                </a:solidFill>
                <a:hlinkClick r:id="rId2"/>
              </a:rPr>
              <a:t>https://www.dropbox.com/s/jlist1zaujjpc8e/Screen%20Recording%202023-09-18%20at%209.21.46%20PM.mov?dl=0 </a:t>
            </a:r>
            <a:r>
              <a:rPr lang="en">
                <a:solidFill>
                  <a:schemeClr val="dk1"/>
                </a:solidFill>
              </a:rPr>
              <a:t>  and one is complex: </a:t>
            </a:r>
            <a:r>
              <a:rPr lang="en" u="sng">
                <a:solidFill>
                  <a:schemeClr val="hlink"/>
                </a:solidFill>
                <a:hlinkClick r:id="rId3"/>
              </a:rPr>
              <a:t>https://www.dropbox.com/s/nh93dmdkphd4n0z/Screen%20Recording%202023-09-19%20at%201.45.13%20AM.mov?dl=0</a:t>
            </a:r>
            <a:endParaRPr>
              <a:solidFill>
                <a:srgbClr val="0000FF"/>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2070f06f746_0_9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0" name="Google Shape;350;g2070f06f746_0_9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Check off the objectives as the lesson proceeds.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2070f06f746_0_8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7" name="Google Shape;357;g2070f06f746_0_8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Next, we’re going to use CoCo to write and code algorithms!</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2070f06f746_0_8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2" name="Google Shape;362;g2070f06f746_0_8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Remember Scratch? Re-introduce Scratch - Explain that Scratch is a program that you can use to code and create interactive stories, games, and animations.</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2070f06f746_0_10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3" name="Google Shape;373;g2070f06f746_0_10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Today, we’re going to learn about some new blocks in Scratch!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2070f06f746_0_10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8" name="Google Shape;378;g2070f06f746_0_10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Remember that on the far left hand side of our page, we see a color palette. Each color corresponds to a different type of block. Today, we’ll focus on motion blocks, which are BLUE, and control blocks, which are YELLOW.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2070f06f746_0_10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6" name="Google Shape;386;g2070f06f746_0_10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a:solidFill>
                  <a:schemeClr val="dk1"/>
                </a:solidFill>
              </a:rPr>
              <a:t>There are lots of motion blocks. We’re going to learn about two of them today. One you’ve already seen in lesson 1 and one is new. </a:t>
            </a:r>
            <a:endParaRPr>
              <a:solidFill>
                <a:schemeClr val="dk1"/>
              </a:solidFill>
            </a:endParaRPr>
          </a:p>
          <a:p>
            <a:pPr indent="0" lvl="0" marL="0" rtl="0" algn="l">
              <a:lnSpc>
                <a:spcPct val="115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2070f06f746_0_10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1" name="Google Shape;401;g2070f06f746_0_10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It may not be obvious but this cat looks different from the one automatically in scratch. This one looks like it’s running.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2070f06f746_0_10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0" name="Google Shape;410;g2070f06f746_0_10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It may not be obvious but this cat looks different from the one automatically in scratch. This one looks like it’s running.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2038fe04e7e_0_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 name="Google Shape;89;g2038fe04e7e_0_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And we’re going to learn all these new words! [read vocab words]</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2070f06f746_0_10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8" name="Google Shape;418;g2070f06f746_0_10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a:solidFill>
                  <a:schemeClr val="dk1"/>
                </a:solidFill>
              </a:rPr>
              <a:t>The yellow blocks are our control blocks. You already know one of them: the start block. Today you will learn about the wait block. </a:t>
            </a:r>
            <a:endParaRPr>
              <a:solidFill>
                <a:schemeClr val="dk1"/>
              </a:solidFill>
            </a:endParaRPr>
          </a:p>
          <a:p>
            <a:pPr indent="0" lvl="0" marL="0" rtl="0" algn="l">
              <a:lnSpc>
                <a:spcPct val="115000"/>
              </a:lnSpc>
              <a:spcBef>
                <a:spcPts val="0"/>
              </a:spcBef>
              <a:spcAft>
                <a:spcPts val="0"/>
              </a:spcAft>
              <a:buSzPts val="1100"/>
              <a:buNone/>
            </a:pPr>
            <a:r>
              <a:t/>
            </a:r>
            <a:endParaRPr>
              <a:solidFill>
                <a:schemeClr val="dk1"/>
              </a:solidFill>
            </a:endParaRPr>
          </a:p>
          <a:p>
            <a:pPr indent="0" lvl="0" marL="0" rtl="0" algn="l">
              <a:lnSpc>
                <a:spcPct val="115000"/>
              </a:lnSpc>
              <a:spcBef>
                <a:spcPts val="0"/>
              </a:spcBef>
              <a:spcAft>
                <a:spcPts val="0"/>
              </a:spcAft>
              <a:buSzPts val="1100"/>
              <a:buNone/>
            </a:pPr>
            <a:r>
              <a:rPr lang="en">
                <a:solidFill>
                  <a:schemeClr val="dk1"/>
                </a:solidFill>
              </a:rPr>
              <a:t>The wait block simply codes the sprite to wait a set number of seconds before executing the next command. </a:t>
            </a:r>
            <a:endParaRPr>
              <a:solidFill>
                <a:schemeClr val="dk1"/>
              </a:solidFill>
            </a:endParaRPr>
          </a:p>
          <a:p>
            <a:pPr indent="0" lvl="0" marL="0" rtl="0" algn="l">
              <a:lnSpc>
                <a:spcPct val="115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2070f06f746_0_10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6" name="Google Shape;426;g2070f06f746_0_10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Play video and explain: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217878bbfb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6" name="Google Shape;436;g217878bbfbe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217878bbfbe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1" name="Google Shape;441;g217878bbfbe_0_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Scratch comes with a preset sprite and backdrop. </a:t>
            </a:r>
            <a:r>
              <a:rPr lang="en"/>
              <a:t>However, it is also possible to upload your OWN costume by using a photo you already have saved on your computer.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2038fe04e7e_1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7" name="Google Shape;447;g2038fe04e7e_1_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trike="sngStrike"/>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2070f06f746_0_9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2" name="Google Shape;452;g2070f06f746_0_9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sz="1200">
                <a:solidFill>
                  <a:schemeClr val="dk1"/>
                </a:solidFill>
              </a:rPr>
              <a:t>Let’s practice using CoCo and Scratch with an activity. [read instructions on slide]</a:t>
            </a:r>
            <a:endParaRPr sz="1200">
              <a:solidFill>
                <a:schemeClr val="dk1"/>
              </a:solidFill>
            </a:endParaRPr>
          </a:p>
          <a:p>
            <a:pPr indent="-304800" lvl="0" marL="457200" rtl="0" algn="l">
              <a:lnSpc>
                <a:spcPct val="115000"/>
              </a:lnSpc>
              <a:spcBef>
                <a:spcPts val="0"/>
              </a:spcBef>
              <a:spcAft>
                <a:spcPts val="0"/>
              </a:spcAft>
              <a:buClr>
                <a:schemeClr val="dk1"/>
              </a:buClr>
              <a:buSzPts val="1200"/>
              <a:buFont typeface="Arial"/>
              <a:buChar char="●"/>
            </a:pPr>
            <a:r>
              <a:rPr lang="en" sz="1200">
                <a:solidFill>
                  <a:schemeClr val="dk1"/>
                </a:solidFill>
              </a:rPr>
              <a:t>Option to use the </a:t>
            </a:r>
            <a:r>
              <a:rPr lang="en" sz="1200" u="sng">
                <a:solidFill>
                  <a:srgbClr val="1C3AA9"/>
                </a:solidFill>
                <a:hlinkClick r:id="rId2">
                  <a:extLst>
                    <a:ext uri="{A12FA001-AC4F-418D-AE19-62706E023703}">
                      <ahyp:hlinkClr val="tx"/>
                    </a:ext>
                  </a:extLst>
                </a:hlinkClick>
              </a:rPr>
              <a:t>explanatory text graphic organizer template</a:t>
            </a:r>
            <a:r>
              <a:rPr lang="en" sz="1200">
                <a:solidFill>
                  <a:schemeClr val="dk1"/>
                </a:solidFill>
              </a:rPr>
              <a:t> as additional scaffolding for the initial writing prompt.  </a:t>
            </a:r>
            <a:endParaRPr sz="1200">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2070f06f746_0_9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9" name="Google Shape;459;g2070f06f746_0_9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Option for early finishers: have them begin planning an animation in Scratch using CoCo and THEN move into Scratch</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210b512f967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6" name="Google Shape;466;g210b512f967_0_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Optional support videos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2070f06f746_0_10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3" name="Google Shape;473;g2070f06f746_0_10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Check off the objectives as the lesson proceeds.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2070f06f746_0_5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0" name="Google Shape;480;g2070f06f746_0_5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Okay, did the “algorithms” we wrote using words make sense? How would they look in code?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2047badb17c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 name="Google Shape;96;g2047badb17c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Before we begin let's review some important vocabulary from our previous lesson. Work together to match the vocabulary term to its definition. </a:t>
            </a:r>
            <a:r>
              <a:rPr lang="en">
                <a:solidFill>
                  <a:srgbClr val="4472C4"/>
                </a:solidFill>
                <a:highlight>
                  <a:srgbClr val="FFFFFF"/>
                </a:highlight>
                <a:latin typeface="Calibri"/>
                <a:ea typeface="Calibri"/>
                <a:cs typeface="Calibri"/>
                <a:sym typeface="Calibri"/>
              </a:rPr>
              <a:t>We will share the answers next.</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2070f06f746_0_5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5" name="Google Shape;485;g2070f06f746_0_5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i="1" lang="en">
                <a:solidFill>
                  <a:schemeClr val="dk1"/>
                </a:solidFill>
              </a:rPr>
              <a:t>I want to use my scratch blocks to instruct our robot to walk in a square. But wait! I can’t find a block with the </a:t>
            </a:r>
            <a:r>
              <a:rPr i="1" lang="en">
                <a:solidFill>
                  <a:schemeClr val="dk2"/>
                </a:solidFill>
              </a:rPr>
              <a:t>command that says</a:t>
            </a:r>
            <a:r>
              <a:rPr i="1" lang="en">
                <a:solidFill>
                  <a:schemeClr val="dk1"/>
                </a:solidFill>
              </a:rPr>
              <a:t> walk in a square. What do you think I should do? I think I first need to make my robot walk forward. Can you find a block that would </a:t>
            </a:r>
            <a:r>
              <a:rPr i="1" lang="en">
                <a:solidFill>
                  <a:schemeClr val="dk2"/>
                </a:solidFill>
              </a:rPr>
              <a:t>command</a:t>
            </a:r>
            <a:r>
              <a:rPr i="1" lang="en">
                <a:solidFill>
                  <a:schemeClr val="dk1"/>
                </a:solidFill>
              </a:rPr>
              <a:t> the robot walk forward? Hmmm, which of these blocks might be the correct command?</a:t>
            </a:r>
            <a:r>
              <a:rPr lang="en">
                <a:solidFill>
                  <a:schemeClr val="dk1"/>
                </a:solidFill>
              </a:rPr>
              <a:t> When you think you know, tell your teacher.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2070f06f746_0_5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8" name="Google Shape;498;g2070f06f746_0_5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If you choose this block, you would be correct. This block says “Move ___ steps”.</a:t>
            </a:r>
            <a:endParaRPr/>
          </a:p>
          <a:p>
            <a:pPr indent="0" lvl="0" marL="0" rtl="0" algn="l">
              <a:lnSpc>
                <a:spcPct val="100000"/>
              </a:lnSpc>
              <a:spcBef>
                <a:spcPts val="0"/>
              </a:spcBef>
              <a:spcAft>
                <a:spcPts val="0"/>
              </a:spcAft>
              <a:buSzPts val="1100"/>
              <a:buNone/>
            </a:pPr>
            <a:r>
              <a:rPr lang="en"/>
              <a:t>I want my robot to move 2 steps, so that would go in this blank. CLICK </a:t>
            </a:r>
            <a:endParaRPr/>
          </a:p>
          <a:p>
            <a:pPr indent="0" lvl="0" marL="0" rtl="0" algn="l">
              <a:lnSpc>
                <a:spcPct val="100000"/>
              </a:lnSpc>
              <a:spcBef>
                <a:spcPts val="0"/>
              </a:spcBef>
              <a:spcAft>
                <a:spcPts val="0"/>
              </a:spcAft>
              <a:buSzPts val="1100"/>
              <a:buNone/>
            </a:pPr>
            <a:r>
              <a:rPr lang="en"/>
              <a:t>This means our robot should move directly forward 2 steps. If you are the robot, move forward 2 steps.</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2070f06f746_0_5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7" name="Google Shape;507;g2070f06f746_0_5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i="1" lang="en">
                <a:solidFill>
                  <a:schemeClr val="dk1"/>
                </a:solidFill>
              </a:rPr>
              <a:t>Ok, we want our robot to move in a square, What should I do next? Which way does my robot need to go and which command do I need to use to make the robot go that way? Pause for a moment to choose the next command block we need.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2070f06f746_0_6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0" name="Google Shape;520;g2070f06f746_0_6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We need our robot to TURN. This common block </a:t>
            </a:r>
            <a:r>
              <a:rPr lang="en">
                <a:solidFill>
                  <a:schemeClr val="dk2"/>
                </a:solidFill>
              </a:rPr>
              <a:t>commands</a:t>
            </a:r>
            <a:r>
              <a:rPr lang="en"/>
              <a:t> the robot to turn right 90 degrees, which is like turning one corner of our square. Go ahead robot, turn right 90 degrees or one of our corners.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2070f06f746_0_60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0" name="Google Shape;530;g2070f06f746_0_6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i="1" lang="en">
                <a:solidFill>
                  <a:schemeClr val="dk1"/>
                </a:solidFill>
              </a:rPr>
              <a:t>My robot has turned, but now what does the robot need to do? Take a moment to think and choose. What should we command the robot to do next? </a:t>
            </a:r>
            <a:endParaRPr i="1">
              <a:solidFill>
                <a:schemeClr val="dk1"/>
              </a:solidFill>
            </a:endParaRPr>
          </a:p>
          <a:p>
            <a:pPr indent="0" lvl="0" marL="0" rtl="0" algn="l">
              <a:lnSpc>
                <a:spcPct val="115000"/>
              </a:lnSpc>
              <a:spcBef>
                <a:spcPts val="0"/>
              </a:spcBef>
              <a:spcAft>
                <a:spcPts val="0"/>
              </a:spcAft>
              <a:buSzPts val="1100"/>
              <a:buNone/>
            </a:pPr>
            <a:r>
              <a:t/>
            </a:r>
            <a:endParaRPr i="1">
              <a:solidFill>
                <a:schemeClr val="dk1"/>
              </a:solidFill>
            </a:endParaRPr>
          </a:p>
          <a:p>
            <a:pPr indent="0" lvl="0" marL="0" rtl="0" algn="l">
              <a:lnSpc>
                <a:spcPct val="115000"/>
              </a:lnSpc>
              <a:spcBef>
                <a:spcPts val="0"/>
              </a:spcBef>
              <a:spcAft>
                <a:spcPts val="0"/>
              </a:spcAft>
              <a:buSzPts val="1100"/>
              <a:buNone/>
            </a:pPr>
            <a:r>
              <a:rPr i="1" lang="en">
                <a:solidFill>
                  <a:schemeClr val="dk1"/>
                </a:solidFill>
              </a:rPr>
              <a:t>(PAUSE)</a:t>
            </a:r>
            <a:endParaRPr i="1">
              <a:solidFill>
                <a:schemeClr val="dk1"/>
              </a:solidFill>
            </a:endParaRPr>
          </a:p>
          <a:p>
            <a:pPr indent="0" lvl="0" marL="0" rtl="0" algn="l">
              <a:lnSpc>
                <a:spcPct val="115000"/>
              </a:lnSpc>
              <a:spcBef>
                <a:spcPts val="0"/>
              </a:spcBef>
              <a:spcAft>
                <a:spcPts val="0"/>
              </a:spcAft>
              <a:buSzPts val="1100"/>
              <a:buNone/>
            </a:pPr>
            <a:r>
              <a:t/>
            </a:r>
            <a:endParaRPr i="1">
              <a:solidFill>
                <a:schemeClr val="dk1"/>
              </a:solidFill>
            </a:endParaRPr>
          </a:p>
          <a:p>
            <a:pPr indent="0" lvl="0" marL="0" rtl="0" algn="l">
              <a:lnSpc>
                <a:spcPct val="115000"/>
              </a:lnSpc>
              <a:spcBef>
                <a:spcPts val="0"/>
              </a:spcBef>
              <a:spcAft>
                <a:spcPts val="0"/>
              </a:spcAft>
              <a:buSzPts val="1100"/>
              <a:buNone/>
            </a:pPr>
            <a:r>
              <a:rPr i="1" lang="en">
                <a:solidFill>
                  <a:schemeClr val="dk1"/>
                </a:solidFill>
              </a:rPr>
              <a:t>Think about the shape of a square. Are the sides all the same length or different? </a:t>
            </a:r>
            <a:endParaRPr i="1">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2070f06f746_0_6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3" name="Google Shape;543;g2070f06f746_0_6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The sides of a square are equal, so we need our robot to walk to same number of steps as it did the first time, 2! So now our robot needs to take two steps. Things should start to get a little easier now.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2070f06f746_0_6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3" name="Google Shape;553;g2070f06f746_0_6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i="1" lang="en">
                <a:solidFill>
                  <a:schemeClr val="dk1"/>
                </a:solidFill>
              </a:rPr>
              <a:t>What next? We need our robot to complete the square. </a:t>
            </a:r>
            <a:endParaRPr i="1">
              <a:solidFill>
                <a:schemeClr val="dk1"/>
              </a:solidFill>
            </a:endParaRPr>
          </a:p>
          <a:p>
            <a:pPr indent="0" lvl="0" marL="0" rtl="0" algn="l">
              <a:lnSpc>
                <a:spcPct val="115000"/>
              </a:lnSpc>
              <a:spcBef>
                <a:spcPts val="0"/>
              </a:spcBef>
              <a:spcAft>
                <a:spcPts val="0"/>
              </a:spcAft>
              <a:buSzPts val="1100"/>
              <a:buNone/>
            </a:pPr>
            <a:r>
              <a:t/>
            </a:r>
            <a:endParaRPr i="1">
              <a:solidFill>
                <a:schemeClr val="dk1"/>
              </a:solidFill>
            </a:endParaRPr>
          </a:p>
          <a:p>
            <a:pPr indent="0" lvl="0" marL="0" rtl="0" algn="l">
              <a:lnSpc>
                <a:spcPct val="115000"/>
              </a:lnSpc>
              <a:spcBef>
                <a:spcPts val="0"/>
              </a:spcBef>
              <a:spcAft>
                <a:spcPts val="0"/>
              </a:spcAft>
              <a:buSzPts val="1100"/>
              <a:buNone/>
            </a:pPr>
            <a:r>
              <a:t/>
            </a:r>
            <a:endParaRPr i="1">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2070f06f746_0_6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6" name="Google Shape;566;g2070f06f746_0_6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You got it! The robot turns right again 90 degrees! Go ahead robot, turn.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g2070f06f746_0_6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4" name="Google Shape;574;g2070f06f746_0_6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i="1" lang="en">
                <a:solidFill>
                  <a:schemeClr val="dk1"/>
                </a:solidFill>
              </a:rPr>
              <a:t>Ok, the robot now needs to….</a:t>
            </a:r>
            <a:endParaRPr i="1">
              <a:solidFill>
                <a:schemeClr val="dk1"/>
              </a:solidFill>
            </a:endParaRPr>
          </a:p>
          <a:p>
            <a:pPr indent="0" lvl="0" marL="0" rtl="0" algn="l">
              <a:lnSpc>
                <a:spcPct val="115000"/>
              </a:lnSpc>
              <a:spcBef>
                <a:spcPts val="0"/>
              </a:spcBef>
              <a:spcAft>
                <a:spcPts val="0"/>
              </a:spcAft>
              <a:buSzPts val="1100"/>
              <a:buNone/>
            </a:pPr>
            <a:r>
              <a:t/>
            </a:r>
            <a:endParaRPr i="1">
              <a:solidFill>
                <a:schemeClr val="dk1"/>
              </a:solidFill>
            </a:endParaRPr>
          </a:p>
          <a:p>
            <a:pPr indent="0" lvl="0" marL="0" rtl="0" algn="l">
              <a:lnSpc>
                <a:spcPct val="115000"/>
              </a:lnSpc>
              <a:spcBef>
                <a:spcPts val="0"/>
              </a:spcBef>
              <a:spcAft>
                <a:spcPts val="0"/>
              </a:spcAft>
              <a:buSzPts val="1100"/>
              <a:buNone/>
            </a:pPr>
            <a:r>
              <a:t/>
            </a:r>
            <a:endParaRPr i="1">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2070f06f746_0_6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7" name="Google Shape;587;g2070f06f746_0_6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Move 2 steps! Go ahead robot, move two steps again!</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2070f06f746_0_9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3" name="Google Shape;103;g2070f06f746_0_9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Before we begin let's review some important vocabulary from our previous lesson. Work together to match the vocabulary term to its definition. </a:t>
            </a:r>
            <a:r>
              <a:rPr lang="en">
                <a:solidFill>
                  <a:srgbClr val="4472C4"/>
                </a:solidFill>
                <a:highlight>
                  <a:srgbClr val="FFFFFF"/>
                </a:highlight>
                <a:latin typeface="Calibri"/>
                <a:ea typeface="Calibri"/>
                <a:cs typeface="Calibri"/>
                <a:sym typeface="Calibri"/>
              </a:rPr>
              <a:t>We will share the answers next.</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2070f06f746_0_6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7" name="Google Shape;597;g2070f06f746_0_6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i="1" lang="en">
                <a:solidFill>
                  <a:schemeClr val="dk1"/>
                </a:solidFill>
              </a:rPr>
              <a:t>Now our robot needs to…..</a:t>
            </a:r>
            <a:endParaRPr i="1">
              <a:solidFill>
                <a:schemeClr val="dk1"/>
              </a:solidFill>
            </a:endParaRPr>
          </a:p>
          <a:p>
            <a:pPr indent="0" lvl="0" marL="0" rtl="0" algn="l">
              <a:lnSpc>
                <a:spcPct val="115000"/>
              </a:lnSpc>
              <a:spcBef>
                <a:spcPts val="0"/>
              </a:spcBef>
              <a:spcAft>
                <a:spcPts val="0"/>
              </a:spcAft>
              <a:buSzPts val="1100"/>
              <a:buNone/>
            </a:pPr>
            <a:r>
              <a:t/>
            </a:r>
            <a:endParaRPr i="1">
              <a:solidFill>
                <a:schemeClr val="dk1"/>
              </a:solidFill>
            </a:endParaRPr>
          </a:p>
          <a:p>
            <a:pPr indent="0" lvl="0" marL="0" rtl="0" algn="l">
              <a:lnSpc>
                <a:spcPct val="115000"/>
              </a:lnSpc>
              <a:spcBef>
                <a:spcPts val="0"/>
              </a:spcBef>
              <a:spcAft>
                <a:spcPts val="0"/>
              </a:spcAft>
              <a:buSzPts val="1100"/>
              <a:buNone/>
            </a:pPr>
            <a:r>
              <a:t/>
            </a:r>
            <a:endParaRPr i="1">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2070f06f746_0_68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0" name="Google Shape;610;g2070f06f746_0_6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Turn right 90 degrees again. Go ahead robot!</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g2070f06f746_0_6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8" name="Google Shape;618;g2070f06f746_0_6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i="1" lang="en">
                <a:solidFill>
                  <a:schemeClr val="dk1"/>
                </a:solidFill>
              </a:rPr>
              <a:t>We are almost done with our square, what is last?</a:t>
            </a:r>
            <a:endParaRPr i="1">
              <a:solidFill>
                <a:schemeClr val="dk1"/>
              </a:solidFill>
            </a:endParaRPr>
          </a:p>
          <a:p>
            <a:pPr indent="0" lvl="0" marL="0" rtl="0" algn="l">
              <a:lnSpc>
                <a:spcPct val="115000"/>
              </a:lnSpc>
              <a:spcBef>
                <a:spcPts val="0"/>
              </a:spcBef>
              <a:spcAft>
                <a:spcPts val="0"/>
              </a:spcAft>
              <a:buSzPts val="1100"/>
              <a:buNone/>
            </a:pPr>
            <a:r>
              <a:t/>
            </a:r>
            <a:endParaRPr i="1">
              <a:solidFill>
                <a:schemeClr val="dk1"/>
              </a:solidFill>
            </a:endParaRPr>
          </a:p>
          <a:p>
            <a:pPr indent="0" lvl="0" marL="0" rtl="0" algn="l">
              <a:lnSpc>
                <a:spcPct val="115000"/>
              </a:lnSpc>
              <a:spcBef>
                <a:spcPts val="0"/>
              </a:spcBef>
              <a:spcAft>
                <a:spcPts val="0"/>
              </a:spcAft>
              <a:buSzPts val="1100"/>
              <a:buNone/>
            </a:pPr>
            <a:r>
              <a:t/>
            </a:r>
            <a:endParaRPr i="1">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g2070f06f746_0_70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2" name="Google Shape;632;g2070f06f746_0_7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Finally, our last step is to take 2 steps and complete our square. How did your robot do?</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g2070f06f746_0_7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2" name="Google Shape;642;g2070f06f746_0_7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Let’s review the commands we gave the “robot” using code. We told our robot to walk forward 2 steps, turn right, forward 2 steps, turn right, forward 2 steps, turn right...until we completed our square. We had to  put our commands in the correct sequence or our robot would not create a square! Think if we had put them out of order, what would our robot had done?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When you look at the code you created, you can see how these blocks would fit together. This is your algorithm, or your list of commands!</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g2070f06f746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3" name="Google Shape;663;g2070f06f746_0_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We could’ve used abstraction here!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In computer science, we use abstraction when we create code that we can reuse and when that code is written in the most efficient way possible. Remember when we tried to draw a square? We had your classmate take two steps each time. Well, we can use abstraction to reuse that pattern efficiently. We can just change the number of steps and create different size squares. </a:t>
            </a:r>
            <a:endParaRPr>
              <a:solidFill>
                <a:schemeClr val="dk1"/>
              </a:solidFill>
            </a:endParaRPr>
          </a:p>
          <a:p>
            <a:pPr indent="0" lvl="0" marL="0" rtl="0" algn="l">
              <a:lnSpc>
                <a:spcPct val="100000"/>
              </a:lnSpc>
              <a:spcBef>
                <a:spcPts val="0"/>
              </a:spcBef>
              <a:spcAft>
                <a:spcPts val="0"/>
              </a:spcAft>
              <a:buSzPts val="1100"/>
              <a:buNone/>
            </a:pPr>
            <a:r>
              <a:rPr lang="en"/>
              <a:t>The same is true in Scratch. Do you see how the first the first square says 50, 100, and then 200. This would create different size squares using the same sequence. We only have to change the number of steps and our square can change size!</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Scratch link: </a:t>
            </a:r>
            <a:r>
              <a:rPr lang="en" u="sng">
                <a:solidFill>
                  <a:schemeClr val="hlink"/>
                </a:solidFill>
                <a:hlinkClick r:id="rId2"/>
              </a:rPr>
              <a:t>https://scratch.mit.edu/projects/599143669</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g2070f06f746_0_10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0" name="Google Shape;680;g2070f06f746_0_10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Check off the objectives as the lesson proceeds.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g2038fe04e7e_0_1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7" name="Google Shape;687;g2038fe04e7e_0_1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038fe04e7e_0_1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5" name="Google Shape;115;g2038fe04e7e_0_1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Play video</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2070f06f746_0_98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1" name="Google Shape;121;g2070f06f746_0_9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Check off the objectives as the lesson proceeds.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cxnSp>
        <p:nvCxnSpPr>
          <p:cNvPr id="10" name="Google Shape;10;p45"/>
          <p:cNvCxnSpPr/>
          <p:nvPr/>
        </p:nvCxnSpPr>
        <p:spPr>
          <a:xfrm flipH="1" rot="10800000">
            <a:off x="-145325" y="2737175"/>
            <a:ext cx="9301200" cy="36300"/>
          </a:xfrm>
          <a:prstGeom prst="straightConnector1">
            <a:avLst/>
          </a:prstGeom>
          <a:noFill/>
          <a:ln cap="flat" cmpd="sng" w="76200">
            <a:solidFill>
              <a:schemeClr val="accent5"/>
            </a:solidFill>
            <a:prstDash val="solid"/>
            <a:round/>
            <a:headEnd len="sm" w="sm" type="none"/>
            <a:tailEnd len="sm" w="sm" type="none"/>
          </a:ln>
        </p:spPr>
      </p:cxnSp>
      <p:sp>
        <p:nvSpPr>
          <p:cNvPr id="11" name="Google Shape;11;p45"/>
          <p:cNvSpPr txBox="1"/>
          <p:nvPr>
            <p:ph type="ctrTitle"/>
          </p:nvPr>
        </p:nvSpPr>
        <p:spPr>
          <a:xfrm>
            <a:off x="311700" y="595975"/>
            <a:ext cx="8520600" cy="19578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400"/>
              <a:buNone/>
              <a:defRPr sz="5400"/>
            </a:lvl1pPr>
            <a:lvl2pPr lvl="1" algn="ctr">
              <a:lnSpc>
                <a:spcPct val="100000"/>
              </a:lnSpc>
              <a:spcBef>
                <a:spcPts val="0"/>
              </a:spcBef>
              <a:spcAft>
                <a:spcPts val="0"/>
              </a:spcAft>
              <a:buSzPts val="5400"/>
              <a:buNone/>
              <a:defRPr sz="5400"/>
            </a:lvl2pPr>
            <a:lvl3pPr lvl="2" algn="ctr">
              <a:lnSpc>
                <a:spcPct val="100000"/>
              </a:lnSpc>
              <a:spcBef>
                <a:spcPts val="0"/>
              </a:spcBef>
              <a:spcAft>
                <a:spcPts val="0"/>
              </a:spcAft>
              <a:buSzPts val="5400"/>
              <a:buNone/>
              <a:defRPr sz="5400"/>
            </a:lvl3pPr>
            <a:lvl4pPr lvl="3" algn="ctr">
              <a:lnSpc>
                <a:spcPct val="100000"/>
              </a:lnSpc>
              <a:spcBef>
                <a:spcPts val="0"/>
              </a:spcBef>
              <a:spcAft>
                <a:spcPts val="0"/>
              </a:spcAft>
              <a:buSzPts val="5400"/>
              <a:buNone/>
              <a:defRPr sz="5400"/>
            </a:lvl4pPr>
            <a:lvl5pPr lvl="4" algn="ctr">
              <a:lnSpc>
                <a:spcPct val="100000"/>
              </a:lnSpc>
              <a:spcBef>
                <a:spcPts val="0"/>
              </a:spcBef>
              <a:spcAft>
                <a:spcPts val="0"/>
              </a:spcAft>
              <a:buSzPts val="5400"/>
              <a:buNone/>
              <a:defRPr sz="5400"/>
            </a:lvl5pPr>
            <a:lvl6pPr lvl="5" algn="ctr">
              <a:lnSpc>
                <a:spcPct val="100000"/>
              </a:lnSpc>
              <a:spcBef>
                <a:spcPts val="0"/>
              </a:spcBef>
              <a:spcAft>
                <a:spcPts val="0"/>
              </a:spcAft>
              <a:buSzPts val="5400"/>
              <a:buNone/>
              <a:defRPr sz="5400"/>
            </a:lvl6pPr>
            <a:lvl7pPr lvl="6" algn="ctr">
              <a:lnSpc>
                <a:spcPct val="100000"/>
              </a:lnSpc>
              <a:spcBef>
                <a:spcPts val="0"/>
              </a:spcBef>
              <a:spcAft>
                <a:spcPts val="0"/>
              </a:spcAft>
              <a:buSzPts val="5400"/>
              <a:buNone/>
              <a:defRPr sz="5400"/>
            </a:lvl7pPr>
            <a:lvl8pPr lvl="7" algn="ctr">
              <a:lnSpc>
                <a:spcPct val="100000"/>
              </a:lnSpc>
              <a:spcBef>
                <a:spcPts val="0"/>
              </a:spcBef>
              <a:spcAft>
                <a:spcPts val="0"/>
              </a:spcAft>
              <a:buSzPts val="5400"/>
              <a:buNone/>
              <a:defRPr sz="5400"/>
            </a:lvl8pPr>
            <a:lvl9pPr lvl="8" algn="ctr">
              <a:lnSpc>
                <a:spcPct val="100000"/>
              </a:lnSpc>
              <a:spcBef>
                <a:spcPts val="0"/>
              </a:spcBef>
              <a:spcAft>
                <a:spcPts val="0"/>
              </a:spcAft>
              <a:buSzPts val="5400"/>
              <a:buNone/>
              <a:defRPr sz="5400"/>
            </a:lvl9pPr>
          </a:lstStyle>
          <a:p/>
        </p:txBody>
      </p:sp>
      <p:sp>
        <p:nvSpPr>
          <p:cNvPr id="12" name="Google Shape;12;p45"/>
          <p:cNvSpPr txBox="1"/>
          <p:nvPr>
            <p:ph idx="1" type="subTitle"/>
          </p:nvPr>
        </p:nvSpPr>
        <p:spPr>
          <a:xfrm>
            <a:off x="311700" y="3165823"/>
            <a:ext cx="8520600" cy="7335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400"/>
              <a:buFont typeface="Bebas Neue"/>
              <a:buNone/>
              <a:defRPr sz="2400">
                <a:latin typeface="Bebas Neue"/>
                <a:ea typeface="Bebas Neue"/>
                <a:cs typeface="Bebas Neue"/>
                <a:sym typeface="Bebas Neue"/>
              </a:defRPr>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13" name="Google Shape;13;p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5" name="Shape 45"/>
        <p:cNvGrpSpPr/>
        <p:nvPr/>
      </p:nvGrpSpPr>
      <p:grpSpPr>
        <a:xfrm>
          <a:off x="0" y="0"/>
          <a:ext cx="0" cy="0"/>
          <a:chOff x="0" y="0"/>
          <a:chExt cx="0" cy="0"/>
        </a:xfrm>
      </p:grpSpPr>
      <p:sp>
        <p:nvSpPr>
          <p:cNvPr id="46" name="Google Shape;46;p53"/>
          <p:cNvSpPr txBox="1"/>
          <p:nvPr>
            <p:ph idx="1" type="body"/>
          </p:nvPr>
        </p:nvSpPr>
        <p:spPr>
          <a:xfrm>
            <a:off x="319500" y="4233725"/>
            <a:ext cx="5998800" cy="5988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Clr>
                <a:schemeClr val="accent3"/>
              </a:buClr>
              <a:buSzPts val="1800"/>
              <a:buFont typeface="Alfa Slab One"/>
              <a:buNone/>
              <a:defRPr>
                <a:solidFill>
                  <a:schemeClr val="accent3"/>
                </a:solidFill>
                <a:latin typeface="Alfa Slab One"/>
                <a:ea typeface="Alfa Slab One"/>
                <a:cs typeface="Alfa Slab One"/>
                <a:sym typeface="Alfa Slab One"/>
              </a:defRPr>
            </a:lvl1pPr>
          </a:lstStyle>
          <a:p/>
        </p:txBody>
      </p:sp>
      <p:sp>
        <p:nvSpPr>
          <p:cNvPr id="47" name="Google Shape;47;p5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8" name="Shape 48"/>
        <p:cNvGrpSpPr/>
        <p:nvPr/>
      </p:nvGrpSpPr>
      <p:grpSpPr>
        <a:xfrm>
          <a:off x="0" y="0"/>
          <a:ext cx="0" cy="0"/>
          <a:chOff x="0" y="0"/>
          <a:chExt cx="0" cy="0"/>
        </a:xfrm>
      </p:grpSpPr>
      <p:sp>
        <p:nvSpPr>
          <p:cNvPr id="49" name="Google Shape;49;p54"/>
          <p:cNvSpPr txBox="1"/>
          <p:nvPr>
            <p:ph hasCustomPrompt="1" type="title"/>
          </p:nvPr>
        </p:nvSpPr>
        <p:spPr>
          <a:xfrm>
            <a:off x="311700" y="1167925"/>
            <a:ext cx="8520600" cy="19800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chemeClr val="dk1"/>
              </a:buClr>
              <a:buSzPts val="11000"/>
              <a:buNone/>
              <a:defRPr sz="11000">
                <a:solidFill>
                  <a:schemeClr val="dk1"/>
                </a:solidFill>
              </a:defRPr>
            </a:lvl1pPr>
            <a:lvl2pPr lvl="1" algn="ctr">
              <a:lnSpc>
                <a:spcPct val="100000"/>
              </a:lnSpc>
              <a:spcBef>
                <a:spcPts val="0"/>
              </a:spcBef>
              <a:spcAft>
                <a:spcPts val="0"/>
              </a:spcAft>
              <a:buClr>
                <a:schemeClr val="dk1"/>
              </a:buClr>
              <a:buSzPts val="11000"/>
              <a:buNone/>
              <a:defRPr sz="11000">
                <a:solidFill>
                  <a:schemeClr val="dk1"/>
                </a:solidFill>
              </a:defRPr>
            </a:lvl2pPr>
            <a:lvl3pPr lvl="2" algn="ctr">
              <a:lnSpc>
                <a:spcPct val="100000"/>
              </a:lnSpc>
              <a:spcBef>
                <a:spcPts val="0"/>
              </a:spcBef>
              <a:spcAft>
                <a:spcPts val="0"/>
              </a:spcAft>
              <a:buClr>
                <a:schemeClr val="dk1"/>
              </a:buClr>
              <a:buSzPts val="11000"/>
              <a:buNone/>
              <a:defRPr sz="11000">
                <a:solidFill>
                  <a:schemeClr val="dk1"/>
                </a:solidFill>
              </a:defRPr>
            </a:lvl3pPr>
            <a:lvl4pPr lvl="3" algn="ctr">
              <a:lnSpc>
                <a:spcPct val="100000"/>
              </a:lnSpc>
              <a:spcBef>
                <a:spcPts val="0"/>
              </a:spcBef>
              <a:spcAft>
                <a:spcPts val="0"/>
              </a:spcAft>
              <a:buClr>
                <a:schemeClr val="dk1"/>
              </a:buClr>
              <a:buSzPts val="11000"/>
              <a:buNone/>
              <a:defRPr sz="11000">
                <a:solidFill>
                  <a:schemeClr val="dk1"/>
                </a:solidFill>
              </a:defRPr>
            </a:lvl4pPr>
            <a:lvl5pPr lvl="4" algn="ctr">
              <a:lnSpc>
                <a:spcPct val="100000"/>
              </a:lnSpc>
              <a:spcBef>
                <a:spcPts val="0"/>
              </a:spcBef>
              <a:spcAft>
                <a:spcPts val="0"/>
              </a:spcAft>
              <a:buClr>
                <a:schemeClr val="dk1"/>
              </a:buClr>
              <a:buSzPts val="11000"/>
              <a:buNone/>
              <a:defRPr sz="11000">
                <a:solidFill>
                  <a:schemeClr val="dk1"/>
                </a:solidFill>
              </a:defRPr>
            </a:lvl5pPr>
            <a:lvl6pPr lvl="5" algn="ctr">
              <a:lnSpc>
                <a:spcPct val="100000"/>
              </a:lnSpc>
              <a:spcBef>
                <a:spcPts val="0"/>
              </a:spcBef>
              <a:spcAft>
                <a:spcPts val="0"/>
              </a:spcAft>
              <a:buClr>
                <a:schemeClr val="dk1"/>
              </a:buClr>
              <a:buSzPts val="11000"/>
              <a:buNone/>
              <a:defRPr sz="11000">
                <a:solidFill>
                  <a:schemeClr val="dk1"/>
                </a:solidFill>
              </a:defRPr>
            </a:lvl6pPr>
            <a:lvl7pPr lvl="6" algn="ctr">
              <a:lnSpc>
                <a:spcPct val="100000"/>
              </a:lnSpc>
              <a:spcBef>
                <a:spcPts val="0"/>
              </a:spcBef>
              <a:spcAft>
                <a:spcPts val="0"/>
              </a:spcAft>
              <a:buClr>
                <a:schemeClr val="dk1"/>
              </a:buClr>
              <a:buSzPts val="11000"/>
              <a:buNone/>
              <a:defRPr sz="11000">
                <a:solidFill>
                  <a:schemeClr val="dk1"/>
                </a:solidFill>
              </a:defRPr>
            </a:lvl7pPr>
            <a:lvl8pPr lvl="7" algn="ctr">
              <a:lnSpc>
                <a:spcPct val="100000"/>
              </a:lnSpc>
              <a:spcBef>
                <a:spcPts val="0"/>
              </a:spcBef>
              <a:spcAft>
                <a:spcPts val="0"/>
              </a:spcAft>
              <a:buClr>
                <a:schemeClr val="dk1"/>
              </a:buClr>
              <a:buSzPts val="11000"/>
              <a:buNone/>
              <a:defRPr sz="11000">
                <a:solidFill>
                  <a:schemeClr val="dk1"/>
                </a:solidFill>
              </a:defRPr>
            </a:lvl8pPr>
            <a:lvl9pPr lvl="8" algn="ctr">
              <a:lnSpc>
                <a:spcPct val="100000"/>
              </a:lnSpc>
              <a:spcBef>
                <a:spcPts val="0"/>
              </a:spcBef>
              <a:spcAft>
                <a:spcPts val="0"/>
              </a:spcAft>
              <a:buClr>
                <a:schemeClr val="dk1"/>
              </a:buClr>
              <a:buSzPts val="11000"/>
              <a:buNone/>
              <a:defRPr sz="11000">
                <a:solidFill>
                  <a:schemeClr val="dk1"/>
                </a:solidFill>
              </a:defRPr>
            </a:lvl9pPr>
          </a:lstStyle>
          <a:p>
            <a:r>
              <a:t>xx%</a:t>
            </a:r>
          </a:p>
        </p:txBody>
      </p:sp>
      <p:sp>
        <p:nvSpPr>
          <p:cNvPr id="50" name="Google Shape;50;p54"/>
          <p:cNvSpPr txBox="1"/>
          <p:nvPr>
            <p:ph idx="1" type="body"/>
          </p:nvPr>
        </p:nvSpPr>
        <p:spPr>
          <a:xfrm>
            <a:off x="311700" y="3224250"/>
            <a:ext cx="8520600" cy="10716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51" name="Google Shape;51;p5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4" name="Shape 14"/>
        <p:cNvGrpSpPr/>
        <p:nvPr/>
      </p:nvGrpSpPr>
      <p:grpSpPr>
        <a:xfrm>
          <a:off x="0" y="0"/>
          <a:ext cx="0" cy="0"/>
          <a:chOff x="0" y="0"/>
          <a:chExt cx="0" cy="0"/>
        </a:xfrm>
      </p:grpSpPr>
      <p:sp>
        <p:nvSpPr>
          <p:cNvPr id="15" name="Google Shape;15;p46"/>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Font typeface="Bebas Neue"/>
              <a:buNone/>
              <a:defRPr>
                <a:latin typeface="Bebas Neue"/>
                <a:ea typeface="Bebas Neue"/>
                <a:cs typeface="Bebas Neue"/>
                <a:sym typeface="Bebas Neu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16" name="Google Shape;16;p46"/>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7" name="Google Shape;17;p46"/>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8" name="Google Shape;18;p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 name="Shape 19"/>
        <p:cNvGrpSpPr/>
        <p:nvPr/>
      </p:nvGrpSpPr>
      <p:grpSpPr>
        <a:xfrm>
          <a:off x="0" y="0"/>
          <a:ext cx="0" cy="0"/>
          <a:chOff x="0" y="0"/>
          <a:chExt cx="0" cy="0"/>
        </a:xfrm>
      </p:grpSpPr>
      <p:sp>
        <p:nvSpPr>
          <p:cNvPr id="20" name="Google Shape;20;p47"/>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Font typeface="Bebas Neue"/>
              <a:buNone/>
              <a:defRPr>
                <a:latin typeface="Bebas Neue"/>
                <a:ea typeface="Bebas Neue"/>
                <a:cs typeface="Bebas Neue"/>
                <a:sym typeface="Bebas Neu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21" name="Google Shape;21;p4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22" name="Google Shape;22;p4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4"/>
        </a:solidFill>
      </p:bgPr>
    </p:bg>
    <p:spTree>
      <p:nvGrpSpPr>
        <p:cNvPr id="23" name="Shape 23"/>
        <p:cNvGrpSpPr/>
        <p:nvPr/>
      </p:nvGrpSpPr>
      <p:grpSpPr>
        <a:xfrm>
          <a:off x="0" y="0"/>
          <a:ext cx="0" cy="0"/>
          <a:chOff x="0" y="0"/>
          <a:chExt cx="0" cy="0"/>
        </a:xfrm>
      </p:grpSpPr>
      <p:sp>
        <p:nvSpPr>
          <p:cNvPr id="24" name="Google Shape;24;p49"/>
          <p:cNvSpPr txBox="1"/>
          <p:nvPr>
            <p:ph type="title"/>
          </p:nvPr>
        </p:nvSpPr>
        <p:spPr>
          <a:xfrm>
            <a:off x="490250" y="526350"/>
            <a:ext cx="5683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p:txBody>
      </p:sp>
      <p:sp>
        <p:nvSpPr>
          <p:cNvPr id="25" name="Google Shape;25;p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5"/>
        </a:solidFill>
      </p:bgPr>
    </p:bg>
    <p:spTree>
      <p:nvGrpSpPr>
        <p:cNvPr id="26" name="Shape 26"/>
        <p:cNvGrpSpPr/>
        <p:nvPr/>
      </p:nvGrpSpPr>
      <p:grpSpPr>
        <a:xfrm>
          <a:off x="0" y="0"/>
          <a:ext cx="0" cy="0"/>
          <a:chOff x="0" y="0"/>
          <a:chExt cx="0" cy="0"/>
        </a:xfrm>
      </p:grpSpPr>
      <p:sp>
        <p:nvSpPr>
          <p:cNvPr id="27" name="Google Shape;27;p48"/>
          <p:cNvSpPr txBox="1"/>
          <p:nvPr>
            <p:ph type="title"/>
          </p:nvPr>
        </p:nvSpPr>
        <p:spPr>
          <a:xfrm>
            <a:off x="311700" y="2480550"/>
            <a:ext cx="8114400" cy="24459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chemeClr val="lt1"/>
              </a:buClr>
              <a:buSzPts val="6800"/>
              <a:buNone/>
              <a:defRPr sz="6800">
                <a:solidFill>
                  <a:schemeClr val="lt1"/>
                </a:solidFill>
              </a:defRPr>
            </a:lvl1pPr>
            <a:lvl2pPr lvl="1" algn="l">
              <a:lnSpc>
                <a:spcPct val="100000"/>
              </a:lnSpc>
              <a:spcBef>
                <a:spcPts val="0"/>
              </a:spcBef>
              <a:spcAft>
                <a:spcPts val="0"/>
              </a:spcAft>
              <a:buClr>
                <a:schemeClr val="lt1"/>
              </a:buClr>
              <a:buSzPts val="6800"/>
              <a:buNone/>
              <a:defRPr sz="6800">
                <a:solidFill>
                  <a:schemeClr val="lt1"/>
                </a:solidFill>
              </a:defRPr>
            </a:lvl2pPr>
            <a:lvl3pPr lvl="2" algn="l">
              <a:lnSpc>
                <a:spcPct val="100000"/>
              </a:lnSpc>
              <a:spcBef>
                <a:spcPts val="0"/>
              </a:spcBef>
              <a:spcAft>
                <a:spcPts val="0"/>
              </a:spcAft>
              <a:buClr>
                <a:schemeClr val="lt1"/>
              </a:buClr>
              <a:buSzPts val="6800"/>
              <a:buNone/>
              <a:defRPr sz="6800">
                <a:solidFill>
                  <a:schemeClr val="lt1"/>
                </a:solidFill>
              </a:defRPr>
            </a:lvl3pPr>
            <a:lvl4pPr lvl="3" algn="l">
              <a:lnSpc>
                <a:spcPct val="100000"/>
              </a:lnSpc>
              <a:spcBef>
                <a:spcPts val="0"/>
              </a:spcBef>
              <a:spcAft>
                <a:spcPts val="0"/>
              </a:spcAft>
              <a:buClr>
                <a:schemeClr val="lt1"/>
              </a:buClr>
              <a:buSzPts val="6800"/>
              <a:buNone/>
              <a:defRPr sz="6800">
                <a:solidFill>
                  <a:schemeClr val="lt1"/>
                </a:solidFill>
              </a:defRPr>
            </a:lvl4pPr>
            <a:lvl5pPr lvl="4" algn="l">
              <a:lnSpc>
                <a:spcPct val="100000"/>
              </a:lnSpc>
              <a:spcBef>
                <a:spcPts val="0"/>
              </a:spcBef>
              <a:spcAft>
                <a:spcPts val="0"/>
              </a:spcAft>
              <a:buClr>
                <a:schemeClr val="lt1"/>
              </a:buClr>
              <a:buSzPts val="6800"/>
              <a:buNone/>
              <a:defRPr sz="6800">
                <a:solidFill>
                  <a:schemeClr val="lt1"/>
                </a:solidFill>
              </a:defRPr>
            </a:lvl5pPr>
            <a:lvl6pPr lvl="5" algn="l">
              <a:lnSpc>
                <a:spcPct val="100000"/>
              </a:lnSpc>
              <a:spcBef>
                <a:spcPts val="0"/>
              </a:spcBef>
              <a:spcAft>
                <a:spcPts val="0"/>
              </a:spcAft>
              <a:buClr>
                <a:schemeClr val="lt1"/>
              </a:buClr>
              <a:buSzPts val="6800"/>
              <a:buNone/>
              <a:defRPr sz="6800">
                <a:solidFill>
                  <a:schemeClr val="lt1"/>
                </a:solidFill>
              </a:defRPr>
            </a:lvl6pPr>
            <a:lvl7pPr lvl="6" algn="l">
              <a:lnSpc>
                <a:spcPct val="100000"/>
              </a:lnSpc>
              <a:spcBef>
                <a:spcPts val="0"/>
              </a:spcBef>
              <a:spcAft>
                <a:spcPts val="0"/>
              </a:spcAft>
              <a:buClr>
                <a:schemeClr val="lt1"/>
              </a:buClr>
              <a:buSzPts val="6800"/>
              <a:buNone/>
              <a:defRPr sz="6800">
                <a:solidFill>
                  <a:schemeClr val="lt1"/>
                </a:solidFill>
              </a:defRPr>
            </a:lvl7pPr>
            <a:lvl8pPr lvl="7" algn="l">
              <a:lnSpc>
                <a:spcPct val="100000"/>
              </a:lnSpc>
              <a:spcBef>
                <a:spcPts val="0"/>
              </a:spcBef>
              <a:spcAft>
                <a:spcPts val="0"/>
              </a:spcAft>
              <a:buClr>
                <a:schemeClr val="lt1"/>
              </a:buClr>
              <a:buSzPts val="6800"/>
              <a:buNone/>
              <a:defRPr sz="6800">
                <a:solidFill>
                  <a:schemeClr val="lt1"/>
                </a:solidFill>
              </a:defRPr>
            </a:lvl8pPr>
            <a:lvl9pPr lvl="8" algn="l">
              <a:lnSpc>
                <a:spcPct val="100000"/>
              </a:lnSpc>
              <a:spcBef>
                <a:spcPts val="0"/>
              </a:spcBef>
              <a:spcAft>
                <a:spcPts val="0"/>
              </a:spcAft>
              <a:buClr>
                <a:schemeClr val="lt1"/>
              </a:buClr>
              <a:buSzPts val="6800"/>
              <a:buNone/>
              <a:defRPr sz="6800">
                <a:solidFill>
                  <a:schemeClr val="lt1"/>
                </a:solidFill>
              </a:defRPr>
            </a:lvl9pPr>
          </a:lstStyle>
          <a:p/>
        </p:txBody>
      </p:sp>
      <p:sp>
        <p:nvSpPr>
          <p:cNvPr id="28" name="Google Shape;28;p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9" name="Shape 29"/>
        <p:cNvGrpSpPr/>
        <p:nvPr/>
      </p:nvGrpSpPr>
      <p:grpSpPr>
        <a:xfrm>
          <a:off x="0" y="0"/>
          <a:ext cx="0" cy="0"/>
          <a:chOff x="0" y="0"/>
          <a:chExt cx="0" cy="0"/>
        </a:xfrm>
      </p:grpSpPr>
      <p:sp>
        <p:nvSpPr>
          <p:cNvPr id="30" name="Google Shape;30;p52"/>
          <p:cNvSpPr/>
          <p:nvPr/>
        </p:nvSpPr>
        <p:spPr>
          <a:xfrm>
            <a:off x="4572000" y="100"/>
            <a:ext cx="4572000" cy="51435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1" name="Google Shape;31;p52"/>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32" name="Google Shape;32;p52"/>
          <p:cNvSpPr txBox="1"/>
          <p:nvPr>
            <p:ph type="title"/>
          </p:nvPr>
        </p:nvSpPr>
        <p:spPr>
          <a:xfrm>
            <a:off x="265500" y="1375599"/>
            <a:ext cx="4045200" cy="15519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3800"/>
              <a:buNone/>
              <a:defRPr sz="3800"/>
            </a:lvl1pPr>
            <a:lvl2pPr lvl="1" algn="ctr">
              <a:lnSpc>
                <a:spcPct val="100000"/>
              </a:lnSpc>
              <a:spcBef>
                <a:spcPts val="0"/>
              </a:spcBef>
              <a:spcAft>
                <a:spcPts val="0"/>
              </a:spcAft>
              <a:buSzPts val="3800"/>
              <a:buNone/>
              <a:defRPr sz="3800"/>
            </a:lvl2pPr>
            <a:lvl3pPr lvl="2" algn="ctr">
              <a:lnSpc>
                <a:spcPct val="100000"/>
              </a:lnSpc>
              <a:spcBef>
                <a:spcPts val="0"/>
              </a:spcBef>
              <a:spcAft>
                <a:spcPts val="0"/>
              </a:spcAft>
              <a:buSzPts val="3800"/>
              <a:buNone/>
              <a:defRPr sz="3800"/>
            </a:lvl3pPr>
            <a:lvl4pPr lvl="3" algn="ctr">
              <a:lnSpc>
                <a:spcPct val="100000"/>
              </a:lnSpc>
              <a:spcBef>
                <a:spcPts val="0"/>
              </a:spcBef>
              <a:spcAft>
                <a:spcPts val="0"/>
              </a:spcAft>
              <a:buSzPts val="3800"/>
              <a:buNone/>
              <a:defRPr sz="3800"/>
            </a:lvl4pPr>
            <a:lvl5pPr lvl="4" algn="ctr">
              <a:lnSpc>
                <a:spcPct val="100000"/>
              </a:lnSpc>
              <a:spcBef>
                <a:spcPts val="0"/>
              </a:spcBef>
              <a:spcAft>
                <a:spcPts val="0"/>
              </a:spcAft>
              <a:buSzPts val="3800"/>
              <a:buNone/>
              <a:defRPr sz="3800"/>
            </a:lvl5pPr>
            <a:lvl6pPr lvl="5" algn="ctr">
              <a:lnSpc>
                <a:spcPct val="100000"/>
              </a:lnSpc>
              <a:spcBef>
                <a:spcPts val="0"/>
              </a:spcBef>
              <a:spcAft>
                <a:spcPts val="0"/>
              </a:spcAft>
              <a:buSzPts val="3800"/>
              <a:buNone/>
              <a:defRPr sz="3800"/>
            </a:lvl6pPr>
            <a:lvl7pPr lvl="6" algn="ctr">
              <a:lnSpc>
                <a:spcPct val="100000"/>
              </a:lnSpc>
              <a:spcBef>
                <a:spcPts val="0"/>
              </a:spcBef>
              <a:spcAft>
                <a:spcPts val="0"/>
              </a:spcAft>
              <a:buSzPts val="3800"/>
              <a:buNone/>
              <a:defRPr sz="3800"/>
            </a:lvl7pPr>
            <a:lvl8pPr lvl="7" algn="ctr">
              <a:lnSpc>
                <a:spcPct val="100000"/>
              </a:lnSpc>
              <a:spcBef>
                <a:spcPts val="0"/>
              </a:spcBef>
              <a:spcAft>
                <a:spcPts val="0"/>
              </a:spcAft>
              <a:buSzPts val="3800"/>
              <a:buNone/>
              <a:defRPr sz="3800"/>
            </a:lvl8pPr>
            <a:lvl9pPr lvl="8" algn="ctr">
              <a:lnSpc>
                <a:spcPct val="100000"/>
              </a:lnSpc>
              <a:spcBef>
                <a:spcPts val="0"/>
              </a:spcBef>
              <a:spcAft>
                <a:spcPts val="0"/>
              </a:spcAft>
              <a:buSzPts val="3800"/>
              <a:buNone/>
              <a:defRPr sz="3800"/>
            </a:lvl9pPr>
          </a:lstStyle>
          <a:p/>
        </p:txBody>
      </p:sp>
      <p:sp>
        <p:nvSpPr>
          <p:cNvPr id="33" name="Google Shape;33;p52"/>
          <p:cNvSpPr txBox="1"/>
          <p:nvPr>
            <p:ph idx="1" type="subTitle"/>
          </p:nvPr>
        </p:nvSpPr>
        <p:spPr>
          <a:xfrm>
            <a:off x="265500" y="2981125"/>
            <a:ext cx="4045200" cy="13455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1800"/>
              <a:buFont typeface="Bebas Neue"/>
              <a:buNone/>
              <a:defRPr>
                <a:latin typeface="Bebas Neue"/>
                <a:ea typeface="Bebas Neue"/>
                <a:cs typeface="Bebas Neue"/>
                <a:sym typeface="Bebas Neu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34" name="Google Shape;34;p52"/>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Clr>
                <a:schemeClr val="lt1"/>
              </a:buClr>
              <a:buSzPts val="1800"/>
              <a:buChar char="●"/>
              <a:defRPr>
                <a:solidFill>
                  <a:schemeClr val="lt1"/>
                </a:solidFill>
              </a:defRPr>
            </a:lvl1pPr>
            <a:lvl2pPr indent="-317500" lvl="1" marL="914400" algn="l">
              <a:lnSpc>
                <a:spcPct val="115000"/>
              </a:lnSpc>
              <a:spcBef>
                <a:spcPts val="0"/>
              </a:spcBef>
              <a:spcAft>
                <a:spcPts val="0"/>
              </a:spcAft>
              <a:buClr>
                <a:schemeClr val="lt1"/>
              </a:buClr>
              <a:buSzPts val="1400"/>
              <a:buChar char="○"/>
              <a:defRPr>
                <a:solidFill>
                  <a:schemeClr val="lt1"/>
                </a:solidFill>
              </a:defRPr>
            </a:lvl2pPr>
            <a:lvl3pPr indent="-317500" lvl="2" marL="1371600" algn="l">
              <a:lnSpc>
                <a:spcPct val="115000"/>
              </a:lnSpc>
              <a:spcBef>
                <a:spcPts val="0"/>
              </a:spcBef>
              <a:spcAft>
                <a:spcPts val="0"/>
              </a:spcAft>
              <a:buClr>
                <a:schemeClr val="lt1"/>
              </a:buClr>
              <a:buSzPts val="1400"/>
              <a:buChar char="■"/>
              <a:defRPr>
                <a:solidFill>
                  <a:schemeClr val="lt1"/>
                </a:solidFill>
              </a:defRPr>
            </a:lvl3pPr>
            <a:lvl4pPr indent="-317500" lvl="3" marL="1828800" algn="l">
              <a:lnSpc>
                <a:spcPct val="115000"/>
              </a:lnSpc>
              <a:spcBef>
                <a:spcPts val="0"/>
              </a:spcBef>
              <a:spcAft>
                <a:spcPts val="0"/>
              </a:spcAft>
              <a:buClr>
                <a:schemeClr val="lt1"/>
              </a:buClr>
              <a:buSzPts val="1400"/>
              <a:buChar char="●"/>
              <a:defRPr>
                <a:solidFill>
                  <a:schemeClr val="lt1"/>
                </a:solidFill>
              </a:defRPr>
            </a:lvl4pPr>
            <a:lvl5pPr indent="-317500" lvl="4" marL="2286000" algn="l">
              <a:lnSpc>
                <a:spcPct val="115000"/>
              </a:lnSpc>
              <a:spcBef>
                <a:spcPts val="0"/>
              </a:spcBef>
              <a:spcAft>
                <a:spcPts val="0"/>
              </a:spcAft>
              <a:buClr>
                <a:schemeClr val="lt1"/>
              </a:buClr>
              <a:buSzPts val="1400"/>
              <a:buChar char="○"/>
              <a:defRPr>
                <a:solidFill>
                  <a:schemeClr val="lt1"/>
                </a:solidFill>
              </a:defRPr>
            </a:lvl5pPr>
            <a:lvl6pPr indent="-317500" lvl="5" marL="2743200" algn="l">
              <a:lnSpc>
                <a:spcPct val="115000"/>
              </a:lnSpc>
              <a:spcBef>
                <a:spcPts val="0"/>
              </a:spcBef>
              <a:spcAft>
                <a:spcPts val="0"/>
              </a:spcAft>
              <a:buClr>
                <a:schemeClr val="lt1"/>
              </a:buClr>
              <a:buSzPts val="1400"/>
              <a:buChar char="■"/>
              <a:defRPr>
                <a:solidFill>
                  <a:schemeClr val="lt1"/>
                </a:solidFill>
              </a:defRPr>
            </a:lvl6pPr>
            <a:lvl7pPr indent="-317500" lvl="6" marL="3200400" algn="l">
              <a:lnSpc>
                <a:spcPct val="115000"/>
              </a:lnSpc>
              <a:spcBef>
                <a:spcPts val="0"/>
              </a:spcBef>
              <a:spcAft>
                <a:spcPts val="0"/>
              </a:spcAft>
              <a:buClr>
                <a:schemeClr val="lt1"/>
              </a:buClr>
              <a:buSzPts val="1400"/>
              <a:buChar char="●"/>
              <a:defRPr>
                <a:solidFill>
                  <a:schemeClr val="lt1"/>
                </a:solidFill>
              </a:defRPr>
            </a:lvl7pPr>
            <a:lvl8pPr indent="-317500" lvl="7" marL="3657600" algn="l">
              <a:lnSpc>
                <a:spcPct val="115000"/>
              </a:lnSpc>
              <a:spcBef>
                <a:spcPts val="0"/>
              </a:spcBef>
              <a:spcAft>
                <a:spcPts val="0"/>
              </a:spcAft>
              <a:buClr>
                <a:schemeClr val="lt1"/>
              </a:buClr>
              <a:buSzPts val="1400"/>
              <a:buChar char="○"/>
              <a:defRPr>
                <a:solidFill>
                  <a:schemeClr val="lt1"/>
                </a:solidFill>
              </a:defRPr>
            </a:lvl8pPr>
            <a:lvl9pPr indent="-317500" lvl="8" marL="4114800" algn="l">
              <a:lnSpc>
                <a:spcPct val="115000"/>
              </a:lnSpc>
              <a:spcBef>
                <a:spcPts val="0"/>
              </a:spcBef>
              <a:spcAft>
                <a:spcPts val="0"/>
              </a:spcAft>
              <a:buClr>
                <a:schemeClr val="lt1"/>
              </a:buClr>
              <a:buSzPts val="1400"/>
              <a:buChar char="■"/>
              <a:defRPr>
                <a:solidFill>
                  <a:schemeClr val="lt1"/>
                </a:solidFill>
              </a:defRPr>
            </a:lvl9pPr>
          </a:lstStyle>
          <a:p/>
        </p:txBody>
      </p:sp>
      <p:sp>
        <p:nvSpPr>
          <p:cNvPr id="35" name="Google Shape;35;p5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6" name="Shape 36"/>
        <p:cNvGrpSpPr/>
        <p:nvPr/>
      </p:nvGrpSpPr>
      <p:grpSpPr>
        <a:xfrm>
          <a:off x="0" y="0"/>
          <a:ext cx="0" cy="0"/>
          <a:chOff x="0" y="0"/>
          <a:chExt cx="0" cy="0"/>
        </a:xfrm>
      </p:grpSpPr>
      <p:sp>
        <p:nvSpPr>
          <p:cNvPr id="37" name="Google Shape;37;p5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8" name="Shape 38"/>
        <p:cNvGrpSpPr/>
        <p:nvPr/>
      </p:nvGrpSpPr>
      <p:grpSpPr>
        <a:xfrm>
          <a:off x="0" y="0"/>
          <a:ext cx="0" cy="0"/>
          <a:chOff x="0" y="0"/>
          <a:chExt cx="0" cy="0"/>
        </a:xfrm>
      </p:grpSpPr>
      <p:sp>
        <p:nvSpPr>
          <p:cNvPr id="39" name="Google Shape;39;p50"/>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Font typeface="Bebas Neue"/>
              <a:buNone/>
              <a:defRPr>
                <a:latin typeface="Bebas Neue"/>
                <a:ea typeface="Bebas Neue"/>
                <a:cs typeface="Bebas Neue"/>
                <a:sym typeface="Bebas Neu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40" name="Google Shape;40;p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1" name="Shape 41"/>
        <p:cNvGrpSpPr/>
        <p:nvPr/>
      </p:nvGrpSpPr>
      <p:grpSpPr>
        <a:xfrm>
          <a:off x="0" y="0"/>
          <a:ext cx="0" cy="0"/>
          <a:chOff x="0" y="0"/>
          <a:chExt cx="0" cy="0"/>
        </a:xfrm>
      </p:grpSpPr>
      <p:sp>
        <p:nvSpPr>
          <p:cNvPr id="42" name="Google Shape;42;p51"/>
          <p:cNvSpPr txBox="1"/>
          <p:nvPr>
            <p:ph type="title"/>
          </p:nvPr>
        </p:nvSpPr>
        <p:spPr>
          <a:xfrm>
            <a:off x="311700" y="6318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Font typeface="Bebas Neue"/>
              <a:buNone/>
              <a:defRPr sz="2400">
                <a:latin typeface="Bebas Neue"/>
                <a:ea typeface="Bebas Neue"/>
                <a:cs typeface="Bebas Neue"/>
                <a:sym typeface="Bebas Neue"/>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43" name="Google Shape;43;p51"/>
          <p:cNvSpPr txBox="1"/>
          <p:nvPr>
            <p:ph idx="1" type="body"/>
          </p:nvPr>
        </p:nvSpPr>
        <p:spPr>
          <a:xfrm>
            <a:off x="311700" y="1490875"/>
            <a:ext cx="2808000" cy="30780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44" name="Google Shape;44;p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gameday">
    <p:bg>
      <p:bgPr>
        <a:solidFill>
          <a:schemeClr val="lt1"/>
        </a:solidFill>
      </p:bgPr>
    </p:bg>
    <p:spTree>
      <p:nvGrpSpPr>
        <p:cNvPr id="5" name="Shape 5"/>
        <p:cNvGrpSpPr/>
        <p:nvPr/>
      </p:nvGrpSpPr>
      <p:grpSpPr>
        <a:xfrm>
          <a:off x="0" y="0"/>
          <a:ext cx="0" cy="0"/>
          <a:chOff x="0" y="0"/>
          <a:chExt cx="0" cy="0"/>
        </a:xfrm>
      </p:grpSpPr>
      <p:sp>
        <p:nvSpPr>
          <p:cNvPr id="6" name="Google Shape;6;p44"/>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rgbClr val="CC0000"/>
              </a:buClr>
              <a:buSzPts val="3000"/>
              <a:buFont typeface="Monoton"/>
              <a:buNone/>
              <a:defRPr b="0" i="0" sz="3000" u="none" cap="none" strike="noStrike">
                <a:solidFill>
                  <a:srgbClr val="CC0000"/>
                </a:solidFill>
                <a:latin typeface="Monoton"/>
                <a:ea typeface="Monoton"/>
                <a:cs typeface="Monoton"/>
                <a:sym typeface="Monoton"/>
              </a:defRPr>
            </a:lvl1pPr>
            <a:lvl2pPr lvl="1"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2pPr>
            <a:lvl3pPr lvl="2"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3pPr>
            <a:lvl4pPr lvl="3"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4pPr>
            <a:lvl5pPr lvl="4"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5pPr>
            <a:lvl6pPr lvl="5"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6pPr>
            <a:lvl7pPr lvl="6"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7pPr>
            <a:lvl8pPr lvl="7"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8pPr>
            <a:lvl9pPr lvl="8"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9pPr>
          </a:lstStyle>
          <a:p/>
        </p:txBody>
      </p:sp>
      <p:sp>
        <p:nvSpPr>
          <p:cNvPr id="7" name="Google Shape;7;p4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rgbClr val="000000"/>
              </a:buClr>
              <a:buSzPts val="1800"/>
              <a:buFont typeface="Proxima Nova"/>
              <a:buChar char="●"/>
              <a:defRPr b="0" i="0" sz="1800" u="none" cap="none" strike="noStrike">
                <a:solidFill>
                  <a:srgbClr val="000000"/>
                </a:solidFill>
                <a:latin typeface="Proxima Nova"/>
                <a:ea typeface="Proxima Nova"/>
                <a:cs typeface="Proxima Nova"/>
                <a:sym typeface="Proxima Nova"/>
              </a:defRPr>
            </a:lvl1pPr>
            <a:lvl2pPr indent="-317500" lvl="1" marL="914400" marR="0" rtl="0" algn="l">
              <a:lnSpc>
                <a:spcPct val="115000"/>
              </a:lnSpc>
              <a:spcBef>
                <a:spcPts val="0"/>
              </a:spcBef>
              <a:spcAft>
                <a:spcPts val="0"/>
              </a:spcAft>
              <a:buClr>
                <a:srgbClr val="000000"/>
              </a:buClr>
              <a:buSzPts val="1400"/>
              <a:buFont typeface="Proxima Nova"/>
              <a:buChar char="○"/>
              <a:defRPr b="0" i="0" sz="1400" u="none" cap="none" strike="noStrike">
                <a:solidFill>
                  <a:srgbClr val="000000"/>
                </a:solidFill>
                <a:latin typeface="Proxima Nova"/>
                <a:ea typeface="Proxima Nova"/>
                <a:cs typeface="Proxima Nova"/>
                <a:sym typeface="Proxima Nova"/>
              </a:defRPr>
            </a:lvl2pPr>
            <a:lvl3pPr indent="-317500" lvl="2" marL="1371600" marR="0" rtl="0" algn="l">
              <a:lnSpc>
                <a:spcPct val="115000"/>
              </a:lnSpc>
              <a:spcBef>
                <a:spcPts val="0"/>
              </a:spcBef>
              <a:spcAft>
                <a:spcPts val="0"/>
              </a:spcAft>
              <a:buClr>
                <a:srgbClr val="000000"/>
              </a:buClr>
              <a:buSzPts val="1400"/>
              <a:buFont typeface="Proxima Nova"/>
              <a:buChar char="■"/>
              <a:defRPr b="0" i="0" sz="1400" u="none" cap="none" strike="noStrike">
                <a:solidFill>
                  <a:srgbClr val="000000"/>
                </a:solidFill>
                <a:latin typeface="Proxima Nova"/>
                <a:ea typeface="Proxima Nova"/>
                <a:cs typeface="Proxima Nova"/>
                <a:sym typeface="Proxima Nova"/>
              </a:defRPr>
            </a:lvl3pPr>
            <a:lvl4pPr indent="-317500" lvl="3" marL="1828800" marR="0" rtl="0" algn="l">
              <a:lnSpc>
                <a:spcPct val="115000"/>
              </a:lnSpc>
              <a:spcBef>
                <a:spcPts val="0"/>
              </a:spcBef>
              <a:spcAft>
                <a:spcPts val="0"/>
              </a:spcAft>
              <a:buClr>
                <a:srgbClr val="000000"/>
              </a:buClr>
              <a:buSzPts val="1400"/>
              <a:buFont typeface="Proxima Nova"/>
              <a:buChar char="●"/>
              <a:defRPr b="0" i="0" sz="1400" u="none" cap="none" strike="noStrike">
                <a:solidFill>
                  <a:srgbClr val="000000"/>
                </a:solidFill>
                <a:latin typeface="Proxima Nova"/>
                <a:ea typeface="Proxima Nova"/>
                <a:cs typeface="Proxima Nova"/>
                <a:sym typeface="Proxima Nova"/>
              </a:defRPr>
            </a:lvl4pPr>
            <a:lvl5pPr indent="-317500" lvl="4" marL="2286000" marR="0" rtl="0" algn="l">
              <a:lnSpc>
                <a:spcPct val="115000"/>
              </a:lnSpc>
              <a:spcBef>
                <a:spcPts val="0"/>
              </a:spcBef>
              <a:spcAft>
                <a:spcPts val="0"/>
              </a:spcAft>
              <a:buClr>
                <a:srgbClr val="000000"/>
              </a:buClr>
              <a:buSzPts val="1400"/>
              <a:buFont typeface="Proxima Nova"/>
              <a:buChar char="○"/>
              <a:defRPr b="0" i="0" sz="1400" u="none" cap="none" strike="noStrike">
                <a:solidFill>
                  <a:srgbClr val="000000"/>
                </a:solidFill>
                <a:latin typeface="Proxima Nova"/>
                <a:ea typeface="Proxima Nova"/>
                <a:cs typeface="Proxima Nova"/>
                <a:sym typeface="Proxima Nova"/>
              </a:defRPr>
            </a:lvl5pPr>
            <a:lvl6pPr indent="-317500" lvl="5" marL="2743200" marR="0" rtl="0" algn="l">
              <a:lnSpc>
                <a:spcPct val="115000"/>
              </a:lnSpc>
              <a:spcBef>
                <a:spcPts val="0"/>
              </a:spcBef>
              <a:spcAft>
                <a:spcPts val="0"/>
              </a:spcAft>
              <a:buClr>
                <a:srgbClr val="000000"/>
              </a:buClr>
              <a:buSzPts val="1400"/>
              <a:buFont typeface="Proxima Nova"/>
              <a:buChar char="■"/>
              <a:defRPr b="0" i="0" sz="1400" u="none" cap="none" strike="noStrike">
                <a:solidFill>
                  <a:srgbClr val="000000"/>
                </a:solidFill>
                <a:latin typeface="Proxima Nova"/>
                <a:ea typeface="Proxima Nova"/>
                <a:cs typeface="Proxima Nova"/>
                <a:sym typeface="Proxima Nova"/>
              </a:defRPr>
            </a:lvl6pPr>
            <a:lvl7pPr indent="-317500" lvl="6" marL="3200400" marR="0" rtl="0" algn="l">
              <a:lnSpc>
                <a:spcPct val="115000"/>
              </a:lnSpc>
              <a:spcBef>
                <a:spcPts val="0"/>
              </a:spcBef>
              <a:spcAft>
                <a:spcPts val="0"/>
              </a:spcAft>
              <a:buClr>
                <a:srgbClr val="000000"/>
              </a:buClr>
              <a:buSzPts val="1400"/>
              <a:buFont typeface="Proxima Nova"/>
              <a:buChar char="●"/>
              <a:defRPr b="0" i="0" sz="1400" u="none" cap="none" strike="noStrike">
                <a:solidFill>
                  <a:srgbClr val="000000"/>
                </a:solidFill>
                <a:latin typeface="Proxima Nova"/>
                <a:ea typeface="Proxima Nova"/>
                <a:cs typeface="Proxima Nova"/>
                <a:sym typeface="Proxima Nova"/>
              </a:defRPr>
            </a:lvl7pPr>
            <a:lvl8pPr indent="-317500" lvl="7" marL="3657600" marR="0" rtl="0" algn="l">
              <a:lnSpc>
                <a:spcPct val="115000"/>
              </a:lnSpc>
              <a:spcBef>
                <a:spcPts val="0"/>
              </a:spcBef>
              <a:spcAft>
                <a:spcPts val="0"/>
              </a:spcAft>
              <a:buClr>
                <a:srgbClr val="000000"/>
              </a:buClr>
              <a:buSzPts val="1400"/>
              <a:buFont typeface="Proxima Nova"/>
              <a:buChar char="○"/>
              <a:defRPr b="0" i="0" sz="1400" u="none" cap="none" strike="noStrike">
                <a:solidFill>
                  <a:srgbClr val="000000"/>
                </a:solidFill>
                <a:latin typeface="Proxima Nova"/>
                <a:ea typeface="Proxima Nova"/>
                <a:cs typeface="Proxima Nova"/>
                <a:sym typeface="Proxima Nova"/>
              </a:defRPr>
            </a:lvl8pPr>
            <a:lvl9pPr indent="-317500" lvl="8" marL="4114800" marR="0" rtl="0" algn="l">
              <a:lnSpc>
                <a:spcPct val="115000"/>
              </a:lnSpc>
              <a:spcBef>
                <a:spcPts val="0"/>
              </a:spcBef>
              <a:spcAft>
                <a:spcPts val="0"/>
              </a:spcAft>
              <a:buClr>
                <a:srgbClr val="000000"/>
              </a:buClr>
              <a:buSzPts val="1400"/>
              <a:buFont typeface="Proxima Nova"/>
              <a:buChar char="■"/>
              <a:defRPr b="0" i="0" sz="1400" u="none" cap="none" strike="noStrike">
                <a:solidFill>
                  <a:srgbClr val="000000"/>
                </a:solidFill>
                <a:latin typeface="Proxima Nova"/>
                <a:ea typeface="Proxima Nova"/>
                <a:cs typeface="Proxima Nova"/>
                <a:sym typeface="Proxima Nova"/>
              </a:defRPr>
            </a:lvl9pPr>
          </a:lstStyle>
          <a:p/>
        </p:txBody>
      </p:sp>
      <p:sp>
        <p:nvSpPr>
          <p:cNvPr id="8" name="Google Shape;8;p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hyperlink" Target="mailto:achutchison1@ua.edu"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4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4.png"/><Relationship Id="rId4" Type="http://schemas.openxmlformats.org/officeDocument/2006/relationships/image" Target="../media/image4.png"/><Relationship Id="rId5"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7.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6.png"/><Relationship Id="rId4" Type="http://schemas.openxmlformats.org/officeDocument/2006/relationships/image" Target="../media/image16.png"/><Relationship Id="rId5"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30.jpg"/><Relationship Id="rId4" Type="http://schemas.openxmlformats.org/officeDocument/2006/relationships/image" Target="../media/image2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19.jpg"/><Relationship Id="rId4" Type="http://schemas.openxmlformats.org/officeDocument/2006/relationships/image" Target="../media/image24.png"/><Relationship Id="rId5" Type="http://schemas.openxmlformats.org/officeDocument/2006/relationships/image" Target="../media/image22.png"/><Relationship Id="rId6"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33.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hyperlink" Target="https://www.dropbox.com/s/6nkvpaowwwok268/Abstraction.mp4?dl=0"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1.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hyperlink" Target="https://scratch.mit.edu/projects/editor/" TargetMode="External"/><Relationship Id="rId4" Type="http://schemas.openxmlformats.org/officeDocument/2006/relationships/hyperlink" Target="https://drive.google.com/drive/folders/1RYZqkTfAm01HLdP1jG6INz-kBu12WmoR?usp=drive_link" TargetMode="External"/><Relationship Id="rId11" Type="http://schemas.openxmlformats.org/officeDocument/2006/relationships/image" Target="../media/image10.png"/><Relationship Id="rId10" Type="http://schemas.openxmlformats.org/officeDocument/2006/relationships/image" Target="../media/image13.png"/><Relationship Id="rId9" Type="http://schemas.openxmlformats.org/officeDocument/2006/relationships/image" Target="../media/image21.png"/><Relationship Id="rId5" Type="http://schemas.openxmlformats.org/officeDocument/2006/relationships/hyperlink" Target="https://wego.gmu.edu/scratchgo/login.php" TargetMode="External"/><Relationship Id="rId6" Type="http://schemas.openxmlformats.org/officeDocument/2006/relationships/hyperlink" Target="https://www.dropbox.com/scl/fi/50yphp873dbw9zvrab78a/Explanatory-text-graphic-organizer_storyboard-combo-.docx.docx?dl=0&amp;rlkey=7er9hlofa5unqxw6gsf3b41tf" TargetMode="External"/><Relationship Id="rId7" Type="http://schemas.openxmlformats.org/officeDocument/2006/relationships/hyperlink" Target="https://www.dropbox.com/s/aqy69n3v1doyxm2/Explanatory%20Writing%20Samples.docx?dl=0" TargetMode="External"/><Relationship Id="rId8"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1.png"/><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11.png"/><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3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5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3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3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5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5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5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5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37.png"/><Relationship Id="rId4" Type="http://schemas.openxmlformats.org/officeDocument/2006/relationships/hyperlink" Target="https://www.dropbox.com/s/jlist1zaujjpc8e/Screen%20Recording%202023-09-18%20at%209.21.46%20PM.mov?dl=0" TargetMode="External"/><Relationship Id="rId5" Type="http://schemas.openxmlformats.org/officeDocument/2006/relationships/hyperlink" Target="https://www.dropbox.com/s/nh93dmdkphd4n0z/Screen%20Recording%202023-09-19%20at%201.45.13%20AM.mov?dl=0"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3.png"/><Relationship Id="rId4" Type="http://schemas.openxmlformats.org/officeDocument/2006/relationships/image" Target="../media/image14.png"/><Relationship Id="rId5" Type="http://schemas.openxmlformats.org/officeDocument/2006/relationships/image" Target="../media/image35.png"/><Relationship Id="rId6" Type="http://schemas.openxmlformats.org/officeDocument/2006/relationships/image" Target="../media/image4.png"/><Relationship Id="rId7" Type="http://schemas.openxmlformats.org/officeDocument/2006/relationships/image" Target="../media/image1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4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34.png"/><Relationship Id="rId4" Type="http://schemas.openxmlformats.org/officeDocument/2006/relationships/image" Target="../media/image14.png"/><Relationship Id="rId5" Type="http://schemas.openxmlformats.org/officeDocument/2006/relationships/image" Target="../media/image3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hyperlink" Target="https://www.dropbox.com/s/22x908z11mxstem/moveblock.mp4?dl=0" TargetMode="External"/><Relationship Id="rId4" Type="http://schemas.openxmlformats.org/officeDocument/2006/relationships/image" Target="../media/image4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hyperlink" Target="https://www.dropbox.com/s/9n68i9uaof48hqs/turnandmove.mp4?dl=0" TargetMode="External"/><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image" Target="../media/image42.png"/><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hyperlink" Target="https://www.dropbox.com/s/x5x8n6y453nxxbo/waitblock.mp4?dl=0" TargetMode="External"/><Relationship Id="rId4" Type="http://schemas.openxmlformats.org/officeDocument/2006/relationships/image" Target="../media/image54.png"/><Relationship Id="rId5" Type="http://schemas.openxmlformats.org/officeDocument/2006/relationships/image" Target="../media/image7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5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5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hyperlink" Target="https://www.dropbox.com/s/2lsly3hgelvw3hg/Review%20of%20level%204.webm?dl=0" TargetMode="External"/><Relationship Id="rId4" Type="http://schemas.openxmlformats.org/officeDocument/2006/relationships/hyperlink" Target="https://www.dropbox.com/s/h0yeiv8ckvghmjk/Adding%20Our%20Text%20to%20Coco.webm?dl=0" TargetMode="External"/><Relationship Id="rId5" Type="http://schemas.openxmlformats.org/officeDocument/2006/relationships/image" Target="../media/image5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3.png"/><Relationship Id="rId4" Type="http://schemas.openxmlformats.org/officeDocument/2006/relationships/image" Target="../media/image14.png"/><Relationship Id="rId10" Type="http://schemas.openxmlformats.org/officeDocument/2006/relationships/image" Target="../media/image42.png"/><Relationship Id="rId9" Type="http://schemas.openxmlformats.org/officeDocument/2006/relationships/image" Target="../media/image34.png"/><Relationship Id="rId5" Type="http://schemas.openxmlformats.org/officeDocument/2006/relationships/image" Target="../media/image53.png"/><Relationship Id="rId6" Type="http://schemas.openxmlformats.org/officeDocument/2006/relationships/image" Target="../media/image44.png"/><Relationship Id="rId7" Type="http://schemas.openxmlformats.org/officeDocument/2006/relationships/image" Target="../media/image61.png"/><Relationship Id="rId8" Type="http://schemas.openxmlformats.org/officeDocument/2006/relationships/image" Target="../media/image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34.png"/><Relationship Id="rId4" Type="http://schemas.openxmlformats.org/officeDocument/2006/relationships/image" Target="../media/image7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3.png"/><Relationship Id="rId4" Type="http://schemas.openxmlformats.org/officeDocument/2006/relationships/image" Target="../media/image14.png"/><Relationship Id="rId10" Type="http://schemas.openxmlformats.org/officeDocument/2006/relationships/image" Target="../media/image42.png"/><Relationship Id="rId9" Type="http://schemas.openxmlformats.org/officeDocument/2006/relationships/image" Target="../media/image34.png"/><Relationship Id="rId5" Type="http://schemas.openxmlformats.org/officeDocument/2006/relationships/image" Target="../media/image53.png"/><Relationship Id="rId6" Type="http://schemas.openxmlformats.org/officeDocument/2006/relationships/image" Target="../media/image44.png"/><Relationship Id="rId7" Type="http://schemas.openxmlformats.org/officeDocument/2006/relationships/image" Target="../media/image61.png"/><Relationship Id="rId8" Type="http://schemas.openxmlformats.org/officeDocument/2006/relationships/image" Target="../media/image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70.png"/><Relationship Id="rId4" Type="http://schemas.openxmlformats.org/officeDocument/2006/relationships/image" Target="../media/image74.png"/><Relationship Id="rId5" Type="http://schemas.openxmlformats.org/officeDocument/2006/relationships/image" Target="../media/image76.png"/><Relationship Id="rId6" Type="http://schemas.openxmlformats.org/officeDocument/2006/relationships/image" Target="../media/image1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3.png"/><Relationship Id="rId4" Type="http://schemas.openxmlformats.org/officeDocument/2006/relationships/image" Target="../media/image14.png"/><Relationship Id="rId10" Type="http://schemas.openxmlformats.org/officeDocument/2006/relationships/image" Target="../media/image42.png"/><Relationship Id="rId9" Type="http://schemas.openxmlformats.org/officeDocument/2006/relationships/image" Target="../media/image34.png"/><Relationship Id="rId5" Type="http://schemas.openxmlformats.org/officeDocument/2006/relationships/image" Target="../media/image53.png"/><Relationship Id="rId6" Type="http://schemas.openxmlformats.org/officeDocument/2006/relationships/image" Target="../media/image44.png"/><Relationship Id="rId7" Type="http://schemas.openxmlformats.org/officeDocument/2006/relationships/image" Target="../media/image61.png"/><Relationship Id="rId8" Type="http://schemas.openxmlformats.org/officeDocument/2006/relationships/image" Target="../media/image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34.png"/><Relationship Id="rId4" Type="http://schemas.openxmlformats.org/officeDocument/2006/relationships/image" Target="../media/image6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3.png"/><Relationship Id="rId4" Type="http://schemas.openxmlformats.org/officeDocument/2006/relationships/image" Target="../media/image14.png"/><Relationship Id="rId10" Type="http://schemas.openxmlformats.org/officeDocument/2006/relationships/image" Target="../media/image42.png"/><Relationship Id="rId9" Type="http://schemas.openxmlformats.org/officeDocument/2006/relationships/image" Target="../media/image34.png"/><Relationship Id="rId5" Type="http://schemas.openxmlformats.org/officeDocument/2006/relationships/image" Target="../media/image53.png"/><Relationship Id="rId6" Type="http://schemas.openxmlformats.org/officeDocument/2006/relationships/image" Target="../media/image44.png"/><Relationship Id="rId7" Type="http://schemas.openxmlformats.org/officeDocument/2006/relationships/image" Target="../media/image61.png"/><Relationship Id="rId8" Type="http://schemas.openxmlformats.org/officeDocument/2006/relationships/image" Target="../media/image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69.png"/><Relationship Id="rId4" Type="http://schemas.openxmlformats.org/officeDocument/2006/relationships/image" Target="../media/image1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3.png"/><Relationship Id="rId4" Type="http://schemas.openxmlformats.org/officeDocument/2006/relationships/image" Target="../media/image14.png"/><Relationship Id="rId10" Type="http://schemas.openxmlformats.org/officeDocument/2006/relationships/image" Target="../media/image42.png"/><Relationship Id="rId9" Type="http://schemas.openxmlformats.org/officeDocument/2006/relationships/image" Target="../media/image34.png"/><Relationship Id="rId5" Type="http://schemas.openxmlformats.org/officeDocument/2006/relationships/image" Target="../media/image53.png"/><Relationship Id="rId6" Type="http://schemas.openxmlformats.org/officeDocument/2006/relationships/image" Target="../media/image44.png"/><Relationship Id="rId7" Type="http://schemas.openxmlformats.org/officeDocument/2006/relationships/image" Target="../media/image61.png"/><Relationship Id="rId8" Type="http://schemas.openxmlformats.org/officeDocument/2006/relationships/image" Target="../media/image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34.png"/><Relationship Id="rId4" Type="http://schemas.openxmlformats.org/officeDocument/2006/relationships/image" Target="../media/image6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3.png"/><Relationship Id="rId4" Type="http://schemas.openxmlformats.org/officeDocument/2006/relationships/image" Target="../media/image14.png"/><Relationship Id="rId10" Type="http://schemas.openxmlformats.org/officeDocument/2006/relationships/image" Target="../media/image42.png"/><Relationship Id="rId9" Type="http://schemas.openxmlformats.org/officeDocument/2006/relationships/image" Target="../media/image34.png"/><Relationship Id="rId5" Type="http://schemas.openxmlformats.org/officeDocument/2006/relationships/image" Target="../media/image53.png"/><Relationship Id="rId6" Type="http://schemas.openxmlformats.org/officeDocument/2006/relationships/image" Target="../media/image44.png"/><Relationship Id="rId7" Type="http://schemas.openxmlformats.org/officeDocument/2006/relationships/image" Target="../media/image61.png"/><Relationship Id="rId8" Type="http://schemas.openxmlformats.org/officeDocument/2006/relationships/image" Target="../media/image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71.png"/><Relationship Id="rId4" Type="http://schemas.openxmlformats.org/officeDocument/2006/relationships/image" Target="../media/image14.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3.png"/><Relationship Id="rId4" Type="http://schemas.openxmlformats.org/officeDocument/2006/relationships/image" Target="../media/image14.png"/><Relationship Id="rId11" Type="http://schemas.openxmlformats.org/officeDocument/2006/relationships/image" Target="../media/image42.png"/><Relationship Id="rId10" Type="http://schemas.openxmlformats.org/officeDocument/2006/relationships/image" Target="../media/image34.png"/><Relationship Id="rId9" Type="http://schemas.openxmlformats.org/officeDocument/2006/relationships/image" Target="../media/image4.png"/><Relationship Id="rId5" Type="http://schemas.openxmlformats.org/officeDocument/2006/relationships/image" Target="../media/image35.png"/><Relationship Id="rId6" Type="http://schemas.openxmlformats.org/officeDocument/2006/relationships/image" Target="../media/image53.png"/><Relationship Id="rId7" Type="http://schemas.openxmlformats.org/officeDocument/2006/relationships/image" Target="../media/image44.png"/><Relationship Id="rId8" Type="http://schemas.openxmlformats.org/officeDocument/2006/relationships/image" Target="../media/image61.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image" Target="../media/image34.png"/><Relationship Id="rId4" Type="http://schemas.openxmlformats.org/officeDocument/2006/relationships/image" Target="../media/image65.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image" Target="../media/image34.png"/><Relationship Id="rId4" Type="http://schemas.openxmlformats.org/officeDocument/2006/relationships/image" Target="../media/image14.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image" Target="../media/image60.png"/><Relationship Id="rId4" Type="http://schemas.openxmlformats.org/officeDocument/2006/relationships/image" Target="../media/image66.png"/><Relationship Id="rId5" Type="http://schemas.openxmlformats.org/officeDocument/2006/relationships/image" Target="../media/image73.png"/><Relationship Id="rId6" Type="http://schemas.openxmlformats.org/officeDocument/2006/relationships/image" Target="../media/image68.png"/><Relationship Id="rId7" Type="http://schemas.openxmlformats.org/officeDocument/2006/relationships/image" Target="../media/image63.png"/><Relationship Id="rId8" Type="http://schemas.openxmlformats.org/officeDocument/2006/relationships/image" Target="../media/image77.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 Id="rId3" Type="http://schemas.openxmlformats.org/officeDocument/2006/relationships/image" Target="../media/image2.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s://www.dropbox.com/s/11z2mqm0yfsn6l9/Careers%20in%20Tech_%20My%20name%20is%20Tess.mp4?dl=0" TargetMode="Externa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 name="Shape 55"/>
        <p:cNvGrpSpPr/>
        <p:nvPr/>
      </p:nvGrpSpPr>
      <p:grpSpPr>
        <a:xfrm>
          <a:off x="0" y="0"/>
          <a:ext cx="0" cy="0"/>
          <a:chOff x="0" y="0"/>
          <a:chExt cx="0" cy="0"/>
        </a:xfrm>
      </p:grpSpPr>
      <p:sp>
        <p:nvSpPr>
          <p:cNvPr id="56" name="Google Shape;56;g2038fe04e7e_0_0"/>
          <p:cNvSpPr txBox="1"/>
          <p:nvPr>
            <p:ph type="ctrTitle"/>
          </p:nvPr>
        </p:nvSpPr>
        <p:spPr>
          <a:xfrm>
            <a:off x="311700" y="595975"/>
            <a:ext cx="8520600" cy="1050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5400"/>
              <a:buNone/>
            </a:pPr>
            <a:r>
              <a:rPr lang="en" sz="5600"/>
              <a:t>Lesson 2</a:t>
            </a:r>
            <a:endParaRPr sz="5600"/>
          </a:p>
        </p:txBody>
      </p:sp>
      <p:sp>
        <p:nvSpPr>
          <p:cNvPr id="57" name="Google Shape;57;g2038fe04e7e_0_0"/>
          <p:cNvSpPr txBox="1"/>
          <p:nvPr>
            <p:ph idx="1" type="subTitle"/>
          </p:nvPr>
        </p:nvSpPr>
        <p:spPr>
          <a:xfrm>
            <a:off x="274275" y="1732401"/>
            <a:ext cx="8520600" cy="9735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400"/>
              <a:buNone/>
            </a:pPr>
            <a:r>
              <a:rPr lang="en" sz="3000"/>
              <a:t>Introduction to Scratch &amp; CoCo</a:t>
            </a:r>
            <a:endParaRPr sz="3000"/>
          </a:p>
        </p:txBody>
      </p:sp>
      <p:pic>
        <p:nvPicPr>
          <p:cNvPr descr="This is a picture of the CS For All logo." id="58" name="Google Shape;58;g2038fe04e7e_0_0" title="CS For All"/>
          <p:cNvPicPr preferRelativeResize="0"/>
          <p:nvPr/>
        </p:nvPicPr>
        <p:blipFill rotWithShape="1">
          <a:blip r:embed="rId3">
            <a:alphaModFix/>
          </a:blip>
          <a:srcRect b="0" l="0" r="0" t="0"/>
          <a:stretch/>
        </p:blipFill>
        <p:spPr>
          <a:xfrm>
            <a:off x="1865700" y="3442123"/>
            <a:ext cx="4705349" cy="1209675"/>
          </a:xfrm>
          <a:prstGeom prst="rect">
            <a:avLst/>
          </a:prstGeom>
          <a:noFill/>
          <a:ln>
            <a:noFill/>
          </a:ln>
        </p:spPr>
      </p:pic>
      <p:pic>
        <p:nvPicPr>
          <p:cNvPr id="59" name="Google Shape;59;g2038fe04e7e_0_0"/>
          <p:cNvPicPr preferRelativeResize="0"/>
          <p:nvPr/>
        </p:nvPicPr>
        <p:blipFill rotWithShape="1">
          <a:blip r:embed="rId4">
            <a:alphaModFix/>
          </a:blip>
          <a:srcRect b="0" l="0" r="0" t="0"/>
          <a:stretch/>
        </p:blipFill>
        <p:spPr>
          <a:xfrm>
            <a:off x="6669400" y="3506823"/>
            <a:ext cx="1063128" cy="1080274"/>
          </a:xfrm>
          <a:prstGeom prst="rect">
            <a:avLst/>
          </a:prstGeom>
          <a:noFill/>
          <a:ln>
            <a:noFill/>
          </a:ln>
        </p:spPr>
      </p:pic>
      <p:sp>
        <p:nvSpPr>
          <p:cNvPr id="60" name="Google Shape;60;g2038fe04e7e_0_0"/>
          <p:cNvSpPr txBox="1"/>
          <p:nvPr/>
        </p:nvSpPr>
        <p:spPr>
          <a:xfrm>
            <a:off x="1950025" y="4651800"/>
            <a:ext cx="5782500" cy="431100"/>
          </a:xfrm>
          <a:prstGeom prst="rect">
            <a:avLst/>
          </a:prstGeom>
          <a:noFill/>
          <a:ln>
            <a:noFill/>
          </a:ln>
        </p:spPr>
        <p:txBody>
          <a:bodyPr anchorCtr="0" anchor="t" bIns="91425" lIns="91425" spcFirstLastPara="1" rIns="91425" wrap="square" tIns="91425">
            <a:spAutoFit/>
          </a:bodyPr>
          <a:lstStyle/>
          <a:p>
            <a:pPr indent="0" lvl="0" marL="0" marR="28575" rtl="0" algn="ctr">
              <a:lnSpc>
                <a:spcPct val="100000"/>
              </a:lnSpc>
              <a:spcBef>
                <a:spcPts val="0"/>
              </a:spcBef>
              <a:spcAft>
                <a:spcPts val="0"/>
              </a:spcAft>
              <a:buClr>
                <a:srgbClr val="000000"/>
              </a:buClr>
              <a:buSzPts val="800"/>
              <a:buFont typeface="Arial"/>
              <a:buNone/>
            </a:pPr>
            <a:r>
              <a:rPr b="1" i="0" lang="en" sz="800" u="none" cap="none" strike="noStrike">
                <a:solidFill>
                  <a:srgbClr val="F16666"/>
                </a:solidFill>
                <a:latin typeface="Arial"/>
                <a:ea typeface="Arial"/>
                <a:cs typeface="Arial"/>
                <a:sym typeface="Arial"/>
              </a:rPr>
              <a:t>Lesson created by the GMU-ODU CSforAll Team. For more information about </a:t>
            </a:r>
            <a:endParaRPr b="1" i="0" sz="800" u="none" cap="none" strike="noStrike">
              <a:solidFill>
                <a:srgbClr val="F16666"/>
              </a:solidFill>
              <a:latin typeface="Arial"/>
              <a:ea typeface="Arial"/>
              <a:cs typeface="Arial"/>
              <a:sym typeface="Arial"/>
            </a:endParaRPr>
          </a:p>
          <a:p>
            <a:pPr indent="0" lvl="0" marL="0" marR="28575" rtl="0" algn="ctr">
              <a:lnSpc>
                <a:spcPct val="100000"/>
              </a:lnSpc>
              <a:spcBef>
                <a:spcPts val="0"/>
              </a:spcBef>
              <a:spcAft>
                <a:spcPts val="0"/>
              </a:spcAft>
              <a:buClr>
                <a:srgbClr val="000000"/>
              </a:buClr>
              <a:buSzPts val="800"/>
              <a:buFont typeface="Arial"/>
              <a:buNone/>
            </a:pPr>
            <a:r>
              <a:rPr b="1" i="0" lang="en" sz="800" u="none" cap="none" strike="noStrike">
                <a:solidFill>
                  <a:srgbClr val="F16666"/>
                </a:solidFill>
                <a:latin typeface="Arial"/>
                <a:ea typeface="Arial"/>
                <a:cs typeface="Arial"/>
                <a:sym typeface="Arial"/>
              </a:rPr>
              <a:t>this lesson and our CSforAll initiative, contact Dr. Amy Hutchison at </a:t>
            </a:r>
            <a:r>
              <a:rPr b="1" i="0" lang="en" sz="800" u="sng" cap="none" strike="noStrike">
                <a:solidFill>
                  <a:schemeClr val="hlink"/>
                </a:solidFill>
                <a:latin typeface="Arial"/>
                <a:ea typeface="Arial"/>
                <a:cs typeface="Arial"/>
                <a:sym typeface="Arial"/>
                <a:hlinkClick r:id="rId5"/>
              </a:rPr>
              <a:t>achutchison1@ua.edu</a:t>
            </a:r>
            <a:r>
              <a:rPr b="1" i="0" lang="en" sz="800" u="none" cap="none" strike="noStrike">
                <a:solidFill>
                  <a:srgbClr val="F16666"/>
                </a:solidFill>
                <a:latin typeface="Arial"/>
                <a:ea typeface="Arial"/>
                <a:cs typeface="Arial"/>
                <a:sym typeface="Arial"/>
              </a:rPr>
              <a:t> </a:t>
            </a:r>
            <a:endParaRPr b="0" i="0" sz="800" u="none" cap="none" strike="noStrike">
              <a:solidFill>
                <a:srgbClr val="000000"/>
              </a:solidFill>
              <a:latin typeface="Arial"/>
              <a:ea typeface="Arial"/>
              <a:cs typeface="Arial"/>
              <a:sym typeface="Arial"/>
            </a:endParaRPr>
          </a:p>
        </p:txBody>
      </p:sp>
      <p:sp>
        <p:nvSpPr>
          <p:cNvPr id="61" name="Google Shape;61;g2038fe04e7e_0_0"/>
          <p:cNvSpPr txBox="1"/>
          <p:nvPr/>
        </p:nvSpPr>
        <p:spPr>
          <a:xfrm>
            <a:off x="3053050" y="2851050"/>
            <a:ext cx="2743200" cy="492600"/>
          </a:xfrm>
          <a:prstGeom prst="rect">
            <a:avLst/>
          </a:prstGeom>
          <a:solidFill>
            <a:srgbClr val="FF00FF"/>
          </a:solidFill>
          <a:ln>
            <a:noFill/>
          </a:ln>
          <a:effectLst>
            <a:outerShdw blurRad="57150" rotWithShape="0" algn="bl" dir="5400000" dist="19050">
              <a:srgbClr val="000000">
                <a:alpha val="48235"/>
              </a:srgbClr>
            </a:outerShdw>
          </a:effectLst>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0" i="0" lang="en" sz="2000" u="none" cap="none" strike="noStrike">
                <a:solidFill>
                  <a:srgbClr val="000000"/>
                </a:solidFill>
                <a:latin typeface="Bebas Neue"/>
                <a:ea typeface="Bebas Neue"/>
                <a:cs typeface="Bebas Neue"/>
                <a:sym typeface="Bebas Neue"/>
              </a:rPr>
              <a:t>Grades 5 &amp; 6 </a:t>
            </a:r>
            <a:endParaRPr b="0" i="0" sz="1400" u="none" cap="none" strike="noStrike">
              <a:solidFill>
                <a:srgbClr val="000000"/>
              </a:solidFill>
              <a:latin typeface="Proxima Nova"/>
              <a:ea typeface="Proxima Nova"/>
              <a:cs typeface="Proxima Nova"/>
              <a:sym typeface="Proxima Nova"/>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g2070f06f746_0_343"/>
          <p:cNvSpPr txBox="1"/>
          <p:nvPr>
            <p:ph type="title"/>
          </p:nvPr>
        </p:nvSpPr>
        <p:spPr>
          <a:xfrm>
            <a:off x="311700" y="2480550"/>
            <a:ext cx="8114400" cy="24459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6800"/>
              <a:buNone/>
            </a:pPr>
            <a:r>
              <a:rPr lang="en">
                <a:latin typeface="Bebas Neue"/>
                <a:ea typeface="Bebas Neue"/>
                <a:cs typeface="Bebas Neue"/>
                <a:sym typeface="Bebas Neue"/>
              </a:rPr>
              <a:t>How do Computer Scientists </a:t>
            </a:r>
            <a:r>
              <a:rPr b="1" lang="en">
                <a:latin typeface="Bebas Neue"/>
                <a:ea typeface="Bebas Neue"/>
                <a:cs typeface="Bebas Neue"/>
                <a:sym typeface="Bebas Neue"/>
              </a:rPr>
              <a:t>think</a:t>
            </a:r>
            <a:r>
              <a:rPr lang="en">
                <a:latin typeface="Bebas Neue"/>
                <a:ea typeface="Bebas Neue"/>
                <a:cs typeface="Bebas Neue"/>
                <a:sym typeface="Bebas Neue"/>
              </a:rPr>
              <a:t>?</a:t>
            </a:r>
            <a:endParaRPr>
              <a:latin typeface="Bebas Neue"/>
              <a:ea typeface="Bebas Neue"/>
              <a:cs typeface="Bebas Neue"/>
              <a:sym typeface="Bebas Neue"/>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g2070f06f746_0_347"/>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Computer scientists use </a:t>
            </a:r>
            <a:r>
              <a:rPr lang="en">
                <a:solidFill>
                  <a:schemeClr val="dk1"/>
                </a:solidFill>
              </a:rPr>
              <a:t>computational thinking </a:t>
            </a:r>
            <a:r>
              <a:rPr lang="en"/>
              <a:t>skills</a:t>
            </a:r>
            <a:endParaRPr/>
          </a:p>
        </p:txBody>
      </p:sp>
      <p:sp>
        <p:nvSpPr>
          <p:cNvPr id="136" name="Google Shape;136;g2070f06f746_0_34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lnSpcReduction="20000"/>
          </a:bodyPr>
          <a:lstStyle/>
          <a:p>
            <a:pPr indent="-381000" lvl="0" marL="457200" rtl="0" algn="l">
              <a:lnSpc>
                <a:spcPct val="115000"/>
              </a:lnSpc>
              <a:spcBef>
                <a:spcPts val="0"/>
              </a:spcBef>
              <a:spcAft>
                <a:spcPts val="0"/>
              </a:spcAft>
              <a:buSzPts val="2400"/>
              <a:buAutoNum type="arabicPeriod"/>
            </a:pPr>
            <a:r>
              <a:rPr lang="en" sz="2400"/>
              <a:t>Patterns </a:t>
            </a:r>
            <a:endParaRPr sz="2400"/>
          </a:p>
          <a:p>
            <a:pPr indent="-381000" lvl="0" marL="457200" rtl="0" algn="l">
              <a:lnSpc>
                <a:spcPct val="115000"/>
              </a:lnSpc>
              <a:spcBef>
                <a:spcPts val="0"/>
              </a:spcBef>
              <a:spcAft>
                <a:spcPts val="0"/>
              </a:spcAft>
              <a:buSzPts val="2400"/>
              <a:buAutoNum type="arabicPeriod"/>
            </a:pPr>
            <a:r>
              <a:rPr lang="en" sz="2400"/>
              <a:t>Sequencing </a:t>
            </a:r>
            <a:endParaRPr sz="2400"/>
          </a:p>
          <a:p>
            <a:pPr indent="-381000" lvl="0" marL="457200" rtl="0" algn="l">
              <a:lnSpc>
                <a:spcPct val="115000"/>
              </a:lnSpc>
              <a:spcBef>
                <a:spcPts val="0"/>
              </a:spcBef>
              <a:spcAft>
                <a:spcPts val="0"/>
              </a:spcAft>
              <a:buSzPts val="2400"/>
              <a:buAutoNum type="arabicPeriod"/>
            </a:pPr>
            <a:r>
              <a:rPr lang="en" sz="2400"/>
              <a:t>Algorithms</a:t>
            </a:r>
            <a:endParaRPr sz="2400"/>
          </a:p>
          <a:p>
            <a:pPr indent="-381000" lvl="0" marL="457200" rtl="0" algn="l">
              <a:lnSpc>
                <a:spcPct val="115000"/>
              </a:lnSpc>
              <a:spcBef>
                <a:spcPts val="0"/>
              </a:spcBef>
              <a:spcAft>
                <a:spcPts val="0"/>
              </a:spcAft>
              <a:buSzPts val="2400"/>
              <a:buAutoNum type="arabicPeriod"/>
            </a:pPr>
            <a:r>
              <a:rPr lang="en" sz="2400"/>
              <a:t>Decomposition</a:t>
            </a:r>
            <a:endParaRPr sz="2400"/>
          </a:p>
          <a:p>
            <a:pPr indent="-381000" lvl="0" marL="457200" rtl="0" algn="l">
              <a:lnSpc>
                <a:spcPct val="115000"/>
              </a:lnSpc>
              <a:spcBef>
                <a:spcPts val="0"/>
              </a:spcBef>
              <a:spcAft>
                <a:spcPts val="0"/>
              </a:spcAft>
              <a:buSzPts val="2400"/>
              <a:buAutoNum type="arabicPeriod"/>
            </a:pPr>
            <a:r>
              <a:rPr lang="en" sz="2400"/>
              <a:t>Abstraction </a:t>
            </a:r>
            <a:endParaRPr sz="2400"/>
          </a:p>
          <a:p>
            <a:pPr indent="0" lvl="0" marL="0" rtl="0" algn="l">
              <a:lnSpc>
                <a:spcPct val="115000"/>
              </a:lnSpc>
              <a:spcBef>
                <a:spcPts val="0"/>
              </a:spcBef>
              <a:spcAft>
                <a:spcPts val="0"/>
              </a:spcAft>
              <a:buSzPts val="1800"/>
              <a:buNone/>
            </a:pPr>
            <a:r>
              <a:t/>
            </a:r>
            <a:endParaRPr sz="2400"/>
          </a:p>
          <a:p>
            <a:pPr indent="0" lvl="0" marL="457200" rtl="0" algn="l">
              <a:lnSpc>
                <a:spcPct val="115000"/>
              </a:lnSpc>
              <a:spcBef>
                <a:spcPts val="0"/>
              </a:spcBef>
              <a:spcAft>
                <a:spcPts val="0"/>
              </a:spcAft>
              <a:buSzPts val="1800"/>
              <a:buNone/>
            </a:pPr>
            <a:r>
              <a:t/>
            </a:r>
            <a:endParaRPr sz="2400"/>
          </a:p>
          <a:p>
            <a:pPr indent="0" lvl="0" marL="0" rtl="0" algn="l">
              <a:lnSpc>
                <a:spcPct val="115000"/>
              </a:lnSpc>
              <a:spcBef>
                <a:spcPts val="0"/>
              </a:spcBef>
              <a:spcAft>
                <a:spcPts val="0"/>
              </a:spcAft>
              <a:buSzPts val="1800"/>
              <a:buNone/>
            </a:pPr>
            <a:r>
              <a:t/>
            </a:r>
            <a:endParaRPr sz="2400"/>
          </a:p>
          <a:p>
            <a:pPr indent="0" lvl="0" marL="0" rtl="0" algn="ctr">
              <a:lnSpc>
                <a:spcPct val="115000"/>
              </a:lnSpc>
              <a:spcBef>
                <a:spcPts val="0"/>
              </a:spcBef>
              <a:spcAft>
                <a:spcPts val="0"/>
              </a:spcAft>
              <a:buSzPts val="1800"/>
              <a:buNone/>
            </a:pPr>
            <a:r>
              <a:rPr lang="en" sz="2400"/>
              <a:t>We are going to learn how to do </a:t>
            </a:r>
            <a:r>
              <a:rPr b="1" lang="en" sz="2400"/>
              <a:t>all of these! </a:t>
            </a:r>
            <a:endParaRPr b="1" sz="2400"/>
          </a:p>
        </p:txBody>
      </p:sp>
      <p:grpSp>
        <p:nvGrpSpPr>
          <p:cNvPr id="137" name="Google Shape;137;g2070f06f746_0_347"/>
          <p:cNvGrpSpPr/>
          <p:nvPr/>
        </p:nvGrpSpPr>
        <p:grpSpPr>
          <a:xfrm>
            <a:off x="4635281" y="1381074"/>
            <a:ext cx="1881356" cy="1610290"/>
            <a:chOff x="-22859750" y="2335900"/>
            <a:chExt cx="296950" cy="294375"/>
          </a:xfrm>
        </p:grpSpPr>
        <p:sp>
          <p:nvSpPr>
            <p:cNvPr id="138" name="Google Shape;138;g2070f06f746_0_347"/>
            <p:cNvSpPr/>
            <p:nvPr/>
          </p:nvSpPr>
          <p:spPr>
            <a:xfrm>
              <a:off x="-22859750" y="2335900"/>
              <a:ext cx="296950" cy="294375"/>
            </a:xfrm>
            <a:custGeom>
              <a:rect b="b" l="l" r="r" t="t"/>
              <a:pathLst>
                <a:path extrusionOk="0" h="11775" w="11878">
                  <a:moveTo>
                    <a:pt x="7306" y="663"/>
                  </a:moveTo>
                  <a:cubicBezTo>
                    <a:pt x="7389" y="663"/>
                    <a:pt x="7475" y="671"/>
                    <a:pt x="7562" y="685"/>
                  </a:cubicBezTo>
                  <a:cubicBezTo>
                    <a:pt x="7814" y="780"/>
                    <a:pt x="8034" y="937"/>
                    <a:pt x="8192" y="1126"/>
                  </a:cubicBezTo>
                  <a:cubicBezTo>
                    <a:pt x="7908" y="1189"/>
                    <a:pt x="7656" y="1347"/>
                    <a:pt x="7467" y="1567"/>
                  </a:cubicBezTo>
                  <a:cubicBezTo>
                    <a:pt x="7341" y="1662"/>
                    <a:pt x="7341" y="1914"/>
                    <a:pt x="7467" y="2008"/>
                  </a:cubicBezTo>
                  <a:cubicBezTo>
                    <a:pt x="7530" y="2071"/>
                    <a:pt x="7617" y="2103"/>
                    <a:pt x="7703" y="2103"/>
                  </a:cubicBezTo>
                  <a:cubicBezTo>
                    <a:pt x="7790" y="2103"/>
                    <a:pt x="7877" y="2071"/>
                    <a:pt x="7940" y="2008"/>
                  </a:cubicBezTo>
                  <a:cubicBezTo>
                    <a:pt x="8129" y="1819"/>
                    <a:pt x="8412" y="1693"/>
                    <a:pt x="8696" y="1693"/>
                  </a:cubicBezTo>
                  <a:cubicBezTo>
                    <a:pt x="8979" y="1693"/>
                    <a:pt x="9231" y="1819"/>
                    <a:pt x="9452" y="2008"/>
                  </a:cubicBezTo>
                  <a:cubicBezTo>
                    <a:pt x="9767" y="2355"/>
                    <a:pt x="9830" y="2764"/>
                    <a:pt x="9673" y="3174"/>
                  </a:cubicBezTo>
                  <a:cubicBezTo>
                    <a:pt x="9389" y="3237"/>
                    <a:pt x="9137" y="3395"/>
                    <a:pt x="8885" y="3584"/>
                  </a:cubicBezTo>
                  <a:cubicBezTo>
                    <a:pt x="8759" y="3710"/>
                    <a:pt x="8759" y="3962"/>
                    <a:pt x="8885" y="4056"/>
                  </a:cubicBezTo>
                  <a:cubicBezTo>
                    <a:pt x="8948" y="4119"/>
                    <a:pt x="9035" y="4151"/>
                    <a:pt x="9121" y="4151"/>
                  </a:cubicBezTo>
                  <a:cubicBezTo>
                    <a:pt x="9208" y="4151"/>
                    <a:pt x="9294" y="4119"/>
                    <a:pt x="9358" y="4056"/>
                  </a:cubicBezTo>
                  <a:cubicBezTo>
                    <a:pt x="9547" y="3867"/>
                    <a:pt x="9830" y="3741"/>
                    <a:pt x="10114" y="3741"/>
                  </a:cubicBezTo>
                  <a:cubicBezTo>
                    <a:pt x="10397" y="3741"/>
                    <a:pt x="10649" y="3867"/>
                    <a:pt x="10870" y="4056"/>
                  </a:cubicBezTo>
                  <a:cubicBezTo>
                    <a:pt x="11059" y="4277"/>
                    <a:pt x="11185" y="4529"/>
                    <a:pt x="11185" y="4812"/>
                  </a:cubicBezTo>
                  <a:cubicBezTo>
                    <a:pt x="11185" y="5096"/>
                    <a:pt x="11059" y="5379"/>
                    <a:pt x="10870" y="5568"/>
                  </a:cubicBezTo>
                  <a:cubicBezTo>
                    <a:pt x="10649" y="5757"/>
                    <a:pt x="10397" y="5883"/>
                    <a:pt x="10114" y="5883"/>
                  </a:cubicBezTo>
                  <a:cubicBezTo>
                    <a:pt x="9925" y="5883"/>
                    <a:pt x="9767" y="6041"/>
                    <a:pt x="9767" y="6230"/>
                  </a:cubicBezTo>
                  <a:cubicBezTo>
                    <a:pt x="9767" y="6451"/>
                    <a:pt x="9925" y="6608"/>
                    <a:pt x="10114" y="6608"/>
                  </a:cubicBezTo>
                  <a:cubicBezTo>
                    <a:pt x="10429" y="6608"/>
                    <a:pt x="10712" y="6514"/>
                    <a:pt x="10964" y="6356"/>
                  </a:cubicBezTo>
                  <a:cubicBezTo>
                    <a:pt x="11090" y="6514"/>
                    <a:pt x="11122" y="6703"/>
                    <a:pt x="11122" y="6955"/>
                  </a:cubicBezTo>
                  <a:cubicBezTo>
                    <a:pt x="11122" y="7270"/>
                    <a:pt x="11027" y="7553"/>
                    <a:pt x="10807" y="7742"/>
                  </a:cubicBezTo>
                  <a:cubicBezTo>
                    <a:pt x="10618" y="7931"/>
                    <a:pt x="10366" y="8057"/>
                    <a:pt x="10082" y="8057"/>
                  </a:cubicBezTo>
                  <a:cubicBezTo>
                    <a:pt x="9799" y="8057"/>
                    <a:pt x="9515" y="7931"/>
                    <a:pt x="9326" y="7742"/>
                  </a:cubicBezTo>
                  <a:cubicBezTo>
                    <a:pt x="9137" y="7553"/>
                    <a:pt x="9011" y="7270"/>
                    <a:pt x="9011" y="6986"/>
                  </a:cubicBezTo>
                  <a:cubicBezTo>
                    <a:pt x="9011" y="6703"/>
                    <a:pt x="9137" y="6419"/>
                    <a:pt x="9326" y="6230"/>
                  </a:cubicBezTo>
                  <a:cubicBezTo>
                    <a:pt x="9452" y="6104"/>
                    <a:pt x="9452" y="5883"/>
                    <a:pt x="9326" y="5757"/>
                  </a:cubicBezTo>
                  <a:cubicBezTo>
                    <a:pt x="9263" y="5694"/>
                    <a:pt x="9176" y="5663"/>
                    <a:pt x="9090" y="5663"/>
                  </a:cubicBezTo>
                  <a:cubicBezTo>
                    <a:pt x="9003" y="5663"/>
                    <a:pt x="8916" y="5694"/>
                    <a:pt x="8853" y="5757"/>
                  </a:cubicBezTo>
                  <a:cubicBezTo>
                    <a:pt x="8538" y="6072"/>
                    <a:pt x="8349" y="6514"/>
                    <a:pt x="8349" y="6986"/>
                  </a:cubicBezTo>
                  <a:cubicBezTo>
                    <a:pt x="8349" y="7112"/>
                    <a:pt x="8349" y="7207"/>
                    <a:pt x="8381" y="7333"/>
                  </a:cubicBezTo>
                  <a:cubicBezTo>
                    <a:pt x="7562" y="7459"/>
                    <a:pt x="6932" y="8215"/>
                    <a:pt x="6932" y="9034"/>
                  </a:cubicBezTo>
                  <a:cubicBezTo>
                    <a:pt x="6932" y="9223"/>
                    <a:pt x="7089" y="9381"/>
                    <a:pt x="7278" y="9381"/>
                  </a:cubicBezTo>
                  <a:cubicBezTo>
                    <a:pt x="7467" y="9381"/>
                    <a:pt x="7625" y="9223"/>
                    <a:pt x="7625" y="9034"/>
                  </a:cubicBezTo>
                  <a:cubicBezTo>
                    <a:pt x="7625" y="8435"/>
                    <a:pt x="8097" y="8026"/>
                    <a:pt x="8664" y="8026"/>
                  </a:cubicBezTo>
                  <a:lnTo>
                    <a:pt x="8696" y="8026"/>
                  </a:lnTo>
                  <a:cubicBezTo>
                    <a:pt x="8727" y="8089"/>
                    <a:pt x="8822" y="8120"/>
                    <a:pt x="8853" y="8215"/>
                  </a:cubicBezTo>
                  <a:cubicBezTo>
                    <a:pt x="9074" y="8435"/>
                    <a:pt x="9326" y="8561"/>
                    <a:pt x="9641" y="8656"/>
                  </a:cubicBezTo>
                  <a:cubicBezTo>
                    <a:pt x="9673" y="8750"/>
                    <a:pt x="9704" y="8908"/>
                    <a:pt x="9704" y="9034"/>
                  </a:cubicBezTo>
                  <a:cubicBezTo>
                    <a:pt x="9704" y="9507"/>
                    <a:pt x="9452" y="9853"/>
                    <a:pt x="9011" y="10011"/>
                  </a:cubicBezTo>
                  <a:cubicBezTo>
                    <a:pt x="8979" y="9853"/>
                    <a:pt x="8853" y="9759"/>
                    <a:pt x="8664" y="9759"/>
                  </a:cubicBezTo>
                  <a:cubicBezTo>
                    <a:pt x="8444" y="9759"/>
                    <a:pt x="8286" y="9916"/>
                    <a:pt x="8286" y="10105"/>
                  </a:cubicBezTo>
                  <a:cubicBezTo>
                    <a:pt x="8286" y="10704"/>
                    <a:pt x="7814" y="11113"/>
                    <a:pt x="7278" y="11113"/>
                  </a:cubicBezTo>
                  <a:cubicBezTo>
                    <a:pt x="6711" y="11113"/>
                    <a:pt x="6239" y="10641"/>
                    <a:pt x="6239" y="10105"/>
                  </a:cubicBezTo>
                  <a:lnTo>
                    <a:pt x="6239" y="6640"/>
                  </a:lnTo>
                  <a:cubicBezTo>
                    <a:pt x="6522" y="6860"/>
                    <a:pt x="6932" y="6986"/>
                    <a:pt x="7278" y="6986"/>
                  </a:cubicBezTo>
                  <a:cubicBezTo>
                    <a:pt x="7467" y="6986"/>
                    <a:pt x="7625" y="6829"/>
                    <a:pt x="7625" y="6640"/>
                  </a:cubicBezTo>
                  <a:cubicBezTo>
                    <a:pt x="7625" y="6451"/>
                    <a:pt x="7467" y="6293"/>
                    <a:pt x="7278" y="6293"/>
                  </a:cubicBezTo>
                  <a:cubicBezTo>
                    <a:pt x="6680" y="6293"/>
                    <a:pt x="6239" y="5820"/>
                    <a:pt x="6239" y="5253"/>
                  </a:cubicBezTo>
                  <a:lnTo>
                    <a:pt x="6239" y="1788"/>
                  </a:lnTo>
                  <a:lnTo>
                    <a:pt x="6239" y="1756"/>
                  </a:lnTo>
                  <a:lnTo>
                    <a:pt x="6239" y="1725"/>
                  </a:lnTo>
                  <a:cubicBezTo>
                    <a:pt x="6239" y="1441"/>
                    <a:pt x="6365" y="1158"/>
                    <a:pt x="6554" y="969"/>
                  </a:cubicBezTo>
                  <a:cubicBezTo>
                    <a:pt x="6772" y="750"/>
                    <a:pt x="7027" y="663"/>
                    <a:pt x="7306" y="663"/>
                  </a:cubicBezTo>
                  <a:close/>
                  <a:moveTo>
                    <a:pt x="4492" y="726"/>
                  </a:moveTo>
                  <a:cubicBezTo>
                    <a:pt x="4756" y="726"/>
                    <a:pt x="5012" y="813"/>
                    <a:pt x="5230" y="1032"/>
                  </a:cubicBezTo>
                  <a:cubicBezTo>
                    <a:pt x="5419" y="1221"/>
                    <a:pt x="5545" y="1504"/>
                    <a:pt x="5545" y="1788"/>
                  </a:cubicBezTo>
                  <a:lnTo>
                    <a:pt x="5545" y="1819"/>
                  </a:lnTo>
                  <a:lnTo>
                    <a:pt x="5545" y="5285"/>
                  </a:lnTo>
                  <a:cubicBezTo>
                    <a:pt x="5545" y="5883"/>
                    <a:pt x="5073" y="6325"/>
                    <a:pt x="4506" y="6325"/>
                  </a:cubicBezTo>
                  <a:cubicBezTo>
                    <a:pt x="4317" y="6325"/>
                    <a:pt x="4159" y="6482"/>
                    <a:pt x="4159" y="6671"/>
                  </a:cubicBezTo>
                  <a:cubicBezTo>
                    <a:pt x="4159" y="6860"/>
                    <a:pt x="4317" y="7018"/>
                    <a:pt x="4506" y="7018"/>
                  </a:cubicBezTo>
                  <a:cubicBezTo>
                    <a:pt x="4915" y="7018"/>
                    <a:pt x="5262" y="6892"/>
                    <a:pt x="5545" y="6671"/>
                  </a:cubicBezTo>
                  <a:lnTo>
                    <a:pt x="5545" y="10105"/>
                  </a:lnTo>
                  <a:lnTo>
                    <a:pt x="5545" y="10137"/>
                  </a:lnTo>
                  <a:cubicBezTo>
                    <a:pt x="5545" y="10704"/>
                    <a:pt x="5073" y="11176"/>
                    <a:pt x="4506" y="11176"/>
                  </a:cubicBezTo>
                  <a:cubicBezTo>
                    <a:pt x="3939" y="11176"/>
                    <a:pt x="3498" y="10704"/>
                    <a:pt x="3498" y="10137"/>
                  </a:cubicBezTo>
                  <a:cubicBezTo>
                    <a:pt x="3498" y="9948"/>
                    <a:pt x="3340" y="9790"/>
                    <a:pt x="3151" y="9790"/>
                  </a:cubicBezTo>
                  <a:cubicBezTo>
                    <a:pt x="2994" y="9790"/>
                    <a:pt x="2836" y="9916"/>
                    <a:pt x="2773" y="10074"/>
                  </a:cubicBezTo>
                  <a:cubicBezTo>
                    <a:pt x="2395" y="9916"/>
                    <a:pt x="2080" y="9538"/>
                    <a:pt x="2080" y="9065"/>
                  </a:cubicBezTo>
                  <a:cubicBezTo>
                    <a:pt x="2080" y="8908"/>
                    <a:pt x="2111" y="8813"/>
                    <a:pt x="2143" y="8687"/>
                  </a:cubicBezTo>
                  <a:cubicBezTo>
                    <a:pt x="2426" y="8593"/>
                    <a:pt x="2710" y="8435"/>
                    <a:pt x="2930" y="8246"/>
                  </a:cubicBezTo>
                  <a:cubicBezTo>
                    <a:pt x="2994" y="8215"/>
                    <a:pt x="3057" y="8120"/>
                    <a:pt x="3088" y="8057"/>
                  </a:cubicBezTo>
                  <a:lnTo>
                    <a:pt x="3151" y="8057"/>
                  </a:lnTo>
                  <a:cubicBezTo>
                    <a:pt x="3718" y="8057"/>
                    <a:pt x="4159" y="8530"/>
                    <a:pt x="4159" y="9065"/>
                  </a:cubicBezTo>
                  <a:cubicBezTo>
                    <a:pt x="4159" y="9286"/>
                    <a:pt x="4317" y="9444"/>
                    <a:pt x="4506" y="9444"/>
                  </a:cubicBezTo>
                  <a:cubicBezTo>
                    <a:pt x="4726" y="9444"/>
                    <a:pt x="4884" y="9286"/>
                    <a:pt x="4884" y="9065"/>
                  </a:cubicBezTo>
                  <a:cubicBezTo>
                    <a:pt x="4884" y="8215"/>
                    <a:pt x="4254" y="7490"/>
                    <a:pt x="3403" y="7396"/>
                  </a:cubicBezTo>
                  <a:cubicBezTo>
                    <a:pt x="3466" y="7270"/>
                    <a:pt x="3466" y="7144"/>
                    <a:pt x="3466" y="7018"/>
                  </a:cubicBezTo>
                  <a:cubicBezTo>
                    <a:pt x="3466" y="6545"/>
                    <a:pt x="3246" y="6104"/>
                    <a:pt x="2930" y="5820"/>
                  </a:cubicBezTo>
                  <a:cubicBezTo>
                    <a:pt x="2883" y="5757"/>
                    <a:pt x="2797" y="5726"/>
                    <a:pt x="2706" y="5726"/>
                  </a:cubicBezTo>
                  <a:cubicBezTo>
                    <a:pt x="2615" y="5726"/>
                    <a:pt x="2521" y="5757"/>
                    <a:pt x="2458" y="5820"/>
                  </a:cubicBezTo>
                  <a:cubicBezTo>
                    <a:pt x="2363" y="5915"/>
                    <a:pt x="2363" y="6167"/>
                    <a:pt x="2458" y="6262"/>
                  </a:cubicBezTo>
                  <a:cubicBezTo>
                    <a:pt x="2678" y="6482"/>
                    <a:pt x="2773" y="6734"/>
                    <a:pt x="2773" y="7018"/>
                  </a:cubicBezTo>
                  <a:cubicBezTo>
                    <a:pt x="2773" y="7301"/>
                    <a:pt x="2678" y="7585"/>
                    <a:pt x="2458" y="7774"/>
                  </a:cubicBezTo>
                  <a:cubicBezTo>
                    <a:pt x="2269" y="7963"/>
                    <a:pt x="1985" y="8089"/>
                    <a:pt x="1733" y="8089"/>
                  </a:cubicBezTo>
                  <a:cubicBezTo>
                    <a:pt x="1450" y="8089"/>
                    <a:pt x="1166" y="7963"/>
                    <a:pt x="977" y="7774"/>
                  </a:cubicBezTo>
                  <a:cubicBezTo>
                    <a:pt x="788" y="7585"/>
                    <a:pt x="662" y="7301"/>
                    <a:pt x="662" y="7018"/>
                  </a:cubicBezTo>
                  <a:cubicBezTo>
                    <a:pt x="662" y="6829"/>
                    <a:pt x="725" y="6640"/>
                    <a:pt x="820" y="6419"/>
                  </a:cubicBezTo>
                  <a:cubicBezTo>
                    <a:pt x="1103" y="6608"/>
                    <a:pt x="1355" y="6671"/>
                    <a:pt x="1670" y="6671"/>
                  </a:cubicBezTo>
                  <a:cubicBezTo>
                    <a:pt x="1891" y="6671"/>
                    <a:pt x="2048" y="6514"/>
                    <a:pt x="2048" y="6325"/>
                  </a:cubicBezTo>
                  <a:cubicBezTo>
                    <a:pt x="2048" y="6104"/>
                    <a:pt x="1891" y="5946"/>
                    <a:pt x="1670" y="5946"/>
                  </a:cubicBezTo>
                  <a:cubicBezTo>
                    <a:pt x="1418" y="5946"/>
                    <a:pt x="1135" y="5852"/>
                    <a:pt x="946" y="5631"/>
                  </a:cubicBezTo>
                  <a:cubicBezTo>
                    <a:pt x="725" y="5442"/>
                    <a:pt x="631" y="5159"/>
                    <a:pt x="631" y="4907"/>
                  </a:cubicBezTo>
                  <a:cubicBezTo>
                    <a:pt x="631" y="4623"/>
                    <a:pt x="725" y="4340"/>
                    <a:pt x="946" y="4151"/>
                  </a:cubicBezTo>
                  <a:cubicBezTo>
                    <a:pt x="1135" y="3962"/>
                    <a:pt x="1418" y="3836"/>
                    <a:pt x="1670" y="3836"/>
                  </a:cubicBezTo>
                  <a:cubicBezTo>
                    <a:pt x="1954" y="3836"/>
                    <a:pt x="2237" y="3962"/>
                    <a:pt x="2426" y="4151"/>
                  </a:cubicBezTo>
                  <a:cubicBezTo>
                    <a:pt x="2489" y="4214"/>
                    <a:pt x="2576" y="4245"/>
                    <a:pt x="2663" y="4245"/>
                  </a:cubicBezTo>
                  <a:cubicBezTo>
                    <a:pt x="2749" y="4245"/>
                    <a:pt x="2836" y="4214"/>
                    <a:pt x="2899" y="4151"/>
                  </a:cubicBezTo>
                  <a:cubicBezTo>
                    <a:pt x="3025" y="4025"/>
                    <a:pt x="3025" y="3804"/>
                    <a:pt x="2899" y="3678"/>
                  </a:cubicBezTo>
                  <a:cubicBezTo>
                    <a:pt x="2678" y="3426"/>
                    <a:pt x="2426" y="3332"/>
                    <a:pt x="2111" y="3237"/>
                  </a:cubicBezTo>
                  <a:cubicBezTo>
                    <a:pt x="1954" y="2859"/>
                    <a:pt x="2048" y="2418"/>
                    <a:pt x="2363" y="2103"/>
                  </a:cubicBezTo>
                  <a:cubicBezTo>
                    <a:pt x="2552" y="1914"/>
                    <a:pt x="2836" y="1788"/>
                    <a:pt x="3088" y="1788"/>
                  </a:cubicBezTo>
                  <a:cubicBezTo>
                    <a:pt x="3372" y="1788"/>
                    <a:pt x="3655" y="1914"/>
                    <a:pt x="3844" y="2103"/>
                  </a:cubicBezTo>
                  <a:cubicBezTo>
                    <a:pt x="3907" y="2166"/>
                    <a:pt x="3994" y="2197"/>
                    <a:pt x="4080" y="2197"/>
                  </a:cubicBezTo>
                  <a:cubicBezTo>
                    <a:pt x="4167" y="2197"/>
                    <a:pt x="4254" y="2166"/>
                    <a:pt x="4317" y="2103"/>
                  </a:cubicBezTo>
                  <a:cubicBezTo>
                    <a:pt x="4443" y="1977"/>
                    <a:pt x="4443" y="1756"/>
                    <a:pt x="4317" y="1630"/>
                  </a:cubicBezTo>
                  <a:cubicBezTo>
                    <a:pt x="4128" y="1441"/>
                    <a:pt x="3876" y="1284"/>
                    <a:pt x="3624" y="1189"/>
                  </a:cubicBezTo>
                  <a:cubicBezTo>
                    <a:pt x="3781" y="969"/>
                    <a:pt x="3970" y="811"/>
                    <a:pt x="4254" y="748"/>
                  </a:cubicBezTo>
                  <a:cubicBezTo>
                    <a:pt x="4333" y="734"/>
                    <a:pt x="4413" y="726"/>
                    <a:pt x="4492" y="726"/>
                  </a:cubicBezTo>
                  <a:close/>
                  <a:moveTo>
                    <a:pt x="7254" y="0"/>
                  </a:moveTo>
                  <a:cubicBezTo>
                    <a:pt x="6817" y="0"/>
                    <a:pt x="6387" y="190"/>
                    <a:pt x="6049" y="528"/>
                  </a:cubicBezTo>
                  <a:cubicBezTo>
                    <a:pt x="6018" y="559"/>
                    <a:pt x="5923" y="654"/>
                    <a:pt x="5892" y="717"/>
                  </a:cubicBezTo>
                  <a:cubicBezTo>
                    <a:pt x="5860" y="654"/>
                    <a:pt x="5766" y="622"/>
                    <a:pt x="5734" y="528"/>
                  </a:cubicBezTo>
                  <a:cubicBezTo>
                    <a:pt x="5391" y="185"/>
                    <a:pt x="4972" y="13"/>
                    <a:pt x="4521" y="13"/>
                  </a:cubicBezTo>
                  <a:cubicBezTo>
                    <a:pt x="4392" y="13"/>
                    <a:pt x="4261" y="27"/>
                    <a:pt x="4128" y="55"/>
                  </a:cubicBezTo>
                  <a:cubicBezTo>
                    <a:pt x="3561" y="181"/>
                    <a:pt x="3151" y="559"/>
                    <a:pt x="2899" y="1126"/>
                  </a:cubicBezTo>
                  <a:cubicBezTo>
                    <a:pt x="2552" y="1158"/>
                    <a:pt x="2206" y="1347"/>
                    <a:pt x="1922" y="1599"/>
                  </a:cubicBezTo>
                  <a:cubicBezTo>
                    <a:pt x="1481" y="2040"/>
                    <a:pt x="1324" y="2607"/>
                    <a:pt x="1450" y="3206"/>
                  </a:cubicBezTo>
                  <a:cubicBezTo>
                    <a:pt x="1103" y="3237"/>
                    <a:pt x="788" y="3458"/>
                    <a:pt x="505" y="3678"/>
                  </a:cubicBezTo>
                  <a:cubicBezTo>
                    <a:pt x="190" y="3993"/>
                    <a:pt x="1" y="4434"/>
                    <a:pt x="1" y="4907"/>
                  </a:cubicBezTo>
                  <a:cubicBezTo>
                    <a:pt x="1" y="5285"/>
                    <a:pt x="127" y="5663"/>
                    <a:pt x="347" y="5915"/>
                  </a:cubicBezTo>
                  <a:cubicBezTo>
                    <a:pt x="127" y="6230"/>
                    <a:pt x="1" y="6608"/>
                    <a:pt x="1" y="6955"/>
                  </a:cubicBezTo>
                  <a:cubicBezTo>
                    <a:pt x="1" y="7427"/>
                    <a:pt x="190" y="7868"/>
                    <a:pt x="505" y="8183"/>
                  </a:cubicBezTo>
                  <a:cubicBezTo>
                    <a:pt x="788" y="8435"/>
                    <a:pt x="1103" y="8593"/>
                    <a:pt x="1450" y="8624"/>
                  </a:cubicBezTo>
                  <a:cubicBezTo>
                    <a:pt x="1418" y="8750"/>
                    <a:pt x="1418" y="8876"/>
                    <a:pt x="1418" y="9002"/>
                  </a:cubicBezTo>
                  <a:cubicBezTo>
                    <a:pt x="1418" y="9916"/>
                    <a:pt x="2080" y="10609"/>
                    <a:pt x="2962" y="10735"/>
                  </a:cubicBezTo>
                  <a:cubicBezTo>
                    <a:pt x="3214" y="11365"/>
                    <a:pt x="3813" y="11775"/>
                    <a:pt x="4569" y="11775"/>
                  </a:cubicBezTo>
                  <a:cubicBezTo>
                    <a:pt x="5104" y="11775"/>
                    <a:pt x="5640" y="11523"/>
                    <a:pt x="5955" y="11082"/>
                  </a:cubicBezTo>
                  <a:cubicBezTo>
                    <a:pt x="6270" y="11523"/>
                    <a:pt x="6774" y="11775"/>
                    <a:pt x="7310" y="11775"/>
                  </a:cubicBezTo>
                  <a:cubicBezTo>
                    <a:pt x="8034" y="11775"/>
                    <a:pt x="8664" y="11365"/>
                    <a:pt x="8948" y="10735"/>
                  </a:cubicBezTo>
                  <a:cubicBezTo>
                    <a:pt x="9799" y="10609"/>
                    <a:pt x="10460" y="9916"/>
                    <a:pt x="10460" y="9002"/>
                  </a:cubicBezTo>
                  <a:cubicBezTo>
                    <a:pt x="10460" y="8876"/>
                    <a:pt x="10460" y="8750"/>
                    <a:pt x="10429" y="8624"/>
                  </a:cubicBezTo>
                  <a:cubicBezTo>
                    <a:pt x="10775" y="8593"/>
                    <a:pt x="11090" y="8404"/>
                    <a:pt x="11374" y="8183"/>
                  </a:cubicBezTo>
                  <a:cubicBezTo>
                    <a:pt x="11689" y="7837"/>
                    <a:pt x="11878" y="7427"/>
                    <a:pt x="11878" y="6955"/>
                  </a:cubicBezTo>
                  <a:cubicBezTo>
                    <a:pt x="11878" y="6545"/>
                    <a:pt x="11783" y="6199"/>
                    <a:pt x="11531" y="5915"/>
                  </a:cubicBezTo>
                  <a:cubicBezTo>
                    <a:pt x="11689" y="5663"/>
                    <a:pt x="11815" y="5285"/>
                    <a:pt x="11815" y="4907"/>
                  </a:cubicBezTo>
                  <a:cubicBezTo>
                    <a:pt x="11815" y="4434"/>
                    <a:pt x="11594" y="3993"/>
                    <a:pt x="11279" y="3678"/>
                  </a:cubicBezTo>
                  <a:cubicBezTo>
                    <a:pt x="11027" y="3395"/>
                    <a:pt x="10712" y="3237"/>
                    <a:pt x="10334" y="3206"/>
                  </a:cubicBezTo>
                  <a:cubicBezTo>
                    <a:pt x="10460" y="2670"/>
                    <a:pt x="10303" y="2040"/>
                    <a:pt x="9862" y="1599"/>
                  </a:cubicBezTo>
                  <a:cubicBezTo>
                    <a:pt x="9610" y="1315"/>
                    <a:pt x="9231" y="1158"/>
                    <a:pt x="8885" y="1126"/>
                  </a:cubicBezTo>
                  <a:cubicBezTo>
                    <a:pt x="8664" y="559"/>
                    <a:pt x="8223" y="181"/>
                    <a:pt x="7656" y="55"/>
                  </a:cubicBezTo>
                  <a:cubicBezTo>
                    <a:pt x="7523" y="18"/>
                    <a:pt x="7388" y="0"/>
                    <a:pt x="7254" y="0"/>
                  </a:cubicBezTo>
                  <a:close/>
                </a:path>
              </a:pathLst>
            </a:custGeom>
            <a:solidFill>
              <a:srgbClr val="869FB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 name="Google Shape;139;g2070f06f746_0_347"/>
            <p:cNvSpPr/>
            <p:nvPr/>
          </p:nvSpPr>
          <p:spPr>
            <a:xfrm>
              <a:off x="-22685675" y="2408150"/>
              <a:ext cx="27575" cy="66175"/>
            </a:xfrm>
            <a:custGeom>
              <a:rect b="b" l="l" r="r" t="t"/>
              <a:pathLst>
                <a:path extrusionOk="0" h="2647" w="1103">
                  <a:moveTo>
                    <a:pt x="740" y="1"/>
                  </a:moveTo>
                  <a:cubicBezTo>
                    <a:pt x="654" y="1"/>
                    <a:pt x="567" y="32"/>
                    <a:pt x="504" y="95"/>
                  </a:cubicBezTo>
                  <a:cubicBezTo>
                    <a:pt x="189" y="410"/>
                    <a:pt x="0" y="820"/>
                    <a:pt x="0" y="1292"/>
                  </a:cubicBezTo>
                  <a:cubicBezTo>
                    <a:pt x="0" y="1765"/>
                    <a:pt x="189" y="2206"/>
                    <a:pt x="504" y="2521"/>
                  </a:cubicBezTo>
                  <a:cubicBezTo>
                    <a:pt x="599" y="2584"/>
                    <a:pt x="662" y="2647"/>
                    <a:pt x="756" y="2647"/>
                  </a:cubicBezTo>
                  <a:cubicBezTo>
                    <a:pt x="819" y="2647"/>
                    <a:pt x="945" y="2615"/>
                    <a:pt x="977" y="2521"/>
                  </a:cubicBezTo>
                  <a:cubicBezTo>
                    <a:pt x="1103" y="2395"/>
                    <a:pt x="1103" y="2174"/>
                    <a:pt x="977" y="2048"/>
                  </a:cubicBezTo>
                  <a:cubicBezTo>
                    <a:pt x="788" y="1859"/>
                    <a:pt x="662" y="1576"/>
                    <a:pt x="662" y="1292"/>
                  </a:cubicBezTo>
                  <a:cubicBezTo>
                    <a:pt x="662" y="1040"/>
                    <a:pt x="788" y="757"/>
                    <a:pt x="977" y="536"/>
                  </a:cubicBezTo>
                  <a:cubicBezTo>
                    <a:pt x="1103" y="442"/>
                    <a:pt x="1103" y="253"/>
                    <a:pt x="977" y="95"/>
                  </a:cubicBezTo>
                  <a:cubicBezTo>
                    <a:pt x="914" y="32"/>
                    <a:pt x="827" y="1"/>
                    <a:pt x="740" y="1"/>
                  </a:cubicBezTo>
                  <a:close/>
                </a:path>
              </a:pathLst>
            </a:custGeom>
            <a:solidFill>
              <a:srgbClr val="869FB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 name="Google Shape;140;g2070f06f746_0_347"/>
            <p:cNvSpPr/>
            <p:nvPr/>
          </p:nvSpPr>
          <p:spPr>
            <a:xfrm>
              <a:off x="-22766800" y="2408950"/>
              <a:ext cx="27575" cy="66175"/>
            </a:xfrm>
            <a:custGeom>
              <a:rect b="b" l="l" r="r" t="t"/>
              <a:pathLst>
                <a:path extrusionOk="0" h="2647" w="1103">
                  <a:moveTo>
                    <a:pt x="362" y="0"/>
                  </a:moveTo>
                  <a:cubicBezTo>
                    <a:pt x="276" y="0"/>
                    <a:pt x="189" y="32"/>
                    <a:pt x="126" y="95"/>
                  </a:cubicBezTo>
                  <a:cubicBezTo>
                    <a:pt x="0" y="221"/>
                    <a:pt x="0" y="441"/>
                    <a:pt x="126" y="567"/>
                  </a:cubicBezTo>
                  <a:cubicBezTo>
                    <a:pt x="315" y="756"/>
                    <a:pt x="441" y="1040"/>
                    <a:pt x="441" y="1323"/>
                  </a:cubicBezTo>
                  <a:cubicBezTo>
                    <a:pt x="441" y="1575"/>
                    <a:pt x="315" y="1859"/>
                    <a:pt x="126" y="2048"/>
                  </a:cubicBezTo>
                  <a:cubicBezTo>
                    <a:pt x="0" y="2174"/>
                    <a:pt x="0" y="2426"/>
                    <a:pt x="126" y="2520"/>
                  </a:cubicBezTo>
                  <a:cubicBezTo>
                    <a:pt x="221" y="2615"/>
                    <a:pt x="284" y="2646"/>
                    <a:pt x="378" y="2646"/>
                  </a:cubicBezTo>
                  <a:cubicBezTo>
                    <a:pt x="441" y="2646"/>
                    <a:pt x="567" y="2615"/>
                    <a:pt x="599" y="2520"/>
                  </a:cubicBezTo>
                  <a:cubicBezTo>
                    <a:pt x="977" y="2174"/>
                    <a:pt x="1103" y="1733"/>
                    <a:pt x="1103" y="1323"/>
                  </a:cubicBezTo>
                  <a:cubicBezTo>
                    <a:pt x="1103" y="851"/>
                    <a:pt x="914" y="410"/>
                    <a:pt x="599" y="95"/>
                  </a:cubicBezTo>
                  <a:cubicBezTo>
                    <a:pt x="536" y="32"/>
                    <a:pt x="449" y="0"/>
                    <a:pt x="362" y="0"/>
                  </a:cubicBezTo>
                  <a:close/>
                </a:path>
              </a:pathLst>
            </a:custGeom>
            <a:solidFill>
              <a:srgbClr val="869FB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41" name="Google Shape;141;g2070f06f746_0_347"/>
          <p:cNvGrpSpPr/>
          <p:nvPr/>
        </p:nvGrpSpPr>
        <p:grpSpPr>
          <a:xfrm>
            <a:off x="7237466" y="1180612"/>
            <a:ext cx="1290475" cy="1848861"/>
            <a:chOff x="-38275925" y="1946600"/>
            <a:chExt cx="231600" cy="317450"/>
          </a:xfrm>
        </p:grpSpPr>
        <p:sp>
          <p:nvSpPr>
            <p:cNvPr id="142" name="Google Shape;142;g2070f06f746_0_347"/>
            <p:cNvSpPr/>
            <p:nvPr/>
          </p:nvSpPr>
          <p:spPr>
            <a:xfrm>
              <a:off x="-38275925" y="1946600"/>
              <a:ext cx="231600" cy="317450"/>
            </a:xfrm>
            <a:custGeom>
              <a:rect b="b" l="l" r="r" t="t"/>
              <a:pathLst>
                <a:path extrusionOk="0" h="12698" w="9264">
                  <a:moveTo>
                    <a:pt x="4546" y="892"/>
                  </a:moveTo>
                  <a:cubicBezTo>
                    <a:pt x="4811" y="892"/>
                    <a:pt x="5082" y="920"/>
                    <a:pt x="5357" y="977"/>
                  </a:cubicBezTo>
                  <a:cubicBezTo>
                    <a:pt x="6964" y="1292"/>
                    <a:pt x="8287" y="2742"/>
                    <a:pt x="8287" y="4600"/>
                  </a:cubicBezTo>
                  <a:cubicBezTo>
                    <a:pt x="8287" y="5987"/>
                    <a:pt x="7531" y="7215"/>
                    <a:pt x="6396" y="7845"/>
                  </a:cubicBezTo>
                  <a:cubicBezTo>
                    <a:pt x="5987" y="8034"/>
                    <a:pt x="5798" y="8475"/>
                    <a:pt x="5798" y="8885"/>
                  </a:cubicBezTo>
                  <a:lnTo>
                    <a:pt x="5798" y="9169"/>
                  </a:lnTo>
                  <a:lnTo>
                    <a:pt x="3309" y="9169"/>
                  </a:lnTo>
                  <a:lnTo>
                    <a:pt x="3309" y="8854"/>
                  </a:lnTo>
                  <a:cubicBezTo>
                    <a:pt x="3309" y="8412"/>
                    <a:pt x="3088" y="8034"/>
                    <a:pt x="2679" y="7782"/>
                  </a:cubicBezTo>
                  <a:cubicBezTo>
                    <a:pt x="1545" y="7121"/>
                    <a:pt x="820" y="5955"/>
                    <a:pt x="820" y="4600"/>
                  </a:cubicBezTo>
                  <a:cubicBezTo>
                    <a:pt x="820" y="2536"/>
                    <a:pt x="2499" y="892"/>
                    <a:pt x="4546" y="892"/>
                  </a:cubicBezTo>
                  <a:close/>
                  <a:moveTo>
                    <a:pt x="5798" y="9956"/>
                  </a:moveTo>
                  <a:lnTo>
                    <a:pt x="5798" y="10681"/>
                  </a:lnTo>
                  <a:cubicBezTo>
                    <a:pt x="5798" y="10901"/>
                    <a:pt x="5609" y="11059"/>
                    <a:pt x="5357" y="11090"/>
                  </a:cubicBezTo>
                  <a:lnTo>
                    <a:pt x="3719" y="11090"/>
                  </a:lnTo>
                  <a:cubicBezTo>
                    <a:pt x="3467" y="11090"/>
                    <a:pt x="3309" y="10901"/>
                    <a:pt x="3277" y="10681"/>
                  </a:cubicBezTo>
                  <a:lnTo>
                    <a:pt x="3277" y="9956"/>
                  </a:lnTo>
                  <a:close/>
                  <a:moveTo>
                    <a:pt x="4443" y="1"/>
                  </a:moveTo>
                  <a:cubicBezTo>
                    <a:pt x="2049" y="32"/>
                    <a:pt x="1" y="2080"/>
                    <a:pt x="1" y="4600"/>
                  </a:cubicBezTo>
                  <a:cubicBezTo>
                    <a:pt x="1" y="6270"/>
                    <a:pt x="883" y="7719"/>
                    <a:pt x="2238" y="8539"/>
                  </a:cubicBezTo>
                  <a:cubicBezTo>
                    <a:pt x="2332" y="8570"/>
                    <a:pt x="2395" y="8696"/>
                    <a:pt x="2458" y="8759"/>
                  </a:cubicBezTo>
                  <a:lnTo>
                    <a:pt x="2458" y="10681"/>
                  </a:lnTo>
                  <a:cubicBezTo>
                    <a:pt x="2458" y="11216"/>
                    <a:pt x="2805" y="11689"/>
                    <a:pt x="3309" y="11847"/>
                  </a:cubicBezTo>
                  <a:cubicBezTo>
                    <a:pt x="3467" y="12351"/>
                    <a:pt x="3939" y="12697"/>
                    <a:pt x="4506" y="12697"/>
                  </a:cubicBezTo>
                  <a:cubicBezTo>
                    <a:pt x="5042" y="12697"/>
                    <a:pt x="5514" y="12351"/>
                    <a:pt x="5672" y="11847"/>
                  </a:cubicBezTo>
                  <a:cubicBezTo>
                    <a:pt x="6176" y="11689"/>
                    <a:pt x="6554" y="11216"/>
                    <a:pt x="6554" y="10681"/>
                  </a:cubicBezTo>
                  <a:lnTo>
                    <a:pt x="6554" y="8854"/>
                  </a:lnTo>
                  <a:cubicBezTo>
                    <a:pt x="6554" y="8728"/>
                    <a:pt x="6617" y="8570"/>
                    <a:pt x="6712" y="8507"/>
                  </a:cubicBezTo>
                  <a:cubicBezTo>
                    <a:pt x="8318" y="7593"/>
                    <a:pt x="9263" y="5735"/>
                    <a:pt x="8948" y="3750"/>
                  </a:cubicBezTo>
                  <a:cubicBezTo>
                    <a:pt x="8602" y="1702"/>
                    <a:pt x="6806" y="1"/>
                    <a:pt x="4443" y="1"/>
                  </a:cubicBezTo>
                  <a:close/>
                </a:path>
              </a:pathLst>
            </a:custGeom>
            <a:solidFill>
              <a:srgbClr val="869FB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 name="Google Shape;143;g2070f06f746_0_347"/>
            <p:cNvSpPr/>
            <p:nvPr/>
          </p:nvSpPr>
          <p:spPr>
            <a:xfrm>
              <a:off x="-38235750" y="1989125"/>
              <a:ext cx="84300" cy="83525"/>
            </a:xfrm>
            <a:custGeom>
              <a:rect b="b" l="l" r="r" t="t"/>
              <a:pathLst>
                <a:path extrusionOk="0" h="3341" w="3372">
                  <a:moveTo>
                    <a:pt x="2931" y="1"/>
                  </a:moveTo>
                  <a:cubicBezTo>
                    <a:pt x="1355" y="1"/>
                    <a:pt x="64" y="1293"/>
                    <a:pt x="1" y="2899"/>
                  </a:cubicBezTo>
                  <a:cubicBezTo>
                    <a:pt x="1" y="3120"/>
                    <a:pt x="158" y="3340"/>
                    <a:pt x="410" y="3340"/>
                  </a:cubicBezTo>
                  <a:cubicBezTo>
                    <a:pt x="631" y="3340"/>
                    <a:pt x="851" y="3120"/>
                    <a:pt x="851" y="2899"/>
                  </a:cubicBezTo>
                  <a:cubicBezTo>
                    <a:pt x="883" y="1765"/>
                    <a:pt x="1796" y="820"/>
                    <a:pt x="2931" y="820"/>
                  </a:cubicBezTo>
                  <a:cubicBezTo>
                    <a:pt x="3151" y="820"/>
                    <a:pt x="3372" y="631"/>
                    <a:pt x="3372" y="379"/>
                  </a:cubicBezTo>
                  <a:cubicBezTo>
                    <a:pt x="3372" y="190"/>
                    <a:pt x="3151" y="1"/>
                    <a:pt x="2931" y="1"/>
                  </a:cubicBezTo>
                  <a:close/>
                </a:path>
              </a:pathLst>
            </a:custGeom>
            <a:solidFill>
              <a:srgbClr val="869FB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g2070f06f746_0_359"/>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Computer scientists use </a:t>
            </a:r>
            <a:r>
              <a:rPr lang="en">
                <a:solidFill>
                  <a:schemeClr val="dk1"/>
                </a:solidFill>
              </a:rPr>
              <a:t>computational thinking </a:t>
            </a:r>
            <a:r>
              <a:rPr lang="en"/>
              <a:t>skills</a:t>
            </a:r>
            <a:endParaRPr/>
          </a:p>
        </p:txBody>
      </p:sp>
      <p:sp>
        <p:nvSpPr>
          <p:cNvPr id="149" name="Google Shape;149;g2070f06f746_0_35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lnSpcReduction="20000"/>
          </a:bodyPr>
          <a:lstStyle/>
          <a:p>
            <a:pPr indent="0" lvl="0" marL="0" rtl="0" algn="l">
              <a:lnSpc>
                <a:spcPct val="115000"/>
              </a:lnSpc>
              <a:spcBef>
                <a:spcPts val="0"/>
              </a:spcBef>
              <a:spcAft>
                <a:spcPts val="0"/>
              </a:spcAft>
              <a:buSzPts val="1800"/>
              <a:buNone/>
            </a:pPr>
            <a:r>
              <a:rPr lang="en" sz="2400"/>
              <a:t>Today our focus is on</a:t>
            </a:r>
            <a:endParaRPr b="1" sz="2400"/>
          </a:p>
          <a:p>
            <a:pPr indent="0" lvl="0" marL="0" rtl="0" algn="l">
              <a:lnSpc>
                <a:spcPct val="115000"/>
              </a:lnSpc>
              <a:spcBef>
                <a:spcPts val="0"/>
              </a:spcBef>
              <a:spcAft>
                <a:spcPts val="0"/>
              </a:spcAft>
              <a:buSzPts val="1800"/>
              <a:buNone/>
            </a:pPr>
            <a:r>
              <a:t/>
            </a:r>
            <a:endParaRPr sz="2400"/>
          </a:p>
          <a:p>
            <a:pPr indent="-381000" lvl="0" marL="457200" rtl="0" algn="l">
              <a:lnSpc>
                <a:spcPct val="115000"/>
              </a:lnSpc>
              <a:spcBef>
                <a:spcPts val="0"/>
              </a:spcBef>
              <a:spcAft>
                <a:spcPts val="0"/>
              </a:spcAft>
              <a:buSzPts val="2400"/>
              <a:buAutoNum type="arabicPeriod"/>
            </a:pPr>
            <a:r>
              <a:rPr lang="en" sz="2400"/>
              <a:t>Patterns </a:t>
            </a:r>
            <a:endParaRPr sz="2400"/>
          </a:p>
          <a:p>
            <a:pPr indent="-381000" lvl="0" marL="457200" rtl="0" algn="l">
              <a:lnSpc>
                <a:spcPct val="115000"/>
              </a:lnSpc>
              <a:spcBef>
                <a:spcPts val="0"/>
              </a:spcBef>
              <a:spcAft>
                <a:spcPts val="0"/>
              </a:spcAft>
              <a:buSzPts val="2400"/>
              <a:buAutoNum type="arabicPeriod"/>
            </a:pPr>
            <a:r>
              <a:rPr lang="en" sz="2400"/>
              <a:t>Sequencing </a:t>
            </a:r>
            <a:endParaRPr sz="2400"/>
          </a:p>
          <a:p>
            <a:pPr indent="-381000" lvl="0" marL="457200" rtl="0" algn="l">
              <a:lnSpc>
                <a:spcPct val="115000"/>
              </a:lnSpc>
              <a:spcBef>
                <a:spcPts val="0"/>
              </a:spcBef>
              <a:spcAft>
                <a:spcPts val="0"/>
              </a:spcAft>
              <a:buSzPts val="2400"/>
              <a:buAutoNum type="arabicPeriod"/>
            </a:pPr>
            <a:r>
              <a:rPr b="1" lang="en" sz="2400"/>
              <a:t>Algorithms</a:t>
            </a:r>
            <a:endParaRPr b="1" sz="2400"/>
          </a:p>
          <a:p>
            <a:pPr indent="-381000" lvl="0" marL="457200" rtl="0" algn="l">
              <a:lnSpc>
                <a:spcPct val="115000"/>
              </a:lnSpc>
              <a:spcBef>
                <a:spcPts val="0"/>
              </a:spcBef>
              <a:spcAft>
                <a:spcPts val="0"/>
              </a:spcAft>
              <a:buSzPts val="2400"/>
              <a:buAutoNum type="arabicPeriod"/>
            </a:pPr>
            <a:r>
              <a:rPr b="1" lang="en" sz="2400"/>
              <a:t>Decomposition </a:t>
            </a:r>
            <a:endParaRPr b="1" sz="2400"/>
          </a:p>
          <a:p>
            <a:pPr indent="-381000" lvl="0" marL="457200" rtl="0" algn="l">
              <a:lnSpc>
                <a:spcPct val="115000"/>
              </a:lnSpc>
              <a:spcBef>
                <a:spcPts val="0"/>
              </a:spcBef>
              <a:spcAft>
                <a:spcPts val="0"/>
              </a:spcAft>
              <a:buSzPts val="2400"/>
              <a:buAutoNum type="arabicPeriod"/>
            </a:pPr>
            <a:r>
              <a:rPr b="1" lang="en" sz="2400"/>
              <a:t>Abstraction </a:t>
            </a:r>
            <a:endParaRPr sz="2400"/>
          </a:p>
          <a:p>
            <a:pPr indent="0" lvl="0" marL="0" rtl="0" algn="l">
              <a:lnSpc>
                <a:spcPct val="115000"/>
              </a:lnSpc>
              <a:spcBef>
                <a:spcPts val="0"/>
              </a:spcBef>
              <a:spcAft>
                <a:spcPts val="0"/>
              </a:spcAft>
              <a:buSzPts val="1800"/>
              <a:buNone/>
            </a:pPr>
            <a:r>
              <a:t/>
            </a:r>
            <a:endParaRPr sz="2400"/>
          </a:p>
          <a:p>
            <a:pPr indent="0" lvl="0" marL="0" rtl="0" algn="ctr">
              <a:lnSpc>
                <a:spcPct val="115000"/>
              </a:lnSpc>
              <a:spcBef>
                <a:spcPts val="0"/>
              </a:spcBef>
              <a:spcAft>
                <a:spcPts val="0"/>
              </a:spcAft>
              <a:buSzPts val="1800"/>
              <a:buNone/>
            </a:pPr>
            <a:r>
              <a:t/>
            </a:r>
            <a:endParaRPr b="1" sz="2400"/>
          </a:p>
        </p:txBody>
      </p:sp>
      <p:grpSp>
        <p:nvGrpSpPr>
          <p:cNvPr id="150" name="Google Shape;150;g2070f06f746_0_359"/>
          <p:cNvGrpSpPr/>
          <p:nvPr/>
        </p:nvGrpSpPr>
        <p:grpSpPr>
          <a:xfrm>
            <a:off x="4635281" y="1381074"/>
            <a:ext cx="1881356" cy="1610290"/>
            <a:chOff x="-22859750" y="2335900"/>
            <a:chExt cx="296950" cy="294375"/>
          </a:xfrm>
        </p:grpSpPr>
        <p:sp>
          <p:nvSpPr>
            <p:cNvPr id="151" name="Google Shape;151;g2070f06f746_0_359"/>
            <p:cNvSpPr/>
            <p:nvPr/>
          </p:nvSpPr>
          <p:spPr>
            <a:xfrm>
              <a:off x="-22859750" y="2335900"/>
              <a:ext cx="296950" cy="294375"/>
            </a:xfrm>
            <a:custGeom>
              <a:rect b="b" l="l" r="r" t="t"/>
              <a:pathLst>
                <a:path extrusionOk="0" h="11775" w="11878">
                  <a:moveTo>
                    <a:pt x="7306" y="663"/>
                  </a:moveTo>
                  <a:cubicBezTo>
                    <a:pt x="7389" y="663"/>
                    <a:pt x="7475" y="671"/>
                    <a:pt x="7562" y="685"/>
                  </a:cubicBezTo>
                  <a:cubicBezTo>
                    <a:pt x="7814" y="780"/>
                    <a:pt x="8034" y="937"/>
                    <a:pt x="8192" y="1126"/>
                  </a:cubicBezTo>
                  <a:cubicBezTo>
                    <a:pt x="7908" y="1189"/>
                    <a:pt x="7656" y="1347"/>
                    <a:pt x="7467" y="1567"/>
                  </a:cubicBezTo>
                  <a:cubicBezTo>
                    <a:pt x="7341" y="1662"/>
                    <a:pt x="7341" y="1914"/>
                    <a:pt x="7467" y="2008"/>
                  </a:cubicBezTo>
                  <a:cubicBezTo>
                    <a:pt x="7530" y="2071"/>
                    <a:pt x="7617" y="2103"/>
                    <a:pt x="7703" y="2103"/>
                  </a:cubicBezTo>
                  <a:cubicBezTo>
                    <a:pt x="7790" y="2103"/>
                    <a:pt x="7877" y="2071"/>
                    <a:pt x="7940" y="2008"/>
                  </a:cubicBezTo>
                  <a:cubicBezTo>
                    <a:pt x="8129" y="1819"/>
                    <a:pt x="8412" y="1693"/>
                    <a:pt x="8696" y="1693"/>
                  </a:cubicBezTo>
                  <a:cubicBezTo>
                    <a:pt x="8979" y="1693"/>
                    <a:pt x="9231" y="1819"/>
                    <a:pt x="9452" y="2008"/>
                  </a:cubicBezTo>
                  <a:cubicBezTo>
                    <a:pt x="9767" y="2355"/>
                    <a:pt x="9830" y="2764"/>
                    <a:pt x="9673" y="3174"/>
                  </a:cubicBezTo>
                  <a:cubicBezTo>
                    <a:pt x="9389" y="3237"/>
                    <a:pt x="9137" y="3395"/>
                    <a:pt x="8885" y="3584"/>
                  </a:cubicBezTo>
                  <a:cubicBezTo>
                    <a:pt x="8759" y="3710"/>
                    <a:pt x="8759" y="3962"/>
                    <a:pt x="8885" y="4056"/>
                  </a:cubicBezTo>
                  <a:cubicBezTo>
                    <a:pt x="8948" y="4119"/>
                    <a:pt x="9035" y="4151"/>
                    <a:pt x="9121" y="4151"/>
                  </a:cubicBezTo>
                  <a:cubicBezTo>
                    <a:pt x="9208" y="4151"/>
                    <a:pt x="9294" y="4119"/>
                    <a:pt x="9358" y="4056"/>
                  </a:cubicBezTo>
                  <a:cubicBezTo>
                    <a:pt x="9547" y="3867"/>
                    <a:pt x="9830" y="3741"/>
                    <a:pt x="10114" y="3741"/>
                  </a:cubicBezTo>
                  <a:cubicBezTo>
                    <a:pt x="10397" y="3741"/>
                    <a:pt x="10649" y="3867"/>
                    <a:pt x="10870" y="4056"/>
                  </a:cubicBezTo>
                  <a:cubicBezTo>
                    <a:pt x="11059" y="4277"/>
                    <a:pt x="11185" y="4529"/>
                    <a:pt x="11185" y="4812"/>
                  </a:cubicBezTo>
                  <a:cubicBezTo>
                    <a:pt x="11185" y="5096"/>
                    <a:pt x="11059" y="5379"/>
                    <a:pt x="10870" y="5568"/>
                  </a:cubicBezTo>
                  <a:cubicBezTo>
                    <a:pt x="10649" y="5757"/>
                    <a:pt x="10397" y="5883"/>
                    <a:pt x="10114" y="5883"/>
                  </a:cubicBezTo>
                  <a:cubicBezTo>
                    <a:pt x="9925" y="5883"/>
                    <a:pt x="9767" y="6041"/>
                    <a:pt x="9767" y="6230"/>
                  </a:cubicBezTo>
                  <a:cubicBezTo>
                    <a:pt x="9767" y="6451"/>
                    <a:pt x="9925" y="6608"/>
                    <a:pt x="10114" y="6608"/>
                  </a:cubicBezTo>
                  <a:cubicBezTo>
                    <a:pt x="10429" y="6608"/>
                    <a:pt x="10712" y="6514"/>
                    <a:pt x="10964" y="6356"/>
                  </a:cubicBezTo>
                  <a:cubicBezTo>
                    <a:pt x="11090" y="6514"/>
                    <a:pt x="11122" y="6703"/>
                    <a:pt x="11122" y="6955"/>
                  </a:cubicBezTo>
                  <a:cubicBezTo>
                    <a:pt x="11122" y="7270"/>
                    <a:pt x="11027" y="7553"/>
                    <a:pt x="10807" y="7742"/>
                  </a:cubicBezTo>
                  <a:cubicBezTo>
                    <a:pt x="10618" y="7931"/>
                    <a:pt x="10366" y="8057"/>
                    <a:pt x="10082" y="8057"/>
                  </a:cubicBezTo>
                  <a:cubicBezTo>
                    <a:pt x="9799" y="8057"/>
                    <a:pt x="9515" y="7931"/>
                    <a:pt x="9326" y="7742"/>
                  </a:cubicBezTo>
                  <a:cubicBezTo>
                    <a:pt x="9137" y="7553"/>
                    <a:pt x="9011" y="7270"/>
                    <a:pt x="9011" y="6986"/>
                  </a:cubicBezTo>
                  <a:cubicBezTo>
                    <a:pt x="9011" y="6703"/>
                    <a:pt x="9137" y="6419"/>
                    <a:pt x="9326" y="6230"/>
                  </a:cubicBezTo>
                  <a:cubicBezTo>
                    <a:pt x="9452" y="6104"/>
                    <a:pt x="9452" y="5883"/>
                    <a:pt x="9326" y="5757"/>
                  </a:cubicBezTo>
                  <a:cubicBezTo>
                    <a:pt x="9263" y="5694"/>
                    <a:pt x="9176" y="5663"/>
                    <a:pt x="9090" y="5663"/>
                  </a:cubicBezTo>
                  <a:cubicBezTo>
                    <a:pt x="9003" y="5663"/>
                    <a:pt x="8916" y="5694"/>
                    <a:pt x="8853" y="5757"/>
                  </a:cubicBezTo>
                  <a:cubicBezTo>
                    <a:pt x="8538" y="6072"/>
                    <a:pt x="8349" y="6514"/>
                    <a:pt x="8349" y="6986"/>
                  </a:cubicBezTo>
                  <a:cubicBezTo>
                    <a:pt x="8349" y="7112"/>
                    <a:pt x="8349" y="7207"/>
                    <a:pt x="8381" y="7333"/>
                  </a:cubicBezTo>
                  <a:cubicBezTo>
                    <a:pt x="7562" y="7459"/>
                    <a:pt x="6932" y="8215"/>
                    <a:pt x="6932" y="9034"/>
                  </a:cubicBezTo>
                  <a:cubicBezTo>
                    <a:pt x="6932" y="9223"/>
                    <a:pt x="7089" y="9381"/>
                    <a:pt x="7278" y="9381"/>
                  </a:cubicBezTo>
                  <a:cubicBezTo>
                    <a:pt x="7467" y="9381"/>
                    <a:pt x="7625" y="9223"/>
                    <a:pt x="7625" y="9034"/>
                  </a:cubicBezTo>
                  <a:cubicBezTo>
                    <a:pt x="7625" y="8435"/>
                    <a:pt x="8097" y="8026"/>
                    <a:pt x="8664" y="8026"/>
                  </a:cubicBezTo>
                  <a:lnTo>
                    <a:pt x="8696" y="8026"/>
                  </a:lnTo>
                  <a:cubicBezTo>
                    <a:pt x="8727" y="8089"/>
                    <a:pt x="8822" y="8120"/>
                    <a:pt x="8853" y="8215"/>
                  </a:cubicBezTo>
                  <a:cubicBezTo>
                    <a:pt x="9074" y="8435"/>
                    <a:pt x="9326" y="8561"/>
                    <a:pt x="9641" y="8656"/>
                  </a:cubicBezTo>
                  <a:cubicBezTo>
                    <a:pt x="9673" y="8750"/>
                    <a:pt x="9704" y="8908"/>
                    <a:pt x="9704" y="9034"/>
                  </a:cubicBezTo>
                  <a:cubicBezTo>
                    <a:pt x="9704" y="9507"/>
                    <a:pt x="9452" y="9853"/>
                    <a:pt x="9011" y="10011"/>
                  </a:cubicBezTo>
                  <a:cubicBezTo>
                    <a:pt x="8979" y="9853"/>
                    <a:pt x="8853" y="9759"/>
                    <a:pt x="8664" y="9759"/>
                  </a:cubicBezTo>
                  <a:cubicBezTo>
                    <a:pt x="8444" y="9759"/>
                    <a:pt x="8286" y="9916"/>
                    <a:pt x="8286" y="10105"/>
                  </a:cubicBezTo>
                  <a:cubicBezTo>
                    <a:pt x="8286" y="10704"/>
                    <a:pt x="7814" y="11113"/>
                    <a:pt x="7278" y="11113"/>
                  </a:cubicBezTo>
                  <a:cubicBezTo>
                    <a:pt x="6711" y="11113"/>
                    <a:pt x="6239" y="10641"/>
                    <a:pt x="6239" y="10105"/>
                  </a:cubicBezTo>
                  <a:lnTo>
                    <a:pt x="6239" y="6640"/>
                  </a:lnTo>
                  <a:cubicBezTo>
                    <a:pt x="6522" y="6860"/>
                    <a:pt x="6932" y="6986"/>
                    <a:pt x="7278" y="6986"/>
                  </a:cubicBezTo>
                  <a:cubicBezTo>
                    <a:pt x="7467" y="6986"/>
                    <a:pt x="7625" y="6829"/>
                    <a:pt x="7625" y="6640"/>
                  </a:cubicBezTo>
                  <a:cubicBezTo>
                    <a:pt x="7625" y="6451"/>
                    <a:pt x="7467" y="6293"/>
                    <a:pt x="7278" y="6293"/>
                  </a:cubicBezTo>
                  <a:cubicBezTo>
                    <a:pt x="6680" y="6293"/>
                    <a:pt x="6239" y="5820"/>
                    <a:pt x="6239" y="5253"/>
                  </a:cubicBezTo>
                  <a:lnTo>
                    <a:pt x="6239" y="1788"/>
                  </a:lnTo>
                  <a:lnTo>
                    <a:pt x="6239" y="1756"/>
                  </a:lnTo>
                  <a:lnTo>
                    <a:pt x="6239" y="1725"/>
                  </a:lnTo>
                  <a:cubicBezTo>
                    <a:pt x="6239" y="1441"/>
                    <a:pt x="6365" y="1158"/>
                    <a:pt x="6554" y="969"/>
                  </a:cubicBezTo>
                  <a:cubicBezTo>
                    <a:pt x="6772" y="750"/>
                    <a:pt x="7027" y="663"/>
                    <a:pt x="7306" y="663"/>
                  </a:cubicBezTo>
                  <a:close/>
                  <a:moveTo>
                    <a:pt x="4492" y="726"/>
                  </a:moveTo>
                  <a:cubicBezTo>
                    <a:pt x="4756" y="726"/>
                    <a:pt x="5012" y="813"/>
                    <a:pt x="5230" y="1032"/>
                  </a:cubicBezTo>
                  <a:cubicBezTo>
                    <a:pt x="5419" y="1221"/>
                    <a:pt x="5545" y="1504"/>
                    <a:pt x="5545" y="1788"/>
                  </a:cubicBezTo>
                  <a:lnTo>
                    <a:pt x="5545" y="1819"/>
                  </a:lnTo>
                  <a:lnTo>
                    <a:pt x="5545" y="5285"/>
                  </a:lnTo>
                  <a:cubicBezTo>
                    <a:pt x="5545" y="5883"/>
                    <a:pt x="5073" y="6325"/>
                    <a:pt x="4506" y="6325"/>
                  </a:cubicBezTo>
                  <a:cubicBezTo>
                    <a:pt x="4317" y="6325"/>
                    <a:pt x="4159" y="6482"/>
                    <a:pt x="4159" y="6671"/>
                  </a:cubicBezTo>
                  <a:cubicBezTo>
                    <a:pt x="4159" y="6860"/>
                    <a:pt x="4317" y="7018"/>
                    <a:pt x="4506" y="7018"/>
                  </a:cubicBezTo>
                  <a:cubicBezTo>
                    <a:pt x="4915" y="7018"/>
                    <a:pt x="5262" y="6892"/>
                    <a:pt x="5545" y="6671"/>
                  </a:cubicBezTo>
                  <a:lnTo>
                    <a:pt x="5545" y="10105"/>
                  </a:lnTo>
                  <a:lnTo>
                    <a:pt x="5545" y="10137"/>
                  </a:lnTo>
                  <a:cubicBezTo>
                    <a:pt x="5545" y="10704"/>
                    <a:pt x="5073" y="11176"/>
                    <a:pt x="4506" y="11176"/>
                  </a:cubicBezTo>
                  <a:cubicBezTo>
                    <a:pt x="3939" y="11176"/>
                    <a:pt x="3498" y="10704"/>
                    <a:pt x="3498" y="10137"/>
                  </a:cubicBezTo>
                  <a:cubicBezTo>
                    <a:pt x="3498" y="9948"/>
                    <a:pt x="3340" y="9790"/>
                    <a:pt x="3151" y="9790"/>
                  </a:cubicBezTo>
                  <a:cubicBezTo>
                    <a:pt x="2994" y="9790"/>
                    <a:pt x="2836" y="9916"/>
                    <a:pt x="2773" y="10074"/>
                  </a:cubicBezTo>
                  <a:cubicBezTo>
                    <a:pt x="2395" y="9916"/>
                    <a:pt x="2080" y="9538"/>
                    <a:pt x="2080" y="9065"/>
                  </a:cubicBezTo>
                  <a:cubicBezTo>
                    <a:pt x="2080" y="8908"/>
                    <a:pt x="2111" y="8813"/>
                    <a:pt x="2143" y="8687"/>
                  </a:cubicBezTo>
                  <a:cubicBezTo>
                    <a:pt x="2426" y="8593"/>
                    <a:pt x="2710" y="8435"/>
                    <a:pt x="2930" y="8246"/>
                  </a:cubicBezTo>
                  <a:cubicBezTo>
                    <a:pt x="2994" y="8215"/>
                    <a:pt x="3057" y="8120"/>
                    <a:pt x="3088" y="8057"/>
                  </a:cubicBezTo>
                  <a:lnTo>
                    <a:pt x="3151" y="8057"/>
                  </a:lnTo>
                  <a:cubicBezTo>
                    <a:pt x="3718" y="8057"/>
                    <a:pt x="4159" y="8530"/>
                    <a:pt x="4159" y="9065"/>
                  </a:cubicBezTo>
                  <a:cubicBezTo>
                    <a:pt x="4159" y="9286"/>
                    <a:pt x="4317" y="9444"/>
                    <a:pt x="4506" y="9444"/>
                  </a:cubicBezTo>
                  <a:cubicBezTo>
                    <a:pt x="4726" y="9444"/>
                    <a:pt x="4884" y="9286"/>
                    <a:pt x="4884" y="9065"/>
                  </a:cubicBezTo>
                  <a:cubicBezTo>
                    <a:pt x="4884" y="8215"/>
                    <a:pt x="4254" y="7490"/>
                    <a:pt x="3403" y="7396"/>
                  </a:cubicBezTo>
                  <a:cubicBezTo>
                    <a:pt x="3466" y="7270"/>
                    <a:pt x="3466" y="7144"/>
                    <a:pt x="3466" y="7018"/>
                  </a:cubicBezTo>
                  <a:cubicBezTo>
                    <a:pt x="3466" y="6545"/>
                    <a:pt x="3246" y="6104"/>
                    <a:pt x="2930" y="5820"/>
                  </a:cubicBezTo>
                  <a:cubicBezTo>
                    <a:pt x="2883" y="5757"/>
                    <a:pt x="2797" y="5726"/>
                    <a:pt x="2706" y="5726"/>
                  </a:cubicBezTo>
                  <a:cubicBezTo>
                    <a:pt x="2615" y="5726"/>
                    <a:pt x="2521" y="5757"/>
                    <a:pt x="2458" y="5820"/>
                  </a:cubicBezTo>
                  <a:cubicBezTo>
                    <a:pt x="2363" y="5915"/>
                    <a:pt x="2363" y="6167"/>
                    <a:pt x="2458" y="6262"/>
                  </a:cubicBezTo>
                  <a:cubicBezTo>
                    <a:pt x="2678" y="6482"/>
                    <a:pt x="2773" y="6734"/>
                    <a:pt x="2773" y="7018"/>
                  </a:cubicBezTo>
                  <a:cubicBezTo>
                    <a:pt x="2773" y="7301"/>
                    <a:pt x="2678" y="7585"/>
                    <a:pt x="2458" y="7774"/>
                  </a:cubicBezTo>
                  <a:cubicBezTo>
                    <a:pt x="2269" y="7963"/>
                    <a:pt x="1985" y="8089"/>
                    <a:pt x="1733" y="8089"/>
                  </a:cubicBezTo>
                  <a:cubicBezTo>
                    <a:pt x="1450" y="8089"/>
                    <a:pt x="1166" y="7963"/>
                    <a:pt x="977" y="7774"/>
                  </a:cubicBezTo>
                  <a:cubicBezTo>
                    <a:pt x="788" y="7585"/>
                    <a:pt x="662" y="7301"/>
                    <a:pt x="662" y="7018"/>
                  </a:cubicBezTo>
                  <a:cubicBezTo>
                    <a:pt x="662" y="6829"/>
                    <a:pt x="725" y="6640"/>
                    <a:pt x="820" y="6419"/>
                  </a:cubicBezTo>
                  <a:cubicBezTo>
                    <a:pt x="1103" y="6608"/>
                    <a:pt x="1355" y="6671"/>
                    <a:pt x="1670" y="6671"/>
                  </a:cubicBezTo>
                  <a:cubicBezTo>
                    <a:pt x="1891" y="6671"/>
                    <a:pt x="2048" y="6514"/>
                    <a:pt x="2048" y="6325"/>
                  </a:cubicBezTo>
                  <a:cubicBezTo>
                    <a:pt x="2048" y="6104"/>
                    <a:pt x="1891" y="5946"/>
                    <a:pt x="1670" y="5946"/>
                  </a:cubicBezTo>
                  <a:cubicBezTo>
                    <a:pt x="1418" y="5946"/>
                    <a:pt x="1135" y="5852"/>
                    <a:pt x="946" y="5631"/>
                  </a:cubicBezTo>
                  <a:cubicBezTo>
                    <a:pt x="725" y="5442"/>
                    <a:pt x="631" y="5159"/>
                    <a:pt x="631" y="4907"/>
                  </a:cubicBezTo>
                  <a:cubicBezTo>
                    <a:pt x="631" y="4623"/>
                    <a:pt x="725" y="4340"/>
                    <a:pt x="946" y="4151"/>
                  </a:cubicBezTo>
                  <a:cubicBezTo>
                    <a:pt x="1135" y="3962"/>
                    <a:pt x="1418" y="3836"/>
                    <a:pt x="1670" y="3836"/>
                  </a:cubicBezTo>
                  <a:cubicBezTo>
                    <a:pt x="1954" y="3836"/>
                    <a:pt x="2237" y="3962"/>
                    <a:pt x="2426" y="4151"/>
                  </a:cubicBezTo>
                  <a:cubicBezTo>
                    <a:pt x="2489" y="4214"/>
                    <a:pt x="2576" y="4245"/>
                    <a:pt x="2663" y="4245"/>
                  </a:cubicBezTo>
                  <a:cubicBezTo>
                    <a:pt x="2749" y="4245"/>
                    <a:pt x="2836" y="4214"/>
                    <a:pt x="2899" y="4151"/>
                  </a:cubicBezTo>
                  <a:cubicBezTo>
                    <a:pt x="3025" y="4025"/>
                    <a:pt x="3025" y="3804"/>
                    <a:pt x="2899" y="3678"/>
                  </a:cubicBezTo>
                  <a:cubicBezTo>
                    <a:pt x="2678" y="3426"/>
                    <a:pt x="2426" y="3332"/>
                    <a:pt x="2111" y="3237"/>
                  </a:cubicBezTo>
                  <a:cubicBezTo>
                    <a:pt x="1954" y="2859"/>
                    <a:pt x="2048" y="2418"/>
                    <a:pt x="2363" y="2103"/>
                  </a:cubicBezTo>
                  <a:cubicBezTo>
                    <a:pt x="2552" y="1914"/>
                    <a:pt x="2836" y="1788"/>
                    <a:pt x="3088" y="1788"/>
                  </a:cubicBezTo>
                  <a:cubicBezTo>
                    <a:pt x="3372" y="1788"/>
                    <a:pt x="3655" y="1914"/>
                    <a:pt x="3844" y="2103"/>
                  </a:cubicBezTo>
                  <a:cubicBezTo>
                    <a:pt x="3907" y="2166"/>
                    <a:pt x="3994" y="2197"/>
                    <a:pt x="4080" y="2197"/>
                  </a:cubicBezTo>
                  <a:cubicBezTo>
                    <a:pt x="4167" y="2197"/>
                    <a:pt x="4254" y="2166"/>
                    <a:pt x="4317" y="2103"/>
                  </a:cubicBezTo>
                  <a:cubicBezTo>
                    <a:pt x="4443" y="1977"/>
                    <a:pt x="4443" y="1756"/>
                    <a:pt x="4317" y="1630"/>
                  </a:cubicBezTo>
                  <a:cubicBezTo>
                    <a:pt x="4128" y="1441"/>
                    <a:pt x="3876" y="1284"/>
                    <a:pt x="3624" y="1189"/>
                  </a:cubicBezTo>
                  <a:cubicBezTo>
                    <a:pt x="3781" y="969"/>
                    <a:pt x="3970" y="811"/>
                    <a:pt x="4254" y="748"/>
                  </a:cubicBezTo>
                  <a:cubicBezTo>
                    <a:pt x="4333" y="734"/>
                    <a:pt x="4413" y="726"/>
                    <a:pt x="4492" y="726"/>
                  </a:cubicBezTo>
                  <a:close/>
                  <a:moveTo>
                    <a:pt x="7254" y="0"/>
                  </a:moveTo>
                  <a:cubicBezTo>
                    <a:pt x="6817" y="0"/>
                    <a:pt x="6387" y="190"/>
                    <a:pt x="6049" y="528"/>
                  </a:cubicBezTo>
                  <a:cubicBezTo>
                    <a:pt x="6018" y="559"/>
                    <a:pt x="5923" y="654"/>
                    <a:pt x="5892" y="717"/>
                  </a:cubicBezTo>
                  <a:cubicBezTo>
                    <a:pt x="5860" y="654"/>
                    <a:pt x="5766" y="622"/>
                    <a:pt x="5734" y="528"/>
                  </a:cubicBezTo>
                  <a:cubicBezTo>
                    <a:pt x="5391" y="185"/>
                    <a:pt x="4972" y="13"/>
                    <a:pt x="4521" y="13"/>
                  </a:cubicBezTo>
                  <a:cubicBezTo>
                    <a:pt x="4392" y="13"/>
                    <a:pt x="4261" y="27"/>
                    <a:pt x="4128" y="55"/>
                  </a:cubicBezTo>
                  <a:cubicBezTo>
                    <a:pt x="3561" y="181"/>
                    <a:pt x="3151" y="559"/>
                    <a:pt x="2899" y="1126"/>
                  </a:cubicBezTo>
                  <a:cubicBezTo>
                    <a:pt x="2552" y="1158"/>
                    <a:pt x="2206" y="1347"/>
                    <a:pt x="1922" y="1599"/>
                  </a:cubicBezTo>
                  <a:cubicBezTo>
                    <a:pt x="1481" y="2040"/>
                    <a:pt x="1324" y="2607"/>
                    <a:pt x="1450" y="3206"/>
                  </a:cubicBezTo>
                  <a:cubicBezTo>
                    <a:pt x="1103" y="3237"/>
                    <a:pt x="788" y="3458"/>
                    <a:pt x="505" y="3678"/>
                  </a:cubicBezTo>
                  <a:cubicBezTo>
                    <a:pt x="190" y="3993"/>
                    <a:pt x="1" y="4434"/>
                    <a:pt x="1" y="4907"/>
                  </a:cubicBezTo>
                  <a:cubicBezTo>
                    <a:pt x="1" y="5285"/>
                    <a:pt x="127" y="5663"/>
                    <a:pt x="347" y="5915"/>
                  </a:cubicBezTo>
                  <a:cubicBezTo>
                    <a:pt x="127" y="6230"/>
                    <a:pt x="1" y="6608"/>
                    <a:pt x="1" y="6955"/>
                  </a:cubicBezTo>
                  <a:cubicBezTo>
                    <a:pt x="1" y="7427"/>
                    <a:pt x="190" y="7868"/>
                    <a:pt x="505" y="8183"/>
                  </a:cubicBezTo>
                  <a:cubicBezTo>
                    <a:pt x="788" y="8435"/>
                    <a:pt x="1103" y="8593"/>
                    <a:pt x="1450" y="8624"/>
                  </a:cubicBezTo>
                  <a:cubicBezTo>
                    <a:pt x="1418" y="8750"/>
                    <a:pt x="1418" y="8876"/>
                    <a:pt x="1418" y="9002"/>
                  </a:cubicBezTo>
                  <a:cubicBezTo>
                    <a:pt x="1418" y="9916"/>
                    <a:pt x="2080" y="10609"/>
                    <a:pt x="2962" y="10735"/>
                  </a:cubicBezTo>
                  <a:cubicBezTo>
                    <a:pt x="3214" y="11365"/>
                    <a:pt x="3813" y="11775"/>
                    <a:pt x="4569" y="11775"/>
                  </a:cubicBezTo>
                  <a:cubicBezTo>
                    <a:pt x="5104" y="11775"/>
                    <a:pt x="5640" y="11523"/>
                    <a:pt x="5955" y="11082"/>
                  </a:cubicBezTo>
                  <a:cubicBezTo>
                    <a:pt x="6270" y="11523"/>
                    <a:pt x="6774" y="11775"/>
                    <a:pt x="7310" y="11775"/>
                  </a:cubicBezTo>
                  <a:cubicBezTo>
                    <a:pt x="8034" y="11775"/>
                    <a:pt x="8664" y="11365"/>
                    <a:pt x="8948" y="10735"/>
                  </a:cubicBezTo>
                  <a:cubicBezTo>
                    <a:pt x="9799" y="10609"/>
                    <a:pt x="10460" y="9916"/>
                    <a:pt x="10460" y="9002"/>
                  </a:cubicBezTo>
                  <a:cubicBezTo>
                    <a:pt x="10460" y="8876"/>
                    <a:pt x="10460" y="8750"/>
                    <a:pt x="10429" y="8624"/>
                  </a:cubicBezTo>
                  <a:cubicBezTo>
                    <a:pt x="10775" y="8593"/>
                    <a:pt x="11090" y="8404"/>
                    <a:pt x="11374" y="8183"/>
                  </a:cubicBezTo>
                  <a:cubicBezTo>
                    <a:pt x="11689" y="7837"/>
                    <a:pt x="11878" y="7427"/>
                    <a:pt x="11878" y="6955"/>
                  </a:cubicBezTo>
                  <a:cubicBezTo>
                    <a:pt x="11878" y="6545"/>
                    <a:pt x="11783" y="6199"/>
                    <a:pt x="11531" y="5915"/>
                  </a:cubicBezTo>
                  <a:cubicBezTo>
                    <a:pt x="11689" y="5663"/>
                    <a:pt x="11815" y="5285"/>
                    <a:pt x="11815" y="4907"/>
                  </a:cubicBezTo>
                  <a:cubicBezTo>
                    <a:pt x="11815" y="4434"/>
                    <a:pt x="11594" y="3993"/>
                    <a:pt x="11279" y="3678"/>
                  </a:cubicBezTo>
                  <a:cubicBezTo>
                    <a:pt x="11027" y="3395"/>
                    <a:pt x="10712" y="3237"/>
                    <a:pt x="10334" y="3206"/>
                  </a:cubicBezTo>
                  <a:cubicBezTo>
                    <a:pt x="10460" y="2670"/>
                    <a:pt x="10303" y="2040"/>
                    <a:pt x="9862" y="1599"/>
                  </a:cubicBezTo>
                  <a:cubicBezTo>
                    <a:pt x="9610" y="1315"/>
                    <a:pt x="9231" y="1158"/>
                    <a:pt x="8885" y="1126"/>
                  </a:cubicBezTo>
                  <a:cubicBezTo>
                    <a:pt x="8664" y="559"/>
                    <a:pt x="8223" y="181"/>
                    <a:pt x="7656" y="55"/>
                  </a:cubicBezTo>
                  <a:cubicBezTo>
                    <a:pt x="7523" y="18"/>
                    <a:pt x="7388" y="0"/>
                    <a:pt x="7254" y="0"/>
                  </a:cubicBezTo>
                  <a:close/>
                </a:path>
              </a:pathLst>
            </a:custGeom>
            <a:solidFill>
              <a:srgbClr val="869FB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 name="Google Shape;152;g2070f06f746_0_359"/>
            <p:cNvSpPr/>
            <p:nvPr/>
          </p:nvSpPr>
          <p:spPr>
            <a:xfrm>
              <a:off x="-22685675" y="2408150"/>
              <a:ext cx="27575" cy="66175"/>
            </a:xfrm>
            <a:custGeom>
              <a:rect b="b" l="l" r="r" t="t"/>
              <a:pathLst>
                <a:path extrusionOk="0" h="2647" w="1103">
                  <a:moveTo>
                    <a:pt x="740" y="1"/>
                  </a:moveTo>
                  <a:cubicBezTo>
                    <a:pt x="654" y="1"/>
                    <a:pt x="567" y="32"/>
                    <a:pt x="504" y="95"/>
                  </a:cubicBezTo>
                  <a:cubicBezTo>
                    <a:pt x="189" y="410"/>
                    <a:pt x="0" y="820"/>
                    <a:pt x="0" y="1292"/>
                  </a:cubicBezTo>
                  <a:cubicBezTo>
                    <a:pt x="0" y="1765"/>
                    <a:pt x="189" y="2206"/>
                    <a:pt x="504" y="2521"/>
                  </a:cubicBezTo>
                  <a:cubicBezTo>
                    <a:pt x="599" y="2584"/>
                    <a:pt x="662" y="2647"/>
                    <a:pt x="756" y="2647"/>
                  </a:cubicBezTo>
                  <a:cubicBezTo>
                    <a:pt x="819" y="2647"/>
                    <a:pt x="945" y="2615"/>
                    <a:pt x="977" y="2521"/>
                  </a:cubicBezTo>
                  <a:cubicBezTo>
                    <a:pt x="1103" y="2395"/>
                    <a:pt x="1103" y="2174"/>
                    <a:pt x="977" y="2048"/>
                  </a:cubicBezTo>
                  <a:cubicBezTo>
                    <a:pt x="788" y="1859"/>
                    <a:pt x="662" y="1576"/>
                    <a:pt x="662" y="1292"/>
                  </a:cubicBezTo>
                  <a:cubicBezTo>
                    <a:pt x="662" y="1040"/>
                    <a:pt x="788" y="757"/>
                    <a:pt x="977" y="536"/>
                  </a:cubicBezTo>
                  <a:cubicBezTo>
                    <a:pt x="1103" y="442"/>
                    <a:pt x="1103" y="253"/>
                    <a:pt x="977" y="95"/>
                  </a:cubicBezTo>
                  <a:cubicBezTo>
                    <a:pt x="914" y="32"/>
                    <a:pt x="827" y="1"/>
                    <a:pt x="740" y="1"/>
                  </a:cubicBezTo>
                  <a:close/>
                </a:path>
              </a:pathLst>
            </a:custGeom>
            <a:solidFill>
              <a:srgbClr val="869FB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 name="Google Shape;153;g2070f06f746_0_359"/>
            <p:cNvSpPr/>
            <p:nvPr/>
          </p:nvSpPr>
          <p:spPr>
            <a:xfrm>
              <a:off x="-22766800" y="2408950"/>
              <a:ext cx="27575" cy="66175"/>
            </a:xfrm>
            <a:custGeom>
              <a:rect b="b" l="l" r="r" t="t"/>
              <a:pathLst>
                <a:path extrusionOk="0" h="2647" w="1103">
                  <a:moveTo>
                    <a:pt x="362" y="0"/>
                  </a:moveTo>
                  <a:cubicBezTo>
                    <a:pt x="276" y="0"/>
                    <a:pt x="189" y="32"/>
                    <a:pt x="126" y="95"/>
                  </a:cubicBezTo>
                  <a:cubicBezTo>
                    <a:pt x="0" y="221"/>
                    <a:pt x="0" y="441"/>
                    <a:pt x="126" y="567"/>
                  </a:cubicBezTo>
                  <a:cubicBezTo>
                    <a:pt x="315" y="756"/>
                    <a:pt x="441" y="1040"/>
                    <a:pt x="441" y="1323"/>
                  </a:cubicBezTo>
                  <a:cubicBezTo>
                    <a:pt x="441" y="1575"/>
                    <a:pt x="315" y="1859"/>
                    <a:pt x="126" y="2048"/>
                  </a:cubicBezTo>
                  <a:cubicBezTo>
                    <a:pt x="0" y="2174"/>
                    <a:pt x="0" y="2426"/>
                    <a:pt x="126" y="2520"/>
                  </a:cubicBezTo>
                  <a:cubicBezTo>
                    <a:pt x="221" y="2615"/>
                    <a:pt x="284" y="2646"/>
                    <a:pt x="378" y="2646"/>
                  </a:cubicBezTo>
                  <a:cubicBezTo>
                    <a:pt x="441" y="2646"/>
                    <a:pt x="567" y="2615"/>
                    <a:pt x="599" y="2520"/>
                  </a:cubicBezTo>
                  <a:cubicBezTo>
                    <a:pt x="977" y="2174"/>
                    <a:pt x="1103" y="1733"/>
                    <a:pt x="1103" y="1323"/>
                  </a:cubicBezTo>
                  <a:cubicBezTo>
                    <a:pt x="1103" y="851"/>
                    <a:pt x="914" y="410"/>
                    <a:pt x="599" y="95"/>
                  </a:cubicBezTo>
                  <a:cubicBezTo>
                    <a:pt x="536" y="32"/>
                    <a:pt x="449" y="0"/>
                    <a:pt x="362" y="0"/>
                  </a:cubicBezTo>
                  <a:close/>
                </a:path>
              </a:pathLst>
            </a:custGeom>
            <a:solidFill>
              <a:srgbClr val="869FB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54" name="Google Shape;154;g2070f06f746_0_359"/>
          <p:cNvGrpSpPr/>
          <p:nvPr/>
        </p:nvGrpSpPr>
        <p:grpSpPr>
          <a:xfrm>
            <a:off x="7237466" y="1180612"/>
            <a:ext cx="1290475" cy="1848861"/>
            <a:chOff x="-38275925" y="1946600"/>
            <a:chExt cx="231600" cy="317450"/>
          </a:xfrm>
        </p:grpSpPr>
        <p:sp>
          <p:nvSpPr>
            <p:cNvPr id="155" name="Google Shape;155;g2070f06f746_0_359"/>
            <p:cNvSpPr/>
            <p:nvPr/>
          </p:nvSpPr>
          <p:spPr>
            <a:xfrm>
              <a:off x="-38275925" y="1946600"/>
              <a:ext cx="231600" cy="317450"/>
            </a:xfrm>
            <a:custGeom>
              <a:rect b="b" l="l" r="r" t="t"/>
              <a:pathLst>
                <a:path extrusionOk="0" h="12698" w="9264">
                  <a:moveTo>
                    <a:pt x="4546" y="892"/>
                  </a:moveTo>
                  <a:cubicBezTo>
                    <a:pt x="4811" y="892"/>
                    <a:pt x="5082" y="920"/>
                    <a:pt x="5357" y="977"/>
                  </a:cubicBezTo>
                  <a:cubicBezTo>
                    <a:pt x="6964" y="1292"/>
                    <a:pt x="8287" y="2742"/>
                    <a:pt x="8287" y="4600"/>
                  </a:cubicBezTo>
                  <a:cubicBezTo>
                    <a:pt x="8287" y="5987"/>
                    <a:pt x="7531" y="7215"/>
                    <a:pt x="6396" y="7845"/>
                  </a:cubicBezTo>
                  <a:cubicBezTo>
                    <a:pt x="5987" y="8034"/>
                    <a:pt x="5798" y="8475"/>
                    <a:pt x="5798" y="8885"/>
                  </a:cubicBezTo>
                  <a:lnTo>
                    <a:pt x="5798" y="9169"/>
                  </a:lnTo>
                  <a:lnTo>
                    <a:pt x="3309" y="9169"/>
                  </a:lnTo>
                  <a:lnTo>
                    <a:pt x="3309" y="8854"/>
                  </a:lnTo>
                  <a:cubicBezTo>
                    <a:pt x="3309" y="8412"/>
                    <a:pt x="3088" y="8034"/>
                    <a:pt x="2679" y="7782"/>
                  </a:cubicBezTo>
                  <a:cubicBezTo>
                    <a:pt x="1545" y="7121"/>
                    <a:pt x="820" y="5955"/>
                    <a:pt x="820" y="4600"/>
                  </a:cubicBezTo>
                  <a:cubicBezTo>
                    <a:pt x="820" y="2536"/>
                    <a:pt x="2499" y="892"/>
                    <a:pt x="4546" y="892"/>
                  </a:cubicBezTo>
                  <a:close/>
                  <a:moveTo>
                    <a:pt x="5798" y="9956"/>
                  </a:moveTo>
                  <a:lnTo>
                    <a:pt x="5798" y="10681"/>
                  </a:lnTo>
                  <a:cubicBezTo>
                    <a:pt x="5798" y="10901"/>
                    <a:pt x="5609" y="11059"/>
                    <a:pt x="5357" y="11090"/>
                  </a:cubicBezTo>
                  <a:lnTo>
                    <a:pt x="3719" y="11090"/>
                  </a:lnTo>
                  <a:cubicBezTo>
                    <a:pt x="3467" y="11090"/>
                    <a:pt x="3309" y="10901"/>
                    <a:pt x="3277" y="10681"/>
                  </a:cubicBezTo>
                  <a:lnTo>
                    <a:pt x="3277" y="9956"/>
                  </a:lnTo>
                  <a:close/>
                  <a:moveTo>
                    <a:pt x="4443" y="1"/>
                  </a:moveTo>
                  <a:cubicBezTo>
                    <a:pt x="2049" y="32"/>
                    <a:pt x="1" y="2080"/>
                    <a:pt x="1" y="4600"/>
                  </a:cubicBezTo>
                  <a:cubicBezTo>
                    <a:pt x="1" y="6270"/>
                    <a:pt x="883" y="7719"/>
                    <a:pt x="2238" y="8539"/>
                  </a:cubicBezTo>
                  <a:cubicBezTo>
                    <a:pt x="2332" y="8570"/>
                    <a:pt x="2395" y="8696"/>
                    <a:pt x="2458" y="8759"/>
                  </a:cubicBezTo>
                  <a:lnTo>
                    <a:pt x="2458" y="10681"/>
                  </a:lnTo>
                  <a:cubicBezTo>
                    <a:pt x="2458" y="11216"/>
                    <a:pt x="2805" y="11689"/>
                    <a:pt x="3309" y="11847"/>
                  </a:cubicBezTo>
                  <a:cubicBezTo>
                    <a:pt x="3467" y="12351"/>
                    <a:pt x="3939" y="12697"/>
                    <a:pt x="4506" y="12697"/>
                  </a:cubicBezTo>
                  <a:cubicBezTo>
                    <a:pt x="5042" y="12697"/>
                    <a:pt x="5514" y="12351"/>
                    <a:pt x="5672" y="11847"/>
                  </a:cubicBezTo>
                  <a:cubicBezTo>
                    <a:pt x="6176" y="11689"/>
                    <a:pt x="6554" y="11216"/>
                    <a:pt x="6554" y="10681"/>
                  </a:cubicBezTo>
                  <a:lnTo>
                    <a:pt x="6554" y="8854"/>
                  </a:lnTo>
                  <a:cubicBezTo>
                    <a:pt x="6554" y="8728"/>
                    <a:pt x="6617" y="8570"/>
                    <a:pt x="6712" y="8507"/>
                  </a:cubicBezTo>
                  <a:cubicBezTo>
                    <a:pt x="8318" y="7593"/>
                    <a:pt x="9263" y="5735"/>
                    <a:pt x="8948" y="3750"/>
                  </a:cubicBezTo>
                  <a:cubicBezTo>
                    <a:pt x="8602" y="1702"/>
                    <a:pt x="6806" y="1"/>
                    <a:pt x="4443" y="1"/>
                  </a:cubicBezTo>
                  <a:close/>
                </a:path>
              </a:pathLst>
            </a:custGeom>
            <a:solidFill>
              <a:srgbClr val="869FB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 name="Google Shape;156;g2070f06f746_0_359"/>
            <p:cNvSpPr/>
            <p:nvPr/>
          </p:nvSpPr>
          <p:spPr>
            <a:xfrm>
              <a:off x="-38235750" y="1989125"/>
              <a:ext cx="84300" cy="83525"/>
            </a:xfrm>
            <a:custGeom>
              <a:rect b="b" l="l" r="r" t="t"/>
              <a:pathLst>
                <a:path extrusionOk="0" h="3341" w="3372">
                  <a:moveTo>
                    <a:pt x="2931" y="1"/>
                  </a:moveTo>
                  <a:cubicBezTo>
                    <a:pt x="1355" y="1"/>
                    <a:pt x="64" y="1293"/>
                    <a:pt x="1" y="2899"/>
                  </a:cubicBezTo>
                  <a:cubicBezTo>
                    <a:pt x="1" y="3120"/>
                    <a:pt x="158" y="3340"/>
                    <a:pt x="410" y="3340"/>
                  </a:cubicBezTo>
                  <a:cubicBezTo>
                    <a:pt x="631" y="3340"/>
                    <a:pt x="851" y="3120"/>
                    <a:pt x="851" y="2899"/>
                  </a:cubicBezTo>
                  <a:cubicBezTo>
                    <a:pt x="883" y="1765"/>
                    <a:pt x="1796" y="820"/>
                    <a:pt x="2931" y="820"/>
                  </a:cubicBezTo>
                  <a:cubicBezTo>
                    <a:pt x="3151" y="820"/>
                    <a:pt x="3372" y="631"/>
                    <a:pt x="3372" y="379"/>
                  </a:cubicBezTo>
                  <a:cubicBezTo>
                    <a:pt x="3372" y="190"/>
                    <a:pt x="3151" y="1"/>
                    <a:pt x="2931" y="1"/>
                  </a:cubicBezTo>
                  <a:close/>
                </a:path>
              </a:pathLst>
            </a:custGeom>
            <a:solidFill>
              <a:srgbClr val="869FB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g2070f06f746_0_208"/>
          <p:cNvSpPr txBox="1"/>
          <p:nvPr>
            <p:ph type="title"/>
          </p:nvPr>
        </p:nvSpPr>
        <p:spPr>
          <a:xfrm>
            <a:off x="311700" y="1348800"/>
            <a:ext cx="8114400" cy="2445900"/>
          </a:xfrm>
          <a:prstGeom prst="rect">
            <a:avLst/>
          </a:prstGeom>
          <a:no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SzPts val="6800"/>
              <a:buNone/>
            </a:pPr>
            <a:r>
              <a:rPr b="1" lang="en" sz="4220">
                <a:latin typeface="Bebas Neue"/>
                <a:ea typeface="Bebas Neue"/>
                <a:cs typeface="Bebas Neue"/>
                <a:sym typeface="Bebas Neue"/>
              </a:rPr>
              <a:t>Algorithm</a:t>
            </a:r>
            <a:r>
              <a:rPr lang="en" sz="4220">
                <a:latin typeface="Bebas Neue"/>
                <a:ea typeface="Bebas Neue"/>
                <a:cs typeface="Bebas Neue"/>
                <a:sym typeface="Bebas Neue"/>
              </a:rPr>
              <a:t>: A list of steps to finish a task</a:t>
            </a:r>
            <a:endParaRPr>
              <a:latin typeface="Bebas Neue"/>
              <a:ea typeface="Bebas Neue"/>
              <a:cs typeface="Bebas Neue"/>
              <a:sym typeface="Bebas Neue"/>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g1895ba7b03c_0_58"/>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Turn &amp; Talk</a:t>
            </a:r>
            <a:endParaRPr/>
          </a:p>
        </p:txBody>
      </p:sp>
      <p:sp>
        <p:nvSpPr>
          <p:cNvPr id="167" name="Google Shape;167;g1895ba7b03c_0_58"/>
          <p:cNvSpPr txBox="1"/>
          <p:nvPr>
            <p:ph idx="1" type="body"/>
          </p:nvPr>
        </p:nvSpPr>
        <p:spPr>
          <a:xfrm>
            <a:off x="311700" y="1152475"/>
            <a:ext cx="42603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lang="en"/>
              <a:t>Think about the algorithms in your life. </a:t>
            </a:r>
            <a:endParaRPr/>
          </a:p>
          <a:p>
            <a:pPr indent="0" lvl="0" marL="0" rtl="0" algn="l">
              <a:lnSpc>
                <a:spcPct val="115000"/>
              </a:lnSpc>
              <a:spcBef>
                <a:spcPts val="0"/>
              </a:spcBef>
              <a:spcAft>
                <a:spcPts val="0"/>
              </a:spcAft>
              <a:buSzPts val="1800"/>
              <a:buNone/>
            </a:pPr>
            <a:r>
              <a:t/>
            </a:r>
            <a:endParaRPr/>
          </a:p>
          <a:p>
            <a:pPr indent="0" lvl="0" marL="0" rtl="0" algn="l">
              <a:lnSpc>
                <a:spcPct val="115000"/>
              </a:lnSpc>
              <a:spcBef>
                <a:spcPts val="0"/>
              </a:spcBef>
              <a:spcAft>
                <a:spcPts val="0"/>
              </a:spcAft>
              <a:buSzPts val="1800"/>
              <a:buNone/>
            </a:pPr>
            <a:r>
              <a:rPr lang="en"/>
              <a:t>What are steps you complete every </a:t>
            </a:r>
            <a:r>
              <a:rPr b="1" lang="en"/>
              <a:t>day,</a:t>
            </a:r>
            <a:r>
              <a:rPr lang="en"/>
              <a:t> </a:t>
            </a:r>
            <a:r>
              <a:rPr b="1" lang="en"/>
              <a:t>week</a:t>
            </a:r>
            <a:r>
              <a:rPr lang="en"/>
              <a:t>, or even </a:t>
            </a:r>
            <a:r>
              <a:rPr b="1" lang="en"/>
              <a:t>month</a:t>
            </a:r>
            <a:r>
              <a:rPr lang="en"/>
              <a:t>? </a:t>
            </a:r>
            <a:endParaRPr/>
          </a:p>
          <a:p>
            <a:pPr indent="0" lvl="0" marL="0" rtl="0" algn="l">
              <a:lnSpc>
                <a:spcPct val="115000"/>
              </a:lnSpc>
              <a:spcBef>
                <a:spcPts val="0"/>
              </a:spcBef>
              <a:spcAft>
                <a:spcPts val="0"/>
              </a:spcAft>
              <a:buSzPts val="1800"/>
              <a:buNone/>
            </a:pPr>
            <a:r>
              <a:t/>
            </a:r>
            <a:endParaRPr/>
          </a:p>
          <a:p>
            <a:pPr indent="0" lvl="0" marL="0" rtl="0" algn="l">
              <a:lnSpc>
                <a:spcPct val="115000"/>
              </a:lnSpc>
              <a:spcBef>
                <a:spcPts val="0"/>
              </a:spcBef>
              <a:spcAft>
                <a:spcPts val="0"/>
              </a:spcAft>
              <a:buSzPts val="1800"/>
              <a:buNone/>
            </a:pPr>
            <a:r>
              <a:rPr lang="en"/>
              <a:t>Are there certain activities you do, for example, every </a:t>
            </a:r>
            <a:r>
              <a:rPr b="1" lang="en"/>
              <a:t>day </a:t>
            </a:r>
            <a:r>
              <a:rPr lang="en"/>
              <a:t>or every </a:t>
            </a:r>
            <a:r>
              <a:rPr b="1" lang="en"/>
              <a:t>weekend</a:t>
            </a:r>
            <a:r>
              <a:rPr lang="en"/>
              <a:t>?</a:t>
            </a:r>
            <a:endParaRPr/>
          </a:p>
        </p:txBody>
      </p:sp>
      <p:pic>
        <p:nvPicPr>
          <p:cNvPr id="168" name="Google Shape;168;g1895ba7b03c_0_58"/>
          <p:cNvPicPr preferRelativeResize="0"/>
          <p:nvPr/>
        </p:nvPicPr>
        <p:blipFill rotWithShape="1">
          <a:blip r:embed="rId3">
            <a:alphaModFix/>
          </a:blip>
          <a:srcRect b="0" l="0" r="0" t="0"/>
          <a:stretch/>
        </p:blipFill>
        <p:spPr>
          <a:xfrm>
            <a:off x="4724400" y="935150"/>
            <a:ext cx="4267199" cy="298806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g2070f06f746_0_212"/>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en"/>
              <a:t>Coding an algorithm</a:t>
            </a:r>
            <a:endParaRPr/>
          </a:p>
        </p:txBody>
      </p:sp>
      <p:pic>
        <p:nvPicPr>
          <p:cNvPr id="174" name="Google Shape;174;g2070f06f746_0_212"/>
          <p:cNvPicPr preferRelativeResize="0"/>
          <p:nvPr/>
        </p:nvPicPr>
        <p:blipFill rotWithShape="1">
          <a:blip r:embed="rId3">
            <a:alphaModFix/>
          </a:blip>
          <a:srcRect b="0" l="0" r="0" t="0"/>
          <a:stretch/>
        </p:blipFill>
        <p:spPr>
          <a:xfrm>
            <a:off x="719508" y="2982642"/>
            <a:ext cx="4155391" cy="1276983"/>
          </a:xfrm>
          <a:prstGeom prst="rect">
            <a:avLst/>
          </a:prstGeom>
          <a:noFill/>
          <a:ln>
            <a:noFill/>
          </a:ln>
        </p:spPr>
      </p:pic>
      <p:pic>
        <p:nvPicPr>
          <p:cNvPr id="175" name="Google Shape;175;g2070f06f746_0_212"/>
          <p:cNvPicPr preferRelativeResize="0"/>
          <p:nvPr/>
        </p:nvPicPr>
        <p:blipFill rotWithShape="1">
          <a:blip r:embed="rId4">
            <a:alphaModFix/>
          </a:blip>
          <a:srcRect b="0" l="0" r="0" t="0"/>
          <a:stretch/>
        </p:blipFill>
        <p:spPr>
          <a:xfrm>
            <a:off x="635275" y="1305050"/>
            <a:ext cx="2324392" cy="1052339"/>
          </a:xfrm>
          <a:prstGeom prst="rect">
            <a:avLst/>
          </a:prstGeom>
          <a:noFill/>
          <a:ln>
            <a:noFill/>
          </a:ln>
        </p:spPr>
      </p:pic>
      <p:sp>
        <p:nvSpPr>
          <p:cNvPr id="176" name="Google Shape;176;g2070f06f746_0_212"/>
          <p:cNvSpPr txBox="1"/>
          <p:nvPr/>
        </p:nvSpPr>
        <p:spPr>
          <a:xfrm>
            <a:off x="1776879" y="2429112"/>
            <a:ext cx="517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roxima Nova"/>
              <a:ea typeface="Proxima Nova"/>
              <a:cs typeface="Proxima Nova"/>
              <a:sym typeface="Proxima Nova"/>
            </a:endParaRPr>
          </a:p>
        </p:txBody>
      </p:sp>
      <p:pic>
        <p:nvPicPr>
          <p:cNvPr id="177" name="Google Shape;177;g2070f06f746_0_212"/>
          <p:cNvPicPr preferRelativeResize="0"/>
          <p:nvPr/>
        </p:nvPicPr>
        <p:blipFill rotWithShape="1">
          <a:blip r:embed="rId5">
            <a:alphaModFix/>
          </a:blip>
          <a:srcRect b="0" l="0" r="0" t="0"/>
          <a:stretch/>
        </p:blipFill>
        <p:spPr>
          <a:xfrm>
            <a:off x="719508" y="2219273"/>
            <a:ext cx="2855064" cy="901454"/>
          </a:xfrm>
          <a:prstGeom prst="rect">
            <a:avLst/>
          </a:prstGeom>
          <a:noFill/>
          <a:ln>
            <a:noFill/>
          </a:ln>
        </p:spPr>
      </p:pic>
      <p:sp>
        <p:nvSpPr>
          <p:cNvPr id="178" name="Google Shape;178;g2070f06f746_0_212"/>
          <p:cNvSpPr txBox="1"/>
          <p:nvPr/>
        </p:nvSpPr>
        <p:spPr>
          <a:xfrm>
            <a:off x="1341221" y="2429089"/>
            <a:ext cx="5175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Proxima Nova"/>
                <a:ea typeface="Proxima Nova"/>
                <a:cs typeface="Proxima Nova"/>
                <a:sym typeface="Proxima Nova"/>
              </a:rPr>
              <a:t>Hi!</a:t>
            </a:r>
            <a:endParaRPr b="0" i="0" sz="1400" u="none" cap="none" strike="noStrike">
              <a:solidFill>
                <a:srgbClr val="000000"/>
              </a:solidFill>
              <a:latin typeface="Proxima Nova"/>
              <a:ea typeface="Proxima Nova"/>
              <a:cs typeface="Proxima Nova"/>
              <a:sym typeface="Proxima Nova"/>
            </a:endParaRPr>
          </a:p>
        </p:txBody>
      </p:sp>
      <p:sp>
        <p:nvSpPr>
          <p:cNvPr id="179" name="Google Shape;179;g2070f06f746_0_212"/>
          <p:cNvSpPr txBox="1"/>
          <p:nvPr/>
        </p:nvSpPr>
        <p:spPr>
          <a:xfrm>
            <a:off x="2386136" y="2429089"/>
            <a:ext cx="3849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Proxima Nova"/>
                <a:ea typeface="Proxima Nova"/>
                <a:cs typeface="Proxima Nova"/>
                <a:sym typeface="Proxima Nova"/>
              </a:rPr>
              <a:t>2</a:t>
            </a:r>
            <a:endParaRPr b="0" i="0" sz="1400" u="none" cap="none" strike="noStrike">
              <a:solidFill>
                <a:srgbClr val="000000"/>
              </a:solidFill>
              <a:latin typeface="Proxima Nova"/>
              <a:ea typeface="Proxima Nova"/>
              <a:cs typeface="Proxima Nova"/>
              <a:sym typeface="Proxima Nova"/>
            </a:endParaRPr>
          </a:p>
        </p:txBody>
      </p:sp>
      <p:sp>
        <p:nvSpPr>
          <p:cNvPr id="180" name="Google Shape;180;g2070f06f746_0_212"/>
          <p:cNvSpPr txBox="1"/>
          <p:nvPr/>
        </p:nvSpPr>
        <p:spPr>
          <a:xfrm>
            <a:off x="5042713" y="1513364"/>
            <a:ext cx="3465900" cy="73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151515"/>
                </a:solidFill>
                <a:highlight>
                  <a:srgbClr val="FFFFFF"/>
                </a:highlight>
                <a:latin typeface="Arial"/>
                <a:ea typeface="Arial"/>
                <a:cs typeface="Arial"/>
                <a:sym typeface="Arial"/>
              </a:rPr>
              <a:t>This algorithm tells the computer to make the sprite say “Hi!” for 2 seconds then turn right 90 degrees.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g2070f06f746_0_891"/>
          <p:cNvSpPr txBox="1"/>
          <p:nvPr>
            <p:ph type="title"/>
          </p:nvPr>
        </p:nvSpPr>
        <p:spPr>
          <a:xfrm>
            <a:off x="490250" y="526350"/>
            <a:ext cx="8198700" cy="409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990"/>
              <a:buNone/>
            </a:pPr>
            <a:r>
              <a:rPr b="1" lang="en" sz="4220">
                <a:latin typeface="Bebas Neue"/>
                <a:ea typeface="Bebas Neue"/>
                <a:cs typeface="Bebas Neue"/>
                <a:sym typeface="Bebas Neue"/>
              </a:rPr>
              <a:t>Commands</a:t>
            </a:r>
            <a:r>
              <a:rPr lang="en" sz="4220">
                <a:latin typeface="Bebas Neue"/>
                <a:ea typeface="Bebas Neue"/>
                <a:cs typeface="Bebas Neue"/>
                <a:sym typeface="Bebas Neue"/>
              </a:rPr>
              <a:t>: </a:t>
            </a:r>
            <a:endParaRPr sz="4220">
              <a:latin typeface="Bebas Neue"/>
              <a:ea typeface="Bebas Neue"/>
              <a:cs typeface="Bebas Neue"/>
              <a:sym typeface="Bebas Neue"/>
            </a:endParaRPr>
          </a:p>
          <a:p>
            <a:pPr indent="0" lvl="0" marL="0" rtl="0" algn="l">
              <a:lnSpc>
                <a:spcPct val="100000"/>
              </a:lnSpc>
              <a:spcBef>
                <a:spcPts val="0"/>
              </a:spcBef>
              <a:spcAft>
                <a:spcPts val="0"/>
              </a:spcAft>
              <a:buSzPts val="990"/>
              <a:buNone/>
            </a:pPr>
            <a:r>
              <a:rPr lang="en" sz="4220">
                <a:latin typeface="Bebas Neue"/>
                <a:ea typeface="Bebas Neue"/>
                <a:cs typeface="Bebas Neue"/>
                <a:sym typeface="Bebas Neue"/>
              </a:rPr>
              <a:t>tell a person or computer what to do</a:t>
            </a:r>
            <a:endParaRPr sz="4220">
              <a:latin typeface="Bebas Neue"/>
              <a:ea typeface="Bebas Neue"/>
              <a:cs typeface="Bebas Neue"/>
              <a:sym typeface="Bebas Neu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85">
                                            <p:txEl>
                                              <p:pRg end="0" st="0"/>
                                            </p:txEl>
                                          </p:spTgt>
                                        </p:tgtEl>
                                        <p:attrNameLst>
                                          <p:attrName>style.visibility</p:attrName>
                                        </p:attrNameLst>
                                      </p:cBhvr>
                                      <p:to>
                                        <p:strVal val="visible"/>
                                      </p:to>
                                    </p:set>
                                    <p:anim calcmode="lin" valueType="num">
                                      <p:cBhvr additive="base">
                                        <p:cTn dur="1000"/>
                                        <p:tgtEl>
                                          <p:spTgt spid="185">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85">
                                            <p:txEl>
                                              <p:pRg end="1" st="1"/>
                                            </p:txEl>
                                          </p:spTgt>
                                        </p:tgtEl>
                                        <p:attrNameLst>
                                          <p:attrName>style.visibility</p:attrName>
                                        </p:attrNameLst>
                                      </p:cBhvr>
                                      <p:to>
                                        <p:strVal val="visible"/>
                                      </p:to>
                                    </p:set>
                                    <p:anim calcmode="lin" valueType="num">
                                      <p:cBhvr additive="base">
                                        <p:cTn dur="1000"/>
                                        <p:tgtEl>
                                          <p:spTgt spid="185">
                                            <p:txEl>
                                              <p:pRg end="1" st="1"/>
                                            </p:txEl>
                                          </p:spTgt>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g2070f06f746_0_895"/>
          <p:cNvSpPr txBox="1"/>
          <p:nvPr>
            <p:ph type="title"/>
          </p:nvPr>
        </p:nvSpPr>
        <p:spPr>
          <a:xfrm>
            <a:off x="490250" y="526350"/>
            <a:ext cx="8198700" cy="409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990"/>
              <a:buNone/>
            </a:pPr>
            <a:r>
              <a:rPr b="1" lang="en" sz="4120">
                <a:latin typeface="Bebas Neue"/>
                <a:ea typeface="Bebas Neue"/>
                <a:cs typeface="Bebas Neue"/>
                <a:sym typeface="Bebas Neue"/>
              </a:rPr>
              <a:t>Code:</a:t>
            </a:r>
            <a:r>
              <a:rPr lang="en" sz="4120">
                <a:latin typeface="Bebas Neue"/>
                <a:ea typeface="Bebas Neue"/>
                <a:cs typeface="Bebas Neue"/>
                <a:sym typeface="Bebas Neue"/>
              </a:rPr>
              <a:t> </a:t>
            </a:r>
            <a:endParaRPr sz="4120">
              <a:latin typeface="Bebas Neue"/>
              <a:ea typeface="Bebas Neue"/>
              <a:cs typeface="Bebas Neue"/>
              <a:sym typeface="Bebas Neue"/>
            </a:endParaRPr>
          </a:p>
          <a:p>
            <a:pPr indent="0" lvl="0" marL="0" rtl="0" algn="l">
              <a:lnSpc>
                <a:spcPct val="100000"/>
              </a:lnSpc>
              <a:spcBef>
                <a:spcPts val="0"/>
              </a:spcBef>
              <a:spcAft>
                <a:spcPts val="0"/>
              </a:spcAft>
              <a:buClr>
                <a:srgbClr val="000000"/>
              </a:buClr>
              <a:buSzPts val="990"/>
              <a:buFont typeface="Arial"/>
              <a:buNone/>
            </a:pPr>
            <a:r>
              <a:rPr lang="en" sz="4120">
                <a:latin typeface="Bebas Neue"/>
                <a:ea typeface="Bebas Neue"/>
                <a:cs typeface="Bebas Neue"/>
                <a:sym typeface="Bebas Neue"/>
              </a:rPr>
              <a:t>The language that computer scientists create and use to tell a computer what to do.</a:t>
            </a:r>
            <a:endParaRPr sz="4220">
              <a:latin typeface="Bebas Neue"/>
              <a:ea typeface="Bebas Neue"/>
              <a:cs typeface="Bebas Neue"/>
              <a:sym typeface="Bebas Neue"/>
            </a:endParaRPr>
          </a:p>
          <a:p>
            <a:pPr indent="0" lvl="0" marL="0" rtl="0" algn="l">
              <a:lnSpc>
                <a:spcPct val="100000"/>
              </a:lnSpc>
              <a:spcBef>
                <a:spcPts val="0"/>
              </a:spcBef>
              <a:spcAft>
                <a:spcPts val="0"/>
              </a:spcAft>
              <a:buSzPts val="990"/>
              <a:buNone/>
            </a:pPr>
            <a:r>
              <a:t/>
            </a:r>
            <a:endParaRPr b="1" sz="4220">
              <a:latin typeface="Bebas Neue"/>
              <a:ea typeface="Bebas Neue"/>
              <a:cs typeface="Bebas Neue"/>
              <a:sym typeface="Bebas Neu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90">
                                            <p:txEl>
                                              <p:pRg end="0" st="0"/>
                                            </p:txEl>
                                          </p:spTgt>
                                        </p:tgtEl>
                                        <p:attrNameLst>
                                          <p:attrName>style.visibility</p:attrName>
                                        </p:attrNameLst>
                                      </p:cBhvr>
                                      <p:to>
                                        <p:strVal val="visible"/>
                                      </p:to>
                                    </p:set>
                                    <p:anim calcmode="lin" valueType="num">
                                      <p:cBhvr additive="base">
                                        <p:cTn dur="1000"/>
                                        <p:tgtEl>
                                          <p:spTgt spid="190">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90">
                                            <p:txEl>
                                              <p:pRg end="1" st="1"/>
                                            </p:txEl>
                                          </p:spTgt>
                                        </p:tgtEl>
                                        <p:attrNameLst>
                                          <p:attrName>style.visibility</p:attrName>
                                        </p:attrNameLst>
                                      </p:cBhvr>
                                      <p:to>
                                        <p:strVal val="visible"/>
                                      </p:to>
                                    </p:set>
                                    <p:anim calcmode="lin" valueType="num">
                                      <p:cBhvr additive="base">
                                        <p:cTn dur="1000"/>
                                        <p:tgtEl>
                                          <p:spTgt spid="190">
                                            <p:txEl>
                                              <p:pRg end="1" st="1"/>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90">
                                            <p:txEl>
                                              <p:pRg end="2" st="2"/>
                                            </p:txEl>
                                          </p:spTgt>
                                        </p:tgtEl>
                                        <p:attrNameLst>
                                          <p:attrName>style.visibility</p:attrName>
                                        </p:attrNameLst>
                                      </p:cBhvr>
                                      <p:to>
                                        <p:strVal val="visible"/>
                                      </p:to>
                                    </p:set>
                                    <p:anim calcmode="lin" valueType="num">
                                      <p:cBhvr additive="base">
                                        <p:cTn dur="1000"/>
                                        <p:tgtEl>
                                          <p:spTgt spid="190">
                                            <p:txEl>
                                              <p:pRg end="2" st="2"/>
                                            </p:txEl>
                                          </p:spTgt>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g2070f06f746_0_227"/>
          <p:cNvSpPr txBox="1"/>
          <p:nvPr>
            <p:ph type="title"/>
          </p:nvPr>
        </p:nvSpPr>
        <p:spPr>
          <a:xfrm>
            <a:off x="490250" y="526350"/>
            <a:ext cx="8198700" cy="2616000"/>
          </a:xfrm>
          <a:prstGeom prst="rect">
            <a:avLst/>
          </a:prstGeom>
          <a:no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SzPts val="4800"/>
              <a:buNone/>
            </a:pPr>
            <a:r>
              <a:rPr b="1" lang="en">
                <a:latin typeface="Bebas Neue"/>
                <a:ea typeface="Bebas Neue"/>
                <a:cs typeface="Bebas Neue"/>
                <a:sym typeface="Bebas Neue"/>
              </a:rPr>
              <a:t>Commands</a:t>
            </a:r>
            <a:r>
              <a:rPr lang="en">
                <a:latin typeface="Bebas Neue"/>
                <a:ea typeface="Bebas Neue"/>
                <a:cs typeface="Bebas Neue"/>
                <a:sym typeface="Bebas Neue"/>
              </a:rPr>
              <a:t> must be in the correct </a:t>
            </a:r>
            <a:r>
              <a:rPr b="1" lang="en">
                <a:latin typeface="Bebas Neue"/>
                <a:ea typeface="Bebas Neue"/>
                <a:cs typeface="Bebas Neue"/>
                <a:sym typeface="Bebas Neue"/>
              </a:rPr>
              <a:t>sequence</a:t>
            </a:r>
            <a:endParaRPr b="1"/>
          </a:p>
        </p:txBody>
      </p:sp>
      <p:pic>
        <p:nvPicPr>
          <p:cNvPr id="196" name="Google Shape;196;g2070f06f746_0_227"/>
          <p:cNvPicPr preferRelativeResize="0"/>
          <p:nvPr/>
        </p:nvPicPr>
        <p:blipFill rotWithShape="1">
          <a:blip r:embed="rId3">
            <a:alphaModFix/>
          </a:blip>
          <a:srcRect b="0" l="0" r="0" t="0"/>
          <a:stretch/>
        </p:blipFill>
        <p:spPr>
          <a:xfrm>
            <a:off x="3741425" y="2254900"/>
            <a:ext cx="1696350" cy="1696350"/>
          </a:xfrm>
          <a:prstGeom prst="rect">
            <a:avLst/>
          </a:prstGeom>
          <a:noFill/>
          <a:ln>
            <a:noFill/>
          </a:ln>
        </p:spPr>
      </p:pic>
      <p:pic>
        <p:nvPicPr>
          <p:cNvPr id="197" name="Google Shape;197;g2070f06f746_0_227"/>
          <p:cNvPicPr preferRelativeResize="0"/>
          <p:nvPr/>
        </p:nvPicPr>
        <p:blipFill rotWithShape="1">
          <a:blip r:embed="rId4">
            <a:alphaModFix/>
          </a:blip>
          <a:srcRect b="0" l="0" r="0" t="0"/>
          <a:stretch/>
        </p:blipFill>
        <p:spPr>
          <a:xfrm>
            <a:off x="5835000" y="2431263"/>
            <a:ext cx="2311625" cy="13436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g2070f06f746_0_289"/>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Why do patterns and sequences matter when </a:t>
            </a:r>
            <a:r>
              <a:rPr lang="en">
                <a:solidFill>
                  <a:schemeClr val="dk1"/>
                </a:solidFill>
              </a:rPr>
              <a:t>coding</a:t>
            </a:r>
            <a:r>
              <a:rPr lang="en"/>
              <a:t>?</a:t>
            </a:r>
            <a:endParaRPr/>
          </a:p>
        </p:txBody>
      </p:sp>
      <p:pic>
        <p:nvPicPr>
          <p:cNvPr id="203" name="Google Shape;203;g2070f06f746_0_289"/>
          <p:cNvPicPr preferRelativeResize="0"/>
          <p:nvPr/>
        </p:nvPicPr>
        <p:blipFill rotWithShape="1">
          <a:blip r:embed="rId3">
            <a:alphaModFix/>
          </a:blip>
          <a:srcRect b="9958" l="0" r="48073" t="0"/>
          <a:stretch/>
        </p:blipFill>
        <p:spPr>
          <a:xfrm>
            <a:off x="126600" y="1058125"/>
            <a:ext cx="2967525" cy="3430500"/>
          </a:xfrm>
          <a:prstGeom prst="rect">
            <a:avLst/>
          </a:prstGeom>
          <a:noFill/>
          <a:ln>
            <a:noFill/>
          </a:ln>
          <a:effectLst>
            <a:outerShdw blurRad="57150" rotWithShape="0" algn="bl" dir="5400000" dist="19050">
              <a:srgbClr val="000000">
                <a:alpha val="46666"/>
              </a:srgbClr>
            </a:outerShdw>
          </a:effectLst>
        </p:spPr>
      </p:pic>
      <p:pic>
        <p:nvPicPr>
          <p:cNvPr id="204" name="Google Shape;204;g2070f06f746_0_289"/>
          <p:cNvPicPr preferRelativeResize="0"/>
          <p:nvPr/>
        </p:nvPicPr>
        <p:blipFill rotWithShape="1">
          <a:blip r:embed="rId4">
            <a:alphaModFix/>
          </a:blip>
          <a:srcRect b="6067" l="0" r="0" t="0"/>
          <a:stretch/>
        </p:blipFill>
        <p:spPr>
          <a:xfrm>
            <a:off x="3183375" y="1106006"/>
            <a:ext cx="2434638" cy="3430494"/>
          </a:xfrm>
          <a:prstGeom prst="rect">
            <a:avLst/>
          </a:prstGeom>
          <a:noFill/>
          <a:ln>
            <a:noFill/>
          </a:ln>
          <a:effectLst>
            <a:outerShdw blurRad="57150" rotWithShape="0" algn="bl" dir="5400000" dist="19050">
              <a:srgbClr val="000000">
                <a:alpha val="46666"/>
              </a:srgbClr>
            </a:outerShdw>
          </a:effectLst>
        </p:spPr>
      </p:pic>
      <p:pic>
        <p:nvPicPr>
          <p:cNvPr id="205" name="Google Shape;205;g2070f06f746_0_289"/>
          <p:cNvPicPr preferRelativeResize="0"/>
          <p:nvPr/>
        </p:nvPicPr>
        <p:blipFill rotWithShape="1">
          <a:blip r:embed="rId5">
            <a:alphaModFix/>
          </a:blip>
          <a:srcRect b="0" l="13104" r="18709" t="0"/>
          <a:stretch/>
        </p:blipFill>
        <p:spPr>
          <a:xfrm>
            <a:off x="5800775" y="1106000"/>
            <a:ext cx="3343226" cy="3268750"/>
          </a:xfrm>
          <a:prstGeom prst="rect">
            <a:avLst/>
          </a:prstGeom>
          <a:noFill/>
          <a:ln>
            <a:noFill/>
          </a:ln>
          <a:effectLst>
            <a:outerShdw blurRad="57150" rotWithShape="0" algn="bl" dir="5400000" dist="19050">
              <a:srgbClr val="000000">
                <a:alpha val="46666"/>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g2038fe04e7e_0_9"/>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en"/>
              <a:t>Summary and Standards</a:t>
            </a:r>
            <a:endParaRPr/>
          </a:p>
        </p:txBody>
      </p:sp>
      <p:sp>
        <p:nvSpPr>
          <p:cNvPr id="67" name="Google Shape;67;g2038fe04e7e_0_9"/>
          <p:cNvSpPr txBox="1"/>
          <p:nvPr>
            <p:ph idx="1" type="body"/>
          </p:nvPr>
        </p:nvSpPr>
        <p:spPr>
          <a:xfrm>
            <a:off x="311700" y="876123"/>
            <a:ext cx="8458500" cy="1077900"/>
          </a:xfrm>
          <a:prstGeom prst="rect">
            <a:avLst/>
          </a:prstGeom>
          <a:noFill/>
          <a:ln>
            <a:noFill/>
          </a:ln>
        </p:spPr>
        <p:txBody>
          <a:bodyPr anchorCtr="0" anchor="t" bIns="91425" lIns="91425" spcFirstLastPara="1" rIns="91425" wrap="square" tIns="91425">
            <a:normAutofit fontScale="47500" lnSpcReduction="10000"/>
          </a:bodyPr>
          <a:lstStyle/>
          <a:p>
            <a:pPr indent="0" lvl="0" marL="0" rtl="0" algn="l">
              <a:lnSpc>
                <a:spcPct val="115000"/>
              </a:lnSpc>
              <a:spcBef>
                <a:spcPts val="0"/>
              </a:spcBef>
              <a:spcAft>
                <a:spcPts val="0"/>
              </a:spcAft>
              <a:buSzPct val="128734"/>
              <a:buNone/>
            </a:pPr>
            <a:r>
              <a:rPr b="1" lang="en" sz="4350"/>
              <a:t>Summary: </a:t>
            </a:r>
            <a:endParaRPr b="1" sz="4350"/>
          </a:p>
          <a:p>
            <a:pPr indent="0" lvl="0" marL="0" rtl="0" algn="l">
              <a:lnSpc>
                <a:spcPct val="100000"/>
              </a:lnSpc>
              <a:spcBef>
                <a:spcPts val="0"/>
              </a:spcBef>
              <a:spcAft>
                <a:spcPts val="0"/>
              </a:spcAft>
              <a:buSzPct val="89314"/>
              <a:buNone/>
            </a:pPr>
            <a:r>
              <a:rPr lang="en" sz="2850"/>
              <a:t>In this lesson, students will review patterns and sequencing, and be introduced to algorithms, decomposition and abstraction. They will learn about the Compose and Code (CoCo) platform and use it to compose a set of written instructions (“algorithm”) to program a sprite to walk in a square. </a:t>
            </a:r>
            <a:endParaRPr/>
          </a:p>
        </p:txBody>
      </p:sp>
      <p:sp>
        <p:nvSpPr>
          <p:cNvPr id="68" name="Google Shape;68;g2038fe04e7e_0_9"/>
          <p:cNvSpPr txBox="1"/>
          <p:nvPr/>
        </p:nvSpPr>
        <p:spPr>
          <a:xfrm>
            <a:off x="311700" y="2117525"/>
            <a:ext cx="4260300" cy="2986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Proxima Nova"/>
                <a:ea typeface="Proxima Nova"/>
                <a:cs typeface="Proxima Nova"/>
                <a:sym typeface="Proxima Nova"/>
              </a:rPr>
              <a:t>ELA Standards: </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Proxima Nova"/>
                <a:ea typeface="Proxima Nova"/>
                <a:cs typeface="Proxima Nova"/>
                <a:sym typeface="Proxima Nova"/>
              </a:rPr>
              <a:t>The student will use effective communication skills in group activities.</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Proxima Nova"/>
                <a:ea typeface="Proxima Nova"/>
                <a:cs typeface="Proxima Nova"/>
                <a:sym typeface="Proxima Nova"/>
              </a:rPr>
              <a:t>a) Listen attentively by making eye contact, facing the speaker, asking questions, and summarizing what is said.</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Proxima Nova"/>
                <a:ea typeface="Proxima Nova"/>
                <a:cs typeface="Proxima Nova"/>
                <a:sym typeface="Proxima Nova"/>
              </a:rPr>
              <a:t>b) Ask and respond to questions from teachers and other group members.</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Proxima Nova"/>
                <a:ea typeface="Proxima Nova"/>
                <a:cs typeface="Proxima Nova"/>
                <a:sym typeface="Proxima Nova"/>
              </a:rPr>
              <a:t>c) Explain what has been learned.</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Proxima Nova"/>
                <a:ea typeface="Proxima Nova"/>
                <a:cs typeface="Proxima Nova"/>
                <a:sym typeface="Proxima Nova"/>
              </a:rPr>
              <a:t>d) Use language appropriate for context.</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Proxima Nova"/>
                <a:ea typeface="Proxima Nova"/>
                <a:cs typeface="Proxima Nova"/>
                <a:sym typeface="Proxima Nova"/>
              </a:rPr>
              <a:t>e) Increase listening and speaking vocabularies.</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roxima Nova"/>
              <a:ea typeface="Proxima Nova"/>
              <a:cs typeface="Proxima Nova"/>
              <a:sym typeface="Proxima Nova"/>
            </a:endParaRPr>
          </a:p>
        </p:txBody>
      </p:sp>
      <p:sp>
        <p:nvSpPr>
          <p:cNvPr id="69" name="Google Shape;69;g2038fe04e7e_0_9"/>
          <p:cNvSpPr txBox="1"/>
          <p:nvPr/>
        </p:nvSpPr>
        <p:spPr>
          <a:xfrm>
            <a:off x="4509900" y="2117525"/>
            <a:ext cx="4260300" cy="1816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Proxima Nova"/>
                <a:ea typeface="Proxima Nova"/>
                <a:cs typeface="Proxima Nova"/>
                <a:sym typeface="Proxima Nova"/>
              </a:rPr>
              <a:t>CS Standards:</a:t>
            </a:r>
            <a:endParaRPr b="1"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Proxima Nova"/>
                <a:ea typeface="Proxima Nova"/>
                <a:cs typeface="Proxima Nova"/>
                <a:sym typeface="Proxima Nova"/>
              </a:rPr>
              <a:t>The student will construct sets of step-by-step instructions (algorithms), both independently and collaboratively </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Proxima Nova"/>
                <a:ea typeface="Proxima Nova"/>
                <a:cs typeface="Proxima Nova"/>
                <a:sym typeface="Proxima Nova"/>
              </a:rPr>
              <a:t>a) using sequencing; </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Proxima Nova"/>
                <a:ea typeface="Proxima Nova"/>
                <a:cs typeface="Proxima Nova"/>
                <a:sym typeface="Proxima Nova"/>
              </a:rPr>
              <a:t>b) using events.</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g2070f06f746_0_0"/>
          <p:cNvSpPr txBox="1"/>
          <p:nvPr>
            <p:ph type="title"/>
          </p:nvPr>
        </p:nvSpPr>
        <p:spPr>
          <a:xfrm>
            <a:off x="490250" y="526350"/>
            <a:ext cx="8198700" cy="409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990"/>
              <a:buNone/>
            </a:pPr>
            <a:r>
              <a:rPr b="1" lang="en" sz="4220">
                <a:latin typeface="Bebas Neue"/>
                <a:ea typeface="Bebas Neue"/>
                <a:cs typeface="Bebas Neue"/>
                <a:sym typeface="Bebas Neue"/>
              </a:rPr>
              <a:t>Decompose</a:t>
            </a:r>
            <a:endParaRPr sz="4220">
              <a:latin typeface="Bebas Neue"/>
              <a:ea typeface="Bebas Neue"/>
              <a:cs typeface="Bebas Neue"/>
              <a:sym typeface="Bebas Neue"/>
            </a:endParaRPr>
          </a:p>
        </p:txBody>
      </p:sp>
      <p:pic>
        <p:nvPicPr>
          <p:cNvPr id="211" name="Google Shape;211;g2070f06f746_0_0"/>
          <p:cNvPicPr preferRelativeResize="0"/>
          <p:nvPr/>
        </p:nvPicPr>
        <p:blipFill rotWithShape="1">
          <a:blip r:embed="rId3">
            <a:alphaModFix/>
          </a:blip>
          <a:srcRect b="0" l="0" r="0" t="0"/>
          <a:stretch/>
        </p:blipFill>
        <p:spPr>
          <a:xfrm>
            <a:off x="6313351" y="-99400"/>
            <a:ext cx="2932975" cy="4400548"/>
          </a:xfrm>
          <a:prstGeom prst="rect">
            <a:avLst/>
          </a:prstGeom>
          <a:noFill/>
          <a:ln>
            <a:noFill/>
          </a:ln>
        </p:spPr>
      </p:pic>
      <p:pic>
        <p:nvPicPr>
          <p:cNvPr id="212" name="Google Shape;212;g2070f06f746_0_0"/>
          <p:cNvPicPr preferRelativeResize="0"/>
          <p:nvPr/>
        </p:nvPicPr>
        <p:blipFill rotWithShape="1">
          <a:blip r:embed="rId4">
            <a:alphaModFix/>
          </a:blip>
          <a:srcRect b="0" l="0" r="0" t="0"/>
          <a:stretch/>
        </p:blipFill>
        <p:spPr>
          <a:xfrm>
            <a:off x="4153848" y="1625175"/>
            <a:ext cx="5209175" cy="34719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g2070f06f746_0_6"/>
          <p:cNvSpPr txBox="1"/>
          <p:nvPr>
            <p:ph type="title"/>
          </p:nvPr>
        </p:nvSpPr>
        <p:spPr>
          <a:xfrm>
            <a:off x="514800" y="1390400"/>
            <a:ext cx="8114400" cy="24459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990"/>
              <a:buNone/>
            </a:pPr>
            <a:r>
              <a:rPr b="1" lang="en" sz="4000">
                <a:latin typeface="Bebas Neue"/>
                <a:ea typeface="Bebas Neue"/>
                <a:cs typeface="Bebas Neue"/>
                <a:sym typeface="Bebas Neue"/>
              </a:rPr>
              <a:t>Decompose: </a:t>
            </a:r>
            <a:r>
              <a:rPr lang="en" sz="4000">
                <a:latin typeface="Bebas Neue"/>
                <a:ea typeface="Bebas Neue"/>
                <a:cs typeface="Bebas Neue"/>
                <a:sym typeface="Bebas Neue"/>
              </a:rPr>
              <a:t>to Break a problem down into smaller pieces</a:t>
            </a:r>
            <a:endParaRPr sz="4000">
              <a:latin typeface="Bebas Neue"/>
              <a:ea typeface="Bebas Neue"/>
              <a:cs typeface="Bebas Neue"/>
              <a:sym typeface="Bebas Neue"/>
            </a:endParaRPr>
          </a:p>
          <a:p>
            <a:pPr indent="0" lvl="0" marL="0" rtl="0" algn="l">
              <a:lnSpc>
                <a:spcPct val="100000"/>
              </a:lnSpc>
              <a:spcBef>
                <a:spcPts val="0"/>
              </a:spcBef>
              <a:spcAft>
                <a:spcPts val="0"/>
              </a:spcAft>
              <a:buSzPts val="990"/>
              <a:buNone/>
            </a:pPr>
            <a:r>
              <a:t/>
            </a:r>
            <a:endParaRPr b="1" sz="4000">
              <a:latin typeface="Bebas Neue"/>
              <a:ea typeface="Bebas Neue"/>
              <a:cs typeface="Bebas Neue"/>
              <a:sym typeface="Bebas Neue"/>
            </a:endParaRPr>
          </a:p>
          <a:p>
            <a:pPr indent="0" lvl="0" marL="0" rtl="0" algn="l">
              <a:lnSpc>
                <a:spcPct val="100000"/>
              </a:lnSpc>
              <a:spcBef>
                <a:spcPts val="0"/>
              </a:spcBef>
              <a:spcAft>
                <a:spcPts val="0"/>
              </a:spcAft>
              <a:buSzPts val="990"/>
              <a:buNone/>
            </a:pPr>
            <a:r>
              <a:rPr b="1" lang="en" sz="4000">
                <a:latin typeface="Bebas Neue"/>
                <a:ea typeface="Bebas Neue"/>
                <a:cs typeface="Bebas Neue"/>
                <a:sym typeface="Bebas Neue"/>
              </a:rPr>
              <a:t>Decomposition (dee-comp–uh-zi–shun): </a:t>
            </a:r>
            <a:r>
              <a:rPr lang="en" sz="4000">
                <a:latin typeface="Bebas Neue"/>
                <a:ea typeface="Bebas Neue"/>
                <a:cs typeface="Bebas Neue"/>
                <a:sym typeface="Bebas Neue"/>
              </a:rPr>
              <a:t>breaking a large problem into smaller parts</a:t>
            </a:r>
            <a:endParaRPr sz="4000">
              <a:latin typeface="Bebas Neue"/>
              <a:ea typeface="Bebas Neue"/>
              <a:cs typeface="Bebas Neue"/>
              <a:sym typeface="Bebas Neue"/>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g2070f06f746_0_10"/>
          <p:cNvSpPr txBox="1"/>
          <p:nvPr>
            <p:ph type="title"/>
          </p:nvPr>
        </p:nvSpPr>
        <p:spPr>
          <a:xfrm>
            <a:off x="3897432" y="1780784"/>
            <a:ext cx="1985700" cy="19770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990"/>
              <a:buNone/>
            </a:pPr>
            <a:r>
              <a:rPr lang="en" sz="3200">
                <a:latin typeface="Bebas Neue"/>
                <a:ea typeface="Bebas Neue"/>
                <a:cs typeface="Bebas Neue"/>
                <a:sym typeface="Bebas Neue"/>
              </a:rPr>
              <a:t>we can decompose more than just Computer science problems!</a:t>
            </a:r>
            <a:endParaRPr sz="3200">
              <a:latin typeface="Bebas Neue"/>
              <a:ea typeface="Bebas Neue"/>
              <a:cs typeface="Bebas Neue"/>
              <a:sym typeface="Bebas Neue"/>
            </a:endParaRPr>
          </a:p>
        </p:txBody>
      </p:sp>
      <p:pic>
        <p:nvPicPr>
          <p:cNvPr descr="How To Build The Perfect Burger - Cheeseburger - Posters and Art Prints |  TeePublic" id="223" name="Google Shape;223;g2070f06f746_0_10"/>
          <p:cNvPicPr preferRelativeResize="0"/>
          <p:nvPr/>
        </p:nvPicPr>
        <p:blipFill rotWithShape="1">
          <a:blip r:embed="rId3">
            <a:alphaModFix/>
          </a:blip>
          <a:srcRect b="0" l="0" r="0" t="0"/>
          <a:stretch/>
        </p:blipFill>
        <p:spPr>
          <a:xfrm>
            <a:off x="6328073" y="2406035"/>
            <a:ext cx="2703593" cy="2703593"/>
          </a:xfrm>
          <a:prstGeom prst="rect">
            <a:avLst/>
          </a:prstGeom>
          <a:noFill/>
          <a:ln>
            <a:noFill/>
          </a:ln>
        </p:spPr>
      </p:pic>
      <p:pic>
        <p:nvPicPr>
          <p:cNvPr id="224" name="Google Shape;224;g2070f06f746_0_10"/>
          <p:cNvPicPr preferRelativeResize="0"/>
          <p:nvPr/>
        </p:nvPicPr>
        <p:blipFill rotWithShape="1">
          <a:blip r:embed="rId4">
            <a:alphaModFix/>
          </a:blip>
          <a:srcRect b="0" l="0" r="0" t="0"/>
          <a:stretch/>
        </p:blipFill>
        <p:spPr>
          <a:xfrm>
            <a:off x="255250" y="2547057"/>
            <a:ext cx="3400048" cy="2266676"/>
          </a:xfrm>
          <a:prstGeom prst="rect">
            <a:avLst/>
          </a:prstGeom>
          <a:noFill/>
          <a:ln>
            <a:noFill/>
          </a:ln>
        </p:spPr>
      </p:pic>
      <p:pic>
        <p:nvPicPr>
          <p:cNvPr id="225" name="Google Shape;225;g2070f06f746_0_10"/>
          <p:cNvPicPr preferRelativeResize="0"/>
          <p:nvPr/>
        </p:nvPicPr>
        <p:blipFill rotWithShape="1">
          <a:blip r:embed="rId5">
            <a:alphaModFix/>
          </a:blip>
          <a:srcRect b="0" l="0" r="0" t="0"/>
          <a:stretch/>
        </p:blipFill>
        <p:spPr>
          <a:xfrm>
            <a:off x="255250" y="86475"/>
            <a:ext cx="3400049" cy="2266675"/>
          </a:xfrm>
          <a:prstGeom prst="rect">
            <a:avLst/>
          </a:prstGeom>
          <a:noFill/>
          <a:ln>
            <a:noFill/>
          </a:ln>
        </p:spPr>
      </p:pic>
      <p:pic>
        <p:nvPicPr>
          <p:cNvPr id="226" name="Google Shape;226;g2070f06f746_0_10"/>
          <p:cNvPicPr preferRelativeResize="0"/>
          <p:nvPr/>
        </p:nvPicPr>
        <p:blipFill rotWithShape="1">
          <a:blip r:embed="rId6">
            <a:alphaModFix/>
          </a:blip>
          <a:srcRect b="0" l="0" r="0" t="0"/>
          <a:stretch/>
        </p:blipFill>
        <p:spPr>
          <a:xfrm rot="22">
            <a:off x="5993182" y="86487"/>
            <a:ext cx="3007657" cy="211689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g2070f06f746_0_18"/>
          <p:cNvSpPr txBox="1"/>
          <p:nvPr>
            <p:ph type="title"/>
          </p:nvPr>
        </p:nvSpPr>
        <p:spPr>
          <a:xfrm>
            <a:off x="490250" y="526350"/>
            <a:ext cx="8198700" cy="409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990"/>
              <a:buNone/>
            </a:pPr>
            <a:r>
              <a:rPr lang="en" sz="4220">
                <a:latin typeface="Bebas Neue"/>
                <a:ea typeface="Bebas Neue"/>
                <a:cs typeface="Bebas Neue"/>
                <a:sym typeface="Bebas Neue"/>
              </a:rPr>
              <a:t>Can you think of more examples?</a:t>
            </a:r>
            <a:endParaRPr sz="4220">
              <a:latin typeface="Bebas Neue"/>
              <a:ea typeface="Bebas Neue"/>
              <a:cs typeface="Bebas Neue"/>
              <a:sym typeface="Bebas Neue"/>
            </a:endParaRPr>
          </a:p>
        </p:txBody>
      </p:sp>
      <p:sp>
        <p:nvSpPr>
          <p:cNvPr id="232" name="Google Shape;232;g2070f06f746_0_18"/>
          <p:cNvSpPr txBox="1"/>
          <p:nvPr/>
        </p:nvSpPr>
        <p:spPr>
          <a:xfrm>
            <a:off x="274025" y="4511875"/>
            <a:ext cx="8568000" cy="569400"/>
          </a:xfrm>
          <a:prstGeom prst="rect">
            <a:avLst/>
          </a:prstGeom>
          <a:solidFill>
            <a:schemeClr val="accent5"/>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500"/>
              <a:buFont typeface="Arial"/>
              <a:buNone/>
            </a:pPr>
            <a:r>
              <a:rPr b="0" i="0" lang="en" sz="2500" u="none" cap="none" strike="noStrike">
                <a:solidFill>
                  <a:schemeClr val="lt1"/>
                </a:solidFill>
                <a:latin typeface="Bebas Neue"/>
                <a:ea typeface="Bebas Neue"/>
                <a:cs typeface="Bebas Neue"/>
                <a:sym typeface="Bebas Neue"/>
              </a:rPr>
              <a:t>Pause Here</a:t>
            </a:r>
            <a:endParaRPr b="0" i="0" sz="2500" u="none" cap="none" strike="noStrike">
              <a:solidFill>
                <a:schemeClr val="lt1"/>
              </a:solidFill>
              <a:latin typeface="Bebas Neue"/>
              <a:ea typeface="Bebas Neue"/>
              <a:cs typeface="Bebas Neue"/>
              <a:sym typeface="Bebas Neue"/>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g2070f06f746_0_23"/>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Decomposition</a:t>
            </a:r>
            <a:endParaRPr/>
          </a:p>
        </p:txBody>
      </p:sp>
      <p:sp>
        <p:nvSpPr>
          <p:cNvPr id="238" name="Google Shape;238;g2070f06f746_0_2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lang="en"/>
              <a:t>In literacy, we use decomposition quite often:</a:t>
            </a:r>
            <a:endParaRPr/>
          </a:p>
          <a:p>
            <a:pPr indent="-342900" lvl="0" marL="457200" rtl="0" algn="l">
              <a:lnSpc>
                <a:spcPct val="115000"/>
              </a:lnSpc>
              <a:spcBef>
                <a:spcPts val="1200"/>
              </a:spcBef>
              <a:spcAft>
                <a:spcPts val="0"/>
              </a:spcAft>
              <a:buSzPts val="1800"/>
              <a:buChar char="●"/>
            </a:pPr>
            <a:r>
              <a:rPr lang="en"/>
              <a:t>When we sound words out (mis-com-mu-ni-cate)</a:t>
            </a:r>
            <a:endParaRPr/>
          </a:p>
          <a:p>
            <a:pPr indent="-342900" lvl="0" marL="457200" rtl="0" algn="l">
              <a:lnSpc>
                <a:spcPct val="115000"/>
              </a:lnSpc>
              <a:spcBef>
                <a:spcPts val="0"/>
              </a:spcBef>
              <a:spcAft>
                <a:spcPts val="0"/>
              </a:spcAft>
              <a:buSzPts val="1800"/>
              <a:buChar char="●"/>
            </a:pPr>
            <a:r>
              <a:rPr lang="en"/>
              <a:t>When we edit and fix mistakes</a:t>
            </a:r>
            <a:endParaRPr/>
          </a:p>
          <a:p>
            <a:pPr indent="-342900" lvl="0" marL="457200" rtl="0" algn="l">
              <a:lnSpc>
                <a:spcPct val="115000"/>
              </a:lnSpc>
              <a:spcBef>
                <a:spcPts val="0"/>
              </a:spcBef>
              <a:spcAft>
                <a:spcPts val="0"/>
              </a:spcAft>
              <a:buSzPts val="1800"/>
              <a:buChar char="●"/>
            </a:pPr>
            <a:r>
              <a:rPr lang="en"/>
              <a:t>When we create a set of instructions</a:t>
            </a:r>
            <a:endParaRPr/>
          </a:p>
          <a:p>
            <a:pPr indent="-342900" lvl="0" marL="457200" rtl="0" algn="l">
              <a:lnSpc>
                <a:spcPct val="115000"/>
              </a:lnSpc>
              <a:spcBef>
                <a:spcPts val="0"/>
              </a:spcBef>
              <a:spcAft>
                <a:spcPts val="0"/>
              </a:spcAft>
              <a:buSzPts val="1800"/>
              <a:buChar char="●"/>
            </a:pPr>
            <a:r>
              <a:rPr lang="en"/>
              <a:t>When we share the main idea</a:t>
            </a:r>
            <a:endParaRPr/>
          </a:p>
          <a:p>
            <a:pPr indent="-342900" lvl="0" marL="457200" rtl="0" algn="l">
              <a:lnSpc>
                <a:spcPct val="115000"/>
              </a:lnSpc>
              <a:spcBef>
                <a:spcPts val="0"/>
              </a:spcBef>
              <a:spcAft>
                <a:spcPts val="0"/>
              </a:spcAft>
              <a:buSzPts val="1800"/>
              <a:buChar char="●"/>
            </a:pPr>
            <a:r>
              <a:rPr lang="en"/>
              <a:t>When we summarize of a story</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g2070f06f746_0_28"/>
          <p:cNvSpPr txBox="1"/>
          <p:nvPr>
            <p:ph type="title"/>
          </p:nvPr>
        </p:nvSpPr>
        <p:spPr>
          <a:xfrm>
            <a:off x="514800" y="2016600"/>
            <a:ext cx="8114400" cy="11103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latin typeface="Proxima Nova"/>
                <a:ea typeface="Proxima Nova"/>
                <a:cs typeface="Proxima Nova"/>
                <a:sym typeface="Proxima Nova"/>
              </a:rPr>
              <a:t>Abstraction</a:t>
            </a:r>
            <a:endParaRPr>
              <a:latin typeface="Proxima Nova"/>
              <a:ea typeface="Proxima Nova"/>
              <a:cs typeface="Proxima Nova"/>
              <a:sym typeface="Proxima Nova"/>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g2070f06f746_0_32"/>
          <p:cNvSpPr txBox="1"/>
          <p:nvPr>
            <p:ph type="title"/>
          </p:nvPr>
        </p:nvSpPr>
        <p:spPr>
          <a:xfrm>
            <a:off x="578275" y="526350"/>
            <a:ext cx="7808400" cy="409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800"/>
              <a:buNone/>
            </a:pPr>
            <a:r>
              <a:rPr b="1" lang="en" sz="3100">
                <a:latin typeface="Bebas Neue"/>
                <a:ea typeface="Bebas Neue"/>
                <a:cs typeface="Bebas Neue"/>
                <a:sym typeface="Bebas Neue"/>
              </a:rPr>
              <a:t>abstraction (A</a:t>
            </a:r>
            <a:r>
              <a:rPr lang="en" sz="3100">
                <a:latin typeface="Bebas Neue"/>
                <a:ea typeface="Bebas Neue"/>
                <a:cs typeface="Bebas Neue"/>
                <a:sym typeface="Bebas Neue"/>
              </a:rPr>
              <a:t>b-Strac-SHUN) is identifying what</a:t>
            </a:r>
            <a:endParaRPr sz="3100">
              <a:latin typeface="Bebas Neue"/>
              <a:ea typeface="Bebas Neue"/>
              <a:cs typeface="Bebas Neue"/>
              <a:sym typeface="Bebas Neue"/>
            </a:endParaRPr>
          </a:p>
          <a:p>
            <a:pPr indent="0" lvl="0" marL="0" rtl="0" algn="l">
              <a:lnSpc>
                <a:spcPct val="100000"/>
              </a:lnSpc>
              <a:spcBef>
                <a:spcPts val="0"/>
              </a:spcBef>
              <a:spcAft>
                <a:spcPts val="0"/>
              </a:spcAft>
              <a:buSzPts val="4800"/>
              <a:buNone/>
            </a:pPr>
            <a:r>
              <a:rPr lang="en" sz="3100">
                <a:latin typeface="Bebas Neue"/>
                <a:ea typeface="Bebas Neue"/>
                <a:cs typeface="Bebas Neue"/>
                <a:sym typeface="Bebas Neue"/>
              </a:rPr>
              <a:t>is important and leaving out information we do not need.</a:t>
            </a:r>
            <a:endParaRPr sz="3100">
              <a:latin typeface="Bebas Neue"/>
              <a:ea typeface="Bebas Neue"/>
              <a:cs typeface="Bebas Neue"/>
              <a:sym typeface="Bebas Neue"/>
            </a:endParaRPr>
          </a:p>
          <a:p>
            <a:pPr indent="0" lvl="0" marL="0" rtl="0" algn="l">
              <a:lnSpc>
                <a:spcPct val="100000"/>
              </a:lnSpc>
              <a:spcBef>
                <a:spcPts val="0"/>
              </a:spcBef>
              <a:spcAft>
                <a:spcPts val="0"/>
              </a:spcAft>
              <a:buSzPts val="4800"/>
              <a:buNone/>
            </a:pPr>
            <a:r>
              <a:t/>
            </a:r>
            <a:endParaRPr sz="3100">
              <a:latin typeface="Bebas Neue"/>
              <a:ea typeface="Bebas Neue"/>
              <a:cs typeface="Bebas Neue"/>
              <a:sym typeface="Bebas Neue"/>
            </a:endParaRPr>
          </a:p>
          <a:p>
            <a:pPr indent="0" lvl="0" marL="0" rtl="0" algn="l">
              <a:lnSpc>
                <a:spcPct val="100000"/>
              </a:lnSpc>
              <a:spcBef>
                <a:spcPts val="0"/>
              </a:spcBef>
              <a:spcAft>
                <a:spcPts val="0"/>
              </a:spcAft>
              <a:buSzPts val="4800"/>
              <a:buNone/>
            </a:pPr>
            <a:r>
              <a:t/>
            </a:r>
            <a:endParaRPr sz="3100">
              <a:latin typeface="Bebas Neue"/>
              <a:ea typeface="Bebas Neue"/>
              <a:cs typeface="Bebas Neue"/>
              <a:sym typeface="Bebas Neue"/>
            </a:endParaRPr>
          </a:p>
          <a:p>
            <a:pPr indent="0" lvl="0" marL="0" rtl="0" algn="l">
              <a:lnSpc>
                <a:spcPct val="100000"/>
              </a:lnSpc>
              <a:spcBef>
                <a:spcPts val="0"/>
              </a:spcBef>
              <a:spcAft>
                <a:spcPts val="0"/>
              </a:spcAft>
              <a:buSzPts val="4800"/>
              <a:buNone/>
            </a:pPr>
            <a:r>
              <a:t/>
            </a:r>
            <a:endParaRPr sz="31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pic>
        <p:nvPicPr>
          <p:cNvPr id="253" name="Google Shape;253;g2070f06f746_0_36"/>
          <p:cNvPicPr preferRelativeResize="0"/>
          <p:nvPr/>
        </p:nvPicPr>
        <p:blipFill rotWithShape="1">
          <a:blip r:embed="rId3">
            <a:alphaModFix/>
          </a:blip>
          <a:srcRect b="0" l="0" r="0" t="0"/>
          <a:stretch/>
        </p:blipFill>
        <p:spPr>
          <a:xfrm>
            <a:off x="152400" y="152400"/>
            <a:ext cx="6007325" cy="4511775"/>
          </a:xfrm>
          <a:prstGeom prst="rect">
            <a:avLst/>
          </a:prstGeom>
          <a:noFill/>
          <a:ln>
            <a:noFill/>
          </a:ln>
        </p:spPr>
      </p:pic>
      <p:pic>
        <p:nvPicPr>
          <p:cNvPr id="254" name="Google Shape;254;g2070f06f746_0_36"/>
          <p:cNvPicPr preferRelativeResize="0"/>
          <p:nvPr/>
        </p:nvPicPr>
        <p:blipFill rotWithShape="1">
          <a:blip r:embed="rId4">
            <a:alphaModFix/>
          </a:blip>
          <a:srcRect b="0" l="0" r="0" t="0"/>
          <a:stretch/>
        </p:blipFill>
        <p:spPr>
          <a:xfrm rot="269903">
            <a:off x="3702024" y="187500"/>
            <a:ext cx="4970900" cy="4834099"/>
          </a:xfrm>
          <a:prstGeom prst="rect">
            <a:avLst/>
          </a:prstGeom>
          <a:noFill/>
          <a:ln>
            <a:noFill/>
          </a:ln>
          <a:effectLst>
            <a:outerShdw blurRad="57150" rotWithShape="0" algn="bl" dir="5400000" dist="19050">
              <a:srgbClr val="000000">
                <a:alpha val="4745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258" name="Shape 258"/>
        <p:cNvGrpSpPr/>
        <p:nvPr/>
      </p:nvGrpSpPr>
      <p:grpSpPr>
        <a:xfrm>
          <a:off x="0" y="0"/>
          <a:ext cx="0" cy="0"/>
          <a:chOff x="0" y="0"/>
          <a:chExt cx="0" cy="0"/>
        </a:xfrm>
      </p:grpSpPr>
      <p:sp>
        <p:nvSpPr>
          <p:cNvPr id="259" name="Google Shape;259;g2070f06f746_0_41"/>
          <p:cNvSpPr txBox="1"/>
          <p:nvPr/>
        </p:nvSpPr>
        <p:spPr>
          <a:xfrm>
            <a:off x="373299" y="2203775"/>
            <a:ext cx="8089500" cy="138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 sz="4200" u="none" cap="none" strike="noStrike">
                <a:solidFill>
                  <a:schemeClr val="lt1"/>
                </a:solidFill>
                <a:latin typeface="Alfa Slab One"/>
                <a:ea typeface="Alfa Slab One"/>
                <a:cs typeface="Alfa Slab One"/>
                <a:sym typeface="Alfa Slab One"/>
              </a:rPr>
              <a:t>Optional: play Video on Abstraction Found </a:t>
            </a:r>
            <a:r>
              <a:rPr b="0" i="0" lang="en" sz="4200" u="sng" cap="none" strike="noStrike">
                <a:solidFill>
                  <a:schemeClr val="hlink"/>
                </a:solidFill>
                <a:latin typeface="Alfa Slab One"/>
                <a:ea typeface="Alfa Slab One"/>
                <a:cs typeface="Alfa Slab One"/>
                <a:sym typeface="Alfa Slab One"/>
                <a:hlinkClick r:id="rId3"/>
              </a:rPr>
              <a:t>HERE</a:t>
            </a:r>
            <a:endParaRPr b="0" i="0" sz="4200" u="none" cap="none" strike="noStrike">
              <a:solidFill>
                <a:srgbClr val="000000"/>
              </a:solidFill>
              <a:latin typeface="Alfa Slab One"/>
              <a:ea typeface="Alfa Slab One"/>
              <a:cs typeface="Alfa Slab One"/>
              <a:sym typeface="Alfa Slab One"/>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pic>
        <p:nvPicPr>
          <p:cNvPr id="264" name="Google Shape;264;g2070f06f746_0_45"/>
          <p:cNvPicPr preferRelativeResize="0"/>
          <p:nvPr/>
        </p:nvPicPr>
        <p:blipFill rotWithShape="1">
          <a:blip r:embed="rId3">
            <a:alphaModFix/>
          </a:blip>
          <a:srcRect b="0" l="0" r="0" t="0"/>
          <a:stretch/>
        </p:blipFill>
        <p:spPr>
          <a:xfrm>
            <a:off x="5999125" y="119275"/>
            <a:ext cx="1390650" cy="1390650"/>
          </a:xfrm>
          <a:prstGeom prst="rect">
            <a:avLst/>
          </a:prstGeom>
          <a:noFill/>
          <a:ln>
            <a:noFill/>
          </a:ln>
        </p:spPr>
      </p:pic>
      <p:pic>
        <p:nvPicPr>
          <p:cNvPr id="265" name="Google Shape;265;g2070f06f746_0_45"/>
          <p:cNvPicPr preferRelativeResize="0"/>
          <p:nvPr/>
        </p:nvPicPr>
        <p:blipFill rotWithShape="1">
          <a:blip r:embed="rId4">
            <a:alphaModFix/>
          </a:blip>
          <a:srcRect b="0" l="0" r="0" t="0"/>
          <a:stretch/>
        </p:blipFill>
        <p:spPr>
          <a:xfrm>
            <a:off x="394500" y="60525"/>
            <a:ext cx="5173026" cy="5030650"/>
          </a:xfrm>
          <a:prstGeom prst="rect">
            <a:avLst/>
          </a:prstGeom>
          <a:noFill/>
          <a:ln>
            <a:noFill/>
          </a:ln>
        </p:spPr>
      </p:pic>
      <p:cxnSp>
        <p:nvCxnSpPr>
          <p:cNvPr id="266" name="Google Shape;266;g2070f06f746_0_45"/>
          <p:cNvCxnSpPr/>
          <p:nvPr/>
        </p:nvCxnSpPr>
        <p:spPr>
          <a:xfrm rot="10800000">
            <a:off x="2531275" y="554575"/>
            <a:ext cx="2491200" cy="2198700"/>
          </a:xfrm>
          <a:prstGeom prst="straightConnector1">
            <a:avLst/>
          </a:prstGeom>
          <a:noFill/>
          <a:ln cap="flat" cmpd="sng" w="114300">
            <a:solidFill>
              <a:schemeClr val="accent4"/>
            </a:solidFill>
            <a:prstDash val="solid"/>
            <a:round/>
            <a:headEnd len="sm" w="sm" type="none"/>
            <a:tailEnd len="med" w="med" type="triangl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g1895ba7b03c_0_2"/>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en"/>
              <a:t>Materials and resources needed for this lesson:</a:t>
            </a:r>
            <a:endParaRPr/>
          </a:p>
        </p:txBody>
      </p:sp>
      <p:sp>
        <p:nvSpPr>
          <p:cNvPr id="75" name="Google Shape;75;g1895ba7b03c_0_2"/>
          <p:cNvSpPr txBox="1"/>
          <p:nvPr>
            <p:ph idx="1" type="body"/>
          </p:nvPr>
        </p:nvSpPr>
        <p:spPr>
          <a:xfrm>
            <a:off x="355925" y="1270350"/>
            <a:ext cx="4036500" cy="36522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SzPts val="1800"/>
              <a:buChar char="●"/>
            </a:pPr>
            <a:r>
              <a:rPr lang="en"/>
              <a:t>Chromebook/Laptop</a:t>
            </a:r>
            <a:endParaRPr/>
          </a:p>
          <a:p>
            <a:pPr indent="-342900" lvl="0" marL="457200" rtl="0" algn="l">
              <a:lnSpc>
                <a:spcPct val="114999"/>
              </a:lnSpc>
              <a:spcBef>
                <a:spcPts val="0"/>
              </a:spcBef>
              <a:spcAft>
                <a:spcPts val="0"/>
              </a:spcAft>
              <a:buSzPts val="1800"/>
              <a:buChar char="●"/>
            </a:pPr>
            <a:r>
              <a:rPr lang="en"/>
              <a:t>Internet Access </a:t>
            </a:r>
            <a:endParaRPr/>
          </a:p>
          <a:p>
            <a:pPr indent="-342900" lvl="0" marL="457200" rtl="0" algn="l">
              <a:lnSpc>
                <a:spcPct val="114999"/>
              </a:lnSpc>
              <a:spcBef>
                <a:spcPts val="0"/>
              </a:spcBef>
              <a:spcAft>
                <a:spcPts val="0"/>
              </a:spcAft>
              <a:buSzPts val="1800"/>
              <a:buChar char="●"/>
            </a:pPr>
            <a:r>
              <a:rPr lang="en" u="sng">
                <a:solidFill>
                  <a:schemeClr val="hlink"/>
                </a:solidFill>
                <a:hlinkClick r:id="rId3"/>
              </a:rPr>
              <a:t>Scratch</a:t>
            </a:r>
            <a:r>
              <a:rPr lang="en"/>
              <a:t> Offline Editor (app)</a:t>
            </a:r>
            <a:endParaRPr/>
          </a:p>
          <a:p>
            <a:pPr indent="-342900" lvl="0" marL="457200" rtl="0" algn="l">
              <a:lnSpc>
                <a:spcPct val="114999"/>
              </a:lnSpc>
              <a:spcBef>
                <a:spcPts val="0"/>
              </a:spcBef>
              <a:spcAft>
                <a:spcPts val="0"/>
              </a:spcAft>
              <a:buSzPts val="1800"/>
              <a:buChar char="●"/>
            </a:pPr>
            <a:r>
              <a:rPr lang="en" u="sng">
                <a:solidFill>
                  <a:schemeClr val="hlink"/>
                </a:solidFill>
                <a:hlinkClick r:id="rId4"/>
              </a:rPr>
              <a:t>Teacher slides</a:t>
            </a:r>
            <a:r>
              <a:rPr lang="en"/>
              <a:t> </a:t>
            </a:r>
            <a:endParaRPr/>
          </a:p>
          <a:p>
            <a:pPr indent="-342900" lvl="0" marL="457200" rtl="0" algn="l">
              <a:lnSpc>
                <a:spcPct val="115000"/>
              </a:lnSpc>
              <a:spcBef>
                <a:spcPts val="0"/>
              </a:spcBef>
              <a:spcAft>
                <a:spcPts val="0"/>
              </a:spcAft>
              <a:buSzPts val="1800"/>
              <a:buChar char="●"/>
            </a:pPr>
            <a:r>
              <a:rPr lang="en" u="sng">
                <a:solidFill>
                  <a:schemeClr val="accent5"/>
                </a:solidFill>
                <a:hlinkClick r:id="rId5">
                  <a:extLst>
                    <a:ext uri="{A12FA001-AC4F-418D-AE19-62706E023703}">
                      <ahyp:hlinkClr val="tx"/>
                    </a:ext>
                  </a:extLst>
                </a:hlinkClick>
              </a:rPr>
              <a:t>CoCo Link</a:t>
            </a:r>
            <a:r>
              <a:rPr lang="en"/>
              <a:t> </a:t>
            </a:r>
            <a:endParaRPr/>
          </a:p>
          <a:p>
            <a:pPr indent="-342900" lvl="0" marL="457200" rtl="0" algn="l">
              <a:lnSpc>
                <a:spcPct val="115000"/>
              </a:lnSpc>
              <a:spcBef>
                <a:spcPts val="0"/>
              </a:spcBef>
              <a:spcAft>
                <a:spcPts val="0"/>
              </a:spcAft>
              <a:buSzPts val="1800"/>
              <a:buChar char="●"/>
            </a:pPr>
            <a:r>
              <a:rPr lang="en"/>
              <a:t>Optional: Explanatory text </a:t>
            </a:r>
            <a:r>
              <a:rPr lang="en" u="sng">
                <a:solidFill>
                  <a:srgbClr val="1155CC"/>
                </a:solidFill>
                <a:hlinkClick r:id="rId6">
                  <a:extLst>
                    <a:ext uri="{A12FA001-AC4F-418D-AE19-62706E023703}">
                      <ahyp:hlinkClr val="tx"/>
                    </a:ext>
                  </a:extLst>
                </a:hlinkClick>
              </a:rPr>
              <a:t>graphic organizer &amp; storyboard</a:t>
            </a:r>
            <a:endParaRPr/>
          </a:p>
          <a:p>
            <a:pPr indent="0" lvl="0" marL="457200" rtl="0" algn="l">
              <a:lnSpc>
                <a:spcPct val="114999"/>
              </a:lnSpc>
              <a:spcBef>
                <a:spcPts val="0"/>
              </a:spcBef>
              <a:spcAft>
                <a:spcPts val="0"/>
              </a:spcAft>
              <a:buSzPts val="1800"/>
              <a:buNone/>
            </a:pPr>
            <a:r>
              <a:t/>
            </a:r>
            <a:endParaRPr u="sng">
              <a:solidFill>
                <a:schemeClr val="hlink"/>
              </a:solidFill>
              <a:hlinkClick r:id="rId7"/>
            </a:endParaRPr>
          </a:p>
        </p:txBody>
      </p:sp>
      <p:pic>
        <p:nvPicPr>
          <p:cNvPr descr="Laptop Computer Screen - Free vector graphic on Pixabay" id="76" name="Google Shape;76;g1895ba7b03c_0_2"/>
          <p:cNvPicPr preferRelativeResize="0"/>
          <p:nvPr/>
        </p:nvPicPr>
        <p:blipFill rotWithShape="1">
          <a:blip r:embed="rId8">
            <a:alphaModFix/>
          </a:blip>
          <a:srcRect b="0" l="0" r="0" t="0"/>
          <a:stretch/>
        </p:blipFill>
        <p:spPr>
          <a:xfrm>
            <a:off x="4927000" y="1062450"/>
            <a:ext cx="1361999" cy="1463625"/>
          </a:xfrm>
          <a:prstGeom prst="rect">
            <a:avLst/>
          </a:prstGeom>
          <a:noFill/>
          <a:ln>
            <a:noFill/>
          </a:ln>
        </p:spPr>
      </p:pic>
      <p:pic>
        <p:nvPicPr>
          <p:cNvPr descr="Wifi Symbol Network - Free vector graphic on Pixabay" id="77" name="Google Shape;77;g1895ba7b03c_0_2"/>
          <p:cNvPicPr preferRelativeResize="0"/>
          <p:nvPr/>
        </p:nvPicPr>
        <p:blipFill rotWithShape="1">
          <a:blip r:embed="rId9">
            <a:alphaModFix/>
          </a:blip>
          <a:srcRect b="0" l="0" r="0" t="0"/>
          <a:stretch/>
        </p:blipFill>
        <p:spPr>
          <a:xfrm>
            <a:off x="7028175" y="966038"/>
            <a:ext cx="1656450" cy="1656450"/>
          </a:xfrm>
          <a:prstGeom prst="rect">
            <a:avLst/>
          </a:prstGeom>
          <a:noFill/>
          <a:ln>
            <a:noFill/>
          </a:ln>
        </p:spPr>
      </p:pic>
      <p:pic>
        <p:nvPicPr>
          <p:cNvPr id="78" name="Google Shape;78;g1895ba7b03c_0_2"/>
          <p:cNvPicPr preferRelativeResize="0"/>
          <p:nvPr/>
        </p:nvPicPr>
        <p:blipFill rotWithShape="1">
          <a:blip r:embed="rId10">
            <a:alphaModFix/>
          </a:blip>
          <a:srcRect b="0" l="0" r="0" t="0"/>
          <a:stretch/>
        </p:blipFill>
        <p:spPr>
          <a:xfrm>
            <a:off x="6752925" y="2744798"/>
            <a:ext cx="1931700" cy="1931700"/>
          </a:xfrm>
          <a:prstGeom prst="rect">
            <a:avLst/>
          </a:prstGeom>
          <a:noFill/>
          <a:ln>
            <a:noFill/>
          </a:ln>
        </p:spPr>
      </p:pic>
      <p:pic>
        <p:nvPicPr>
          <p:cNvPr id="79" name="Google Shape;79;g1895ba7b03c_0_2"/>
          <p:cNvPicPr preferRelativeResize="0"/>
          <p:nvPr/>
        </p:nvPicPr>
        <p:blipFill rotWithShape="1">
          <a:blip r:embed="rId11">
            <a:alphaModFix/>
          </a:blip>
          <a:srcRect b="0" l="0" r="0" t="0"/>
          <a:stretch/>
        </p:blipFill>
        <p:spPr>
          <a:xfrm>
            <a:off x="4572000" y="2805775"/>
            <a:ext cx="1931699" cy="193169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pic>
        <p:nvPicPr>
          <p:cNvPr id="271" name="Google Shape;271;g2070f06f746_0_51"/>
          <p:cNvPicPr preferRelativeResize="0"/>
          <p:nvPr/>
        </p:nvPicPr>
        <p:blipFill rotWithShape="1">
          <a:blip r:embed="rId3">
            <a:alphaModFix/>
          </a:blip>
          <a:srcRect b="0" l="0" r="0" t="0"/>
          <a:stretch/>
        </p:blipFill>
        <p:spPr>
          <a:xfrm>
            <a:off x="5999125" y="119275"/>
            <a:ext cx="1390650" cy="1390650"/>
          </a:xfrm>
          <a:prstGeom prst="rect">
            <a:avLst/>
          </a:prstGeom>
          <a:noFill/>
          <a:ln>
            <a:noFill/>
          </a:ln>
        </p:spPr>
      </p:pic>
      <p:pic>
        <p:nvPicPr>
          <p:cNvPr id="272" name="Google Shape;272;g2070f06f746_0_51"/>
          <p:cNvPicPr preferRelativeResize="0"/>
          <p:nvPr/>
        </p:nvPicPr>
        <p:blipFill rotWithShape="1">
          <a:blip r:embed="rId4">
            <a:alphaModFix/>
          </a:blip>
          <a:srcRect b="0" l="0" r="0" t="0"/>
          <a:stretch/>
        </p:blipFill>
        <p:spPr>
          <a:xfrm>
            <a:off x="394490" y="60525"/>
            <a:ext cx="5289071" cy="5143501"/>
          </a:xfrm>
          <a:prstGeom prst="rect">
            <a:avLst/>
          </a:prstGeom>
          <a:noFill/>
          <a:ln>
            <a:noFill/>
          </a:ln>
        </p:spPr>
      </p:pic>
      <p:cxnSp>
        <p:nvCxnSpPr>
          <p:cNvPr id="273" name="Google Shape;273;g2070f06f746_0_51"/>
          <p:cNvCxnSpPr/>
          <p:nvPr/>
        </p:nvCxnSpPr>
        <p:spPr>
          <a:xfrm rot="10800000">
            <a:off x="2531275" y="554575"/>
            <a:ext cx="2491200" cy="2198700"/>
          </a:xfrm>
          <a:prstGeom prst="straightConnector1">
            <a:avLst/>
          </a:prstGeom>
          <a:noFill/>
          <a:ln cap="flat" cmpd="sng" w="114300">
            <a:solidFill>
              <a:schemeClr val="accent4"/>
            </a:solidFill>
            <a:prstDash val="solid"/>
            <a:round/>
            <a:headEnd len="sm" w="sm" type="none"/>
            <a:tailEnd len="med" w="med" type="triangle"/>
          </a:ln>
        </p:spPr>
      </p:cxnSp>
      <p:sp>
        <p:nvSpPr>
          <p:cNvPr id="274" name="Google Shape;274;g2070f06f746_0_51"/>
          <p:cNvSpPr txBox="1"/>
          <p:nvPr/>
        </p:nvSpPr>
        <p:spPr>
          <a:xfrm>
            <a:off x="1898850" y="43700"/>
            <a:ext cx="1268100" cy="400200"/>
          </a:xfrm>
          <a:prstGeom prst="rect">
            <a:avLst/>
          </a:prstGeom>
          <a:solidFill>
            <a:schemeClr val="accent1"/>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roxima Nova"/>
              <a:ea typeface="Proxima Nova"/>
              <a:cs typeface="Proxima Nova"/>
              <a:sym typeface="Proxima Nova"/>
            </a:endParaRPr>
          </a:p>
        </p:txBody>
      </p:sp>
      <p:sp>
        <p:nvSpPr>
          <p:cNvPr id="275" name="Google Shape;275;g2070f06f746_0_51"/>
          <p:cNvSpPr txBox="1"/>
          <p:nvPr/>
        </p:nvSpPr>
        <p:spPr>
          <a:xfrm>
            <a:off x="1922200" y="78175"/>
            <a:ext cx="5309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Proxima Nova"/>
                <a:ea typeface="Proxima Nova"/>
                <a:cs typeface="Proxima Nova"/>
                <a:sym typeface="Proxima Nova"/>
              </a:rPr>
              <a:t>Lego starship</a:t>
            </a:r>
            <a:endParaRPr b="0" i="0" sz="1400" u="none" cap="none" strike="noStrike">
              <a:solidFill>
                <a:schemeClr val="lt1"/>
              </a:solidFill>
              <a:latin typeface="Proxima Nova"/>
              <a:ea typeface="Proxima Nova"/>
              <a:cs typeface="Proxima Nova"/>
              <a:sym typeface="Proxima Nova"/>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pic>
        <p:nvPicPr>
          <p:cNvPr id="280" name="Google Shape;280;g2070f06f746_0_59"/>
          <p:cNvPicPr preferRelativeResize="0"/>
          <p:nvPr/>
        </p:nvPicPr>
        <p:blipFill rotWithShape="1">
          <a:blip r:embed="rId3">
            <a:alphaModFix/>
          </a:blip>
          <a:srcRect b="0" l="0" r="0" t="0"/>
          <a:stretch/>
        </p:blipFill>
        <p:spPr>
          <a:xfrm>
            <a:off x="6913525" y="119275"/>
            <a:ext cx="1390650" cy="1390650"/>
          </a:xfrm>
          <a:prstGeom prst="rect">
            <a:avLst/>
          </a:prstGeom>
          <a:noFill/>
          <a:ln>
            <a:noFill/>
          </a:ln>
        </p:spPr>
      </p:pic>
      <p:pic>
        <p:nvPicPr>
          <p:cNvPr id="281" name="Google Shape;281;g2070f06f746_0_59"/>
          <p:cNvPicPr preferRelativeResize="0"/>
          <p:nvPr/>
        </p:nvPicPr>
        <p:blipFill rotWithShape="1">
          <a:blip r:embed="rId4">
            <a:alphaModFix/>
          </a:blip>
          <a:srcRect b="0" l="0" r="0" t="0"/>
          <a:stretch/>
        </p:blipFill>
        <p:spPr>
          <a:xfrm>
            <a:off x="152400" y="0"/>
            <a:ext cx="6586316" cy="49911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g2070f06f746_0_988"/>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en"/>
              <a:t>Lesson Objectives:  I can…</a:t>
            </a:r>
            <a:endParaRPr/>
          </a:p>
        </p:txBody>
      </p:sp>
      <p:sp>
        <p:nvSpPr>
          <p:cNvPr id="287" name="Google Shape;287;g2070f06f746_0_988"/>
          <p:cNvSpPr txBox="1"/>
          <p:nvPr>
            <p:ph idx="1" type="body"/>
          </p:nvPr>
        </p:nvSpPr>
        <p:spPr>
          <a:xfrm>
            <a:off x="259275" y="1455300"/>
            <a:ext cx="8520600" cy="22329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1000"/>
              </a:spcBef>
              <a:spcAft>
                <a:spcPts val="0"/>
              </a:spcAft>
              <a:buSzPts val="1800"/>
              <a:buChar char="✓"/>
            </a:pPr>
            <a:r>
              <a:rPr lang="en"/>
              <a:t>Review the definitions of patterns, sequencing, and Scratch vocab</a:t>
            </a:r>
            <a:endParaRPr/>
          </a:p>
          <a:p>
            <a:pPr indent="-342900" lvl="0" marL="457200" rtl="0" algn="l">
              <a:lnSpc>
                <a:spcPct val="115000"/>
              </a:lnSpc>
              <a:spcBef>
                <a:spcPts val="1000"/>
              </a:spcBef>
              <a:spcAft>
                <a:spcPts val="0"/>
              </a:spcAft>
              <a:buSzPts val="1800"/>
              <a:buChar char="✓"/>
            </a:pPr>
            <a:r>
              <a:rPr lang="en"/>
              <a:t>Define algorithms, decomposition and abstraction</a:t>
            </a:r>
            <a:endParaRPr/>
          </a:p>
          <a:p>
            <a:pPr indent="-342900" lvl="0" marL="457200" rtl="0" algn="l">
              <a:lnSpc>
                <a:spcPct val="115000"/>
              </a:lnSpc>
              <a:spcBef>
                <a:spcPts val="1000"/>
              </a:spcBef>
              <a:spcAft>
                <a:spcPts val="0"/>
              </a:spcAft>
              <a:buSzPts val="1800"/>
              <a:buChar char="❏"/>
            </a:pPr>
            <a:r>
              <a:rPr lang="en"/>
              <a:t>Identify the purpose of CoCo </a:t>
            </a:r>
            <a:endParaRPr/>
          </a:p>
          <a:p>
            <a:pPr indent="-342900" lvl="0" marL="457200" rtl="0" algn="l">
              <a:lnSpc>
                <a:spcPct val="115000"/>
              </a:lnSpc>
              <a:spcBef>
                <a:spcPts val="1000"/>
              </a:spcBef>
              <a:spcAft>
                <a:spcPts val="0"/>
              </a:spcAft>
              <a:buSzPts val="1800"/>
              <a:buChar char="❏"/>
            </a:pPr>
            <a:r>
              <a:rPr lang="en"/>
              <a:t>Write an algorithm for how to walk in a square</a:t>
            </a:r>
            <a:endParaRPr/>
          </a:p>
          <a:p>
            <a:pPr indent="-342900" lvl="0" marL="457200" rtl="0" algn="l">
              <a:lnSpc>
                <a:spcPct val="115000"/>
              </a:lnSpc>
              <a:spcBef>
                <a:spcPts val="1000"/>
              </a:spcBef>
              <a:spcAft>
                <a:spcPts val="0"/>
              </a:spcAft>
              <a:buSzPts val="1800"/>
              <a:buChar char="❏"/>
            </a:pPr>
            <a:r>
              <a:rPr lang="en"/>
              <a:t>Identify the Scratch blocks used to program a sprite to walk in a square </a:t>
            </a:r>
            <a:endParaRPr>
              <a:extLst>
                <a:ext uri="http://customooxmlschemas.google.com/">
                  <go:slidesCustomData xmlns:go="http://customooxmlschemas.google.com/" textRoundtripDataId="2"/>
                </a:ext>
              </a:extLst>
            </a:endParaRPr>
          </a:p>
          <a:p>
            <a:pPr indent="0" lvl="0" marL="457200" rtl="0" algn="l">
              <a:lnSpc>
                <a:spcPct val="115000"/>
              </a:lnSpc>
              <a:spcBef>
                <a:spcPts val="1000"/>
              </a:spcBef>
              <a:spcAft>
                <a:spcPts val="0"/>
              </a:spcAft>
              <a:buSzPts val="1800"/>
              <a:buNone/>
            </a:pPr>
            <a:r>
              <a:t/>
            </a:r>
            <a:endParaRPr/>
          </a:p>
          <a:p>
            <a:pPr indent="0" lvl="0" marL="0" rtl="0" algn="l">
              <a:lnSpc>
                <a:spcPct val="115000"/>
              </a:lnSpc>
              <a:spcBef>
                <a:spcPts val="1000"/>
              </a:spcBef>
              <a:spcAft>
                <a:spcPts val="1200"/>
              </a:spcAft>
              <a:buSzPts val="1800"/>
              <a:buNone/>
            </a:pPr>
            <a:r>
              <a:t/>
            </a:r>
            <a:endParaRPr/>
          </a:p>
        </p:txBody>
      </p:sp>
      <p:pic>
        <p:nvPicPr>
          <p:cNvPr id="288" name="Google Shape;288;g2070f06f746_0_988"/>
          <p:cNvPicPr preferRelativeResize="0"/>
          <p:nvPr/>
        </p:nvPicPr>
        <p:blipFill rotWithShape="1">
          <a:blip r:embed="rId3">
            <a:alphaModFix/>
          </a:blip>
          <a:srcRect b="0" l="0" r="0" t="0"/>
          <a:stretch/>
        </p:blipFill>
        <p:spPr>
          <a:xfrm>
            <a:off x="5188425" y="97675"/>
            <a:ext cx="2986650" cy="13126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g2038fe04e7e_1_36"/>
          <p:cNvSpPr txBox="1"/>
          <p:nvPr>
            <p:ph type="title"/>
          </p:nvPr>
        </p:nvSpPr>
        <p:spPr>
          <a:xfrm>
            <a:off x="490250" y="526350"/>
            <a:ext cx="5683800" cy="4090800"/>
          </a:xfrm>
          <a:prstGeom prst="rect">
            <a:avLst/>
          </a:prstGeom>
          <a:no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SzPts val="4800"/>
              <a:buNone/>
            </a:pPr>
            <a:r>
              <a:rPr lang="en">
                <a:latin typeface="Bebas Neue"/>
                <a:ea typeface="Bebas Neue"/>
                <a:cs typeface="Bebas Neue"/>
                <a:sym typeface="Bebas Neue"/>
              </a:rPr>
              <a:t>Graphic Organizers for writing</a:t>
            </a:r>
            <a:endParaRPr>
              <a:latin typeface="Bebas Neue"/>
              <a:ea typeface="Bebas Neue"/>
              <a:cs typeface="Bebas Neue"/>
              <a:sym typeface="Bebas Neue"/>
            </a:endParaRPr>
          </a:p>
        </p:txBody>
      </p:sp>
      <p:pic>
        <p:nvPicPr>
          <p:cNvPr id="294" name="Google Shape;294;g2038fe04e7e_1_36"/>
          <p:cNvPicPr preferRelativeResize="0"/>
          <p:nvPr/>
        </p:nvPicPr>
        <p:blipFill rotWithShape="1">
          <a:blip r:embed="rId3">
            <a:alphaModFix/>
          </a:blip>
          <a:srcRect b="0" l="0" r="0" t="0"/>
          <a:stretch/>
        </p:blipFill>
        <p:spPr>
          <a:xfrm rot="238203">
            <a:off x="5830976" y="954575"/>
            <a:ext cx="2665149" cy="3391649"/>
          </a:xfrm>
          <a:prstGeom prst="rect">
            <a:avLst/>
          </a:prstGeom>
          <a:noFill/>
          <a:ln>
            <a:noFill/>
          </a:ln>
          <a:effectLst>
            <a:outerShdw blurRad="57150" rotWithShape="0" algn="bl" dir="5400000" dist="19050">
              <a:srgbClr val="000000">
                <a:alpha val="4745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298" name="Shape 298"/>
        <p:cNvGrpSpPr/>
        <p:nvPr/>
      </p:nvGrpSpPr>
      <p:grpSpPr>
        <a:xfrm>
          <a:off x="0" y="0"/>
          <a:ext cx="0" cy="0"/>
          <a:chOff x="0" y="0"/>
          <a:chExt cx="0" cy="0"/>
        </a:xfrm>
      </p:grpSpPr>
      <p:sp>
        <p:nvSpPr>
          <p:cNvPr id="299" name="Google Shape;299;g210b512f967_0_0"/>
          <p:cNvSpPr txBox="1"/>
          <p:nvPr>
            <p:ph type="title"/>
          </p:nvPr>
        </p:nvSpPr>
        <p:spPr>
          <a:xfrm>
            <a:off x="490250" y="526350"/>
            <a:ext cx="5683800" cy="4090800"/>
          </a:xfrm>
          <a:prstGeom prst="rect">
            <a:avLst/>
          </a:prstGeom>
          <a:no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SzPts val="4800"/>
              <a:buNone/>
            </a:pPr>
            <a:r>
              <a:rPr lang="en">
                <a:latin typeface="Bebas Neue"/>
                <a:ea typeface="Bebas Neue"/>
                <a:cs typeface="Bebas Neue"/>
                <a:sym typeface="Bebas Neue"/>
              </a:rPr>
              <a:t>Meet CoCo the “compose and code” platform </a:t>
            </a:r>
            <a:endParaRPr>
              <a:latin typeface="Bebas Neue"/>
              <a:ea typeface="Bebas Neue"/>
              <a:cs typeface="Bebas Neue"/>
              <a:sym typeface="Bebas Neue"/>
            </a:endParaRPr>
          </a:p>
        </p:txBody>
      </p:sp>
      <p:pic>
        <p:nvPicPr>
          <p:cNvPr id="300" name="Google Shape;300;g210b512f967_0_0"/>
          <p:cNvPicPr preferRelativeResize="0"/>
          <p:nvPr/>
        </p:nvPicPr>
        <p:blipFill rotWithShape="1">
          <a:blip r:embed="rId3">
            <a:alphaModFix/>
          </a:blip>
          <a:srcRect b="0" l="0" r="0" t="0"/>
          <a:stretch/>
        </p:blipFill>
        <p:spPr>
          <a:xfrm>
            <a:off x="6326450" y="152400"/>
            <a:ext cx="2409673" cy="48387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pic>
        <p:nvPicPr>
          <p:cNvPr id="305" name="Google Shape;305;g210b512f967_0_5"/>
          <p:cNvPicPr preferRelativeResize="0"/>
          <p:nvPr/>
        </p:nvPicPr>
        <p:blipFill rotWithShape="1">
          <a:blip r:embed="rId3">
            <a:alphaModFix/>
          </a:blip>
          <a:srcRect b="1554" l="2314" r="0" t="0"/>
          <a:stretch/>
        </p:blipFill>
        <p:spPr>
          <a:xfrm>
            <a:off x="268950" y="774375"/>
            <a:ext cx="8686473" cy="4171725"/>
          </a:xfrm>
          <a:prstGeom prst="rect">
            <a:avLst/>
          </a:prstGeom>
          <a:noFill/>
          <a:ln>
            <a:noFill/>
          </a:ln>
        </p:spPr>
      </p:pic>
      <p:sp>
        <p:nvSpPr>
          <p:cNvPr id="306" name="Google Shape;306;g210b512f967_0_5"/>
          <p:cNvSpPr txBox="1"/>
          <p:nvPr>
            <p:ph type="title"/>
          </p:nvPr>
        </p:nvSpPr>
        <p:spPr>
          <a:xfrm>
            <a:off x="355775" y="408700"/>
            <a:ext cx="5683800" cy="2657400"/>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100000"/>
              </a:lnSpc>
              <a:spcBef>
                <a:spcPts val="0"/>
              </a:spcBef>
              <a:spcAft>
                <a:spcPts val="0"/>
              </a:spcAft>
              <a:buSzPct val="111104"/>
              <a:buNone/>
            </a:pPr>
            <a:r>
              <a:t/>
            </a:r>
            <a:endParaRPr>
              <a:latin typeface="Bebas Neue"/>
              <a:ea typeface="Bebas Neue"/>
              <a:cs typeface="Bebas Neue"/>
              <a:sym typeface="Bebas Neue"/>
            </a:endParaRPr>
          </a:p>
          <a:p>
            <a:pPr indent="0" lvl="0" marL="0" rtl="0" algn="l">
              <a:lnSpc>
                <a:spcPct val="100000"/>
              </a:lnSpc>
              <a:spcBef>
                <a:spcPts val="0"/>
              </a:spcBef>
              <a:spcAft>
                <a:spcPts val="0"/>
              </a:spcAft>
              <a:buSzPct val="111104"/>
              <a:buNone/>
            </a:pPr>
            <a:r>
              <a:t/>
            </a:r>
            <a:endParaRPr>
              <a:latin typeface="Bebas Neue"/>
              <a:ea typeface="Bebas Neue"/>
              <a:cs typeface="Bebas Neue"/>
              <a:sym typeface="Bebas Neue"/>
            </a:endParaRPr>
          </a:p>
          <a:p>
            <a:pPr indent="0" lvl="0" marL="0" rtl="0" algn="l">
              <a:lnSpc>
                <a:spcPct val="100000"/>
              </a:lnSpc>
              <a:spcBef>
                <a:spcPts val="0"/>
              </a:spcBef>
              <a:spcAft>
                <a:spcPts val="0"/>
              </a:spcAft>
              <a:buSzPct val="111104"/>
              <a:buNone/>
            </a:pPr>
            <a:r>
              <a:t/>
            </a:r>
            <a:endParaRPr>
              <a:latin typeface="Bebas Neue"/>
              <a:ea typeface="Bebas Neue"/>
              <a:cs typeface="Bebas Neue"/>
              <a:sym typeface="Bebas Neue"/>
            </a:endParaRPr>
          </a:p>
          <a:p>
            <a:pPr indent="0" lvl="0" marL="0" rtl="0" algn="l">
              <a:lnSpc>
                <a:spcPct val="100000"/>
              </a:lnSpc>
              <a:spcBef>
                <a:spcPts val="0"/>
              </a:spcBef>
              <a:spcAft>
                <a:spcPts val="0"/>
              </a:spcAft>
              <a:buSzPct val="111104"/>
              <a:buNone/>
            </a:pPr>
            <a:r>
              <a:t/>
            </a:r>
            <a:endParaRPr>
              <a:latin typeface="Bebas Neue"/>
              <a:ea typeface="Bebas Neue"/>
              <a:cs typeface="Bebas Neue"/>
              <a:sym typeface="Bebas Neue"/>
            </a:endParaRPr>
          </a:p>
        </p:txBody>
      </p:sp>
      <p:sp>
        <p:nvSpPr>
          <p:cNvPr id="307" name="Google Shape;307;g210b512f967_0_5"/>
          <p:cNvSpPr/>
          <p:nvPr/>
        </p:nvSpPr>
        <p:spPr>
          <a:xfrm rot="9445988">
            <a:off x="1519352" y="1174823"/>
            <a:ext cx="1472008" cy="383308"/>
          </a:xfrm>
          <a:prstGeom prst="rightArrow">
            <a:avLst>
              <a:gd fmla="val 50000" name="adj1"/>
              <a:gd fmla="val 50000" name="adj2"/>
            </a:avLst>
          </a:prstGeom>
          <a:solidFill>
            <a:schemeClr val="accent5"/>
          </a:solidFill>
          <a:ln cap="flat" cmpd="sng" w="9525">
            <a:solidFill>
              <a:srgbClr val="FF572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 name="Google Shape;308;g210b512f967_0_5"/>
          <p:cNvSpPr/>
          <p:nvPr/>
        </p:nvSpPr>
        <p:spPr>
          <a:xfrm rot="9445988">
            <a:off x="4909852" y="2142248"/>
            <a:ext cx="1472008" cy="383308"/>
          </a:xfrm>
          <a:prstGeom prst="rightArrow">
            <a:avLst>
              <a:gd fmla="val 50000" name="adj1"/>
              <a:gd fmla="val 50000" name="adj2"/>
            </a:avLst>
          </a:prstGeom>
          <a:solidFill>
            <a:schemeClr val="accent5"/>
          </a:solidFill>
          <a:ln cap="flat" cmpd="sng" w="9525">
            <a:solidFill>
              <a:srgbClr val="FF572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pic>
        <p:nvPicPr>
          <p:cNvPr id="313" name="Google Shape;313;g210b512f967_0_73"/>
          <p:cNvPicPr preferRelativeResize="0"/>
          <p:nvPr/>
        </p:nvPicPr>
        <p:blipFill rotWithShape="1">
          <a:blip r:embed="rId3">
            <a:alphaModFix/>
          </a:blip>
          <a:srcRect b="1554" l="2315" r="76912" t="0"/>
          <a:stretch/>
        </p:blipFill>
        <p:spPr>
          <a:xfrm>
            <a:off x="268950" y="774375"/>
            <a:ext cx="1846976" cy="4171725"/>
          </a:xfrm>
          <a:prstGeom prst="rect">
            <a:avLst/>
          </a:prstGeom>
          <a:noFill/>
          <a:ln>
            <a:noFill/>
          </a:ln>
        </p:spPr>
      </p:pic>
      <p:sp>
        <p:nvSpPr>
          <p:cNvPr id="314" name="Google Shape;314;g210b512f967_0_73"/>
          <p:cNvSpPr/>
          <p:nvPr/>
        </p:nvSpPr>
        <p:spPr>
          <a:xfrm rot="9445988">
            <a:off x="1660976" y="2024178"/>
            <a:ext cx="1472008" cy="383308"/>
          </a:xfrm>
          <a:prstGeom prst="rightArrow">
            <a:avLst>
              <a:gd fmla="val 50000" name="adj1"/>
              <a:gd fmla="val 50000" name="adj2"/>
            </a:avLst>
          </a:prstGeom>
          <a:solidFill>
            <a:schemeClr val="accent5"/>
          </a:solidFill>
          <a:ln cap="flat" cmpd="sng" w="9525">
            <a:solidFill>
              <a:srgbClr val="FF572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g210b512f967_0_73"/>
          <p:cNvSpPr txBox="1"/>
          <p:nvPr/>
        </p:nvSpPr>
        <p:spPr>
          <a:xfrm>
            <a:off x="3927100" y="272100"/>
            <a:ext cx="3405300" cy="615600"/>
          </a:xfrm>
          <a:prstGeom prst="rect">
            <a:avLst/>
          </a:prstGeom>
          <a:solidFill>
            <a:srgbClr val="D9D9D9"/>
          </a:solidFill>
          <a:ln cap="flat" cmpd="sng" w="76200">
            <a:solidFill>
              <a:srgbClr val="FFAB4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Proxima Nova"/>
                <a:ea typeface="Proxima Nova"/>
                <a:cs typeface="Proxima Nova"/>
                <a:sym typeface="Proxima Nova"/>
              </a:rPr>
              <a:t>Remember to </a:t>
            </a:r>
            <a:r>
              <a:rPr b="1" i="0" lang="en" sz="1400" u="none" cap="none" strike="noStrike">
                <a:solidFill>
                  <a:srgbClr val="000000"/>
                </a:solidFill>
                <a:latin typeface="Proxima Nova"/>
                <a:ea typeface="Proxima Nova"/>
                <a:cs typeface="Proxima Nova"/>
                <a:sym typeface="Proxima Nova"/>
              </a:rPr>
              <a:t>always</a:t>
            </a:r>
            <a:r>
              <a:rPr b="0" i="0" lang="en" sz="1400" u="none" cap="none" strike="noStrike">
                <a:solidFill>
                  <a:srgbClr val="000000"/>
                </a:solidFill>
                <a:latin typeface="Proxima Nova"/>
                <a:ea typeface="Proxima Nova"/>
                <a:cs typeface="Proxima Nova"/>
                <a:sym typeface="Proxima Nova"/>
              </a:rPr>
              <a:t> include a topic sentence! </a:t>
            </a:r>
            <a:endParaRPr b="0" i="0" sz="1400" u="none" cap="none" strike="noStrike">
              <a:solidFill>
                <a:srgbClr val="000000"/>
              </a:solidFill>
              <a:latin typeface="Proxima Nova"/>
              <a:ea typeface="Proxima Nova"/>
              <a:cs typeface="Proxima Nova"/>
              <a:sym typeface="Proxima Nova"/>
            </a:endParaRPr>
          </a:p>
        </p:txBody>
      </p:sp>
      <p:sp>
        <p:nvSpPr>
          <p:cNvPr id="316" name="Google Shape;316;g210b512f967_0_73"/>
          <p:cNvSpPr/>
          <p:nvPr/>
        </p:nvSpPr>
        <p:spPr>
          <a:xfrm rot="9503358">
            <a:off x="1992112" y="721547"/>
            <a:ext cx="1774106" cy="235816"/>
          </a:xfrm>
          <a:prstGeom prst="rightArrow">
            <a:avLst>
              <a:gd fmla="val 50000" name="adj1"/>
              <a:gd fmla="val 50000" name="adj2"/>
            </a:avLst>
          </a:prstGeom>
          <a:solidFill>
            <a:srgbClr val="1C3AA9"/>
          </a:solidFill>
          <a:ln cap="flat" cmpd="sng" w="9525">
            <a:solidFill>
              <a:srgbClr val="FF572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320" name="Shape 320"/>
        <p:cNvGrpSpPr/>
        <p:nvPr/>
      </p:nvGrpSpPr>
      <p:grpSpPr>
        <a:xfrm>
          <a:off x="0" y="0"/>
          <a:ext cx="0" cy="0"/>
          <a:chOff x="0" y="0"/>
          <a:chExt cx="0" cy="0"/>
        </a:xfrm>
      </p:grpSpPr>
      <p:pic>
        <p:nvPicPr>
          <p:cNvPr id="321" name="Google Shape;321;g2038fe04e7e_1_59"/>
          <p:cNvPicPr preferRelativeResize="0"/>
          <p:nvPr/>
        </p:nvPicPr>
        <p:blipFill rotWithShape="1">
          <a:blip r:embed="rId3">
            <a:alphaModFix/>
          </a:blip>
          <a:srcRect b="0" l="0" r="0" t="0"/>
          <a:stretch/>
        </p:blipFill>
        <p:spPr>
          <a:xfrm>
            <a:off x="275088" y="647414"/>
            <a:ext cx="8593824" cy="3848675"/>
          </a:xfrm>
          <a:prstGeom prst="rect">
            <a:avLst/>
          </a:prstGeom>
          <a:noFill/>
          <a:ln>
            <a:noFill/>
          </a:ln>
        </p:spPr>
      </p:pic>
      <p:sp>
        <p:nvSpPr>
          <p:cNvPr id="322" name="Google Shape;322;g2038fe04e7e_1_59"/>
          <p:cNvSpPr/>
          <p:nvPr/>
        </p:nvSpPr>
        <p:spPr>
          <a:xfrm>
            <a:off x="5000025" y="454550"/>
            <a:ext cx="3954300" cy="4113600"/>
          </a:xfrm>
          <a:prstGeom prst="rect">
            <a:avLst/>
          </a:pr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 name="Google Shape;323;g2038fe04e7e_1_59"/>
          <p:cNvSpPr/>
          <p:nvPr/>
        </p:nvSpPr>
        <p:spPr>
          <a:xfrm>
            <a:off x="77925" y="454550"/>
            <a:ext cx="1937100" cy="4113600"/>
          </a:xfrm>
          <a:prstGeom prst="rect">
            <a:avLst/>
          </a:pr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327" name="Shape 327"/>
        <p:cNvGrpSpPr/>
        <p:nvPr/>
      </p:nvGrpSpPr>
      <p:grpSpPr>
        <a:xfrm>
          <a:off x="0" y="0"/>
          <a:ext cx="0" cy="0"/>
          <a:chOff x="0" y="0"/>
          <a:chExt cx="0" cy="0"/>
        </a:xfrm>
      </p:grpSpPr>
      <p:pic>
        <p:nvPicPr>
          <p:cNvPr id="328" name="Google Shape;328;g2038fe04e7e_1_65"/>
          <p:cNvPicPr preferRelativeResize="0"/>
          <p:nvPr/>
        </p:nvPicPr>
        <p:blipFill rotWithShape="1">
          <a:blip r:embed="rId3">
            <a:alphaModFix/>
          </a:blip>
          <a:srcRect b="0" l="0" r="0" t="0"/>
          <a:stretch/>
        </p:blipFill>
        <p:spPr>
          <a:xfrm>
            <a:off x="275088" y="647414"/>
            <a:ext cx="8593824" cy="3848675"/>
          </a:xfrm>
          <a:prstGeom prst="rect">
            <a:avLst/>
          </a:prstGeom>
          <a:noFill/>
          <a:ln>
            <a:noFill/>
          </a:ln>
        </p:spPr>
      </p:pic>
      <p:sp>
        <p:nvSpPr>
          <p:cNvPr id="329" name="Google Shape;329;g2038fe04e7e_1_65"/>
          <p:cNvSpPr/>
          <p:nvPr/>
        </p:nvSpPr>
        <p:spPr>
          <a:xfrm>
            <a:off x="107150" y="450675"/>
            <a:ext cx="4877700" cy="4113600"/>
          </a:xfrm>
          <a:prstGeom prst="rect">
            <a:avLst/>
          </a:pr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 name="Google Shape;330;g2038fe04e7e_1_65"/>
          <p:cNvSpPr/>
          <p:nvPr/>
        </p:nvSpPr>
        <p:spPr>
          <a:xfrm>
            <a:off x="7128825" y="382500"/>
            <a:ext cx="1901400" cy="4113600"/>
          </a:xfrm>
          <a:prstGeom prst="rect">
            <a:avLst/>
          </a:pr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334" name="Shape 334"/>
        <p:cNvGrpSpPr/>
        <p:nvPr/>
      </p:nvGrpSpPr>
      <p:grpSpPr>
        <a:xfrm>
          <a:off x="0" y="0"/>
          <a:ext cx="0" cy="0"/>
          <a:chOff x="0" y="0"/>
          <a:chExt cx="0" cy="0"/>
        </a:xfrm>
      </p:grpSpPr>
      <p:pic>
        <p:nvPicPr>
          <p:cNvPr id="335" name="Google Shape;335;g2038fe04e7e_1_71"/>
          <p:cNvPicPr preferRelativeResize="0"/>
          <p:nvPr/>
        </p:nvPicPr>
        <p:blipFill rotWithShape="1">
          <a:blip r:embed="rId3">
            <a:alphaModFix/>
          </a:blip>
          <a:srcRect b="0" l="0" r="0" t="0"/>
          <a:stretch/>
        </p:blipFill>
        <p:spPr>
          <a:xfrm>
            <a:off x="275088" y="647414"/>
            <a:ext cx="8593824" cy="3848675"/>
          </a:xfrm>
          <a:prstGeom prst="rect">
            <a:avLst/>
          </a:prstGeom>
          <a:noFill/>
          <a:ln>
            <a:noFill/>
          </a:ln>
        </p:spPr>
      </p:pic>
      <p:sp>
        <p:nvSpPr>
          <p:cNvPr id="336" name="Google Shape;336;g2038fe04e7e_1_71"/>
          <p:cNvSpPr/>
          <p:nvPr/>
        </p:nvSpPr>
        <p:spPr>
          <a:xfrm>
            <a:off x="212150" y="575550"/>
            <a:ext cx="6931800" cy="4113600"/>
          </a:xfrm>
          <a:prstGeom prst="rect">
            <a:avLst/>
          </a:pr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g2038fe04e7e_0_24"/>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en"/>
              <a:t>Lesson Objectives:  I can…</a:t>
            </a:r>
            <a:endParaRPr/>
          </a:p>
        </p:txBody>
      </p:sp>
      <p:sp>
        <p:nvSpPr>
          <p:cNvPr id="85" name="Google Shape;85;g2038fe04e7e_0_24"/>
          <p:cNvSpPr txBox="1"/>
          <p:nvPr>
            <p:ph idx="1" type="body"/>
          </p:nvPr>
        </p:nvSpPr>
        <p:spPr>
          <a:xfrm>
            <a:off x="259275" y="1455300"/>
            <a:ext cx="8520600" cy="22329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1000"/>
              </a:spcBef>
              <a:spcAft>
                <a:spcPts val="0"/>
              </a:spcAft>
              <a:buSzPts val="1800"/>
              <a:buChar char="❏"/>
            </a:pPr>
            <a:r>
              <a:rPr lang="en"/>
              <a:t>Review the definitions of patterns, sequencing, and Scratch vocab</a:t>
            </a:r>
            <a:endParaRPr/>
          </a:p>
          <a:p>
            <a:pPr indent="-342900" lvl="0" marL="457200" rtl="0" algn="l">
              <a:lnSpc>
                <a:spcPct val="115000"/>
              </a:lnSpc>
              <a:spcBef>
                <a:spcPts val="1000"/>
              </a:spcBef>
              <a:spcAft>
                <a:spcPts val="0"/>
              </a:spcAft>
              <a:buSzPts val="1800"/>
              <a:buChar char="❏"/>
            </a:pPr>
            <a:r>
              <a:rPr lang="en"/>
              <a:t>Define algorithms, decomposition and abstraction</a:t>
            </a:r>
            <a:endParaRPr/>
          </a:p>
          <a:p>
            <a:pPr indent="-342900" lvl="0" marL="457200" rtl="0" algn="l">
              <a:lnSpc>
                <a:spcPct val="115000"/>
              </a:lnSpc>
              <a:spcBef>
                <a:spcPts val="1000"/>
              </a:spcBef>
              <a:spcAft>
                <a:spcPts val="0"/>
              </a:spcAft>
              <a:buSzPts val="1800"/>
              <a:buChar char="❏"/>
            </a:pPr>
            <a:r>
              <a:rPr lang="en"/>
              <a:t>Identify the purpose of CoCo </a:t>
            </a:r>
            <a:endParaRPr/>
          </a:p>
          <a:p>
            <a:pPr indent="-342900" lvl="0" marL="457200" rtl="0" algn="l">
              <a:lnSpc>
                <a:spcPct val="115000"/>
              </a:lnSpc>
              <a:spcBef>
                <a:spcPts val="1000"/>
              </a:spcBef>
              <a:spcAft>
                <a:spcPts val="0"/>
              </a:spcAft>
              <a:buSzPts val="1800"/>
              <a:buChar char="❏"/>
            </a:pPr>
            <a:r>
              <a:rPr lang="en"/>
              <a:t>Write an algorithm for how to walk in a square</a:t>
            </a:r>
            <a:endParaRPr/>
          </a:p>
          <a:p>
            <a:pPr indent="-342900" lvl="0" marL="457200" rtl="0" algn="l">
              <a:lnSpc>
                <a:spcPct val="115000"/>
              </a:lnSpc>
              <a:spcBef>
                <a:spcPts val="1000"/>
              </a:spcBef>
              <a:spcAft>
                <a:spcPts val="0"/>
              </a:spcAft>
              <a:buSzPts val="1800"/>
              <a:buChar char="❏"/>
            </a:pPr>
            <a:r>
              <a:rPr lang="en"/>
              <a:t>Identify the Scratch blocks used to program a sprite to walk in a square </a:t>
            </a:r>
            <a:endParaRPr>
              <a:extLst>
                <a:ext uri="http://customooxmlschemas.google.com/">
                  <go:slidesCustomData xmlns:go="http://customooxmlschemas.google.com/" textRoundtripDataId="0"/>
                </a:ext>
              </a:extLst>
            </a:endParaRPr>
          </a:p>
          <a:p>
            <a:pPr indent="0" lvl="0" marL="457200" rtl="0" algn="l">
              <a:lnSpc>
                <a:spcPct val="115000"/>
              </a:lnSpc>
              <a:spcBef>
                <a:spcPts val="1000"/>
              </a:spcBef>
              <a:spcAft>
                <a:spcPts val="0"/>
              </a:spcAft>
              <a:buSzPts val="1800"/>
              <a:buNone/>
            </a:pPr>
            <a:r>
              <a:t/>
            </a:r>
            <a:endParaRPr/>
          </a:p>
          <a:p>
            <a:pPr indent="0" lvl="0" marL="0" rtl="0" algn="l">
              <a:lnSpc>
                <a:spcPct val="115000"/>
              </a:lnSpc>
              <a:spcBef>
                <a:spcPts val="1000"/>
              </a:spcBef>
              <a:spcAft>
                <a:spcPts val="1200"/>
              </a:spcAft>
              <a:buSzPts val="1800"/>
              <a:buNone/>
            </a:pPr>
            <a:r>
              <a:t/>
            </a:r>
            <a:endParaRPr/>
          </a:p>
        </p:txBody>
      </p:sp>
      <p:pic>
        <p:nvPicPr>
          <p:cNvPr id="86" name="Google Shape;86;g2038fe04e7e_0_24"/>
          <p:cNvPicPr preferRelativeResize="0"/>
          <p:nvPr/>
        </p:nvPicPr>
        <p:blipFill rotWithShape="1">
          <a:blip r:embed="rId3">
            <a:alphaModFix/>
          </a:blip>
          <a:srcRect b="0" l="0" r="0" t="0"/>
          <a:stretch/>
        </p:blipFill>
        <p:spPr>
          <a:xfrm>
            <a:off x="5188425" y="97675"/>
            <a:ext cx="2986650" cy="13126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340" name="Shape 340"/>
        <p:cNvGrpSpPr/>
        <p:nvPr/>
      </p:nvGrpSpPr>
      <p:grpSpPr>
        <a:xfrm>
          <a:off x="0" y="0"/>
          <a:ext cx="0" cy="0"/>
          <a:chOff x="0" y="0"/>
          <a:chExt cx="0" cy="0"/>
        </a:xfrm>
      </p:grpSpPr>
      <p:pic>
        <p:nvPicPr>
          <p:cNvPr id="341" name="Google Shape;341;g2038fe04e7e_1_76"/>
          <p:cNvPicPr preferRelativeResize="0"/>
          <p:nvPr/>
        </p:nvPicPr>
        <p:blipFill rotWithShape="1">
          <a:blip r:embed="rId3">
            <a:alphaModFix/>
          </a:blip>
          <a:srcRect b="0" l="0" r="0" t="0"/>
          <a:stretch/>
        </p:blipFill>
        <p:spPr>
          <a:xfrm>
            <a:off x="275088" y="647414"/>
            <a:ext cx="8593824" cy="38486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pic>
        <p:nvPicPr>
          <p:cNvPr id="346" name="Google Shape;346;g288f9eed5d8_0_0"/>
          <p:cNvPicPr preferRelativeResize="0"/>
          <p:nvPr/>
        </p:nvPicPr>
        <p:blipFill rotWithShape="1">
          <a:blip r:embed="rId3">
            <a:alphaModFix/>
          </a:blip>
          <a:srcRect b="0" l="16957" r="0" t="0"/>
          <a:stretch/>
        </p:blipFill>
        <p:spPr>
          <a:xfrm>
            <a:off x="5224975" y="365325"/>
            <a:ext cx="3283401" cy="2867025"/>
          </a:xfrm>
          <a:prstGeom prst="rect">
            <a:avLst/>
          </a:prstGeom>
          <a:noFill/>
          <a:ln>
            <a:noFill/>
          </a:ln>
        </p:spPr>
      </p:pic>
      <p:sp>
        <p:nvSpPr>
          <p:cNvPr id="347" name="Google Shape;347;g288f9eed5d8_0_0"/>
          <p:cNvSpPr txBox="1"/>
          <p:nvPr/>
        </p:nvSpPr>
        <p:spPr>
          <a:xfrm>
            <a:off x="285050" y="619901"/>
            <a:ext cx="4045200" cy="35037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0" i="0" lang="en" sz="2800" u="none" cap="none" strike="noStrike">
                <a:solidFill>
                  <a:srgbClr val="CC0000"/>
                </a:solidFill>
                <a:latin typeface="Proxima Nova"/>
                <a:ea typeface="Proxima Nova"/>
                <a:cs typeface="Proxima Nova"/>
                <a:sym typeface="Proxima Nova"/>
              </a:rPr>
              <a:t>How to make hot chocolate story: </a:t>
            </a:r>
            <a:endParaRPr b="0" i="0" sz="2800" u="none" cap="none" strike="noStrike">
              <a:solidFill>
                <a:srgbClr val="CC0000"/>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000000"/>
              </a:buClr>
              <a:buSzPts val="2800"/>
              <a:buFont typeface="Arial"/>
              <a:buNone/>
            </a:pPr>
            <a:r>
              <a:t/>
            </a:r>
            <a:endParaRPr sz="2800">
              <a:solidFill>
                <a:srgbClr val="CC0000"/>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000000"/>
              </a:buClr>
              <a:buSzPts val="2800"/>
              <a:buFont typeface="Arial"/>
              <a:buNone/>
            </a:pPr>
            <a:r>
              <a:t/>
            </a:r>
            <a:endParaRPr sz="2800">
              <a:solidFill>
                <a:srgbClr val="CC0000"/>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000000"/>
              </a:buClr>
              <a:buSzPts val="2800"/>
              <a:buFont typeface="Arial"/>
              <a:buNone/>
            </a:pPr>
            <a:r>
              <a:rPr lang="en" sz="1800">
                <a:solidFill>
                  <a:srgbClr val="0000FF"/>
                </a:solidFill>
                <a:latin typeface="Proxima Nova"/>
                <a:ea typeface="Proxima Nova"/>
                <a:cs typeface="Proxima Nova"/>
                <a:sym typeface="Proxima Nova"/>
              </a:rPr>
              <a:t>Simple example: </a:t>
            </a:r>
            <a:endParaRPr sz="1800">
              <a:solidFill>
                <a:srgbClr val="0000FF"/>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000000"/>
              </a:buClr>
              <a:buSzPts val="2800"/>
              <a:buFont typeface="Arial"/>
              <a:buNone/>
            </a:pPr>
            <a:r>
              <a:rPr lang="en" u="sng">
                <a:solidFill>
                  <a:srgbClr val="0000FF"/>
                </a:solidFill>
                <a:latin typeface="Proxima Nova"/>
                <a:ea typeface="Proxima Nova"/>
                <a:cs typeface="Proxima Nova"/>
                <a:sym typeface="Proxima Nova"/>
                <a:hlinkClick r:id="rId4">
                  <a:extLst>
                    <a:ext uri="{A12FA001-AC4F-418D-AE19-62706E023703}">
                      <ahyp:hlinkClr val="tx"/>
                    </a:ext>
                  </a:extLst>
                </a:hlinkClick>
              </a:rPr>
              <a:t>https://www.dropbox.com/s/jlist1zaujjpc8e/Screen%20Recording%202023-09-18%20at%209.21.46%20PM.mov?dl=0</a:t>
            </a:r>
            <a:endParaRPr>
              <a:solidFill>
                <a:srgbClr val="0000FF"/>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000000"/>
              </a:buClr>
              <a:buSzPts val="2800"/>
              <a:buFont typeface="Arial"/>
              <a:buNone/>
            </a:pPr>
            <a:r>
              <a:t/>
            </a:r>
            <a:endParaRPr>
              <a:solidFill>
                <a:srgbClr val="0000FF"/>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000000"/>
              </a:buClr>
              <a:buSzPts val="2800"/>
              <a:buFont typeface="Arial"/>
              <a:buNone/>
            </a:pPr>
            <a:r>
              <a:t/>
            </a:r>
            <a:endParaRPr>
              <a:solidFill>
                <a:srgbClr val="0000FF"/>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000000"/>
              </a:buClr>
              <a:buSzPts val="2800"/>
              <a:buFont typeface="Arial"/>
              <a:buNone/>
            </a:pPr>
            <a:r>
              <a:rPr lang="en" sz="1800">
                <a:solidFill>
                  <a:srgbClr val="0000FF"/>
                </a:solidFill>
                <a:latin typeface="Proxima Nova"/>
                <a:ea typeface="Proxima Nova"/>
                <a:cs typeface="Proxima Nova"/>
                <a:sym typeface="Proxima Nova"/>
              </a:rPr>
              <a:t>More complex example: </a:t>
            </a:r>
            <a:endParaRPr sz="1800">
              <a:solidFill>
                <a:srgbClr val="0000FF"/>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000000"/>
              </a:buClr>
              <a:buSzPts val="2800"/>
              <a:buFont typeface="Arial"/>
              <a:buNone/>
            </a:pPr>
            <a:r>
              <a:rPr lang="en" u="sng">
                <a:solidFill>
                  <a:srgbClr val="0000FF"/>
                </a:solidFill>
                <a:latin typeface="Proxima Nova"/>
                <a:ea typeface="Proxima Nova"/>
                <a:cs typeface="Proxima Nova"/>
                <a:sym typeface="Proxima Nova"/>
                <a:hlinkClick r:id="rId5">
                  <a:extLst>
                    <a:ext uri="{A12FA001-AC4F-418D-AE19-62706E023703}">
                      <ahyp:hlinkClr val="tx"/>
                    </a:ext>
                  </a:extLst>
                </a:hlinkClick>
              </a:rPr>
              <a:t>https://www.dropbox.com/s/nh93dmdkphd4n0z/Screen%20Recording%202023-09-19%20at%201.45.13%20AM.mov?dl=0</a:t>
            </a:r>
            <a:endParaRPr>
              <a:solidFill>
                <a:srgbClr val="0000FF"/>
              </a:solidFill>
              <a:latin typeface="Proxima Nova"/>
              <a:ea typeface="Proxima Nova"/>
              <a:cs typeface="Proxima Nova"/>
              <a:sym typeface="Proxima Nova"/>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g2070f06f746_0_994"/>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en"/>
              <a:t>Lesson Objectives:  I can…</a:t>
            </a:r>
            <a:endParaRPr/>
          </a:p>
        </p:txBody>
      </p:sp>
      <p:sp>
        <p:nvSpPr>
          <p:cNvPr id="353" name="Google Shape;353;g2070f06f746_0_994"/>
          <p:cNvSpPr txBox="1"/>
          <p:nvPr>
            <p:ph idx="1" type="body"/>
          </p:nvPr>
        </p:nvSpPr>
        <p:spPr>
          <a:xfrm>
            <a:off x="259275" y="1455300"/>
            <a:ext cx="8520600" cy="22329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1000"/>
              </a:spcBef>
              <a:spcAft>
                <a:spcPts val="0"/>
              </a:spcAft>
              <a:buSzPts val="1800"/>
              <a:buChar char="✓"/>
            </a:pPr>
            <a:r>
              <a:rPr lang="en"/>
              <a:t>Review the definitions of patterns, sequencing, and Scratch vocab</a:t>
            </a:r>
            <a:endParaRPr/>
          </a:p>
          <a:p>
            <a:pPr indent="-342900" lvl="0" marL="457200" rtl="0" algn="l">
              <a:lnSpc>
                <a:spcPct val="115000"/>
              </a:lnSpc>
              <a:spcBef>
                <a:spcPts val="1000"/>
              </a:spcBef>
              <a:spcAft>
                <a:spcPts val="0"/>
              </a:spcAft>
              <a:buSzPts val="1800"/>
              <a:buChar char="✓"/>
            </a:pPr>
            <a:r>
              <a:rPr lang="en"/>
              <a:t>Define algorithms, decomposition and abstraction</a:t>
            </a:r>
            <a:endParaRPr/>
          </a:p>
          <a:p>
            <a:pPr indent="-342900" lvl="0" marL="457200" rtl="0" algn="l">
              <a:lnSpc>
                <a:spcPct val="115000"/>
              </a:lnSpc>
              <a:spcBef>
                <a:spcPts val="1000"/>
              </a:spcBef>
              <a:spcAft>
                <a:spcPts val="0"/>
              </a:spcAft>
              <a:buSzPts val="1800"/>
              <a:buChar char="✓"/>
            </a:pPr>
            <a:r>
              <a:rPr lang="en"/>
              <a:t>Identify the purpose of CoCo </a:t>
            </a:r>
            <a:endParaRPr/>
          </a:p>
          <a:p>
            <a:pPr indent="-342900" lvl="0" marL="457200" rtl="0" algn="l">
              <a:lnSpc>
                <a:spcPct val="115000"/>
              </a:lnSpc>
              <a:spcBef>
                <a:spcPts val="1000"/>
              </a:spcBef>
              <a:spcAft>
                <a:spcPts val="0"/>
              </a:spcAft>
              <a:buSzPts val="1800"/>
              <a:buChar char="❏"/>
            </a:pPr>
            <a:r>
              <a:rPr lang="en"/>
              <a:t>Write an algorithm for how to walk in a square</a:t>
            </a:r>
            <a:endParaRPr/>
          </a:p>
          <a:p>
            <a:pPr indent="-342900" lvl="0" marL="457200" rtl="0" algn="l">
              <a:lnSpc>
                <a:spcPct val="115000"/>
              </a:lnSpc>
              <a:spcBef>
                <a:spcPts val="1000"/>
              </a:spcBef>
              <a:spcAft>
                <a:spcPts val="0"/>
              </a:spcAft>
              <a:buSzPts val="1800"/>
              <a:buChar char="❏"/>
            </a:pPr>
            <a:r>
              <a:rPr lang="en"/>
              <a:t>Identify the Scratch blocks used to program a sprite to walk in a square </a:t>
            </a:r>
            <a:endParaRPr>
              <a:extLst>
                <a:ext uri="http://customooxmlschemas.google.com/">
                  <go:slidesCustomData xmlns:go="http://customooxmlschemas.google.com/" textRoundtripDataId="3"/>
                </a:ext>
              </a:extLst>
            </a:endParaRPr>
          </a:p>
          <a:p>
            <a:pPr indent="0" lvl="0" marL="457200" rtl="0" algn="l">
              <a:lnSpc>
                <a:spcPct val="115000"/>
              </a:lnSpc>
              <a:spcBef>
                <a:spcPts val="1000"/>
              </a:spcBef>
              <a:spcAft>
                <a:spcPts val="0"/>
              </a:spcAft>
              <a:buSzPts val="1800"/>
              <a:buNone/>
            </a:pPr>
            <a:r>
              <a:t/>
            </a:r>
            <a:endParaRPr/>
          </a:p>
          <a:p>
            <a:pPr indent="0" lvl="0" marL="0" rtl="0" algn="l">
              <a:lnSpc>
                <a:spcPct val="115000"/>
              </a:lnSpc>
              <a:spcBef>
                <a:spcPts val="1000"/>
              </a:spcBef>
              <a:spcAft>
                <a:spcPts val="1200"/>
              </a:spcAft>
              <a:buSzPts val="1800"/>
              <a:buNone/>
            </a:pPr>
            <a:r>
              <a:t/>
            </a:r>
            <a:endParaRPr/>
          </a:p>
        </p:txBody>
      </p:sp>
      <p:pic>
        <p:nvPicPr>
          <p:cNvPr id="354" name="Google Shape;354;g2070f06f746_0_994"/>
          <p:cNvPicPr preferRelativeResize="0"/>
          <p:nvPr/>
        </p:nvPicPr>
        <p:blipFill rotWithShape="1">
          <a:blip r:embed="rId3">
            <a:alphaModFix/>
          </a:blip>
          <a:srcRect b="0" l="0" r="0" t="0"/>
          <a:stretch/>
        </p:blipFill>
        <p:spPr>
          <a:xfrm>
            <a:off x="5188425" y="97675"/>
            <a:ext cx="2986650" cy="13126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g2070f06f746_0_830"/>
          <p:cNvSpPr txBox="1"/>
          <p:nvPr>
            <p:ph type="title"/>
          </p:nvPr>
        </p:nvSpPr>
        <p:spPr>
          <a:xfrm>
            <a:off x="311700" y="2480550"/>
            <a:ext cx="8114400" cy="24459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6800"/>
              <a:buNone/>
            </a:pPr>
            <a:r>
              <a:rPr lang="en">
                <a:latin typeface="Bebas Neue"/>
                <a:ea typeface="Bebas Neue"/>
                <a:cs typeface="Bebas Neue"/>
                <a:sym typeface="Bebas Neue"/>
              </a:rPr>
              <a:t>Writing (&amp; Coding) ALgorithms</a:t>
            </a:r>
            <a:endParaRPr>
              <a:latin typeface="Bebas Neue"/>
              <a:ea typeface="Bebas Neue"/>
              <a:cs typeface="Bebas Neue"/>
              <a:sym typeface="Bebas Neue"/>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3" name="Shape 363"/>
        <p:cNvGrpSpPr/>
        <p:nvPr/>
      </p:nvGrpSpPr>
      <p:grpSpPr>
        <a:xfrm>
          <a:off x="0" y="0"/>
          <a:ext cx="0" cy="0"/>
          <a:chOff x="0" y="0"/>
          <a:chExt cx="0" cy="0"/>
        </a:xfrm>
      </p:grpSpPr>
      <p:sp>
        <p:nvSpPr>
          <p:cNvPr id="364" name="Google Shape;364;g2070f06f746_0_834"/>
          <p:cNvSpPr txBox="1"/>
          <p:nvPr>
            <p:ph idx="4294967295" type="title"/>
          </p:nvPr>
        </p:nvSpPr>
        <p:spPr>
          <a:xfrm>
            <a:off x="472650" y="189325"/>
            <a:ext cx="8406900" cy="7017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4800"/>
              <a:buNone/>
            </a:pPr>
            <a:r>
              <a:rPr b="1" lang="en">
                <a:solidFill>
                  <a:srgbClr val="CC0000"/>
                </a:solidFill>
                <a:latin typeface="Bebas Neue"/>
                <a:ea typeface="Bebas Neue"/>
                <a:cs typeface="Bebas Neue"/>
                <a:sym typeface="Bebas Neue"/>
              </a:rPr>
              <a:t> </a:t>
            </a:r>
            <a:r>
              <a:rPr lang="en">
                <a:solidFill>
                  <a:srgbClr val="CC0000"/>
                </a:solidFill>
                <a:latin typeface="Bebas Neue"/>
                <a:ea typeface="Bebas Neue"/>
                <a:cs typeface="Bebas Neue"/>
                <a:sym typeface="Bebas Neue"/>
              </a:rPr>
              <a:t>We can write </a:t>
            </a:r>
            <a:r>
              <a:rPr lang="en">
                <a:solidFill>
                  <a:schemeClr val="dk1"/>
                </a:solidFill>
                <a:latin typeface="Bebas Neue"/>
                <a:ea typeface="Bebas Neue"/>
                <a:cs typeface="Bebas Neue"/>
                <a:sym typeface="Bebas Neue"/>
              </a:rPr>
              <a:t>algorithms</a:t>
            </a:r>
            <a:r>
              <a:rPr lang="en">
                <a:solidFill>
                  <a:srgbClr val="CC0000"/>
                </a:solidFill>
                <a:latin typeface="Bebas Neue"/>
                <a:ea typeface="Bebas Neue"/>
                <a:cs typeface="Bebas Neue"/>
                <a:sym typeface="Bebas Neue"/>
              </a:rPr>
              <a:t> in </a:t>
            </a:r>
            <a:r>
              <a:rPr b="1" lang="en">
                <a:solidFill>
                  <a:schemeClr val="dk1"/>
                </a:solidFill>
                <a:latin typeface="Bebas Neue"/>
                <a:ea typeface="Bebas Neue"/>
                <a:cs typeface="Bebas Neue"/>
                <a:sym typeface="Bebas Neue"/>
              </a:rPr>
              <a:t>code</a:t>
            </a:r>
            <a:r>
              <a:rPr b="1" lang="en">
                <a:solidFill>
                  <a:srgbClr val="CC0000"/>
                </a:solidFill>
                <a:latin typeface="Bebas Neue"/>
                <a:ea typeface="Bebas Neue"/>
                <a:cs typeface="Bebas Neue"/>
                <a:sym typeface="Bebas Neue"/>
              </a:rPr>
              <a:t> </a:t>
            </a:r>
            <a:r>
              <a:rPr lang="en">
                <a:latin typeface="Bebas Neue"/>
                <a:ea typeface="Bebas Neue"/>
                <a:cs typeface="Bebas Neue"/>
                <a:sym typeface="Bebas Neue"/>
              </a:rPr>
              <a:t>using</a:t>
            </a:r>
            <a:r>
              <a:rPr b="1" lang="en">
                <a:solidFill>
                  <a:srgbClr val="CC0000"/>
                </a:solidFill>
                <a:latin typeface="Bebas Neue"/>
                <a:ea typeface="Bebas Neue"/>
                <a:cs typeface="Bebas Neue"/>
                <a:sym typeface="Bebas Neue"/>
              </a:rPr>
              <a:t> </a:t>
            </a:r>
            <a:r>
              <a:rPr b="1" lang="en">
                <a:solidFill>
                  <a:schemeClr val="dk1"/>
                </a:solidFill>
                <a:latin typeface="Bebas Neue"/>
                <a:ea typeface="Bebas Neue"/>
                <a:cs typeface="Bebas Neue"/>
                <a:sym typeface="Bebas Neue"/>
              </a:rPr>
              <a:t>Scratch</a:t>
            </a:r>
            <a:endParaRPr b="1">
              <a:solidFill>
                <a:schemeClr val="dk1"/>
              </a:solidFill>
            </a:endParaRPr>
          </a:p>
        </p:txBody>
      </p:sp>
      <p:pic>
        <p:nvPicPr>
          <p:cNvPr id="365" name="Google Shape;365;g2070f06f746_0_834"/>
          <p:cNvPicPr preferRelativeResize="0"/>
          <p:nvPr/>
        </p:nvPicPr>
        <p:blipFill rotWithShape="1">
          <a:blip r:embed="rId3">
            <a:alphaModFix/>
          </a:blip>
          <a:srcRect b="0" l="0" r="0" t="0"/>
          <a:stretch/>
        </p:blipFill>
        <p:spPr>
          <a:xfrm>
            <a:off x="3448838" y="1718202"/>
            <a:ext cx="2246325" cy="748775"/>
          </a:xfrm>
          <a:prstGeom prst="rect">
            <a:avLst/>
          </a:prstGeom>
          <a:noFill/>
          <a:ln>
            <a:noFill/>
          </a:ln>
        </p:spPr>
      </p:pic>
      <p:pic>
        <p:nvPicPr>
          <p:cNvPr id="366" name="Google Shape;366;g2070f06f746_0_834"/>
          <p:cNvPicPr preferRelativeResize="0"/>
          <p:nvPr/>
        </p:nvPicPr>
        <p:blipFill rotWithShape="1">
          <a:blip r:embed="rId4">
            <a:alphaModFix/>
          </a:blip>
          <a:srcRect b="29408" l="0" r="29841" t="0"/>
          <a:stretch/>
        </p:blipFill>
        <p:spPr>
          <a:xfrm>
            <a:off x="6201125" y="3673950"/>
            <a:ext cx="2677491" cy="874100"/>
          </a:xfrm>
          <a:prstGeom prst="rect">
            <a:avLst/>
          </a:prstGeom>
          <a:noFill/>
          <a:ln>
            <a:noFill/>
          </a:ln>
        </p:spPr>
      </p:pic>
      <p:pic>
        <p:nvPicPr>
          <p:cNvPr id="367" name="Google Shape;367;g2070f06f746_0_834"/>
          <p:cNvPicPr preferRelativeResize="0"/>
          <p:nvPr/>
        </p:nvPicPr>
        <p:blipFill rotWithShape="1">
          <a:blip r:embed="rId5">
            <a:alphaModFix/>
          </a:blip>
          <a:srcRect b="26610" l="0" r="30948" t="0"/>
          <a:stretch/>
        </p:blipFill>
        <p:spPr>
          <a:xfrm>
            <a:off x="6201125" y="2470125"/>
            <a:ext cx="2533325" cy="874100"/>
          </a:xfrm>
          <a:prstGeom prst="rect">
            <a:avLst/>
          </a:prstGeom>
          <a:noFill/>
          <a:ln>
            <a:noFill/>
          </a:ln>
        </p:spPr>
      </p:pic>
      <p:pic>
        <p:nvPicPr>
          <p:cNvPr id="368" name="Google Shape;368;g2070f06f746_0_834"/>
          <p:cNvPicPr preferRelativeResize="0"/>
          <p:nvPr/>
        </p:nvPicPr>
        <p:blipFill rotWithShape="1">
          <a:blip r:embed="rId6">
            <a:alphaModFix/>
          </a:blip>
          <a:srcRect b="0" l="0" r="0" t="0"/>
          <a:stretch/>
        </p:blipFill>
        <p:spPr>
          <a:xfrm>
            <a:off x="3657589" y="3113596"/>
            <a:ext cx="1828800" cy="874104"/>
          </a:xfrm>
          <a:prstGeom prst="rect">
            <a:avLst/>
          </a:prstGeom>
          <a:noFill/>
          <a:ln>
            <a:noFill/>
          </a:ln>
        </p:spPr>
      </p:pic>
      <p:pic>
        <p:nvPicPr>
          <p:cNvPr id="369" name="Google Shape;369;g2070f06f746_0_834"/>
          <p:cNvPicPr preferRelativeResize="0"/>
          <p:nvPr/>
        </p:nvPicPr>
        <p:blipFill rotWithShape="1">
          <a:blip r:embed="rId5">
            <a:alphaModFix/>
          </a:blip>
          <a:srcRect b="24178" l="0" r="30347" t="0"/>
          <a:stretch/>
        </p:blipFill>
        <p:spPr>
          <a:xfrm>
            <a:off x="6201125" y="1224452"/>
            <a:ext cx="2533325" cy="912241"/>
          </a:xfrm>
          <a:prstGeom prst="rect">
            <a:avLst/>
          </a:prstGeom>
          <a:noFill/>
          <a:ln>
            <a:noFill/>
          </a:ln>
        </p:spPr>
      </p:pic>
      <p:pic>
        <p:nvPicPr>
          <p:cNvPr id="370" name="Google Shape;370;g2070f06f746_0_834"/>
          <p:cNvPicPr preferRelativeResize="0"/>
          <p:nvPr/>
        </p:nvPicPr>
        <p:blipFill rotWithShape="1">
          <a:blip r:embed="rId7">
            <a:alphaModFix/>
          </a:blip>
          <a:srcRect b="0" l="0" r="0" t="0"/>
          <a:stretch/>
        </p:blipFill>
        <p:spPr>
          <a:xfrm>
            <a:off x="212300" y="1496075"/>
            <a:ext cx="2822200" cy="28222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g2070f06f746_0_1012"/>
          <p:cNvSpPr txBox="1"/>
          <p:nvPr>
            <p:ph type="title"/>
          </p:nvPr>
        </p:nvSpPr>
        <p:spPr>
          <a:xfrm>
            <a:off x="311700" y="2480550"/>
            <a:ext cx="8114400" cy="24459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990"/>
              <a:buNone/>
            </a:pPr>
            <a:r>
              <a:rPr lang="en" sz="4300">
                <a:latin typeface="Bebas Neue"/>
                <a:ea typeface="Bebas Neue"/>
                <a:cs typeface="Bebas Neue"/>
                <a:sym typeface="Bebas Neue"/>
              </a:rPr>
              <a:t>Introducing Move, turn, &amp; Wait blocks</a:t>
            </a:r>
            <a:endParaRPr sz="4300">
              <a:latin typeface="Bebas Neue"/>
              <a:ea typeface="Bebas Neue"/>
              <a:cs typeface="Bebas Neue"/>
              <a:sym typeface="Bebas Neue"/>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g2070f06f746_0_1016"/>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Remember…</a:t>
            </a:r>
            <a:endParaRPr/>
          </a:p>
        </p:txBody>
      </p:sp>
      <p:pic>
        <p:nvPicPr>
          <p:cNvPr id="381" name="Google Shape;381;g2070f06f746_0_1016"/>
          <p:cNvPicPr preferRelativeResize="0"/>
          <p:nvPr/>
        </p:nvPicPr>
        <p:blipFill rotWithShape="1">
          <a:blip r:embed="rId3">
            <a:alphaModFix/>
          </a:blip>
          <a:srcRect b="0" l="0" r="0" t="0"/>
          <a:stretch/>
        </p:blipFill>
        <p:spPr>
          <a:xfrm>
            <a:off x="228600" y="990600"/>
            <a:ext cx="8839204" cy="4195169"/>
          </a:xfrm>
          <a:prstGeom prst="rect">
            <a:avLst/>
          </a:prstGeom>
          <a:noFill/>
          <a:ln>
            <a:noFill/>
          </a:ln>
        </p:spPr>
      </p:pic>
      <p:sp>
        <p:nvSpPr>
          <p:cNvPr id="382" name="Google Shape;382;g2070f06f746_0_1016"/>
          <p:cNvSpPr/>
          <p:nvPr/>
        </p:nvSpPr>
        <p:spPr>
          <a:xfrm>
            <a:off x="25350" y="1236450"/>
            <a:ext cx="737100" cy="2381100"/>
          </a:xfrm>
          <a:prstGeom prst="rect">
            <a:avLst/>
          </a:prstGeom>
          <a:noFill/>
          <a:ln cap="flat" cmpd="sng" w="1143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 name="Google Shape;383;g2070f06f746_0_1016"/>
          <p:cNvSpPr/>
          <p:nvPr/>
        </p:nvSpPr>
        <p:spPr>
          <a:xfrm>
            <a:off x="559200" y="2228600"/>
            <a:ext cx="2050500" cy="982200"/>
          </a:xfrm>
          <a:prstGeom prst="leftArrow">
            <a:avLst>
              <a:gd fmla="val 50000" name="adj1"/>
              <a:gd fmla="val 50000" name="adj2"/>
            </a:avLst>
          </a:prstGeom>
          <a:solidFill>
            <a:srgbClr val="D9D9D9"/>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Block categories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87" name="Shape 387"/>
        <p:cNvGrpSpPr/>
        <p:nvPr/>
      </p:nvGrpSpPr>
      <p:grpSpPr>
        <a:xfrm>
          <a:off x="0" y="0"/>
          <a:ext cx="0" cy="0"/>
          <a:chOff x="0" y="0"/>
          <a:chExt cx="0" cy="0"/>
        </a:xfrm>
      </p:grpSpPr>
      <p:sp>
        <p:nvSpPr>
          <p:cNvPr id="388" name="Google Shape;388;g2070f06f746_0_1023"/>
          <p:cNvSpPr txBox="1"/>
          <p:nvPr>
            <p:ph type="title"/>
          </p:nvPr>
        </p:nvSpPr>
        <p:spPr>
          <a:xfrm>
            <a:off x="490250" y="526350"/>
            <a:ext cx="4145400" cy="4090800"/>
          </a:xfrm>
          <a:prstGeom prst="rect">
            <a:avLst/>
          </a:prstGeom>
          <a:no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SzPts val="4800"/>
              <a:buNone/>
            </a:pPr>
            <a:r>
              <a:rPr lang="en">
                <a:latin typeface="Bebas Neue"/>
                <a:ea typeface="Bebas Neue"/>
                <a:cs typeface="Bebas Neue"/>
                <a:sym typeface="Bebas Neue"/>
              </a:rPr>
              <a:t>Motion blocks</a:t>
            </a:r>
            <a:endParaRPr>
              <a:latin typeface="Bebas Neue"/>
              <a:ea typeface="Bebas Neue"/>
              <a:cs typeface="Bebas Neue"/>
              <a:sym typeface="Bebas Neue"/>
            </a:endParaRPr>
          </a:p>
        </p:txBody>
      </p:sp>
      <p:sp>
        <p:nvSpPr>
          <p:cNvPr id="389" name="Google Shape;389;g2070f06f746_0_1023"/>
          <p:cNvSpPr txBox="1"/>
          <p:nvPr/>
        </p:nvSpPr>
        <p:spPr>
          <a:xfrm>
            <a:off x="4572000" y="0"/>
            <a:ext cx="4652100" cy="5156400"/>
          </a:xfrm>
          <a:prstGeom prst="rect">
            <a:avLst/>
          </a:prstGeom>
          <a:solidFill>
            <a:schemeClr val="lt1"/>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accent5"/>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accent5"/>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accent5"/>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accent5"/>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accent5"/>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accent5"/>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accent5"/>
              </a:solidFill>
              <a:latin typeface="Proxima Nova"/>
              <a:ea typeface="Proxima Nova"/>
              <a:cs typeface="Proxima Nova"/>
              <a:sym typeface="Proxima Nova"/>
            </a:endParaRPr>
          </a:p>
          <a:p>
            <a:pPr indent="0" lvl="0" marL="0" marR="0" rtl="0" algn="l">
              <a:lnSpc>
                <a:spcPct val="100000"/>
              </a:lnSpc>
              <a:spcBef>
                <a:spcPts val="1000"/>
              </a:spcBef>
              <a:spcAft>
                <a:spcPts val="0"/>
              </a:spcAft>
              <a:buClr>
                <a:srgbClr val="000000"/>
              </a:buClr>
              <a:buSzPts val="2100"/>
              <a:buFont typeface="Arial"/>
              <a:buNone/>
            </a:pPr>
            <a:r>
              <a:t/>
            </a:r>
            <a:endParaRPr b="0" i="0" sz="2100" u="none" cap="none" strike="noStrike">
              <a:solidFill>
                <a:schemeClr val="accent5"/>
              </a:solidFill>
              <a:latin typeface="Proxima Nova"/>
              <a:ea typeface="Proxima Nova"/>
              <a:cs typeface="Proxima Nova"/>
              <a:sym typeface="Proxima Nova"/>
            </a:endParaRPr>
          </a:p>
          <a:p>
            <a:pPr indent="0" lvl="0" marL="0" marR="0" rtl="0" algn="l">
              <a:lnSpc>
                <a:spcPct val="100000"/>
              </a:lnSpc>
              <a:spcBef>
                <a:spcPts val="1000"/>
              </a:spcBef>
              <a:spcAft>
                <a:spcPts val="0"/>
              </a:spcAft>
              <a:buClr>
                <a:srgbClr val="000000"/>
              </a:buClr>
              <a:buSzPts val="2100"/>
              <a:buFont typeface="Arial"/>
              <a:buNone/>
            </a:pPr>
            <a:r>
              <a:t/>
            </a:r>
            <a:endParaRPr b="0" i="0" sz="2100" u="none" cap="none" strike="noStrike">
              <a:solidFill>
                <a:schemeClr val="accent5"/>
              </a:solidFill>
              <a:latin typeface="Proxima Nova"/>
              <a:ea typeface="Proxima Nova"/>
              <a:cs typeface="Proxima Nova"/>
              <a:sym typeface="Proxima Nova"/>
            </a:endParaRPr>
          </a:p>
          <a:p>
            <a:pPr indent="0" lvl="0" marL="0" marR="0" rtl="0" algn="l">
              <a:lnSpc>
                <a:spcPct val="100000"/>
              </a:lnSpc>
              <a:spcBef>
                <a:spcPts val="1000"/>
              </a:spcBef>
              <a:spcAft>
                <a:spcPts val="0"/>
              </a:spcAft>
              <a:buClr>
                <a:srgbClr val="000000"/>
              </a:buClr>
              <a:buSzPts val="2100"/>
              <a:buFont typeface="Arial"/>
              <a:buNone/>
            </a:pPr>
            <a:r>
              <a:t/>
            </a:r>
            <a:endParaRPr b="0" i="0" sz="2100" u="none" cap="none" strike="noStrike">
              <a:solidFill>
                <a:schemeClr val="accent5"/>
              </a:solidFill>
              <a:latin typeface="Proxima Nova"/>
              <a:ea typeface="Proxima Nova"/>
              <a:cs typeface="Proxima Nova"/>
              <a:sym typeface="Proxima Nova"/>
            </a:endParaRPr>
          </a:p>
          <a:p>
            <a:pPr indent="0" lvl="0" marL="0" marR="0" rtl="0" algn="l">
              <a:lnSpc>
                <a:spcPct val="100000"/>
              </a:lnSpc>
              <a:spcBef>
                <a:spcPts val="1000"/>
              </a:spcBef>
              <a:spcAft>
                <a:spcPts val="0"/>
              </a:spcAft>
              <a:buClr>
                <a:srgbClr val="000000"/>
              </a:buClr>
              <a:buSzPts val="2100"/>
              <a:buFont typeface="Arial"/>
              <a:buNone/>
            </a:pPr>
            <a:r>
              <a:t/>
            </a:r>
            <a:endParaRPr b="0" i="0" sz="2100" u="none" cap="none" strike="noStrike">
              <a:solidFill>
                <a:schemeClr val="accent5"/>
              </a:solidFill>
              <a:latin typeface="Proxima Nova"/>
              <a:ea typeface="Proxima Nova"/>
              <a:cs typeface="Proxima Nova"/>
              <a:sym typeface="Proxima Nova"/>
            </a:endParaRPr>
          </a:p>
          <a:p>
            <a:pPr indent="0" lvl="0" marL="0" marR="0" rtl="0" algn="l">
              <a:lnSpc>
                <a:spcPct val="100000"/>
              </a:lnSpc>
              <a:spcBef>
                <a:spcPts val="1000"/>
              </a:spcBef>
              <a:spcAft>
                <a:spcPts val="0"/>
              </a:spcAft>
              <a:buClr>
                <a:srgbClr val="000000"/>
              </a:buClr>
              <a:buSzPts val="2100"/>
              <a:buFont typeface="Arial"/>
              <a:buNone/>
            </a:pPr>
            <a:r>
              <a:t/>
            </a:r>
            <a:endParaRPr b="0" i="0" sz="2100" u="none" cap="none" strike="noStrike">
              <a:solidFill>
                <a:schemeClr val="accent5"/>
              </a:solidFill>
              <a:latin typeface="Proxima Nova"/>
              <a:ea typeface="Proxima Nova"/>
              <a:cs typeface="Proxima Nova"/>
              <a:sym typeface="Proxima Nova"/>
            </a:endParaRPr>
          </a:p>
          <a:p>
            <a:pPr indent="0" lvl="0" marL="0" marR="0" rtl="0" algn="l">
              <a:lnSpc>
                <a:spcPct val="100000"/>
              </a:lnSpc>
              <a:spcBef>
                <a:spcPts val="1000"/>
              </a:spcBef>
              <a:spcAft>
                <a:spcPts val="1000"/>
              </a:spcAft>
              <a:buClr>
                <a:srgbClr val="000000"/>
              </a:buClr>
              <a:buSzPts val="2100"/>
              <a:buFont typeface="Arial"/>
              <a:buNone/>
            </a:pPr>
            <a:r>
              <a:t/>
            </a:r>
            <a:endParaRPr b="0" i="0" sz="2100" u="none" cap="none" strike="noStrike">
              <a:solidFill>
                <a:schemeClr val="accent5"/>
              </a:solidFill>
              <a:latin typeface="Proxima Nova"/>
              <a:ea typeface="Proxima Nova"/>
              <a:cs typeface="Proxima Nova"/>
              <a:sym typeface="Proxima Nova"/>
            </a:endParaRPr>
          </a:p>
        </p:txBody>
      </p:sp>
      <p:pic>
        <p:nvPicPr>
          <p:cNvPr id="390" name="Google Shape;390;g2070f06f746_0_1023"/>
          <p:cNvPicPr preferRelativeResize="0"/>
          <p:nvPr/>
        </p:nvPicPr>
        <p:blipFill rotWithShape="1">
          <a:blip r:embed="rId3">
            <a:alphaModFix/>
          </a:blip>
          <a:srcRect b="0" l="0" r="0" t="0"/>
          <a:stretch/>
        </p:blipFill>
        <p:spPr>
          <a:xfrm>
            <a:off x="5296350" y="251425"/>
            <a:ext cx="2686301" cy="942775"/>
          </a:xfrm>
          <a:prstGeom prst="rect">
            <a:avLst/>
          </a:prstGeom>
          <a:noFill/>
          <a:ln>
            <a:noFill/>
          </a:ln>
        </p:spPr>
      </p:pic>
      <p:pic>
        <p:nvPicPr>
          <p:cNvPr id="391" name="Google Shape;391;g2070f06f746_0_1023"/>
          <p:cNvPicPr preferRelativeResize="0"/>
          <p:nvPr/>
        </p:nvPicPr>
        <p:blipFill rotWithShape="1">
          <a:blip r:embed="rId4">
            <a:alphaModFix/>
          </a:blip>
          <a:srcRect b="0" l="0" r="0" t="0"/>
          <a:stretch/>
        </p:blipFill>
        <p:spPr>
          <a:xfrm>
            <a:off x="6780750" y="4192779"/>
            <a:ext cx="3269405" cy="1060700"/>
          </a:xfrm>
          <a:prstGeom prst="rect">
            <a:avLst/>
          </a:prstGeom>
          <a:noFill/>
          <a:ln>
            <a:noFill/>
          </a:ln>
        </p:spPr>
      </p:pic>
      <p:pic>
        <p:nvPicPr>
          <p:cNvPr id="392" name="Google Shape;392;g2070f06f746_0_1023"/>
          <p:cNvPicPr preferRelativeResize="0"/>
          <p:nvPr/>
        </p:nvPicPr>
        <p:blipFill rotWithShape="1">
          <a:blip r:embed="rId5">
            <a:alphaModFix/>
          </a:blip>
          <a:srcRect b="0" l="0" r="0" t="0"/>
          <a:stretch/>
        </p:blipFill>
        <p:spPr>
          <a:xfrm>
            <a:off x="4808450" y="2398625"/>
            <a:ext cx="3496300" cy="1135125"/>
          </a:xfrm>
          <a:prstGeom prst="rect">
            <a:avLst/>
          </a:prstGeom>
          <a:noFill/>
          <a:ln>
            <a:noFill/>
          </a:ln>
        </p:spPr>
      </p:pic>
      <p:grpSp>
        <p:nvGrpSpPr>
          <p:cNvPr id="393" name="Google Shape;393;g2070f06f746_0_1023"/>
          <p:cNvGrpSpPr/>
          <p:nvPr/>
        </p:nvGrpSpPr>
        <p:grpSpPr>
          <a:xfrm>
            <a:off x="6839888" y="3213260"/>
            <a:ext cx="2813462" cy="1191061"/>
            <a:chOff x="1930475" y="4122150"/>
            <a:chExt cx="2377439" cy="731520"/>
          </a:xfrm>
        </p:grpSpPr>
        <p:pic>
          <p:nvPicPr>
            <p:cNvPr id="394" name="Google Shape;394;g2070f06f746_0_1023"/>
            <p:cNvPicPr preferRelativeResize="0"/>
            <p:nvPr/>
          </p:nvPicPr>
          <p:blipFill rotWithShape="1">
            <a:blip r:embed="rId4">
              <a:alphaModFix/>
            </a:blip>
            <a:srcRect b="0" l="0" r="0" t="0"/>
            <a:stretch/>
          </p:blipFill>
          <p:spPr>
            <a:xfrm>
              <a:off x="1930475" y="4122150"/>
              <a:ext cx="2377439" cy="731520"/>
            </a:xfrm>
            <a:prstGeom prst="rect">
              <a:avLst/>
            </a:prstGeom>
            <a:noFill/>
            <a:ln>
              <a:noFill/>
            </a:ln>
          </p:spPr>
        </p:pic>
        <p:sp>
          <p:nvSpPr>
            <p:cNvPr id="395" name="Google Shape;395;g2070f06f746_0_1023"/>
            <p:cNvSpPr/>
            <p:nvPr/>
          </p:nvSpPr>
          <p:spPr>
            <a:xfrm>
              <a:off x="2661175" y="4249175"/>
              <a:ext cx="165900" cy="165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96" name="Google Shape;396;g2070f06f746_0_1023"/>
          <p:cNvGrpSpPr/>
          <p:nvPr/>
        </p:nvGrpSpPr>
        <p:grpSpPr>
          <a:xfrm>
            <a:off x="4826452" y="1393134"/>
            <a:ext cx="2985351" cy="987552"/>
            <a:chOff x="3559150" y="4122150"/>
            <a:chExt cx="2377439" cy="731520"/>
          </a:xfrm>
        </p:grpSpPr>
        <p:pic>
          <p:nvPicPr>
            <p:cNvPr id="397" name="Google Shape;397;g2070f06f746_0_1023"/>
            <p:cNvPicPr preferRelativeResize="0"/>
            <p:nvPr/>
          </p:nvPicPr>
          <p:blipFill rotWithShape="1">
            <a:blip r:embed="rId5">
              <a:alphaModFix/>
            </a:blip>
            <a:srcRect b="0" l="0" r="0" t="0"/>
            <a:stretch/>
          </p:blipFill>
          <p:spPr>
            <a:xfrm>
              <a:off x="3559150" y="4122150"/>
              <a:ext cx="2377439" cy="731520"/>
            </a:xfrm>
            <a:prstGeom prst="rect">
              <a:avLst/>
            </a:prstGeom>
            <a:noFill/>
            <a:ln>
              <a:noFill/>
            </a:ln>
          </p:spPr>
        </p:pic>
        <p:sp>
          <p:nvSpPr>
            <p:cNvPr id="398" name="Google Shape;398;g2070f06f746_0_1023"/>
            <p:cNvSpPr/>
            <p:nvPr/>
          </p:nvSpPr>
          <p:spPr>
            <a:xfrm>
              <a:off x="4284075" y="4275350"/>
              <a:ext cx="165900" cy="148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g2070f06f746_0_1037"/>
          <p:cNvSpPr txBox="1"/>
          <p:nvPr>
            <p:ph type="title"/>
          </p:nvPr>
        </p:nvSpPr>
        <p:spPr>
          <a:xfrm rot="-5400000">
            <a:off x="-3892550" y="3218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Move block (</a:t>
            </a:r>
            <a:r>
              <a:rPr lang="en" u="sng">
                <a:solidFill>
                  <a:schemeClr val="hlink"/>
                </a:solidFill>
                <a:hlinkClick r:id="rId3"/>
              </a:rPr>
              <a:t>explainer Video</a:t>
            </a:r>
            <a:r>
              <a:rPr lang="en"/>
              <a:t>)</a:t>
            </a:r>
            <a:endParaRPr/>
          </a:p>
        </p:txBody>
      </p:sp>
      <p:sp>
        <p:nvSpPr>
          <p:cNvPr id="404" name="Google Shape;404;g2070f06f746_0_1037"/>
          <p:cNvSpPr txBox="1"/>
          <p:nvPr>
            <p:ph idx="1" type="body"/>
          </p:nvPr>
        </p:nvSpPr>
        <p:spPr>
          <a:xfrm>
            <a:off x="1622425" y="4569825"/>
            <a:ext cx="7929300" cy="670800"/>
          </a:xfrm>
          <a:prstGeom prst="rect">
            <a:avLst/>
          </a:prstGeom>
          <a:noFill/>
          <a:ln>
            <a:noFill/>
          </a:ln>
        </p:spPr>
        <p:txBody>
          <a:bodyPr anchorCtr="0" anchor="t" bIns="91425" lIns="91425" spcFirstLastPara="1" rIns="91425" wrap="square" tIns="91425">
            <a:normAutofit fontScale="32500" lnSpcReduction="20000"/>
          </a:bodyPr>
          <a:lstStyle/>
          <a:p>
            <a:pPr indent="0" lvl="0" marL="0" rtl="0" algn="l">
              <a:lnSpc>
                <a:spcPct val="115000"/>
              </a:lnSpc>
              <a:spcBef>
                <a:spcPts val="0"/>
              </a:spcBef>
              <a:spcAft>
                <a:spcPts val="0"/>
              </a:spcAft>
              <a:buSzPct val="90000"/>
              <a:buNone/>
            </a:pPr>
            <a:r>
              <a:rPr lang="en" sz="8000"/>
              <a:t>Moves your sprite a certain number of steps. </a:t>
            </a:r>
            <a:endParaRPr sz="8000"/>
          </a:p>
          <a:p>
            <a:pPr indent="0" lvl="0" marL="0" rtl="0" algn="l">
              <a:lnSpc>
                <a:spcPct val="115000"/>
              </a:lnSpc>
              <a:spcBef>
                <a:spcPts val="0"/>
              </a:spcBef>
              <a:spcAft>
                <a:spcPts val="0"/>
              </a:spcAft>
              <a:buSzPct val="100000"/>
              <a:buNone/>
            </a:pPr>
            <a:r>
              <a:t/>
            </a:r>
            <a:endParaRPr/>
          </a:p>
        </p:txBody>
      </p:sp>
      <p:pic>
        <p:nvPicPr>
          <p:cNvPr id="405" name="Google Shape;405;g2070f06f746_0_1037"/>
          <p:cNvPicPr preferRelativeResize="0"/>
          <p:nvPr/>
        </p:nvPicPr>
        <p:blipFill rotWithShape="1">
          <a:blip r:embed="rId4">
            <a:alphaModFix/>
          </a:blip>
          <a:srcRect b="0" l="0" r="0" t="0"/>
          <a:stretch/>
        </p:blipFill>
        <p:spPr>
          <a:xfrm>
            <a:off x="806500" y="309714"/>
            <a:ext cx="8235252" cy="4107710"/>
          </a:xfrm>
          <a:prstGeom prst="rect">
            <a:avLst/>
          </a:prstGeom>
          <a:noFill/>
          <a:ln>
            <a:noFill/>
          </a:ln>
        </p:spPr>
      </p:pic>
      <p:sp>
        <p:nvSpPr>
          <p:cNvPr id="406" name="Google Shape;406;g2070f06f746_0_1037"/>
          <p:cNvSpPr/>
          <p:nvPr/>
        </p:nvSpPr>
        <p:spPr>
          <a:xfrm rot="2976276">
            <a:off x="5257349" y="948246"/>
            <a:ext cx="1548470" cy="437986"/>
          </a:xfrm>
          <a:prstGeom prst="rightArrow">
            <a:avLst>
              <a:gd fmla="val 50000" name="adj1"/>
              <a:gd fmla="val 50000" name="adj2"/>
            </a:avLst>
          </a:prstGeom>
          <a:solidFill>
            <a:srgbClr val="D84315"/>
          </a:solidFill>
          <a:ln cap="flat" cmpd="sng" w="9525">
            <a:solidFill>
              <a:srgbClr val="FF572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 name="Google Shape;407;g2070f06f746_0_1037"/>
          <p:cNvSpPr/>
          <p:nvPr/>
        </p:nvSpPr>
        <p:spPr>
          <a:xfrm rot="-1163">
            <a:off x="6586077" y="2035550"/>
            <a:ext cx="886500" cy="258600"/>
          </a:xfrm>
          <a:prstGeom prst="rightArrow">
            <a:avLst>
              <a:gd fmla="val 50000" name="adj1"/>
              <a:gd fmla="val 50000" name="adj2"/>
            </a:avLst>
          </a:prstGeom>
          <a:solidFill>
            <a:srgbClr val="D84315"/>
          </a:solidFill>
          <a:ln cap="flat" cmpd="sng" w="9525">
            <a:solidFill>
              <a:srgbClr val="FF572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g2070f06f746_0_1045"/>
          <p:cNvSpPr txBox="1"/>
          <p:nvPr>
            <p:ph type="title"/>
          </p:nvPr>
        </p:nvSpPr>
        <p:spPr>
          <a:xfrm rot="-5400000">
            <a:off x="-3892550" y="3218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Turn block (</a:t>
            </a:r>
            <a:r>
              <a:rPr lang="en" u="sng">
                <a:solidFill>
                  <a:schemeClr val="hlink"/>
                </a:solidFill>
                <a:hlinkClick r:id="rId3"/>
              </a:rPr>
              <a:t>Explainer Video</a:t>
            </a:r>
            <a:r>
              <a:rPr lang="en"/>
              <a:t>)</a:t>
            </a:r>
            <a:endParaRPr/>
          </a:p>
        </p:txBody>
      </p:sp>
      <p:sp>
        <p:nvSpPr>
          <p:cNvPr id="413" name="Google Shape;413;g2070f06f746_0_1045"/>
          <p:cNvSpPr txBox="1"/>
          <p:nvPr>
            <p:ph idx="1" type="body"/>
          </p:nvPr>
        </p:nvSpPr>
        <p:spPr>
          <a:xfrm>
            <a:off x="1317625" y="4569825"/>
            <a:ext cx="7929300" cy="670800"/>
          </a:xfrm>
          <a:prstGeom prst="rect">
            <a:avLst/>
          </a:prstGeom>
          <a:noFill/>
          <a:ln>
            <a:noFill/>
          </a:ln>
        </p:spPr>
        <p:txBody>
          <a:bodyPr anchorCtr="0" anchor="t" bIns="91425" lIns="91425" spcFirstLastPara="1" rIns="91425" wrap="square" tIns="91425">
            <a:normAutofit fontScale="32500" lnSpcReduction="20000"/>
          </a:bodyPr>
          <a:lstStyle/>
          <a:p>
            <a:pPr indent="0" lvl="0" marL="0" rtl="0" algn="l">
              <a:lnSpc>
                <a:spcPct val="115000"/>
              </a:lnSpc>
              <a:spcBef>
                <a:spcPts val="0"/>
              </a:spcBef>
              <a:spcAft>
                <a:spcPts val="0"/>
              </a:spcAft>
              <a:buSzPct val="90000"/>
              <a:buNone/>
            </a:pPr>
            <a:r>
              <a:rPr lang="en" sz="8000"/>
              <a:t>Turns your sprite right or left by a matter of degrees.</a:t>
            </a:r>
            <a:endParaRPr sz="8000"/>
          </a:p>
          <a:p>
            <a:pPr indent="0" lvl="0" marL="0" rtl="0" algn="l">
              <a:lnSpc>
                <a:spcPct val="115000"/>
              </a:lnSpc>
              <a:spcBef>
                <a:spcPts val="0"/>
              </a:spcBef>
              <a:spcAft>
                <a:spcPts val="0"/>
              </a:spcAft>
              <a:buSzPct val="100000"/>
              <a:buNone/>
            </a:pPr>
            <a:r>
              <a:t/>
            </a:r>
            <a:endParaRPr/>
          </a:p>
        </p:txBody>
      </p:sp>
      <p:pic>
        <p:nvPicPr>
          <p:cNvPr id="414" name="Google Shape;414;g2070f06f746_0_1045"/>
          <p:cNvPicPr preferRelativeResize="0"/>
          <p:nvPr/>
        </p:nvPicPr>
        <p:blipFill rotWithShape="1">
          <a:blip r:embed="rId4">
            <a:alphaModFix/>
          </a:blip>
          <a:srcRect b="0" l="0" r="0" t="0"/>
          <a:stretch/>
        </p:blipFill>
        <p:spPr>
          <a:xfrm>
            <a:off x="806500" y="301489"/>
            <a:ext cx="8337502" cy="4115937"/>
          </a:xfrm>
          <a:prstGeom prst="rect">
            <a:avLst/>
          </a:prstGeom>
          <a:noFill/>
          <a:ln>
            <a:noFill/>
          </a:ln>
        </p:spPr>
      </p:pic>
      <p:sp>
        <p:nvSpPr>
          <p:cNvPr id="415" name="Google Shape;415;g2070f06f746_0_1045"/>
          <p:cNvSpPr/>
          <p:nvPr/>
        </p:nvSpPr>
        <p:spPr>
          <a:xfrm rot="1703819">
            <a:off x="6207864" y="825356"/>
            <a:ext cx="1548642" cy="437866"/>
          </a:xfrm>
          <a:prstGeom prst="rightArrow">
            <a:avLst>
              <a:gd fmla="val 50000" name="adj1"/>
              <a:gd fmla="val 50000" name="adj2"/>
            </a:avLst>
          </a:prstGeom>
          <a:solidFill>
            <a:srgbClr val="D84315"/>
          </a:solidFill>
          <a:ln cap="flat" cmpd="sng" w="9525">
            <a:solidFill>
              <a:srgbClr val="FF572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g2038fe04e7e_0_30"/>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en"/>
              <a:t>Vocabulary</a:t>
            </a:r>
            <a:endParaRPr/>
          </a:p>
        </p:txBody>
      </p:sp>
      <p:sp>
        <p:nvSpPr>
          <p:cNvPr id="92" name="Google Shape;92;g2038fe04e7e_0_30"/>
          <p:cNvSpPr txBox="1"/>
          <p:nvPr>
            <p:ph idx="1" type="body"/>
          </p:nvPr>
        </p:nvSpPr>
        <p:spPr>
          <a:xfrm>
            <a:off x="311700" y="1152475"/>
            <a:ext cx="8520600" cy="22329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1000"/>
              </a:spcBef>
              <a:spcAft>
                <a:spcPts val="0"/>
              </a:spcAft>
              <a:buSzPts val="1800"/>
              <a:buChar char="★"/>
            </a:pPr>
            <a:r>
              <a:rPr lang="en"/>
              <a:t>Algorithm</a:t>
            </a:r>
            <a:endParaRPr/>
          </a:p>
          <a:p>
            <a:pPr indent="-342900" lvl="0" marL="457200" rtl="0" algn="l">
              <a:lnSpc>
                <a:spcPct val="115000"/>
              </a:lnSpc>
              <a:spcBef>
                <a:spcPts val="1000"/>
              </a:spcBef>
              <a:spcAft>
                <a:spcPts val="0"/>
              </a:spcAft>
              <a:buSzPts val="1800"/>
              <a:buChar char="★"/>
            </a:pPr>
            <a:r>
              <a:rPr lang="en"/>
              <a:t>Commands</a:t>
            </a:r>
            <a:endParaRPr/>
          </a:p>
          <a:p>
            <a:pPr indent="-342900" lvl="0" marL="457200" rtl="0" algn="l">
              <a:lnSpc>
                <a:spcPct val="115000"/>
              </a:lnSpc>
              <a:spcBef>
                <a:spcPts val="1000"/>
              </a:spcBef>
              <a:spcAft>
                <a:spcPts val="0"/>
              </a:spcAft>
              <a:buSzPts val="1800"/>
              <a:buChar char="★"/>
            </a:pPr>
            <a:r>
              <a:rPr lang="en"/>
              <a:t>Code</a:t>
            </a:r>
            <a:endParaRPr/>
          </a:p>
          <a:p>
            <a:pPr indent="-342900" lvl="0" marL="457200" rtl="0" algn="l">
              <a:lnSpc>
                <a:spcPct val="115000"/>
              </a:lnSpc>
              <a:spcBef>
                <a:spcPts val="1000"/>
              </a:spcBef>
              <a:spcAft>
                <a:spcPts val="0"/>
              </a:spcAft>
              <a:buSzPts val="1800"/>
              <a:buChar char="★"/>
            </a:pPr>
            <a:r>
              <a:rPr lang="en"/>
              <a:t>Decomposition</a:t>
            </a:r>
            <a:endParaRPr/>
          </a:p>
          <a:p>
            <a:pPr indent="-342900" lvl="0" marL="457200" rtl="0" algn="l">
              <a:lnSpc>
                <a:spcPct val="115000"/>
              </a:lnSpc>
              <a:spcBef>
                <a:spcPts val="1000"/>
              </a:spcBef>
              <a:spcAft>
                <a:spcPts val="0"/>
              </a:spcAft>
              <a:buSzPts val="1800"/>
              <a:buChar char="★"/>
            </a:pPr>
            <a:r>
              <a:rPr lang="en"/>
              <a:t>Abstraction</a:t>
            </a:r>
            <a:endParaRPr/>
          </a:p>
          <a:p>
            <a:pPr indent="0" lvl="0" marL="0" rtl="0" algn="l">
              <a:lnSpc>
                <a:spcPct val="115000"/>
              </a:lnSpc>
              <a:spcBef>
                <a:spcPts val="1000"/>
              </a:spcBef>
              <a:spcAft>
                <a:spcPts val="1200"/>
              </a:spcAft>
              <a:buSzPts val="1800"/>
              <a:buNone/>
            </a:pPr>
            <a:r>
              <a:t/>
            </a:r>
            <a:endParaRPr/>
          </a:p>
        </p:txBody>
      </p:sp>
      <p:pic>
        <p:nvPicPr>
          <p:cNvPr id="93" name="Google Shape;93;g2038fe04e7e_0_30"/>
          <p:cNvPicPr preferRelativeResize="0"/>
          <p:nvPr/>
        </p:nvPicPr>
        <p:blipFill rotWithShape="1">
          <a:blip r:embed="rId3">
            <a:alphaModFix/>
          </a:blip>
          <a:srcRect b="0" l="0" r="0" t="0"/>
          <a:stretch/>
        </p:blipFill>
        <p:spPr>
          <a:xfrm rot="552762">
            <a:off x="4017268" y="1144392"/>
            <a:ext cx="4700490" cy="2267788"/>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419" name="Shape 419"/>
        <p:cNvGrpSpPr/>
        <p:nvPr/>
      </p:nvGrpSpPr>
      <p:grpSpPr>
        <a:xfrm>
          <a:off x="0" y="0"/>
          <a:ext cx="0" cy="0"/>
          <a:chOff x="0" y="0"/>
          <a:chExt cx="0" cy="0"/>
        </a:xfrm>
      </p:grpSpPr>
      <p:sp>
        <p:nvSpPr>
          <p:cNvPr id="420" name="Google Shape;420;g2070f06f746_0_1052"/>
          <p:cNvSpPr txBox="1"/>
          <p:nvPr>
            <p:ph type="title"/>
          </p:nvPr>
        </p:nvSpPr>
        <p:spPr>
          <a:xfrm>
            <a:off x="490250" y="526350"/>
            <a:ext cx="4145400" cy="4090800"/>
          </a:xfrm>
          <a:prstGeom prst="rect">
            <a:avLst/>
          </a:prstGeom>
          <a:no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SzPts val="4800"/>
              <a:buNone/>
            </a:pPr>
            <a:r>
              <a:rPr lang="en">
                <a:latin typeface="Bebas Neue"/>
                <a:ea typeface="Bebas Neue"/>
                <a:cs typeface="Bebas Neue"/>
                <a:sym typeface="Bebas Neue"/>
              </a:rPr>
              <a:t>Control blocks</a:t>
            </a:r>
            <a:endParaRPr>
              <a:latin typeface="Bebas Neue"/>
              <a:ea typeface="Bebas Neue"/>
              <a:cs typeface="Bebas Neue"/>
              <a:sym typeface="Bebas Neue"/>
            </a:endParaRPr>
          </a:p>
        </p:txBody>
      </p:sp>
      <p:sp>
        <p:nvSpPr>
          <p:cNvPr id="421" name="Google Shape;421;g2070f06f746_0_1052"/>
          <p:cNvSpPr txBox="1"/>
          <p:nvPr/>
        </p:nvSpPr>
        <p:spPr>
          <a:xfrm>
            <a:off x="4572000" y="0"/>
            <a:ext cx="4652100" cy="5156400"/>
          </a:xfrm>
          <a:prstGeom prst="rect">
            <a:avLst/>
          </a:prstGeom>
          <a:solidFill>
            <a:schemeClr val="lt1"/>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accent5"/>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accent5"/>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accent5"/>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accent5"/>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accent5"/>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accent5"/>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accent5"/>
              </a:solidFill>
              <a:latin typeface="Proxima Nova"/>
              <a:ea typeface="Proxima Nova"/>
              <a:cs typeface="Proxima Nova"/>
              <a:sym typeface="Proxima Nova"/>
            </a:endParaRPr>
          </a:p>
          <a:p>
            <a:pPr indent="0" lvl="0" marL="0" marR="0" rtl="0" algn="l">
              <a:lnSpc>
                <a:spcPct val="100000"/>
              </a:lnSpc>
              <a:spcBef>
                <a:spcPts val="1000"/>
              </a:spcBef>
              <a:spcAft>
                <a:spcPts val="0"/>
              </a:spcAft>
              <a:buClr>
                <a:srgbClr val="000000"/>
              </a:buClr>
              <a:buSzPts val="2100"/>
              <a:buFont typeface="Arial"/>
              <a:buNone/>
            </a:pPr>
            <a:r>
              <a:t/>
            </a:r>
            <a:endParaRPr b="0" i="0" sz="2100" u="none" cap="none" strike="noStrike">
              <a:solidFill>
                <a:schemeClr val="accent5"/>
              </a:solidFill>
              <a:latin typeface="Proxima Nova"/>
              <a:ea typeface="Proxima Nova"/>
              <a:cs typeface="Proxima Nova"/>
              <a:sym typeface="Proxima Nova"/>
            </a:endParaRPr>
          </a:p>
          <a:p>
            <a:pPr indent="0" lvl="0" marL="0" marR="0" rtl="0" algn="l">
              <a:lnSpc>
                <a:spcPct val="100000"/>
              </a:lnSpc>
              <a:spcBef>
                <a:spcPts val="1000"/>
              </a:spcBef>
              <a:spcAft>
                <a:spcPts val="0"/>
              </a:spcAft>
              <a:buClr>
                <a:srgbClr val="000000"/>
              </a:buClr>
              <a:buSzPts val="2100"/>
              <a:buFont typeface="Arial"/>
              <a:buNone/>
            </a:pPr>
            <a:r>
              <a:t/>
            </a:r>
            <a:endParaRPr b="0" i="0" sz="2100" u="none" cap="none" strike="noStrike">
              <a:solidFill>
                <a:schemeClr val="accent5"/>
              </a:solidFill>
              <a:latin typeface="Proxima Nova"/>
              <a:ea typeface="Proxima Nova"/>
              <a:cs typeface="Proxima Nova"/>
              <a:sym typeface="Proxima Nova"/>
            </a:endParaRPr>
          </a:p>
          <a:p>
            <a:pPr indent="0" lvl="0" marL="0" marR="0" rtl="0" algn="l">
              <a:lnSpc>
                <a:spcPct val="100000"/>
              </a:lnSpc>
              <a:spcBef>
                <a:spcPts val="1000"/>
              </a:spcBef>
              <a:spcAft>
                <a:spcPts val="0"/>
              </a:spcAft>
              <a:buClr>
                <a:srgbClr val="000000"/>
              </a:buClr>
              <a:buSzPts val="2100"/>
              <a:buFont typeface="Arial"/>
              <a:buNone/>
            </a:pPr>
            <a:r>
              <a:t/>
            </a:r>
            <a:endParaRPr b="0" i="0" sz="2100" u="none" cap="none" strike="noStrike">
              <a:solidFill>
                <a:schemeClr val="accent5"/>
              </a:solidFill>
              <a:latin typeface="Proxima Nova"/>
              <a:ea typeface="Proxima Nova"/>
              <a:cs typeface="Proxima Nova"/>
              <a:sym typeface="Proxima Nova"/>
            </a:endParaRPr>
          </a:p>
          <a:p>
            <a:pPr indent="0" lvl="0" marL="0" marR="0" rtl="0" algn="l">
              <a:lnSpc>
                <a:spcPct val="100000"/>
              </a:lnSpc>
              <a:spcBef>
                <a:spcPts val="1000"/>
              </a:spcBef>
              <a:spcAft>
                <a:spcPts val="0"/>
              </a:spcAft>
              <a:buClr>
                <a:srgbClr val="000000"/>
              </a:buClr>
              <a:buSzPts val="2100"/>
              <a:buFont typeface="Arial"/>
              <a:buNone/>
            </a:pPr>
            <a:r>
              <a:t/>
            </a:r>
            <a:endParaRPr b="0" i="0" sz="2100" u="none" cap="none" strike="noStrike">
              <a:solidFill>
                <a:schemeClr val="accent5"/>
              </a:solidFill>
              <a:latin typeface="Proxima Nova"/>
              <a:ea typeface="Proxima Nova"/>
              <a:cs typeface="Proxima Nova"/>
              <a:sym typeface="Proxima Nova"/>
            </a:endParaRPr>
          </a:p>
          <a:p>
            <a:pPr indent="0" lvl="0" marL="0" marR="0" rtl="0" algn="l">
              <a:lnSpc>
                <a:spcPct val="100000"/>
              </a:lnSpc>
              <a:spcBef>
                <a:spcPts val="1000"/>
              </a:spcBef>
              <a:spcAft>
                <a:spcPts val="0"/>
              </a:spcAft>
              <a:buClr>
                <a:srgbClr val="000000"/>
              </a:buClr>
              <a:buSzPts val="2100"/>
              <a:buFont typeface="Arial"/>
              <a:buNone/>
            </a:pPr>
            <a:r>
              <a:t/>
            </a:r>
            <a:endParaRPr b="0" i="0" sz="2100" u="none" cap="none" strike="noStrike">
              <a:solidFill>
                <a:schemeClr val="accent5"/>
              </a:solidFill>
              <a:latin typeface="Proxima Nova"/>
              <a:ea typeface="Proxima Nova"/>
              <a:cs typeface="Proxima Nova"/>
              <a:sym typeface="Proxima Nova"/>
            </a:endParaRPr>
          </a:p>
          <a:p>
            <a:pPr indent="0" lvl="0" marL="0" marR="0" rtl="0" algn="l">
              <a:lnSpc>
                <a:spcPct val="100000"/>
              </a:lnSpc>
              <a:spcBef>
                <a:spcPts val="1000"/>
              </a:spcBef>
              <a:spcAft>
                <a:spcPts val="1000"/>
              </a:spcAft>
              <a:buClr>
                <a:srgbClr val="000000"/>
              </a:buClr>
              <a:buSzPts val="2100"/>
              <a:buFont typeface="Arial"/>
              <a:buNone/>
            </a:pPr>
            <a:r>
              <a:t/>
            </a:r>
            <a:endParaRPr b="0" i="0" sz="2100" u="none" cap="none" strike="noStrike">
              <a:solidFill>
                <a:schemeClr val="accent5"/>
              </a:solidFill>
              <a:latin typeface="Proxima Nova"/>
              <a:ea typeface="Proxima Nova"/>
              <a:cs typeface="Proxima Nova"/>
              <a:sym typeface="Proxima Nova"/>
            </a:endParaRPr>
          </a:p>
        </p:txBody>
      </p:sp>
      <p:pic>
        <p:nvPicPr>
          <p:cNvPr id="422" name="Google Shape;422;g2070f06f746_0_1052"/>
          <p:cNvPicPr preferRelativeResize="0"/>
          <p:nvPr/>
        </p:nvPicPr>
        <p:blipFill rotWithShape="1">
          <a:blip r:embed="rId3">
            <a:alphaModFix/>
          </a:blip>
          <a:srcRect b="0" l="0" r="0" t="0"/>
          <a:stretch/>
        </p:blipFill>
        <p:spPr>
          <a:xfrm>
            <a:off x="5257175" y="3006474"/>
            <a:ext cx="3537750" cy="1221375"/>
          </a:xfrm>
          <a:prstGeom prst="rect">
            <a:avLst/>
          </a:prstGeom>
          <a:noFill/>
          <a:ln>
            <a:noFill/>
          </a:ln>
        </p:spPr>
      </p:pic>
      <p:pic>
        <p:nvPicPr>
          <p:cNvPr id="423" name="Google Shape;423;g2070f06f746_0_1052"/>
          <p:cNvPicPr preferRelativeResize="0"/>
          <p:nvPr/>
        </p:nvPicPr>
        <p:blipFill rotWithShape="1">
          <a:blip r:embed="rId4">
            <a:alphaModFix/>
          </a:blip>
          <a:srcRect b="0" l="0" r="0" t="0"/>
          <a:stretch/>
        </p:blipFill>
        <p:spPr>
          <a:xfrm>
            <a:off x="5373226" y="1015796"/>
            <a:ext cx="1828800" cy="874104"/>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g2070f06f746_0_1059"/>
          <p:cNvSpPr txBox="1"/>
          <p:nvPr>
            <p:ph type="title"/>
          </p:nvPr>
        </p:nvSpPr>
        <p:spPr>
          <a:xfrm>
            <a:off x="166675" y="95050"/>
            <a:ext cx="44988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Wait Block (</a:t>
            </a:r>
            <a:r>
              <a:rPr lang="en" u="sng">
                <a:solidFill>
                  <a:schemeClr val="hlink"/>
                </a:solidFill>
                <a:hlinkClick r:id="rId3"/>
              </a:rPr>
              <a:t>Explainer Video</a:t>
            </a:r>
            <a:r>
              <a:rPr lang="en"/>
              <a:t>)</a:t>
            </a:r>
            <a:endParaRPr/>
          </a:p>
        </p:txBody>
      </p:sp>
      <p:sp>
        <p:nvSpPr>
          <p:cNvPr id="429" name="Google Shape;429;g2070f06f746_0_1059"/>
          <p:cNvSpPr txBox="1"/>
          <p:nvPr>
            <p:ph idx="1" type="body"/>
          </p:nvPr>
        </p:nvSpPr>
        <p:spPr>
          <a:xfrm>
            <a:off x="1317625" y="4569825"/>
            <a:ext cx="7929300" cy="670800"/>
          </a:xfrm>
          <a:prstGeom prst="rect">
            <a:avLst/>
          </a:prstGeom>
          <a:noFill/>
          <a:ln>
            <a:noFill/>
          </a:ln>
        </p:spPr>
        <p:txBody>
          <a:bodyPr anchorCtr="0" anchor="t" bIns="91425" lIns="91425" spcFirstLastPara="1" rIns="91425" wrap="square" tIns="91425">
            <a:normAutofit fontScale="25000"/>
          </a:bodyPr>
          <a:lstStyle/>
          <a:p>
            <a:pPr indent="0" lvl="0" marL="0" rtl="0" algn="l">
              <a:lnSpc>
                <a:spcPct val="115000"/>
              </a:lnSpc>
              <a:spcBef>
                <a:spcPts val="0"/>
              </a:spcBef>
              <a:spcAft>
                <a:spcPts val="0"/>
              </a:spcAft>
              <a:buSzPct val="90000"/>
              <a:buNone/>
            </a:pPr>
            <a:r>
              <a:rPr lang="en" sz="8000"/>
              <a:t>Your Sprite will PAUSE or wait for a specified amount of time.</a:t>
            </a:r>
            <a:endParaRPr sz="8000"/>
          </a:p>
          <a:p>
            <a:pPr indent="0" lvl="0" marL="0" rtl="0" algn="l">
              <a:lnSpc>
                <a:spcPct val="115000"/>
              </a:lnSpc>
              <a:spcBef>
                <a:spcPts val="0"/>
              </a:spcBef>
              <a:spcAft>
                <a:spcPts val="0"/>
              </a:spcAft>
              <a:buSzPct val="100000"/>
              <a:buNone/>
            </a:pPr>
            <a:r>
              <a:t/>
            </a:r>
            <a:endParaRPr/>
          </a:p>
        </p:txBody>
      </p:sp>
      <p:pic>
        <p:nvPicPr>
          <p:cNvPr id="430" name="Google Shape;430;g2070f06f746_0_1059"/>
          <p:cNvPicPr preferRelativeResize="0"/>
          <p:nvPr/>
        </p:nvPicPr>
        <p:blipFill rotWithShape="1">
          <a:blip r:embed="rId4">
            <a:alphaModFix/>
          </a:blip>
          <a:srcRect b="0" l="0" r="0" t="0"/>
          <a:stretch/>
        </p:blipFill>
        <p:spPr>
          <a:xfrm>
            <a:off x="1646600" y="1213600"/>
            <a:ext cx="2438400" cy="2419350"/>
          </a:xfrm>
          <a:prstGeom prst="rect">
            <a:avLst/>
          </a:prstGeom>
          <a:noFill/>
          <a:ln>
            <a:noFill/>
          </a:ln>
        </p:spPr>
      </p:pic>
      <p:pic>
        <p:nvPicPr>
          <p:cNvPr id="431" name="Google Shape;431;g2070f06f746_0_1059"/>
          <p:cNvPicPr preferRelativeResize="0"/>
          <p:nvPr/>
        </p:nvPicPr>
        <p:blipFill rotWithShape="1">
          <a:blip r:embed="rId5">
            <a:alphaModFix/>
          </a:blip>
          <a:srcRect b="0" l="0" r="0" t="0"/>
          <a:stretch/>
        </p:blipFill>
        <p:spPr>
          <a:xfrm>
            <a:off x="5528525" y="1562963"/>
            <a:ext cx="2819400" cy="2609850"/>
          </a:xfrm>
          <a:prstGeom prst="rect">
            <a:avLst/>
          </a:prstGeom>
          <a:noFill/>
          <a:ln>
            <a:noFill/>
          </a:ln>
        </p:spPr>
      </p:pic>
      <p:sp>
        <p:nvSpPr>
          <p:cNvPr id="432" name="Google Shape;432;g2070f06f746_0_1059"/>
          <p:cNvSpPr/>
          <p:nvPr/>
        </p:nvSpPr>
        <p:spPr>
          <a:xfrm rot="1703819">
            <a:off x="4507984" y="1745067"/>
            <a:ext cx="1548642" cy="437866"/>
          </a:xfrm>
          <a:prstGeom prst="rightArrow">
            <a:avLst>
              <a:gd fmla="val 50000" name="adj1"/>
              <a:gd fmla="val 50000" name="adj2"/>
            </a:avLst>
          </a:prstGeom>
          <a:solidFill>
            <a:srgbClr val="D84315"/>
          </a:solidFill>
          <a:ln cap="flat" cmpd="sng" w="9525">
            <a:solidFill>
              <a:srgbClr val="FF572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 name="Google Shape;433;g2070f06f746_0_1059"/>
          <p:cNvSpPr/>
          <p:nvPr/>
        </p:nvSpPr>
        <p:spPr>
          <a:xfrm rot="7054966">
            <a:off x="3045109" y="1031364"/>
            <a:ext cx="1548498" cy="437981"/>
          </a:xfrm>
          <a:prstGeom prst="rightArrow">
            <a:avLst>
              <a:gd fmla="val 50000" name="adj1"/>
              <a:gd fmla="val 50000" name="adj2"/>
            </a:avLst>
          </a:prstGeom>
          <a:solidFill>
            <a:srgbClr val="D84315"/>
          </a:solidFill>
          <a:ln cap="flat" cmpd="sng" w="9525">
            <a:solidFill>
              <a:srgbClr val="FF572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g217878bbfbe_0_0"/>
          <p:cNvSpPr txBox="1"/>
          <p:nvPr>
            <p:ph type="title"/>
          </p:nvPr>
        </p:nvSpPr>
        <p:spPr>
          <a:xfrm>
            <a:off x="311700" y="1348800"/>
            <a:ext cx="8114400" cy="2445900"/>
          </a:xfrm>
          <a:prstGeom prst="rect">
            <a:avLst/>
          </a:prstGeom>
          <a:no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SzPts val="6800"/>
              <a:buNone/>
            </a:pPr>
            <a:r>
              <a:rPr lang="en">
                <a:latin typeface="Bebas Neue"/>
                <a:ea typeface="Bebas Neue"/>
                <a:cs typeface="Bebas Neue"/>
                <a:sym typeface="Bebas Neue"/>
              </a:rPr>
              <a:t>New ways to change Costume</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g217878bbfbe_0_51"/>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Other ways of changing costume</a:t>
            </a:r>
            <a:endParaRPr/>
          </a:p>
        </p:txBody>
      </p:sp>
      <p:sp>
        <p:nvSpPr>
          <p:cNvPr id="444" name="Google Shape;444;g217878bbfbe_0_5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lang="en" sz="2200"/>
              <a:t>→ </a:t>
            </a:r>
            <a:r>
              <a:rPr b="1" lang="en" sz="2200"/>
              <a:t>Upload:</a:t>
            </a:r>
            <a:r>
              <a:rPr lang="en" sz="2200"/>
              <a:t> a file saved on your computer </a:t>
            </a:r>
            <a:endParaRPr sz="2200"/>
          </a:p>
          <a:p>
            <a:pPr indent="0" lvl="0" marL="0" rtl="0" algn="l">
              <a:lnSpc>
                <a:spcPct val="115000"/>
              </a:lnSpc>
              <a:spcBef>
                <a:spcPts val="0"/>
              </a:spcBef>
              <a:spcAft>
                <a:spcPts val="0"/>
              </a:spcAft>
              <a:buSzPts val="1800"/>
              <a:buNone/>
            </a:pPr>
            <a:r>
              <a:t/>
            </a:r>
            <a:endParaRPr sz="2200"/>
          </a:p>
          <a:p>
            <a:pPr indent="0" lvl="0" marL="0" rtl="0" algn="l">
              <a:lnSpc>
                <a:spcPct val="115000"/>
              </a:lnSpc>
              <a:spcBef>
                <a:spcPts val="0"/>
              </a:spcBef>
              <a:spcAft>
                <a:spcPts val="0"/>
              </a:spcAft>
              <a:buSzPts val="1800"/>
              <a:buNone/>
            </a:pPr>
            <a:r>
              <a:rPr lang="en" sz="2200"/>
              <a:t>→ </a:t>
            </a:r>
            <a:r>
              <a:rPr b="1" lang="en" sz="2200"/>
              <a:t>“Surprise” </a:t>
            </a:r>
            <a:r>
              <a:rPr lang="en" sz="2200"/>
              <a:t>: the computer chooses a random costume for you</a:t>
            </a:r>
            <a:endParaRPr sz="2200"/>
          </a:p>
          <a:p>
            <a:pPr indent="0" lvl="0" marL="0" rtl="0" algn="l">
              <a:lnSpc>
                <a:spcPct val="115000"/>
              </a:lnSpc>
              <a:spcBef>
                <a:spcPts val="0"/>
              </a:spcBef>
              <a:spcAft>
                <a:spcPts val="0"/>
              </a:spcAft>
              <a:buSzPts val="1800"/>
              <a:buNone/>
            </a:pPr>
            <a:r>
              <a:t/>
            </a:r>
            <a:endParaRPr sz="2200"/>
          </a:p>
          <a:p>
            <a:pPr indent="0" lvl="0" marL="0" rtl="0" algn="l">
              <a:lnSpc>
                <a:spcPct val="115000"/>
              </a:lnSpc>
              <a:spcBef>
                <a:spcPts val="0"/>
              </a:spcBef>
              <a:spcAft>
                <a:spcPts val="0"/>
              </a:spcAft>
              <a:buSzPts val="1800"/>
              <a:buNone/>
            </a:pPr>
            <a:r>
              <a:rPr lang="en" sz="2200"/>
              <a:t>→ </a:t>
            </a:r>
            <a:r>
              <a:rPr b="1" lang="en" sz="2200"/>
              <a:t>Paint: </a:t>
            </a:r>
            <a:r>
              <a:rPr lang="en" sz="2200"/>
              <a:t>draw your own sprite! </a:t>
            </a:r>
            <a:endParaRPr sz="2200"/>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g2038fe04e7e_1_85"/>
          <p:cNvSpPr txBox="1"/>
          <p:nvPr>
            <p:ph type="title"/>
          </p:nvPr>
        </p:nvSpPr>
        <p:spPr>
          <a:xfrm>
            <a:off x="311700" y="1348800"/>
            <a:ext cx="8114400" cy="2445900"/>
          </a:xfrm>
          <a:prstGeom prst="rect">
            <a:avLst/>
          </a:prstGeom>
          <a:no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SzPts val="6800"/>
              <a:buNone/>
            </a:pPr>
            <a:r>
              <a:rPr lang="en">
                <a:latin typeface="Bebas Neue"/>
                <a:ea typeface="Bebas Neue"/>
                <a:cs typeface="Bebas Neue"/>
                <a:sym typeface="Bebas Neue"/>
              </a:rPr>
              <a:t>Independent practice</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g2070f06f746_0_969"/>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Write An “algorithm” in Coco </a:t>
            </a:r>
            <a:endParaRPr/>
          </a:p>
        </p:txBody>
      </p:sp>
      <p:sp>
        <p:nvSpPr>
          <p:cNvPr id="455" name="Google Shape;455;g2070f06f746_0_969"/>
          <p:cNvSpPr txBox="1"/>
          <p:nvPr>
            <p:ph idx="1" type="body"/>
          </p:nvPr>
        </p:nvSpPr>
        <p:spPr>
          <a:xfrm>
            <a:off x="311700" y="1004350"/>
            <a:ext cx="4557900" cy="37638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SzPts val="1600"/>
              <a:buAutoNum type="arabicPeriod"/>
            </a:pPr>
            <a:r>
              <a:rPr lang="en" sz="1600"/>
              <a:t>Pretend you have a robot. </a:t>
            </a:r>
            <a:endParaRPr sz="1600"/>
          </a:p>
          <a:p>
            <a:pPr indent="-330200" lvl="0" marL="457200" rtl="0" algn="l">
              <a:lnSpc>
                <a:spcPct val="115000"/>
              </a:lnSpc>
              <a:spcBef>
                <a:spcPts val="0"/>
              </a:spcBef>
              <a:spcAft>
                <a:spcPts val="0"/>
              </a:spcAft>
              <a:buSzPts val="1600"/>
              <a:buAutoNum type="arabicPeriod"/>
            </a:pPr>
            <a:r>
              <a:rPr lang="en" sz="1600"/>
              <a:t>Write a set of instructions (also know as an algorithm) instructing your robot to walk in a square. </a:t>
            </a:r>
            <a:endParaRPr sz="1600"/>
          </a:p>
          <a:p>
            <a:pPr indent="-330200" lvl="0" marL="457200" rtl="0" algn="l">
              <a:lnSpc>
                <a:spcPct val="115000"/>
              </a:lnSpc>
              <a:spcBef>
                <a:spcPts val="0"/>
              </a:spcBef>
              <a:spcAft>
                <a:spcPts val="0"/>
              </a:spcAft>
              <a:buSzPts val="1600"/>
              <a:buAutoNum type="arabicPeriod"/>
            </a:pPr>
            <a:r>
              <a:rPr lang="en" sz="1600"/>
              <a:t>Use CoCo to guide you: </a:t>
            </a:r>
            <a:endParaRPr sz="1600"/>
          </a:p>
          <a:p>
            <a:pPr indent="-330200" lvl="1" marL="914400" rtl="0" algn="l">
              <a:lnSpc>
                <a:spcPct val="115000"/>
              </a:lnSpc>
              <a:spcBef>
                <a:spcPts val="0"/>
              </a:spcBef>
              <a:spcAft>
                <a:spcPts val="0"/>
              </a:spcAft>
              <a:buSzPts val="1600"/>
              <a:buAutoNum type="alphaLcPeriod"/>
            </a:pPr>
            <a:r>
              <a:rPr lang="en" sz="1600"/>
              <a:t>First</a:t>
            </a:r>
            <a:endParaRPr sz="1600"/>
          </a:p>
          <a:p>
            <a:pPr indent="-330200" lvl="1" marL="914400" rtl="0" algn="l">
              <a:lnSpc>
                <a:spcPct val="115000"/>
              </a:lnSpc>
              <a:spcBef>
                <a:spcPts val="0"/>
              </a:spcBef>
              <a:spcAft>
                <a:spcPts val="0"/>
              </a:spcAft>
              <a:buSzPts val="1600"/>
              <a:buAutoNum type="alphaLcPeriod"/>
            </a:pPr>
            <a:r>
              <a:rPr lang="en" sz="1600"/>
              <a:t>Next </a:t>
            </a:r>
            <a:endParaRPr sz="1600"/>
          </a:p>
          <a:p>
            <a:pPr indent="-330200" lvl="1" marL="914400" rtl="0" algn="l">
              <a:lnSpc>
                <a:spcPct val="115000"/>
              </a:lnSpc>
              <a:spcBef>
                <a:spcPts val="0"/>
              </a:spcBef>
              <a:spcAft>
                <a:spcPts val="0"/>
              </a:spcAft>
              <a:buSzPts val="1600"/>
              <a:buAutoNum type="alphaLcPeriod"/>
            </a:pPr>
            <a:r>
              <a:rPr lang="en" sz="1600"/>
              <a:t>Then</a:t>
            </a:r>
            <a:endParaRPr sz="1600"/>
          </a:p>
          <a:p>
            <a:pPr indent="-330200" lvl="1" marL="914400" rtl="0" algn="l">
              <a:lnSpc>
                <a:spcPct val="115000"/>
              </a:lnSpc>
              <a:spcBef>
                <a:spcPts val="0"/>
              </a:spcBef>
              <a:spcAft>
                <a:spcPts val="0"/>
              </a:spcAft>
              <a:buSzPts val="1600"/>
              <a:buAutoNum type="alphaLcPeriod"/>
            </a:pPr>
            <a:r>
              <a:rPr lang="en" sz="1600"/>
              <a:t>Last </a:t>
            </a:r>
            <a:endParaRPr sz="1600"/>
          </a:p>
          <a:p>
            <a:pPr indent="-330200" lvl="1" marL="914400" rtl="0" algn="l">
              <a:lnSpc>
                <a:spcPct val="115000"/>
              </a:lnSpc>
              <a:spcBef>
                <a:spcPts val="0"/>
              </a:spcBef>
              <a:spcAft>
                <a:spcPts val="0"/>
              </a:spcAft>
              <a:buSzPts val="1600"/>
              <a:buAutoNum type="alphaLcPeriod"/>
            </a:pPr>
            <a:r>
              <a:rPr lang="en" sz="1600"/>
              <a:t>Finally </a:t>
            </a:r>
            <a:endParaRPr sz="1600"/>
          </a:p>
          <a:p>
            <a:pPr indent="-330200" lvl="0" marL="457200" rtl="0" algn="l">
              <a:lnSpc>
                <a:spcPct val="115000"/>
              </a:lnSpc>
              <a:spcBef>
                <a:spcPts val="0"/>
              </a:spcBef>
              <a:spcAft>
                <a:spcPts val="0"/>
              </a:spcAft>
              <a:buSzPts val="1600"/>
              <a:buAutoNum type="arabicPeriod"/>
            </a:pPr>
            <a:r>
              <a:rPr lang="en" sz="1600"/>
              <a:t>Read aloud your algorithm to a partner. See if they can follow your instructions! </a:t>
            </a:r>
            <a:endParaRPr sz="1600"/>
          </a:p>
          <a:p>
            <a:pPr indent="-330200" lvl="0" marL="457200" rtl="0" algn="l">
              <a:lnSpc>
                <a:spcPct val="115000"/>
              </a:lnSpc>
              <a:spcBef>
                <a:spcPts val="0"/>
              </a:spcBef>
              <a:spcAft>
                <a:spcPts val="0"/>
              </a:spcAft>
              <a:buSzPts val="1600"/>
              <a:buAutoNum type="arabicPeriod"/>
            </a:pPr>
            <a:r>
              <a:rPr lang="en" sz="1600"/>
              <a:t>Reflect: did they walk in a square? If not, where did your algorithm go wrong? </a:t>
            </a:r>
            <a:endParaRPr sz="1600"/>
          </a:p>
        </p:txBody>
      </p:sp>
      <p:pic>
        <p:nvPicPr>
          <p:cNvPr id="456" name="Google Shape;456;g2070f06f746_0_969"/>
          <p:cNvPicPr preferRelativeResize="0"/>
          <p:nvPr/>
        </p:nvPicPr>
        <p:blipFill rotWithShape="1">
          <a:blip r:embed="rId3">
            <a:alphaModFix/>
          </a:blip>
          <a:srcRect b="0" l="0" r="0" t="0"/>
          <a:stretch/>
        </p:blipFill>
        <p:spPr>
          <a:xfrm>
            <a:off x="4954575" y="1207250"/>
            <a:ext cx="3835425" cy="2556950"/>
          </a:xfrm>
          <a:prstGeom prst="rect">
            <a:avLst/>
          </a:prstGeom>
          <a:noFill/>
          <a:ln>
            <a:noFill/>
          </a:ln>
          <a:effectLst>
            <a:outerShdw blurRad="57150" rotWithShape="0" algn="bl" dir="5400000" dist="19050">
              <a:srgbClr val="000000">
                <a:alpha val="48235"/>
              </a:srgbClr>
            </a:outerShdw>
          </a:effectLst>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g2070f06f746_0_975"/>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Optional Extension ACtivity- only use if adding extension</a:t>
            </a:r>
            <a:endParaRPr/>
          </a:p>
        </p:txBody>
      </p:sp>
      <p:sp>
        <p:nvSpPr>
          <p:cNvPr id="462" name="Google Shape;462;g2070f06f746_0_975"/>
          <p:cNvSpPr txBox="1"/>
          <p:nvPr>
            <p:ph idx="1" type="body"/>
          </p:nvPr>
        </p:nvSpPr>
        <p:spPr>
          <a:xfrm>
            <a:off x="311700" y="1152475"/>
            <a:ext cx="4152000" cy="3416400"/>
          </a:xfrm>
          <a:prstGeom prst="rect">
            <a:avLst/>
          </a:prstGeom>
          <a:noFill/>
          <a:ln>
            <a:noFill/>
          </a:ln>
        </p:spPr>
        <p:txBody>
          <a:bodyPr anchorCtr="0" anchor="t" bIns="91425" lIns="91425" spcFirstLastPara="1" rIns="91425" wrap="square" tIns="91425">
            <a:normAutofit/>
          </a:bodyPr>
          <a:lstStyle/>
          <a:p>
            <a:pPr indent="-381000" lvl="0" marL="457200" rtl="0" algn="l">
              <a:lnSpc>
                <a:spcPct val="115000"/>
              </a:lnSpc>
              <a:spcBef>
                <a:spcPts val="0"/>
              </a:spcBef>
              <a:spcAft>
                <a:spcPts val="0"/>
              </a:spcAft>
              <a:buSzPts val="2400"/>
              <a:buChar char="➢"/>
            </a:pPr>
            <a:r>
              <a:rPr lang="en" sz="2400"/>
              <a:t>Use CoCo columns 2-3 to begin planning your Scratch animation! </a:t>
            </a:r>
            <a:endParaRPr sz="2400"/>
          </a:p>
          <a:p>
            <a:pPr indent="0" lvl="0" marL="0" rtl="0" algn="l">
              <a:lnSpc>
                <a:spcPct val="115000"/>
              </a:lnSpc>
              <a:spcBef>
                <a:spcPts val="0"/>
              </a:spcBef>
              <a:spcAft>
                <a:spcPts val="0"/>
              </a:spcAft>
              <a:buSzPts val="1800"/>
              <a:buNone/>
            </a:pPr>
            <a:r>
              <a:t/>
            </a:r>
            <a:endParaRPr sz="2400"/>
          </a:p>
          <a:p>
            <a:pPr indent="-381000" lvl="0" marL="457200" rtl="0" algn="l">
              <a:lnSpc>
                <a:spcPct val="115000"/>
              </a:lnSpc>
              <a:spcBef>
                <a:spcPts val="0"/>
              </a:spcBef>
              <a:spcAft>
                <a:spcPts val="0"/>
              </a:spcAft>
              <a:buSzPts val="2400"/>
              <a:buChar char="➢"/>
            </a:pPr>
            <a:r>
              <a:rPr lang="en" sz="2400"/>
              <a:t>Code your sprite to walk in a square in Scratch </a:t>
            </a:r>
            <a:endParaRPr sz="2400"/>
          </a:p>
        </p:txBody>
      </p:sp>
      <p:pic>
        <p:nvPicPr>
          <p:cNvPr id="463" name="Google Shape;463;g2070f06f746_0_975"/>
          <p:cNvPicPr preferRelativeResize="0"/>
          <p:nvPr/>
        </p:nvPicPr>
        <p:blipFill rotWithShape="1">
          <a:blip r:embed="rId3">
            <a:alphaModFix/>
          </a:blip>
          <a:srcRect b="0" l="0" r="0" t="-7956"/>
          <a:stretch/>
        </p:blipFill>
        <p:spPr>
          <a:xfrm>
            <a:off x="5580200" y="543775"/>
            <a:ext cx="2703966" cy="4055949"/>
          </a:xfrm>
          <a:prstGeom prst="rect">
            <a:avLst/>
          </a:prstGeom>
          <a:noFill/>
          <a:ln>
            <a:noFill/>
          </a:ln>
          <a:effectLst>
            <a:outerShdw blurRad="57150" rotWithShape="0" algn="bl" dir="5400000" dist="19050">
              <a:srgbClr val="000000">
                <a:alpha val="48235"/>
              </a:srgbClr>
            </a:outerShdw>
          </a:effectLst>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g210b512f967_0_13"/>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Optional Videos- only use if adding extension activity </a:t>
            </a:r>
            <a:endParaRPr/>
          </a:p>
        </p:txBody>
      </p:sp>
      <p:sp>
        <p:nvSpPr>
          <p:cNvPr id="469" name="Google Shape;469;g210b512f967_0_13"/>
          <p:cNvSpPr txBox="1"/>
          <p:nvPr>
            <p:ph idx="1" type="body"/>
          </p:nvPr>
        </p:nvSpPr>
        <p:spPr>
          <a:xfrm>
            <a:off x="311700" y="1152475"/>
            <a:ext cx="4158300" cy="34164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SzPts val="1800"/>
              <a:buChar char="➢"/>
            </a:pPr>
            <a:r>
              <a:rPr lang="en"/>
              <a:t>Overview of CoCo level 4: </a:t>
            </a:r>
            <a:r>
              <a:rPr lang="en" u="sng">
                <a:solidFill>
                  <a:schemeClr val="hlink"/>
                </a:solidFill>
                <a:hlinkClick r:id="rId3"/>
              </a:rPr>
              <a:t>https://www.dropbox.com/s/2lsly3hgelvw3hg/Review%20of%20level%204.webm?dl=0</a:t>
            </a:r>
            <a:r>
              <a:rPr lang="en"/>
              <a:t> </a:t>
            </a:r>
            <a:endParaRPr/>
          </a:p>
          <a:p>
            <a:pPr indent="0" lvl="0" marL="0" rtl="0" algn="l">
              <a:lnSpc>
                <a:spcPct val="115000"/>
              </a:lnSpc>
              <a:spcBef>
                <a:spcPts val="0"/>
              </a:spcBef>
              <a:spcAft>
                <a:spcPts val="0"/>
              </a:spcAft>
              <a:buSzPts val="1800"/>
              <a:buNone/>
            </a:pPr>
            <a:r>
              <a:t/>
            </a:r>
            <a:endParaRPr/>
          </a:p>
          <a:p>
            <a:pPr indent="-342900" lvl="0" marL="457200" rtl="0" algn="l">
              <a:lnSpc>
                <a:spcPct val="115000"/>
              </a:lnSpc>
              <a:spcBef>
                <a:spcPts val="0"/>
              </a:spcBef>
              <a:spcAft>
                <a:spcPts val="0"/>
              </a:spcAft>
              <a:buSzPts val="1800"/>
              <a:buChar char="➢"/>
            </a:pPr>
            <a:r>
              <a:rPr lang="en"/>
              <a:t>Adding our text to CoCo: </a:t>
            </a:r>
            <a:r>
              <a:rPr lang="en" u="sng">
                <a:solidFill>
                  <a:schemeClr val="hlink"/>
                </a:solidFill>
                <a:hlinkClick r:id="rId4"/>
              </a:rPr>
              <a:t>https://www.dropbox.com/s/h0yeiv8ckvghmjk/Adding%20Our%20Text%20to%20Coco.webm?dl=0</a:t>
            </a:r>
            <a:r>
              <a:rPr lang="en"/>
              <a:t>   </a:t>
            </a:r>
            <a:endParaRPr/>
          </a:p>
        </p:txBody>
      </p:sp>
      <p:pic>
        <p:nvPicPr>
          <p:cNvPr id="470" name="Google Shape;470;g210b512f967_0_13"/>
          <p:cNvPicPr preferRelativeResize="0"/>
          <p:nvPr/>
        </p:nvPicPr>
        <p:blipFill rotWithShape="1">
          <a:blip r:embed="rId5">
            <a:alphaModFix/>
          </a:blip>
          <a:srcRect b="0" l="0" r="0" t="0"/>
          <a:stretch/>
        </p:blipFill>
        <p:spPr>
          <a:xfrm>
            <a:off x="4470001" y="701819"/>
            <a:ext cx="4286825" cy="3739869"/>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g2070f06f746_0_1000"/>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en"/>
              <a:t>Lesson Objectives:  I can…</a:t>
            </a:r>
            <a:endParaRPr/>
          </a:p>
        </p:txBody>
      </p:sp>
      <p:sp>
        <p:nvSpPr>
          <p:cNvPr id="476" name="Google Shape;476;g2070f06f746_0_1000"/>
          <p:cNvSpPr txBox="1"/>
          <p:nvPr>
            <p:ph idx="1" type="body"/>
          </p:nvPr>
        </p:nvSpPr>
        <p:spPr>
          <a:xfrm>
            <a:off x="259275" y="1455300"/>
            <a:ext cx="8520600" cy="22329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1000"/>
              </a:spcBef>
              <a:spcAft>
                <a:spcPts val="0"/>
              </a:spcAft>
              <a:buSzPts val="1800"/>
              <a:buChar char="✓"/>
            </a:pPr>
            <a:r>
              <a:rPr lang="en"/>
              <a:t>Review the definitions of patterns, sequencing, and Scratch vocab</a:t>
            </a:r>
            <a:endParaRPr/>
          </a:p>
          <a:p>
            <a:pPr indent="-342900" lvl="0" marL="457200" rtl="0" algn="l">
              <a:lnSpc>
                <a:spcPct val="115000"/>
              </a:lnSpc>
              <a:spcBef>
                <a:spcPts val="1000"/>
              </a:spcBef>
              <a:spcAft>
                <a:spcPts val="0"/>
              </a:spcAft>
              <a:buSzPts val="1800"/>
              <a:buChar char="✓"/>
            </a:pPr>
            <a:r>
              <a:rPr lang="en"/>
              <a:t>Define algorithms, decomposition and abstraction</a:t>
            </a:r>
            <a:endParaRPr/>
          </a:p>
          <a:p>
            <a:pPr indent="-342900" lvl="0" marL="457200" rtl="0" algn="l">
              <a:lnSpc>
                <a:spcPct val="115000"/>
              </a:lnSpc>
              <a:spcBef>
                <a:spcPts val="1000"/>
              </a:spcBef>
              <a:spcAft>
                <a:spcPts val="0"/>
              </a:spcAft>
              <a:buSzPts val="1800"/>
              <a:buChar char="✓"/>
            </a:pPr>
            <a:r>
              <a:rPr lang="en"/>
              <a:t>Identify the purpose of CoCo </a:t>
            </a:r>
            <a:endParaRPr/>
          </a:p>
          <a:p>
            <a:pPr indent="-342900" lvl="0" marL="457200" rtl="0" algn="l">
              <a:lnSpc>
                <a:spcPct val="115000"/>
              </a:lnSpc>
              <a:spcBef>
                <a:spcPts val="1000"/>
              </a:spcBef>
              <a:spcAft>
                <a:spcPts val="0"/>
              </a:spcAft>
              <a:buSzPts val="1800"/>
              <a:buChar char="✓"/>
            </a:pPr>
            <a:r>
              <a:rPr lang="en"/>
              <a:t>Write an algorithm for how to walk in a square</a:t>
            </a:r>
            <a:endParaRPr/>
          </a:p>
          <a:p>
            <a:pPr indent="-342900" lvl="0" marL="457200" rtl="0" algn="l">
              <a:lnSpc>
                <a:spcPct val="115000"/>
              </a:lnSpc>
              <a:spcBef>
                <a:spcPts val="1000"/>
              </a:spcBef>
              <a:spcAft>
                <a:spcPts val="0"/>
              </a:spcAft>
              <a:buSzPts val="1800"/>
              <a:buChar char="❏"/>
            </a:pPr>
            <a:r>
              <a:rPr lang="en"/>
              <a:t>Identify the Scratch blocks used to program a sprite to walk in a square </a:t>
            </a:r>
            <a:endParaRPr>
              <a:extLst>
                <a:ext uri="http://customooxmlschemas.google.com/">
                  <go:slidesCustomData xmlns:go="http://customooxmlschemas.google.com/" textRoundtripDataId="4"/>
                </a:ext>
              </a:extLst>
            </a:endParaRPr>
          </a:p>
          <a:p>
            <a:pPr indent="0" lvl="0" marL="457200" rtl="0" algn="l">
              <a:lnSpc>
                <a:spcPct val="115000"/>
              </a:lnSpc>
              <a:spcBef>
                <a:spcPts val="1000"/>
              </a:spcBef>
              <a:spcAft>
                <a:spcPts val="0"/>
              </a:spcAft>
              <a:buSzPts val="1800"/>
              <a:buNone/>
            </a:pPr>
            <a:r>
              <a:t/>
            </a:r>
            <a:endParaRPr/>
          </a:p>
          <a:p>
            <a:pPr indent="0" lvl="0" marL="0" rtl="0" algn="l">
              <a:lnSpc>
                <a:spcPct val="115000"/>
              </a:lnSpc>
              <a:spcBef>
                <a:spcPts val="1000"/>
              </a:spcBef>
              <a:spcAft>
                <a:spcPts val="1200"/>
              </a:spcAft>
              <a:buSzPts val="1800"/>
              <a:buNone/>
            </a:pPr>
            <a:r>
              <a:t/>
            </a:r>
            <a:endParaRPr/>
          </a:p>
        </p:txBody>
      </p:sp>
      <p:pic>
        <p:nvPicPr>
          <p:cNvPr id="477" name="Google Shape;477;g2070f06f746_0_1000"/>
          <p:cNvPicPr preferRelativeResize="0"/>
          <p:nvPr/>
        </p:nvPicPr>
        <p:blipFill rotWithShape="1">
          <a:blip r:embed="rId3">
            <a:alphaModFix/>
          </a:blip>
          <a:srcRect b="0" l="0" r="0" t="0"/>
          <a:stretch/>
        </p:blipFill>
        <p:spPr>
          <a:xfrm>
            <a:off x="5188425" y="97675"/>
            <a:ext cx="2986650" cy="131265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g2070f06f746_0_564"/>
          <p:cNvSpPr txBox="1"/>
          <p:nvPr>
            <p:ph type="title"/>
          </p:nvPr>
        </p:nvSpPr>
        <p:spPr>
          <a:xfrm>
            <a:off x="311700" y="2480550"/>
            <a:ext cx="8114400" cy="24459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6800"/>
              <a:buNone/>
            </a:pPr>
            <a:r>
              <a:rPr lang="en">
                <a:latin typeface="Bebas Neue"/>
                <a:ea typeface="Bebas Neue"/>
                <a:cs typeface="Bebas Neue"/>
                <a:sym typeface="Bebas Neue"/>
              </a:rPr>
              <a:t>How would our instructions look in code?</a:t>
            </a:r>
            <a:endParaRPr>
              <a:latin typeface="Bebas Neue"/>
              <a:ea typeface="Bebas Neue"/>
              <a:cs typeface="Bebas Neue"/>
              <a:sym typeface="Bebas Neue"/>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g2047badb17c_0_0"/>
          <p:cNvSpPr txBox="1"/>
          <p:nvPr/>
        </p:nvSpPr>
        <p:spPr>
          <a:xfrm>
            <a:off x="235200" y="52150"/>
            <a:ext cx="8673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chemeClr val="lt1"/>
                </a:solidFill>
                <a:latin typeface="Proxima Nova"/>
                <a:ea typeface="Proxima Nova"/>
                <a:cs typeface="Proxima Nova"/>
                <a:sym typeface="Proxima Nova"/>
              </a:rPr>
              <a:t>Let’s review: match each CT skill to its definition</a:t>
            </a:r>
            <a:endParaRPr b="1" i="0" sz="2400" u="none" cap="none" strike="noStrike">
              <a:solidFill>
                <a:schemeClr val="lt1"/>
              </a:solidFill>
              <a:latin typeface="Proxima Nova"/>
              <a:ea typeface="Proxima Nova"/>
              <a:cs typeface="Proxima Nova"/>
              <a:sym typeface="Proxima Nova"/>
            </a:endParaRPr>
          </a:p>
        </p:txBody>
      </p:sp>
      <p:sp>
        <p:nvSpPr>
          <p:cNvPr id="99" name="Google Shape;99;g2047badb17c_0_0"/>
          <p:cNvSpPr txBox="1"/>
          <p:nvPr>
            <p:ph idx="4294967295" type="body"/>
          </p:nvPr>
        </p:nvSpPr>
        <p:spPr>
          <a:xfrm>
            <a:off x="320750" y="606250"/>
            <a:ext cx="2421600" cy="4047900"/>
          </a:xfrm>
          <a:prstGeom prst="rect">
            <a:avLst/>
          </a:prstGeom>
          <a:noFill/>
          <a:ln>
            <a:noFill/>
          </a:ln>
        </p:spPr>
        <p:txBody>
          <a:bodyPr anchorCtr="0" anchor="t" bIns="91425" lIns="91425" spcFirstLastPara="1" rIns="91425" wrap="square" tIns="91425">
            <a:normAutofit lnSpcReduction="10000"/>
          </a:bodyPr>
          <a:lstStyle/>
          <a:p>
            <a:pPr indent="0" lvl="0" marL="0" rtl="0" algn="l">
              <a:lnSpc>
                <a:spcPct val="115000"/>
              </a:lnSpc>
              <a:spcBef>
                <a:spcPts val="0"/>
              </a:spcBef>
              <a:spcAft>
                <a:spcPts val="0"/>
              </a:spcAft>
              <a:buSzPts val="2104"/>
              <a:buNone/>
            </a:pPr>
            <a:r>
              <a:rPr b="1" lang="en">
                <a:solidFill>
                  <a:schemeClr val="lt1"/>
                </a:solidFill>
              </a:rPr>
              <a:t>Pattern</a:t>
            </a:r>
            <a:endParaRPr b="1">
              <a:solidFill>
                <a:schemeClr val="lt1"/>
              </a:solidFill>
            </a:endParaRPr>
          </a:p>
          <a:p>
            <a:pPr indent="0" lvl="0" marL="0" rtl="0" algn="l">
              <a:lnSpc>
                <a:spcPct val="115000"/>
              </a:lnSpc>
              <a:spcBef>
                <a:spcPts val="1200"/>
              </a:spcBef>
              <a:spcAft>
                <a:spcPts val="0"/>
              </a:spcAft>
              <a:buSzPts val="2104"/>
              <a:buNone/>
            </a:pPr>
            <a:r>
              <a:t/>
            </a:r>
            <a:endParaRPr b="1">
              <a:solidFill>
                <a:schemeClr val="lt1"/>
              </a:solidFill>
            </a:endParaRPr>
          </a:p>
          <a:p>
            <a:pPr indent="0" lvl="0" marL="0" rtl="0" algn="l">
              <a:lnSpc>
                <a:spcPct val="115000"/>
              </a:lnSpc>
              <a:spcBef>
                <a:spcPts val="1200"/>
              </a:spcBef>
              <a:spcAft>
                <a:spcPts val="0"/>
              </a:spcAft>
              <a:buSzPts val="2104"/>
              <a:buNone/>
            </a:pPr>
            <a:r>
              <a:rPr b="1" lang="en">
                <a:solidFill>
                  <a:schemeClr val="lt1"/>
                </a:solidFill>
              </a:rPr>
              <a:t>Sequence</a:t>
            </a:r>
            <a:endParaRPr b="1">
              <a:solidFill>
                <a:schemeClr val="lt1"/>
              </a:solidFill>
            </a:endParaRPr>
          </a:p>
          <a:p>
            <a:pPr indent="0" lvl="0" marL="0" rtl="0" algn="l">
              <a:lnSpc>
                <a:spcPct val="115000"/>
              </a:lnSpc>
              <a:spcBef>
                <a:spcPts val="1200"/>
              </a:spcBef>
              <a:spcAft>
                <a:spcPts val="0"/>
              </a:spcAft>
              <a:buSzPts val="2104"/>
              <a:buNone/>
            </a:pPr>
            <a:r>
              <a:t/>
            </a:r>
            <a:endParaRPr b="1">
              <a:solidFill>
                <a:schemeClr val="lt1"/>
              </a:solidFill>
            </a:endParaRPr>
          </a:p>
          <a:p>
            <a:pPr indent="0" lvl="0" marL="0" rtl="0" algn="l">
              <a:lnSpc>
                <a:spcPct val="115000"/>
              </a:lnSpc>
              <a:spcBef>
                <a:spcPts val="1200"/>
              </a:spcBef>
              <a:spcAft>
                <a:spcPts val="0"/>
              </a:spcAft>
              <a:buSzPts val="2104"/>
              <a:buNone/>
            </a:pPr>
            <a:r>
              <a:rPr b="1" lang="en">
                <a:solidFill>
                  <a:schemeClr val="lt1"/>
                </a:solidFill>
              </a:rPr>
              <a:t>Scratch Block(s)</a:t>
            </a:r>
            <a:endParaRPr b="1">
              <a:solidFill>
                <a:schemeClr val="lt1"/>
              </a:solidFill>
            </a:endParaRPr>
          </a:p>
          <a:p>
            <a:pPr indent="0" lvl="0" marL="0" rtl="0" algn="l">
              <a:lnSpc>
                <a:spcPct val="115000"/>
              </a:lnSpc>
              <a:spcBef>
                <a:spcPts val="1200"/>
              </a:spcBef>
              <a:spcAft>
                <a:spcPts val="0"/>
              </a:spcAft>
              <a:buSzPts val="2104"/>
              <a:buNone/>
            </a:pPr>
            <a:r>
              <a:t/>
            </a:r>
            <a:endParaRPr b="1">
              <a:solidFill>
                <a:schemeClr val="lt1"/>
              </a:solidFill>
            </a:endParaRPr>
          </a:p>
          <a:p>
            <a:pPr indent="0" lvl="0" marL="0" rtl="0" algn="l">
              <a:lnSpc>
                <a:spcPct val="115000"/>
              </a:lnSpc>
              <a:spcBef>
                <a:spcPts val="1200"/>
              </a:spcBef>
              <a:spcAft>
                <a:spcPts val="0"/>
              </a:spcAft>
              <a:buSzPts val="2104"/>
              <a:buNone/>
            </a:pPr>
            <a:r>
              <a:rPr b="1" lang="en">
                <a:solidFill>
                  <a:schemeClr val="lt1"/>
                </a:solidFill>
              </a:rPr>
              <a:t>Sprite</a:t>
            </a:r>
            <a:endParaRPr b="1">
              <a:solidFill>
                <a:schemeClr val="lt1"/>
              </a:solidFill>
            </a:endParaRPr>
          </a:p>
          <a:p>
            <a:pPr indent="0" lvl="0" marL="0" rtl="0" algn="l">
              <a:lnSpc>
                <a:spcPct val="115000"/>
              </a:lnSpc>
              <a:spcBef>
                <a:spcPts val="1200"/>
              </a:spcBef>
              <a:spcAft>
                <a:spcPts val="0"/>
              </a:spcAft>
              <a:buSzPts val="2104"/>
              <a:buNone/>
            </a:pPr>
            <a:r>
              <a:t/>
            </a:r>
            <a:endParaRPr b="1">
              <a:solidFill>
                <a:schemeClr val="lt1"/>
              </a:solidFill>
            </a:endParaRPr>
          </a:p>
          <a:p>
            <a:pPr indent="0" lvl="0" marL="0" rtl="0" algn="l">
              <a:lnSpc>
                <a:spcPct val="115000"/>
              </a:lnSpc>
              <a:spcBef>
                <a:spcPts val="1200"/>
              </a:spcBef>
              <a:spcAft>
                <a:spcPts val="1200"/>
              </a:spcAft>
              <a:buSzPts val="2104"/>
              <a:buNone/>
            </a:pPr>
            <a:r>
              <a:rPr b="1" lang="en">
                <a:solidFill>
                  <a:schemeClr val="lt1"/>
                </a:solidFill>
              </a:rPr>
              <a:t>Backdrop </a:t>
            </a:r>
            <a:endParaRPr b="1">
              <a:solidFill>
                <a:schemeClr val="lt1"/>
              </a:solidFill>
            </a:endParaRPr>
          </a:p>
        </p:txBody>
      </p:sp>
      <p:sp>
        <p:nvSpPr>
          <p:cNvPr id="100" name="Google Shape;100;g2047badb17c_0_0"/>
          <p:cNvSpPr txBox="1"/>
          <p:nvPr>
            <p:ph idx="4294967295" type="body"/>
          </p:nvPr>
        </p:nvSpPr>
        <p:spPr>
          <a:xfrm>
            <a:off x="5607600" y="606250"/>
            <a:ext cx="3248700" cy="41640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2118"/>
              <a:buNone/>
            </a:pPr>
            <a:r>
              <a:rPr lang="en">
                <a:solidFill>
                  <a:schemeClr val="lt1"/>
                </a:solidFill>
              </a:rPr>
              <a:t>An ordered set of instructions</a:t>
            </a:r>
            <a:endParaRPr>
              <a:solidFill>
                <a:schemeClr val="lt1"/>
              </a:solidFill>
            </a:endParaRPr>
          </a:p>
          <a:p>
            <a:pPr indent="0" lvl="0" marL="0" rtl="0" algn="l">
              <a:lnSpc>
                <a:spcPct val="115000"/>
              </a:lnSpc>
              <a:spcBef>
                <a:spcPts val="0"/>
              </a:spcBef>
              <a:spcAft>
                <a:spcPts val="0"/>
              </a:spcAft>
              <a:buSzPts val="2118"/>
              <a:buNone/>
            </a:pPr>
            <a:r>
              <a:t/>
            </a:r>
            <a:endParaRPr>
              <a:solidFill>
                <a:schemeClr val="lt1"/>
              </a:solidFill>
            </a:endParaRPr>
          </a:p>
          <a:p>
            <a:pPr indent="0" lvl="0" marL="0" rtl="0" algn="l">
              <a:lnSpc>
                <a:spcPct val="115000"/>
              </a:lnSpc>
              <a:spcBef>
                <a:spcPts val="1200"/>
              </a:spcBef>
              <a:spcAft>
                <a:spcPts val="0"/>
              </a:spcAft>
              <a:buSzPts val="2118"/>
              <a:buNone/>
            </a:pPr>
            <a:r>
              <a:rPr lang="en">
                <a:solidFill>
                  <a:schemeClr val="lt1"/>
                </a:solidFill>
              </a:rPr>
              <a:t>Background in Scratch project</a:t>
            </a:r>
            <a:endParaRPr>
              <a:solidFill>
                <a:schemeClr val="lt1"/>
              </a:solidFill>
            </a:endParaRPr>
          </a:p>
          <a:p>
            <a:pPr indent="0" lvl="0" marL="0" rtl="0" algn="l">
              <a:lnSpc>
                <a:spcPct val="115000"/>
              </a:lnSpc>
              <a:spcBef>
                <a:spcPts val="1200"/>
              </a:spcBef>
              <a:spcAft>
                <a:spcPts val="0"/>
              </a:spcAft>
              <a:buSzPts val="2118"/>
              <a:buNone/>
            </a:pPr>
            <a:r>
              <a:t/>
            </a:r>
            <a:endParaRPr>
              <a:solidFill>
                <a:schemeClr val="lt1"/>
              </a:solidFill>
            </a:endParaRPr>
          </a:p>
          <a:p>
            <a:pPr indent="0" lvl="0" marL="0" rtl="0" algn="l">
              <a:lnSpc>
                <a:spcPct val="115000"/>
              </a:lnSpc>
              <a:spcBef>
                <a:spcPts val="1200"/>
              </a:spcBef>
              <a:spcAft>
                <a:spcPts val="0"/>
              </a:spcAft>
              <a:buSzPts val="2118"/>
              <a:buNone/>
            </a:pPr>
            <a:r>
              <a:rPr lang="en">
                <a:solidFill>
                  <a:schemeClr val="lt1"/>
                </a:solidFill>
              </a:rPr>
              <a:t>Something that repeats </a:t>
            </a:r>
            <a:endParaRPr>
              <a:solidFill>
                <a:schemeClr val="lt1"/>
              </a:solidFill>
            </a:endParaRPr>
          </a:p>
          <a:p>
            <a:pPr indent="0" lvl="0" marL="0" rtl="0" algn="l">
              <a:lnSpc>
                <a:spcPct val="115000"/>
              </a:lnSpc>
              <a:spcBef>
                <a:spcPts val="1200"/>
              </a:spcBef>
              <a:spcAft>
                <a:spcPts val="0"/>
              </a:spcAft>
              <a:buSzPts val="2118"/>
              <a:buNone/>
            </a:pPr>
            <a:r>
              <a:t/>
            </a:r>
            <a:endParaRPr>
              <a:solidFill>
                <a:schemeClr val="lt1"/>
              </a:solidFill>
            </a:endParaRPr>
          </a:p>
          <a:p>
            <a:pPr indent="0" lvl="0" marL="0" rtl="0" algn="l">
              <a:lnSpc>
                <a:spcPct val="115000"/>
              </a:lnSpc>
              <a:spcBef>
                <a:spcPts val="1200"/>
              </a:spcBef>
              <a:spcAft>
                <a:spcPts val="0"/>
              </a:spcAft>
              <a:buSzPts val="2118"/>
              <a:buNone/>
            </a:pPr>
            <a:r>
              <a:rPr lang="en">
                <a:solidFill>
                  <a:schemeClr val="lt1"/>
                </a:solidFill>
              </a:rPr>
              <a:t>Commands in Scratch</a:t>
            </a:r>
            <a:endParaRPr>
              <a:solidFill>
                <a:schemeClr val="lt1"/>
              </a:solidFill>
            </a:endParaRPr>
          </a:p>
          <a:p>
            <a:pPr indent="0" lvl="0" marL="0" rtl="0" algn="l">
              <a:lnSpc>
                <a:spcPct val="115000"/>
              </a:lnSpc>
              <a:spcBef>
                <a:spcPts val="1200"/>
              </a:spcBef>
              <a:spcAft>
                <a:spcPts val="0"/>
              </a:spcAft>
              <a:buSzPts val="2118"/>
              <a:buNone/>
            </a:pPr>
            <a:r>
              <a:t/>
            </a:r>
            <a:endParaRPr>
              <a:solidFill>
                <a:schemeClr val="lt1"/>
              </a:solidFill>
            </a:endParaRPr>
          </a:p>
          <a:p>
            <a:pPr indent="0" lvl="0" marL="0" rtl="0" algn="l">
              <a:lnSpc>
                <a:spcPct val="115000"/>
              </a:lnSpc>
              <a:spcBef>
                <a:spcPts val="1200"/>
              </a:spcBef>
              <a:spcAft>
                <a:spcPts val="1200"/>
              </a:spcAft>
              <a:buSzPts val="2118"/>
              <a:buNone/>
            </a:pPr>
            <a:r>
              <a:rPr lang="en">
                <a:solidFill>
                  <a:schemeClr val="lt1"/>
                </a:solidFill>
              </a:rPr>
              <a:t>Characters in Scratch</a:t>
            </a:r>
            <a:endParaRPr>
              <a:solidFill>
                <a:schemeClr val="lt1"/>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g2070f06f746_0_568"/>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en"/>
              <a:t>Commands for our computer (robot) </a:t>
            </a:r>
            <a:endParaRPr/>
          </a:p>
        </p:txBody>
      </p:sp>
      <p:pic>
        <p:nvPicPr>
          <p:cNvPr id="488" name="Google Shape;488;g2070f06f746_0_568"/>
          <p:cNvPicPr preferRelativeResize="0"/>
          <p:nvPr/>
        </p:nvPicPr>
        <p:blipFill rotWithShape="1">
          <a:blip r:embed="rId3">
            <a:alphaModFix/>
          </a:blip>
          <a:srcRect b="0" l="0" r="0" t="0"/>
          <a:stretch/>
        </p:blipFill>
        <p:spPr>
          <a:xfrm>
            <a:off x="6642700" y="3391227"/>
            <a:ext cx="2246325" cy="748775"/>
          </a:xfrm>
          <a:prstGeom prst="rect">
            <a:avLst/>
          </a:prstGeom>
          <a:noFill/>
          <a:ln>
            <a:noFill/>
          </a:ln>
        </p:spPr>
      </p:pic>
      <p:pic>
        <p:nvPicPr>
          <p:cNvPr id="489" name="Google Shape;489;g2070f06f746_0_568"/>
          <p:cNvPicPr preferRelativeResize="0"/>
          <p:nvPr/>
        </p:nvPicPr>
        <p:blipFill rotWithShape="1">
          <a:blip r:embed="rId4">
            <a:alphaModFix/>
          </a:blip>
          <a:srcRect b="0" l="0" r="0" t="0"/>
          <a:stretch/>
        </p:blipFill>
        <p:spPr>
          <a:xfrm>
            <a:off x="2669325" y="3855429"/>
            <a:ext cx="3269405" cy="1060700"/>
          </a:xfrm>
          <a:prstGeom prst="rect">
            <a:avLst/>
          </a:prstGeom>
          <a:noFill/>
          <a:ln>
            <a:noFill/>
          </a:ln>
        </p:spPr>
      </p:pic>
      <p:pic>
        <p:nvPicPr>
          <p:cNvPr id="490" name="Google Shape;490;g2070f06f746_0_568"/>
          <p:cNvPicPr preferRelativeResize="0"/>
          <p:nvPr/>
        </p:nvPicPr>
        <p:blipFill rotWithShape="1">
          <a:blip r:embed="rId5">
            <a:alphaModFix/>
          </a:blip>
          <a:srcRect b="0" l="0" r="0" t="0"/>
          <a:stretch/>
        </p:blipFill>
        <p:spPr>
          <a:xfrm>
            <a:off x="533800" y="1165648"/>
            <a:ext cx="3527149" cy="987575"/>
          </a:xfrm>
          <a:prstGeom prst="rect">
            <a:avLst/>
          </a:prstGeom>
          <a:noFill/>
          <a:ln>
            <a:noFill/>
          </a:ln>
        </p:spPr>
      </p:pic>
      <p:pic>
        <p:nvPicPr>
          <p:cNvPr id="491" name="Google Shape;491;g2070f06f746_0_568"/>
          <p:cNvPicPr preferRelativeResize="0"/>
          <p:nvPr/>
        </p:nvPicPr>
        <p:blipFill rotWithShape="1">
          <a:blip r:embed="rId6">
            <a:alphaModFix/>
          </a:blip>
          <a:srcRect b="0" l="0" r="0" t="0"/>
          <a:stretch/>
        </p:blipFill>
        <p:spPr>
          <a:xfrm>
            <a:off x="4744627" y="1165650"/>
            <a:ext cx="3833525" cy="1039600"/>
          </a:xfrm>
          <a:prstGeom prst="rect">
            <a:avLst/>
          </a:prstGeom>
          <a:noFill/>
          <a:ln>
            <a:noFill/>
          </a:ln>
        </p:spPr>
      </p:pic>
      <p:pic>
        <p:nvPicPr>
          <p:cNvPr id="492" name="Google Shape;492;g2070f06f746_0_568"/>
          <p:cNvPicPr preferRelativeResize="0"/>
          <p:nvPr/>
        </p:nvPicPr>
        <p:blipFill rotWithShape="1">
          <a:blip r:embed="rId7">
            <a:alphaModFix/>
          </a:blip>
          <a:srcRect b="0" l="0" r="0" t="0"/>
          <a:stretch/>
        </p:blipFill>
        <p:spPr>
          <a:xfrm>
            <a:off x="439148" y="2472721"/>
            <a:ext cx="1223400" cy="709550"/>
          </a:xfrm>
          <a:prstGeom prst="rect">
            <a:avLst/>
          </a:prstGeom>
          <a:noFill/>
          <a:ln>
            <a:noFill/>
          </a:ln>
        </p:spPr>
      </p:pic>
      <p:pic>
        <p:nvPicPr>
          <p:cNvPr id="493" name="Google Shape;493;g2070f06f746_0_568"/>
          <p:cNvPicPr preferRelativeResize="0"/>
          <p:nvPr/>
        </p:nvPicPr>
        <p:blipFill rotWithShape="1">
          <a:blip r:embed="rId8">
            <a:alphaModFix/>
          </a:blip>
          <a:srcRect b="0" l="0" r="0" t="0"/>
          <a:stretch/>
        </p:blipFill>
        <p:spPr>
          <a:xfrm>
            <a:off x="5373226" y="4139996"/>
            <a:ext cx="1828800" cy="874104"/>
          </a:xfrm>
          <a:prstGeom prst="rect">
            <a:avLst/>
          </a:prstGeom>
          <a:noFill/>
          <a:ln>
            <a:noFill/>
          </a:ln>
        </p:spPr>
      </p:pic>
      <p:pic>
        <p:nvPicPr>
          <p:cNvPr id="494" name="Google Shape;494;g2070f06f746_0_568"/>
          <p:cNvPicPr preferRelativeResize="0"/>
          <p:nvPr/>
        </p:nvPicPr>
        <p:blipFill rotWithShape="1">
          <a:blip r:embed="rId9">
            <a:alphaModFix/>
          </a:blip>
          <a:srcRect b="0" l="0" r="0" t="0"/>
          <a:stretch/>
        </p:blipFill>
        <p:spPr>
          <a:xfrm>
            <a:off x="2505075" y="2493800"/>
            <a:ext cx="2490650" cy="874100"/>
          </a:xfrm>
          <a:prstGeom prst="rect">
            <a:avLst/>
          </a:prstGeom>
          <a:noFill/>
          <a:ln>
            <a:noFill/>
          </a:ln>
        </p:spPr>
      </p:pic>
      <p:pic>
        <p:nvPicPr>
          <p:cNvPr id="495" name="Google Shape;495;g2070f06f746_0_568"/>
          <p:cNvPicPr preferRelativeResize="0"/>
          <p:nvPr/>
        </p:nvPicPr>
        <p:blipFill rotWithShape="1">
          <a:blip r:embed="rId10">
            <a:alphaModFix/>
          </a:blip>
          <a:srcRect b="0" l="0" r="0" t="0"/>
          <a:stretch/>
        </p:blipFill>
        <p:spPr>
          <a:xfrm>
            <a:off x="151775" y="3768477"/>
            <a:ext cx="2693550" cy="92992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g2070f06f746_0_580"/>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Commands fOr Walking in a square </a:t>
            </a:r>
            <a:endParaRPr/>
          </a:p>
        </p:txBody>
      </p:sp>
      <p:sp>
        <p:nvSpPr>
          <p:cNvPr id="501" name="Google Shape;501;g2070f06f746_0_580"/>
          <p:cNvSpPr txBox="1"/>
          <p:nvPr>
            <p:ph idx="1" type="body"/>
          </p:nvPr>
        </p:nvSpPr>
        <p:spPr>
          <a:xfrm>
            <a:off x="311700" y="1152475"/>
            <a:ext cx="41490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b="1" lang="en"/>
              <a:t>Step 1 (First): Walk forward 2 steps</a:t>
            </a:r>
            <a:endParaRPr b="1"/>
          </a:p>
          <a:p>
            <a:pPr indent="0" lvl="0" marL="0" rtl="0" algn="l">
              <a:lnSpc>
                <a:spcPct val="115000"/>
              </a:lnSpc>
              <a:spcBef>
                <a:spcPts val="1200"/>
              </a:spcBef>
              <a:spcAft>
                <a:spcPts val="1200"/>
              </a:spcAft>
              <a:buSzPts val="1800"/>
              <a:buNone/>
            </a:pPr>
            <a:r>
              <a:t/>
            </a:r>
            <a:endParaRPr/>
          </a:p>
        </p:txBody>
      </p:sp>
      <p:pic>
        <p:nvPicPr>
          <p:cNvPr id="502" name="Google Shape;502;g2070f06f746_0_580"/>
          <p:cNvPicPr preferRelativeResize="0"/>
          <p:nvPr/>
        </p:nvPicPr>
        <p:blipFill rotWithShape="1">
          <a:blip r:embed="rId3">
            <a:alphaModFix/>
          </a:blip>
          <a:srcRect b="0" l="0" r="0" t="0"/>
          <a:stretch/>
        </p:blipFill>
        <p:spPr>
          <a:xfrm>
            <a:off x="5025657" y="2617069"/>
            <a:ext cx="3519163" cy="1310052"/>
          </a:xfrm>
          <a:prstGeom prst="rect">
            <a:avLst/>
          </a:prstGeom>
          <a:noFill/>
          <a:ln>
            <a:noFill/>
          </a:ln>
        </p:spPr>
      </p:pic>
      <p:pic>
        <p:nvPicPr>
          <p:cNvPr id="503" name="Google Shape;503;g2070f06f746_0_580"/>
          <p:cNvPicPr preferRelativeResize="0"/>
          <p:nvPr/>
        </p:nvPicPr>
        <p:blipFill rotWithShape="1">
          <a:blip r:embed="rId4">
            <a:alphaModFix/>
          </a:blip>
          <a:srcRect b="0" l="0" r="0" t="0"/>
          <a:stretch/>
        </p:blipFill>
        <p:spPr>
          <a:xfrm>
            <a:off x="622200" y="2038588"/>
            <a:ext cx="3143250" cy="2466975"/>
          </a:xfrm>
          <a:prstGeom prst="rect">
            <a:avLst/>
          </a:prstGeom>
          <a:noFill/>
          <a:ln>
            <a:noFill/>
          </a:ln>
        </p:spPr>
      </p:pic>
      <p:sp>
        <p:nvSpPr>
          <p:cNvPr id="504" name="Google Shape;504;g2070f06f746_0_580"/>
          <p:cNvSpPr txBox="1"/>
          <p:nvPr/>
        </p:nvSpPr>
        <p:spPr>
          <a:xfrm>
            <a:off x="6576825" y="2860550"/>
            <a:ext cx="464400" cy="569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500"/>
              <a:buFont typeface="Arial"/>
              <a:buNone/>
            </a:pPr>
            <a:r>
              <a:rPr b="0" i="0" lang="en" sz="2500" u="none" cap="none" strike="noStrike">
                <a:solidFill>
                  <a:srgbClr val="000000"/>
                </a:solidFill>
                <a:latin typeface="Proxima Nova"/>
                <a:ea typeface="Proxima Nova"/>
                <a:cs typeface="Proxima Nova"/>
                <a:sym typeface="Proxima Nova"/>
              </a:rPr>
              <a:t>2</a:t>
            </a:r>
            <a:endParaRPr b="0" i="0" sz="2800" u="none" cap="none" strike="noStrike">
              <a:solidFill>
                <a:srgbClr val="000000"/>
              </a:solidFill>
              <a:latin typeface="Proxima Nova"/>
              <a:ea typeface="Proxima Nova"/>
              <a:cs typeface="Proxima Nova"/>
              <a:sym typeface="Proxima Nov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4">
                                            <p:txEl>
                                              <p:pRg end="0" st="0"/>
                                            </p:txEl>
                                          </p:spTgt>
                                        </p:tgtEl>
                                        <p:attrNameLst>
                                          <p:attrName>style.visibility</p:attrName>
                                        </p:attrNameLst>
                                      </p:cBhvr>
                                      <p:to>
                                        <p:strVal val="visible"/>
                                      </p:to>
                                    </p:set>
                                    <p:animEffect filter="fade" transition="in">
                                      <p:cBhvr>
                                        <p:cTn dur="1000"/>
                                        <p:tgtEl>
                                          <p:spTgt spid="504">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g2070f06f746_0_588"/>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en"/>
              <a:t>Commands for our computer (robot) </a:t>
            </a:r>
            <a:endParaRPr/>
          </a:p>
        </p:txBody>
      </p:sp>
      <p:pic>
        <p:nvPicPr>
          <p:cNvPr id="510" name="Google Shape;510;g2070f06f746_0_588"/>
          <p:cNvPicPr preferRelativeResize="0"/>
          <p:nvPr/>
        </p:nvPicPr>
        <p:blipFill rotWithShape="1">
          <a:blip r:embed="rId3">
            <a:alphaModFix/>
          </a:blip>
          <a:srcRect b="0" l="0" r="0" t="0"/>
          <a:stretch/>
        </p:blipFill>
        <p:spPr>
          <a:xfrm>
            <a:off x="6642700" y="3391227"/>
            <a:ext cx="2246325" cy="748775"/>
          </a:xfrm>
          <a:prstGeom prst="rect">
            <a:avLst/>
          </a:prstGeom>
          <a:noFill/>
          <a:ln>
            <a:noFill/>
          </a:ln>
        </p:spPr>
      </p:pic>
      <p:pic>
        <p:nvPicPr>
          <p:cNvPr id="511" name="Google Shape;511;g2070f06f746_0_588"/>
          <p:cNvPicPr preferRelativeResize="0"/>
          <p:nvPr/>
        </p:nvPicPr>
        <p:blipFill rotWithShape="1">
          <a:blip r:embed="rId4">
            <a:alphaModFix/>
          </a:blip>
          <a:srcRect b="0" l="0" r="0" t="0"/>
          <a:stretch/>
        </p:blipFill>
        <p:spPr>
          <a:xfrm>
            <a:off x="2669325" y="3855429"/>
            <a:ext cx="3269405" cy="1060700"/>
          </a:xfrm>
          <a:prstGeom prst="rect">
            <a:avLst/>
          </a:prstGeom>
          <a:noFill/>
          <a:ln>
            <a:noFill/>
          </a:ln>
        </p:spPr>
      </p:pic>
      <p:pic>
        <p:nvPicPr>
          <p:cNvPr id="512" name="Google Shape;512;g2070f06f746_0_588"/>
          <p:cNvPicPr preferRelativeResize="0"/>
          <p:nvPr/>
        </p:nvPicPr>
        <p:blipFill rotWithShape="1">
          <a:blip r:embed="rId5">
            <a:alphaModFix/>
          </a:blip>
          <a:srcRect b="0" l="0" r="0" t="0"/>
          <a:stretch/>
        </p:blipFill>
        <p:spPr>
          <a:xfrm>
            <a:off x="533800" y="1165648"/>
            <a:ext cx="3527149" cy="987575"/>
          </a:xfrm>
          <a:prstGeom prst="rect">
            <a:avLst/>
          </a:prstGeom>
          <a:noFill/>
          <a:ln>
            <a:noFill/>
          </a:ln>
        </p:spPr>
      </p:pic>
      <p:pic>
        <p:nvPicPr>
          <p:cNvPr id="513" name="Google Shape;513;g2070f06f746_0_588"/>
          <p:cNvPicPr preferRelativeResize="0"/>
          <p:nvPr/>
        </p:nvPicPr>
        <p:blipFill rotWithShape="1">
          <a:blip r:embed="rId6">
            <a:alphaModFix/>
          </a:blip>
          <a:srcRect b="0" l="0" r="0" t="0"/>
          <a:stretch/>
        </p:blipFill>
        <p:spPr>
          <a:xfrm>
            <a:off x="4744627" y="1165650"/>
            <a:ext cx="3833525" cy="1039600"/>
          </a:xfrm>
          <a:prstGeom prst="rect">
            <a:avLst/>
          </a:prstGeom>
          <a:noFill/>
          <a:ln>
            <a:noFill/>
          </a:ln>
        </p:spPr>
      </p:pic>
      <p:pic>
        <p:nvPicPr>
          <p:cNvPr id="514" name="Google Shape;514;g2070f06f746_0_588"/>
          <p:cNvPicPr preferRelativeResize="0"/>
          <p:nvPr/>
        </p:nvPicPr>
        <p:blipFill rotWithShape="1">
          <a:blip r:embed="rId7">
            <a:alphaModFix/>
          </a:blip>
          <a:srcRect b="0" l="0" r="0" t="0"/>
          <a:stretch/>
        </p:blipFill>
        <p:spPr>
          <a:xfrm>
            <a:off x="439148" y="2472721"/>
            <a:ext cx="1223400" cy="709550"/>
          </a:xfrm>
          <a:prstGeom prst="rect">
            <a:avLst/>
          </a:prstGeom>
          <a:noFill/>
          <a:ln>
            <a:noFill/>
          </a:ln>
        </p:spPr>
      </p:pic>
      <p:pic>
        <p:nvPicPr>
          <p:cNvPr id="515" name="Google Shape;515;g2070f06f746_0_588"/>
          <p:cNvPicPr preferRelativeResize="0"/>
          <p:nvPr/>
        </p:nvPicPr>
        <p:blipFill rotWithShape="1">
          <a:blip r:embed="rId8">
            <a:alphaModFix/>
          </a:blip>
          <a:srcRect b="0" l="0" r="0" t="0"/>
          <a:stretch/>
        </p:blipFill>
        <p:spPr>
          <a:xfrm>
            <a:off x="5373226" y="4139996"/>
            <a:ext cx="1828800" cy="874104"/>
          </a:xfrm>
          <a:prstGeom prst="rect">
            <a:avLst/>
          </a:prstGeom>
          <a:noFill/>
          <a:ln>
            <a:noFill/>
          </a:ln>
        </p:spPr>
      </p:pic>
      <p:pic>
        <p:nvPicPr>
          <p:cNvPr id="516" name="Google Shape;516;g2070f06f746_0_588"/>
          <p:cNvPicPr preferRelativeResize="0"/>
          <p:nvPr/>
        </p:nvPicPr>
        <p:blipFill rotWithShape="1">
          <a:blip r:embed="rId9">
            <a:alphaModFix/>
          </a:blip>
          <a:srcRect b="0" l="0" r="0" t="0"/>
          <a:stretch/>
        </p:blipFill>
        <p:spPr>
          <a:xfrm>
            <a:off x="3505775" y="2567275"/>
            <a:ext cx="2490650" cy="874100"/>
          </a:xfrm>
          <a:prstGeom prst="rect">
            <a:avLst/>
          </a:prstGeom>
          <a:noFill/>
          <a:ln>
            <a:noFill/>
          </a:ln>
        </p:spPr>
      </p:pic>
      <p:pic>
        <p:nvPicPr>
          <p:cNvPr id="517" name="Google Shape;517;g2070f06f746_0_588"/>
          <p:cNvPicPr preferRelativeResize="0"/>
          <p:nvPr/>
        </p:nvPicPr>
        <p:blipFill rotWithShape="1">
          <a:blip r:embed="rId10">
            <a:alphaModFix/>
          </a:blip>
          <a:srcRect b="0" l="0" r="0" t="0"/>
          <a:stretch/>
        </p:blipFill>
        <p:spPr>
          <a:xfrm>
            <a:off x="151775" y="3768477"/>
            <a:ext cx="2693550" cy="92992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g2070f06f746_0_600"/>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Commands fOr Walking in a square </a:t>
            </a:r>
            <a:endParaRPr/>
          </a:p>
        </p:txBody>
      </p:sp>
      <p:sp>
        <p:nvSpPr>
          <p:cNvPr id="523" name="Google Shape;523;g2070f06f746_0_600"/>
          <p:cNvSpPr txBox="1"/>
          <p:nvPr>
            <p:ph idx="1" type="body"/>
          </p:nvPr>
        </p:nvSpPr>
        <p:spPr>
          <a:xfrm>
            <a:off x="311700" y="1152475"/>
            <a:ext cx="41490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b="1" lang="en"/>
              <a:t>Step 2 (Then): Turn right</a:t>
            </a:r>
            <a:r>
              <a:rPr lang="en"/>
              <a:t> </a:t>
            </a:r>
            <a:endParaRPr/>
          </a:p>
          <a:p>
            <a:pPr indent="0" lvl="0" marL="0" rtl="0" algn="l">
              <a:lnSpc>
                <a:spcPct val="115000"/>
              </a:lnSpc>
              <a:spcBef>
                <a:spcPts val="1200"/>
              </a:spcBef>
              <a:spcAft>
                <a:spcPts val="0"/>
              </a:spcAft>
              <a:buSzPts val="1800"/>
              <a:buNone/>
            </a:pPr>
            <a:r>
              <a:t/>
            </a:r>
            <a:endParaRPr/>
          </a:p>
          <a:p>
            <a:pPr indent="0" lvl="0" marL="0" rtl="0" algn="l">
              <a:lnSpc>
                <a:spcPct val="115000"/>
              </a:lnSpc>
              <a:spcBef>
                <a:spcPts val="1200"/>
              </a:spcBef>
              <a:spcAft>
                <a:spcPts val="1200"/>
              </a:spcAft>
              <a:buSzPts val="1800"/>
              <a:buNone/>
            </a:pPr>
            <a:r>
              <a:t/>
            </a:r>
            <a:endParaRPr/>
          </a:p>
        </p:txBody>
      </p:sp>
      <p:pic>
        <p:nvPicPr>
          <p:cNvPr id="524" name="Google Shape;524;g2070f06f746_0_600"/>
          <p:cNvPicPr preferRelativeResize="0"/>
          <p:nvPr/>
        </p:nvPicPr>
        <p:blipFill rotWithShape="1">
          <a:blip r:embed="rId3">
            <a:alphaModFix/>
          </a:blip>
          <a:srcRect b="0" l="0" r="0" t="0"/>
          <a:stretch/>
        </p:blipFill>
        <p:spPr>
          <a:xfrm>
            <a:off x="4572001" y="3454600"/>
            <a:ext cx="1561370" cy="1439051"/>
          </a:xfrm>
          <a:prstGeom prst="rect">
            <a:avLst/>
          </a:prstGeom>
          <a:noFill/>
          <a:ln>
            <a:noFill/>
          </a:ln>
        </p:spPr>
      </p:pic>
      <p:pic>
        <p:nvPicPr>
          <p:cNvPr id="525" name="Google Shape;525;g2070f06f746_0_600"/>
          <p:cNvPicPr preferRelativeResize="0"/>
          <p:nvPr/>
        </p:nvPicPr>
        <p:blipFill rotWithShape="1">
          <a:blip r:embed="rId4">
            <a:alphaModFix/>
          </a:blip>
          <a:srcRect b="0" l="0" r="0" t="0"/>
          <a:stretch/>
        </p:blipFill>
        <p:spPr>
          <a:xfrm>
            <a:off x="6711425" y="3454600"/>
            <a:ext cx="1439051" cy="1439051"/>
          </a:xfrm>
          <a:prstGeom prst="rect">
            <a:avLst/>
          </a:prstGeom>
          <a:noFill/>
          <a:ln>
            <a:noFill/>
          </a:ln>
        </p:spPr>
      </p:pic>
      <p:pic>
        <p:nvPicPr>
          <p:cNvPr id="526" name="Google Shape;526;g2070f06f746_0_600"/>
          <p:cNvPicPr preferRelativeResize="0"/>
          <p:nvPr/>
        </p:nvPicPr>
        <p:blipFill rotWithShape="1">
          <a:blip r:embed="rId5">
            <a:alphaModFix/>
          </a:blip>
          <a:srcRect b="0" l="0" r="0" t="0"/>
          <a:stretch/>
        </p:blipFill>
        <p:spPr>
          <a:xfrm>
            <a:off x="799713" y="2203700"/>
            <a:ext cx="2790825" cy="1771650"/>
          </a:xfrm>
          <a:prstGeom prst="rect">
            <a:avLst/>
          </a:prstGeom>
          <a:noFill/>
          <a:ln>
            <a:noFill/>
          </a:ln>
        </p:spPr>
      </p:pic>
      <p:pic>
        <p:nvPicPr>
          <p:cNvPr id="527" name="Google Shape;527;g2070f06f746_0_600"/>
          <p:cNvPicPr preferRelativeResize="0"/>
          <p:nvPr/>
        </p:nvPicPr>
        <p:blipFill rotWithShape="1">
          <a:blip r:embed="rId6">
            <a:alphaModFix/>
          </a:blip>
          <a:srcRect b="0" l="0" r="0" t="0"/>
          <a:stretch/>
        </p:blipFill>
        <p:spPr>
          <a:xfrm>
            <a:off x="4572000" y="2196497"/>
            <a:ext cx="5637850" cy="18291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6"/>
                                        </p:tgtEl>
                                        <p:attrNameLst>
                                          <p:attrName>style.visibility</p:attrName>
                                        </p:attrNameLst>
                                      </p:cBhvr>
                                      <p:to>
                                        <p:strVal val="visible"/>
                                      </p:to>
                                    </p:set>
                                    <p:animEffect filter="fade" transition="in">
                                      <p:cBhvr>
                                        <p:cTn dur="1000"/>
                                        <p:tgtEl>
                                          <p:spTgt spid="5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g2070f06f746_0_609"/>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en"/>
              <a:t>Commands for our computer (robot) </a:t>
            </a:r>
            <a:endParaRPr/>
          </a:p>
        </p:txBody>
      </p:sp>
      <p:pic>
        <p:nvPicPr>
          <p:cNvPr id="533" name="Google Shape;533;g2070f06f746_0_609"/>
          <p:cNvPicPr preferRelativeResize="0"/>
          <p:nvPr/>
        </p:nvPicPr>
        <p:blipFill rotWithShape="1">
          <a:blip r:embed="rId3">
            <a:alphaModFix/>
          </a:blip>
          <a:srcRect b="0" l="0" r="0" t="0"/>
          <a:stretch/>
        </p:blipFill>
        <p:spPr>
          <a:xfrm>
            <a:off x="6642700" y="3391227"/>
            <a:ext cx="2246325" cy="748775"/>
          </a:xfrm>
          <a:prstGeom prst="rect">
            <a:avLst/>
          </a:prstGeom>
          <a:noFill/>
          <a:ln>
            <a:noFill/>
          </a:ln>
        </p:spPr>
      </p:pic>
      <p:pic>
        <p:nvPicPr>
          <p:cNvPr id="534" name="Google Shape;534;g2070f06f746_0_609"/>
          <p:cNvPicPr preferRelativeResize="0"/>
          <p:nvPr/>
        </p:nvPicPr>
        <p:blipFill rotWithShape="1">
          <a:blip r:embed="rId4">
            <a:alphaModFix/>
          </a:blip>
          <a:srcRect b="0" l="0" r="0" t="0"/>
          <a:stretch/>
        </p:blipFill>
        <p:spPr>
          <a:xfrm>
            <a:off x="2669325" y="3855429"/>
            <a:ext cx="3269405" cy="1060700"/>
          </a:xfrm>
          <a:prstGeom prst="rect">
            <a:avLst/>
          </a:prstGeom>
          <a:noFill/>
          <a:ln>
            <a:noFill/>
          </a:ln>
        </p:spPr>
      </p:pic>
      <p:pic>
        <p:nvPicPr>
          <p:cNvPr id="535" name="Google Shape;535;g2070f06f746_0_609"/>
          <p:cNvPicPr preferRelativeResize="0"/>
          <p:nvPr/>
        </p:nvPicPr>
        <p:blipFill rotWithShape="1">
          <a:blip r:embed="rId5">
            <a:alphaModFix/>
          </a:blip>
          <a:srcRect b="0" l="0" r="0" t="0"/>
          <a:stretch/>
        </p:blipFill>
        <p:spPr>
          <a:xfrm>
            <a:off x="533800" y="1165648"/>
            <a:ext cx="3527149" cy="987575"/>
          </a:xfrm>
          <a:prstGeom prst="rect">
            <a:avLst/>
          </a:prstGeom>
          <a:noFill/>
          <a:ln>
            <a:noFill/>
          </a:ln>
        </p:spPr>
      </p:pic>
      <p:pic>
        <p:nvPicPr>
          <p:cNvPr id="536" name="Google Shape;536;g2070f06f746_0_609"/>
          <p:cNvPicPr preferRelativeResize="0"/>
          <p:nvPr/>
        </p:nvPicPr>
        <p:blipFill rotWithShape="1">
          <a:blip r:embed="rId6">
            <a:alphaModFix/>
          </a:blip>
          <a:srcRect b="0" l="0" r="0" t="0"/>
          <a:stretch/>
        </p:blipFill>
        <p:spPr>
          <a:xfrm>
            <a:off x="4744627" y="1165650"/>
            <a:ext cx="3833525" cy="1039600"/>
          </a:xfrm>
          <a:prstGeom prst="rect">
            <a:avLst/>
          </a:prstGeom>
          <a:noFill/>
          <a:ln>
            <a:noFill/>
          </a:ln>
        </p:spPr>
      </p:pic>
      <p:pic>
        <p:nvPicPr>
          <p:cNvPr id="537" name="Google Shape;537;g2070f06f746_0_609"/>
          <p:cNvPicPr preferRelativeResize="0"/>
          <p:nvPr/>
        </p:nvPicPr>
        <p:blipFill rotWithShape="1">
          <a:blip r:embed="rId7">
            <a:alphaModFix/>
          </a:blip>
          <a:srcRect b="0" l="0" r="0" t="0"/>
          <a:stretch/>
        </p:blipFill>
        <p:spPr>
          <a:xfrm>
            <a:off x="439148" y="2472721"/>
            <a:ext cx="1223400" cy="709550"/>
          </a:xfrm>
          <a:prstGeom prst="rect">
            <a:avLst/>
          </a:prstGeom>
          <a:noFill/>
          <a:ln>
            <a:noFill/>
          </a:ln>
        </p:spPr>
      </p:pic>
      <p:pic>
        <p:nvPicPr>
          <p:cNvPr id="538" name="Google Shape;538;g2070f06f746_0_609"/>
          <p:cNvPicPr preferRelativeResize="0"/>
          <p:nvPr/>
        </p:nvPicPr>
        <p:blipFill rotWithShape="1">
          <a:blip r:embed="rId8">
            <a:alphaModFix/>
          </a:blip>
          <a:srcRect b="0" l="0" r="0" t="0"/>
          <a:stretch/>
        </p:blipFill>
        <p:spPr>
          <a:xfrm>
            <a:off x="5373226" y="4139996"/>
            <a:ext cx="1828800" cy="874104"/>
          </a:xfrm>
          <a:prstGeom prst="rect">
            <a:avLst/>
          </a:prstGeom>
          <a:noFill/>
          <a:ln>
            <a:noFill/>
          </a:ln>
        </p:spPr>
      </p:pic>
      <p:pic>
        <p:nvPicPr>
          <p:cNvPr id="539" name="Google Shape;539;g2070f06f746_0_609"/>
          <p:cNvPicPr preferRelativeResize="0"/>
          <p:nvPr/>
        </p:nvPicPr>
        <p:blipFill rotWithShape="1">
          <a:blip r:embed="rId9">
            <a:alphaModFix/>
          </a:blip>
          <a:srcRect b="0" l="0" r="0" t="0"/>
          <a:stretch/>
        </p:blipFill>
        <p:spPr>
          <a:xfrm>
            <a:off x="3538275" y="2593288"/>
            <a:ext cx="2490650" cy="874100"/>
          </a:xfrm>
          <a:prstGeom prst="rect">
            <a:avLst/>
          </a:prstGeom>
          <a:noFill/>
          <a:ln>
            <a:noFill/>
          </a:ln>
        </p:spPr>
      </p:pic>
      <p:pic>
        <p:nvPicPr>
          <p:cNvPr id="540" name="Google Shape;540;g2070f06f746_0_609"/>
          <p:cNvPicPr preferRelativeResize="0"/>
          <p:nvPr/>
        </p:nvPicPr>
        <p:blipFill rotWithShape="1">
          <a:blip r:embed="rId10">
            <a:alphaModFix/>
          </a:blip>
          <a:srcRect b="0" l="0" r="0" t="0"/>
          <a:stretch/>
        </p:blipFill>
        <p:spPr>
          <a:xfrm>
            <a:off x="151775" y="3768477"/>
            <a:ext cx="2693550" cy="92992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g2070f06f746_0_621"/>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Commands fOr Walking in a square </a:t>
            </a:r>
            <a:endParaRPr/>
          </a:p>
        </p:txBody>
      </p:sp>
      <p:sp>
        <p:nvSpPr>
          <p:cNvPr id="546" name="Google Shape;546;g2070f06f746_0_621"/>
          <p:cNvSpPr txBox="1"/>
          <p:nvPr>
            <p:ph idx="1" type="body"/>
          </p:nvPr>
        </p:nvSpPr>
        <p:spPr>
          <a:xfrm>
            <a:off x="311700" y="1152475"/>
            <a:ext cx="41490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b="1" lang="en"/>
              <a:t>Step 3 (Next): Walk 2 steps </a:t>
            </a:r>
            <a:endParaRPr b="1"/>
          </a:p>
          <a:p>
            <a:pPr indent="0" lvl="0" marL="0" rtl="0" algn="l">
              <a:lnSpc>
                <a:spcPct val="115000"/>
              </a:lnSpc>
              <a:spcBef>
                <a:spcPts val="1200"/>
              </a:spcBef>
              <a:spcAft>
                <a:spcPts val="0"/>
              </a:spcAft>
              <a:buSzPts val="1800"/>
              <a:buNone/>
            </a:pPr>
            <a:r>
              <a:t/>
            </a:r>
            <a:endParaRPr/>
          </a:p>
          <a:p>
            <a:pPr indent="0" lvl="0" marL="0" rtl="0" algn="l">
              <a:lnSpc>
                <a:spcPct val="115000"/>
              </a:lnSpc>
              <a:spcBef>
                <a:spcPts val="1200"/>
              </a:spcBef>
              <a:spcAft>
                <a:spcPts val="1200"/>
              </a:spcAft>
              <a:buSzPts val="1800"/>
              <a:buNone/>
            </a:pPr>
            <a:r>
              <a:t/>
            </a:r>
            <a:endParaRPr/>
          </a:p>
        </p:txBody>
      </p:sp>
      <p:grpSp>
        <p:nvGrpSpPr>
          <p:cNvPr id="547" name="Google Shape;547;g2070f06f746_0_621"/>
          <p:cNvGrpSpPr/>
          <p:nvPr/>
        </p:nvGrpSpPr>
        <p:grpSpPr>
          <a:xfrm>
            <a:off x="4778807" y="2147417"/>
            <a:ext cx="3519163" cy="1310052"/>
            <a:chOff x="5272125" y="1345575"/>
            <a:chExt cx="1506362" cy="572700"/>
          </a:xfrm>
        </p:grpSpPr>
        <p:pic>
          <p:nvPicPr>
            <p:cNvPr id="548" name="Google Shape;548;g2070f06f746_0_621"/>
            <p:cNvPicPr preferRelativeResize="0"/>
            <p:nvPr/>
          </p:nvPicPr>
          <p:blipFill rotWithShape="1">
            <a:blip r:embed="rId3">
              <a:alphaModFix/>
            </a:blip>
            <a:srcRect b="0" l="0" r="0" t="0"/>
            <a:stretch/>
          </p:blipFill>
          <p:spPr>
            <a:xfrm>
              <a:off x="5272125" y="1345575"/>
              <a:ext cx="1506362" cy="572700"/>
            </a:xfrm>
            <a:prstGeom prst="rect">
              <a:avLst/>
            </a:prstGeom>
            <a:noFill/>
            <a:ln>
              <a:noFill/>
            </a:ln>
          </p:spPr>
        </p:pic>
        <p:sp>
          <p:nvSpPr>
            <p:cNvPr id="549" name="Google Shape;549;g2070f06f746_0_621"/>
            <p:cNvSpPr txBox="1"/>
            <p:nvPr/>
          </p:nvSpPr>
          <p:spPr>
            <a:xfrm>
              <a:off x="5944946" y="1451173"/>
              <a:ext cx="224700" cy="28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rgbClr val="000000"/>
                  </a:solidFill>
                  <a:latin typeface="Proxima Nova"/>
                  <a:ea typeface="Proxima Nova"/>
                  <a:cs typeface="Proxima Nova"/>
                  <a:sym typeface="Proxima Nova"/>
                </a:rPr>
                <a:t>2</a:t>
              </a:r>
              <a:endParaRPr b="0" i="0" sz="3000" u="none" cap="none" strike="noStrike">
                <a:solidFill>
                  <a:srgbClr val="000000"/>
                </a:solidFill>
                <a:latin typeface="Proxima Nova"/>
                <a:ea typeface="Proxima Nova"/>
                <a:cs typeface="Proxima Nova"/>
                <a:sym typeface="Proxima Nova"/>
              </a:endParaRPr>
            </a:p>
          </p:txBody>
        </p:sp>
      </p:grpSp>
      <p:pic>
        <p:nvPicPr>
          <p:cNvPr id="550" name="Google Shape;550;g2070f06f746_0_621"/>
          <p:cNvPicPr preferRelativeResize="0"/>
          <p:nvPr/>
        </p:nvPicPr>
        <p:blipFill rotWithShape="1">
          <a:blip r:embed="rId4">
            <a:alphaModFix/>
          </a:blip>
          <a:srcRect b="0" l="0" r="0" t="0"/>
          <a:stretch/>
        </p:blipFill>
        <p:spPr>
          <a:xfrm>
            <a:off x="947925" y="1938813"/>
            <a:ext cx="2876550" cy="25050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0"/>
                                        </p:tgtEl>
                                        <p:attrNameLst>
                                          <p:attrName>style.visibility</p:attrName>
                                        </p:attrNameLst>
                                      </p:cBhvr>
                                      <p:to>
                                        <p:strVal val="visible"/>
                                      </p:to>
                                    </p:set>
                                    <p:animEffect filter="fade" transition="in">
                                      <p:cBhvr>
                                        <p:cTn dur="1000"/>
                                        <p:tgtEl>
                                          <p:spTgt spid="5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g2070f06f746_0_630"/>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en"/>
              <a:t>Commands for our computer (robot) </a:t>
            </a:r>
            <a:endParaRPr/>
          </a:p>
        </p:txBody>
      </p:sp>
      <p:pic>
        <p:nvPicPr>
          <p:cNvPr id="556" name="Google Shape;556;g2070f06f746_0_630"/>
          <p:cNvPicPr preferRelativeResize="0"/>
          <p:nvPr/>
        </p:nvPicPr>
        <p:blipFill rotWithShape="1">
          <a:blip r:embed="rId3">
            <a:alphaModFix/>
          </a:blip>
          <a:srcRect b="0" l="0" r="0" t="0"/>
          <a:stretch/>
        </p:blipFill>
        <p:spPr>
          <a:xfrm>
            <a:off x="6642700" y="3391227"/>
            <a:ext cx="2246325" cy="748775"/>
          </a:xfrm>
          <a:prstGeom prst="rect">
            <a:avLst/>
          </a:prstGeom>
          <a:noFill/>
          <a:ln>
            <a:noFill/>
          </a:ln>
        </p:spPr>
      </p:pic>
      <p:pic>
        <p:nvPicPr>
          <p:cNvPr id="557" name="Google Shape;557;g2070f06f746_0_630"/>
          <p:cNvPicPr preferRelativeResize="0"/>
          <p:nvPr/>
        </p:nvPicPr>
        <p:blipFill rotWithShape="1">
          <a:blip r:embed="rId4">
            <a:alphaModFix/>
          </a:blip>
          <a:srcRect b="0" l="0" r="0" t="0"/>
          <a:stretch/>
        </p:blipFill>
        <p:spPr>
          <a:xfrm>
            <a:off x="2669325" y="3855429"/>
            <a:ext cx="3269405" cy="1060700"/>
          </a:xfrm>
          <a:prstGeom prst="rect">
            <a:avLst/>
          </a:prstGeom>
          <a:noFill/>
          <a:ln>
            <a:noFill/>
          </a:ln>
        </p:spPr>
      </p:pic>
      <p:pic>
        <p:nvPicPr>
          <p:cNvPr id="558" name="Google Shape;558;g2070f06f746_0_630"/>
          <p:cNvPicPr preferRelativeResize="0"/>
          <p:nvPr/>
        </p:nvPicPr>
        <p:blipFill rotWithShape="1">
          <a:blip r:embed="rId5">
            <a:alphaModFix/>
          </a:blip>
          <a:srcRect b="0" l="0" r="0" t="0"/>
          <a:stretch/>
        </p:blipFill>
        <p:spPr>
          <a:xfrm>
            <a:off x="533800" y="1165648"/>
            <a:ext cx="3527149" cy="987575"/>
          </a:xfrm>
          <a:prstGeom prst="rect">
            <a:avLst/>
          </a:prstGeom>
          <a:noFill/>
          <a:ln>
            <a:noFill/>
          </a:ln>
        </p:spPr>
      </p:pic>
      <p:pic>
        <p:nvPicPr>
          <p:cNvPr id="559" name="Google Shape;559;g2070f06f746_0_630"/>
          <p:cNvPicPr preferRelativeResize="0"/>
          <p:nvPr/>
        </p:nvPicPr>
        <p:blipFill rotWithShape="1">
          <a:blip r:embed="rId6">
            <a:alphaModFix/>
          </a:blip>
          <a:srcRect b="0" l="0" r="0" t="0"/>
          <a:stretch/>
        </p:blipFill>
        <p:spPr>
          <a:xfrm>
            <a:off x="4744627" y="1165650"/>
            <a:ext cx="3833525" cy="1039600"/>
          </a:xfrm>
          <a:prstGeom prst="rect">
            <a:avLst/>
          </a:prstGeom>
          <a:noFill/>
          <a:ln>
            <a:noFill/>
          </a:ln>
        </p:spPr>
      </p:pic>
      <p:pic>
        <p:nvPicPr>
          <p:cNvPr id="560" name="Google Shape;560;g2070f06f746_0_630"/>
          <p:cNvPicPr preferRelativeResize="0"/>
          <p:nvPr/>
        </p:nvPicPr>
        <p:blipFill rotWithShape="1">
          <a:blip r:embed="rId7">
            <a:alphaModFix/>
          </a:blip>
          <a:srcRect b="0" l="0" r="0" t="0"/>
          <a:stretch/>
        </p:blipFill>
        <p:spPr>
          <a:xfrm>
            <a:off x="439148" y="2472721"/>
            <a:ext cx="1223400" cy="709550"/>
          </a:xfrm>
          <a:prstGeom prst="rect">
            <a:avLst/>
          </a:prstGeom>
          <a:noFill/>
          <a:ln>
            <a:noFill/>
          </a:ln>
        </p:spPr>
      </p:pic>
      <p:pic>
        <p:nvPicPr>
          <p:cNvPr id="561" name="Google Shape;561;g2070f06f746_0_630"/>
          <p:cNvPicPr preferRelativeResize="0"/>
          <p:nvPr/>
        </p:nvPicPr>
        <p:blipFill rotWithShape="1">
          <a:blip r:embed="rId8">
            <a:alphaModFix/>
          </a:blip>
          <a:srcRect b="0" l="0" r="0" t="0"/>
          <a:stretch/>
        </p:blipFill>
        <p:spPr>
          <a:xfrm>
            <a:off x="5373226" y="4139996"/>
            <a:ext cx="1828800" cy="874104"/>
          </a:xfrm>
          <a:prstGeom prst="rect">
            <a:avLst/>
          </a:prstGeom>
          <a:noFill/>
          <a:ln>
            <a:noFill/>
          </a:ln>
        </p:spPr>
      </p:pic>
      <p:pic>
        <p:nvPicPr>
          <p:cNvPr id="562" name="Google Shape;562;g2070f06f746_0_630"/>
          <p:cNvPicPr preferRelativeResize="0"/>
          <p:nvPr/>
        </p:nvPicPr>
        <p:blipFill rotWithShape="1">
          <a:blip r:embed="rId9">
            <a:alphaModFix/>
          </a:blip>
          <a:srcRect b="0" l="0" r="0" t="0"/>
          <a:stretch/>
        </p:blipFill>
        <p:spPr>
          <a:xfrm>
            <a:off x="3111525" y="2472725"/>
            <a:ext cx="2490650" cy="874100"/>
          </a:xfrm>
          <a:prstGeom prst="rect">
            <a:avLst/>
          </a:prstGeom>
          <a:noFill/>
          <a:ln>
            <a:noFill/>
          </a:ln>
        </p:spPr>
      </p:pic>
      <p:pic>
        <p:nvPicPr>
          <p:cNvPr id="563" name="Google Shape;563;g2070f06f746_0_630"/>
          <p:cNvPicPr preferRelativeResize="0"/>
          <p:nvPr/>
        </p:nvPicPr>
        <p:blipFill rotWithShape="1">
          <a:blip r:embed="rId10">
            <a:alphaModFix/>
          </a:blip>
          <a:srcRect b="0" l="0" r="0" t="0"/>
          <a:stretch/>
        </p:blipFill>
        <p:spPr>
          <a:xfrm>
            <a:off x="151775" y="3768477"/>
            <a:ext cx="2693550" cy="92992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g2070f06f746_0_642"/>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Commands fOr Walking in a square </a:t>
            </a:r>
            <a:endParaRPr/>
          </a:p>
        </p:txBody>
      </p:sp>
      <p:sp>
        <p:nvSpPr>
          <p:cNvPr id="569" name="Google Shape;569;g2070f06f746_0_642"/>
          <p:cNvSpPr txBox="1"/>
          <p:nvPr>
            <p:ph idx="1" type="body"/>
          </p:nvPr>
        </p:nvSpPr>
        <p:spPr>
          <a:xfrm>
            <a:off x="311700" y="1152475"/>
            <a:ext cx="41490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b="1" lang="en"/>
              <a:t>Step 4 (Then): Turn right</a:t>
            </a:r>
            <a:endParaRPr b="1"/>
          </a:p>
          <a:p>
            <a:pPr indent="0" lvl="0" marL="0" rtl="0" algn="l">
              <a:lnSpc>
                <a:spcPct val="115000"/>
              </a:lnSpc>
              <a:spcBef>
                <a:spcPts val="1200"/>
              </a:spcBef>
              <a:spcAft>
                <a:spcPts val="0"/>
              </a:spcAft>
              <a:buSzPts val="1800"/>
              <a:buNone/>
            </a:pPr>
            <a:r>
              <a:t/>
            </a:r>
            <a:endParaRPr/>
          </a:p>
          <a:p>
            <a:pPr indent="0" lvl="0" marL="0" rtl="0" algn="l">
              <a:lnSpc>
                <a:spcPct val="115000"/>
              </a:lnSpc>
              <a:spcBef>
                <a:spcPts val="1200"/>
              </a:spcBef>
              <a:spcAft>
                <a:spcPts val="1200"/>
              </a:spcAft>
              <a:buSzPts val="1800"/>
              <a:buNone/>
            </a:pPr>
            <a:r>
              <a:t/>
            </a:r>
            <a:endParaRPr/>
          </a:p>
        </p:txBody>
      </p:sp>
      <p:pic>
        <p:nvPicPr>
          <p:cNvPr id="570" name="Google Shape;570;g2070f06f746_0_642"/>
          <p:cNvPicPr preferRelativeResize="0"/>
          <p:nvPr/>
        </p:nvPicPr>
        <p:blipFill rotWithShape="1">
          <a:blip r:embed="rId3">
            <a:alphaModFix/>
          </a:blip>
          <a:srcRect b="0" l="0" r="0" t="0"/>
          <a:stretch/>
        </p:blipFill>
        <p:spPr>
          <a:xfrm>
            <a:off x="835613" y="1903800"/>
            <a:ext cx="2752725" cy="2438400"/>
          </a:xfrm>
          <a:prstGeom prst="rect">
            <a:avLst/>
          </a:prstGeom>
          <a:noFill/>
          <a:ln>
            <a:noFill/>
          </a:ln>
        </p:spPr>
      </p:pic>
      <p:pic>
        <p:nvPicPr>
          <p:cNvPr id="571" name="Google Shape;571;g2070f06f746_0_642"/>
          <p:cNvPicPr preferRelativeResize="0"/>
          <p:nvPr/>
        </p:nvPicPr>
        <p:blipFill rotWithShape="1">
          <a:blip r:embed="rId4">
            <a:alphaModFix/>
          </a:blip>
          <a:srcRect b="0" l="0" r="0" t="0"/>
          <a:stretch/>
        </p:blipFill>
        <p:spPr>
          <a:xfrm>
            <a:off x="4572000" y="2196497"/>
            <a:ext cx="5637850" cy="18291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0"/>
                                        </p:tgtEl>
                                        <p:attrNameLst>
                                          <p:attrName>style.visibility</p:attrName>
                                        </p:attrNameLst>
                                      </p:cBhvr>
                                      <p:to>
                                        <p:strVal val="visible"/>
                                      </p:to>
                                    </p:set>
                                    <p:animEffect filter="fade" transition="in">
                                      <p:cBhvr>
                                        <p:cTn dur="1000"/>
                                        <p:tgtEl>
                                          <p:spTgt spid="5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sp>
        <p:nvSpPr>
          <p:cNvPr id="576" name="Google Shape;576;g2070f06f746_0_649"/>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en"/>
              <a:t>Commands for our computer (robot) </a:t>
            </a:r>
            <a:endParaRPr/>
          </a:p>
        </p:txBody>
      </p:sp>
      <p:pic>
        <p:nvPicPr>
          <p:cNvPr id="577" name="Google Shape;577;g2070f06f746_0_649"/>
          <p:cNvPicPr preferRelativeResize="0"/>
          <p:nvPr/>
        </p:nvPicPr>
        <p:blipFill rotWithShape="1">
          <a:blip r:embed="rId3">
            <a:alphaModFix/>
          </a:blip>
          <a:srcRect b="0" l="0" r="0" t="0"/>
          <a:stretch/>
        </p:blipFill>
        <p:spPr>
          <a:xfrm>
            <a:off x="6642700" y="3391227"/>
            <a:ext cx="2246325" cy="748775"/>
          </a:xfrm>
          <a:prstGeom prst="rect">
            <a:avLst/>
          </a:prstGeom>
          <a:noFill/>
          <a:ln>
            <a:noFill/>
          </a:ln>
        </p:spPr>
      </p:pic>
      <p:pic>
        <p:nvPicPr>
          <p:cNvPr id="578" name="Google Shape;578;g2070f06f746_0_649"/>
          <p:cNvPicPr preferRelativeResize="0"/>
          <p:nvPr/>
        </p:nvPicPr>
        <p:blipFill rotWithShape="1">
          <a:blip r:embed="rId4">
            <a:alphaModFix/>
          </a:blip>
          <a:srcRect b="0" l="0" r="0" t="0"/>
          <a:stretch/>
        </p:blipFill>
        <p:spPr>
          <a:xfrm>
            <a:off x="2669325" y="3855429"/>
            <a:ext cx="3269405" cy="1060700"/>
          </a:xfrm>
          <a:prstGeom prst="rect">
            <a:avLst/>
          </a:prstGeom>
          <a:noFill/>
          <a:ln>
            <a:noFill/>
          </a:ln>
        </p:spPr>
      </p:pic>
      <p:pic>
        <p:nvPicPr>
          <p:cNvPr id="579" name="Google Shape;579;g2070f06f746_0_649"/>
          <p:cNvPicPr preferRelativeResize="0"/>
          <p:nvPr/>
        </p:nvPicPr>
        <p:blipFill rotWithShape="1">
          <a:blip r:embed="rId5">
            <a:alphaModFix/>
          </a:blip>
          <a:srcRect b="0" l="0" r="0" t="0"/>
          <a:stretch/>
        </p:blipFill>
        <p:spPr>
          <a:xfrm>
            <a:off x="533800" y="1165648"/>
            <a:ext cx="3527149" cy="987575"/>
          </a:xfrm>
          <a:prstGeom prst="rect">
            <a:avLst/>
          </a:prstGeom>
          <a:noFill/>
          <a:ln>
            <a:noFill/>
          </a:ln>
        </p:spPr>
      </p:pic>
      <p:pic>
        <p:nvPicPr>
          <p:cNvPr id="580" name="Google Shape;580;g2070f06f746_0_649"/>
          <p:cNvPicPr preferRelativeResize="0"/>
          <p:nvPr/>
        </p:nvPicPr>
        <p:blipFill rotWithShape="1">
          <a:blip r:embed="rId6">
            <a:alphaModFix/>
          </a:blip>
          <a:srcRect b="0" l="0" r="0" t="0"/>
          <a:stretch/>
        </p:blipFill>
        <p:spPr>
          <a:xfrm>
            <a:off x="4744627" y="1165650"/>
            <a:ext cx="3833525" cy="1039600"/>
          </a:xfrm>
          <a:prstGeom prst="rect">
            <a:avLst/>
          </a:prstGeom>
          <a:noFill/>
          <a:ln>
            <a:noFill/>
          </a:ln>
        </p:spPr>
      </p:pic>
      <p:pic>
        <p:nvPicPr>
          <p:cNvPr id="581" name="Google Shape;581;g2070f06f746_0_649"/>
          <p:cNvPicPr preferRelativeResize="0"/>
          <p:nvPr/>
        </p:nvPicPr>
        <p:blipFill rotWithShape="1">
          <a:blip r:embed="rId7">
            <a:alphaModFix/>
          </a:blip>
          <a:srcRect b="0" l="0" r="0" t="0"/>
          <a:stretch/>
        </p:blipFill>
        <p:spPr>
          <a:xfrm>
            <a:off x="439148" y="2472721"/>
            <a:ext cx="1223400" cy="709550"/>
          </a:xfrm>
          <a:prstGeom prst="rect">
            <a:avLst/>
          </a:prstGeom>
          <a:noFill/>
          <a:ln>
            <a:noFill/>
          </a:ln>
        </p:spPr>
      </p:pic>
      <p:pic>
        <p:nvPicPr>
          <p:cNvPr id="582" name="Google Shape;582;g2070f06f746_0_649"/>
          <p:cNvPicPr preferRelativeResize="0"/>
          <p:nvPr/>
        </p:nvPicPr>
        <p:blipFill rotWithShape="1">
          <a:blip r:embed="rId8">
            <a:alphaModFix/>
          </a:blip>
          <a:srcRect b="0" l="0" r="0" t="0"/>
          <a:stretch/>
        </p:blipFill>
        <p:spPr>
          <a:xfrm>
            <a:off x="5373226" y="4139996"/>
            <a:ext cx="1828800" cy="874104"/>
          </a:xfrm>
          <a:prstGeom prst="rect">
            <a:avLst/>
          </a:prstGeom>
          <a:noFill/>
          <a:ln>
            <a:noFill/>
          </a:ln>
        </p:spPr>
      </p:pic>
      <p:pic>
        <p:nvPicPr>
          <p:cNvPr id="583" name="Google Shape;583;g2070f06f746_0_649"/>
          <p:cNvPicPr preferRelativeResize="0"/>
          <p:nvPr/>
        </p:nvPicPr>
        <p:blipFill rotWithShape="1">
          <a:blip r:embed="rId9">
            <a:alphaModFix/>
          </a:blip>
          <a:srcRect b="0" l="0" r="0" t="0"/>
          <a:stretch/>
        </p:blipFill>
        <p:spPr>
          <a:xfrm>
            <a:off x="3212600" y="2472725"/>
            <a:ext cx="2490650" cy="874100"/>
          </a:xfrm>
          <a:prstGeom prst="rect">
            <a:avLst/>
          </a:prstGeom>
          <a:noFill/>
          <a:ln>
            <a:noFill/>
          </a:ln>
        </p:spPr>
      </p:pic>
      <p:pic>
        <p:nvPicPr>
          <p:cNvPr id="584" name="Google Shape;584;g2070f06f746_0_649"/>
          <p:cNvPicPr preferRelativeResize="0"/>
          <p:nvPr/>
        </p:nvPicPr>
        <p:blipFill rotWithShape="1">
          <a:blip r:embed="rId10">
            <a:alphaModFix/>
          </a:blip>
          <a:srcRect b="0" l="0" r="0" t="0"/>
          <a:stretch/>
        </p:blipFill>
        <p:spPr>
          <a:xfrm>
            <a:off x="151775" y="3768477"/>
            <a:ext cx="2693550" cy="92992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g2070f06f746_0_661"/>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Commands fOr Walking in a square </a:t>
            </a:r>
            <a:endParaRPr/>
          </a:p>
        </p:txBody>
      </p:sp>
      <p:sp>
        <p:nvSpPr>
          <p:cNvPr id="590" name="Google Shape;590;g2070f06f746_0_661"/>
          <p:cNvSpPr txBox="1"/>
          <p:nvPr>
            <p:ph idx="1" type="body"/>
          </p:nvPr>
        </p:nvSpPr>
        <p:spPr>
          <a:xfrm>
            <a:off x="311700" y="1152475"/>
            <a:ext cx="41490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b="1" lang="en"/>
              <a:t>Step 5 (Next): Walk 2 steps </a:t>
            </a:r>
            <a:endParaRPr b="1"/>
          </a:p>
          <a:p>
            <a:pPr indent="0" lvl="0" marL="0" rtl="0" algn="l">
              <a:lnSpc>
                <a:spcPct val="115000"/>
              </a:lnSpc>
              <a:spcBef>
                <a:spcPts val="1200"/>
              </a:spcBef>
              <a:spcAft>
                <a:spcPts val="0"/>
              </a:spcAft>
              <a:buSzPts val="1800"/>
              <a:buNone/>
            </a:pPr>
            <a:r>
              <a:t/>
            </a:r>
            <a:endParaRPr/>
          </a:p>
          <a:p>
            <a:pPr indent="0" lvl="0" marL="0" rtl="0" algn="l">
              <a:lnSpc>
                <a:spcPct val="115000"/>
              </a:lnSpc>
              <a:spcBef>
                <a:spcPts val="1200"/>
              </a:spcBef>
              <a:spcAft>
                <a:spcPts val="1200"/>
              </a:spcAft>
              <a:buSzPts val="1800"/>
              <a:buNone/>
            </a:pPr>
            <a:r>
              <a:t/>
            </a:r>
            <a:endParaRPr/>
          </a:p>
        </p:txBody>
      </p:sp>
      <p:grpSp>
        <p:nvGrpSpPr>
          <p:cNvPr id="591" name="Google Shape;591;g2070f06f746_0_661"/>
          <p:cNvGrpSpPr/>
          <p:nvPr/>
        </p:nvGrpSpPr>
        <p:grpSpPr>
          <a:xfrm>
            <a:off x="4003907" y="2113742"/>
            <a:ext cx="3519163" cy="1310052"/>
            <a:chOff x="5272125" y="1345575"/>
            <a:chExt cx="1506362" cy="572700"/>
          </a:xfrm>
        </p:grpSpPr>
        <p:pic>
          <p:nvPicPr>
            <p:cNvPr id="592" name="Google Shape;592;g2070f06f746_0_661"/>
            <p:cNvPicPr preferRelativeResize="0"/>
            <p:nvPr/>
          </p:nvPicPr>
          <p:blipFill rotWithShape="1">
            <a:blip r:embed="rId3">
              <a:alphaModFix/>
            </a:blip>
            <a:srcRect b="0" l="0" r="0" t="0"/>
            <a:stretch/>
          </p:blipFill>
          <p:spPr>
            <a:xfrm>
              <a:off x="5272125" y="1345575"/>
              <a:ext cx="1506362" cy="572700"/>
            </a:xfrm>
            <a:prstGeom prst="rect">
              <a:avLst/>
            </a:prstGeom>
            <a:noFill/>
            <a:ln>
              <a:noFill/>
            </a:ln>
          </p:spPr>
        </p:pic>
        <p:sp>
          <p:nvSpPr>
            <p:cNvPr id="593" name="Google Shape;593;g2070f06f746_0_661"/>
            <p:cNvSpPr txBox="1"/>
            <p:nvPr/>
          </p:nvSpPr>
          <p:spPr>
            <a:xfrm>
              <a:off x="5945572" y="1436922"/>
              <a:ext cx="224700" cy="28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rgbClr val="000000"/>
                  </a:solidFill>
                  <a:latin typeface="Proxima Nova"/>
                  <a:ea typeface="Proxima Nova"/>
                  <a:cs typeface="Proxima Nova"/>
                  <a:sym typeface="Proxima Nova"/>
                </a:rPr>
                <a:t>2</a:t>
              </a:r>
              <a:endParaRPr b="0" i="0" sz="3000" u="none" cap="none" strike="noStrike">
                <a:solidFill>
                  <a:srgbClr val="000000"/>
                </a:solidFill>
                <a:latin typeface="Proxima Nova"/>
                <a:ea typeface="Proxima Nova"/>
                <a:cs typeface="Proxima Nova"/>
                <a:sym typeface="Proxima Nova"/>
              </a:endParaRPr>
            </a:p>
          </p:txBody>
        </p:sp>
      </p:grpSp>
      <p:pic>
        <p:nvPicPr>
          <p:cNvPr id="594" name="Google Shape;594;g2070f06f746_0_661"/>
          <p:cNvPicPr preferRelativeResize="0"/>
          <p:nvPr/>
        </p:nvPicPr>
        <p:blipFill rotWithShape="1">
          <a:blip r:embed="rId4">
            <a:alphaModFix/>
          </a:blip>
          <a:srcRect b="0" l="0" r="0" t="0"/>
          <a:stretch/>
        </p:blipFill>
        <p:spPr>
          <a:xfrm>
            <a:off x="738438" y="1951038"/>
            <a:ext cx="2600325" cy="25622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4"/>
                                        </p:tgtEl>
                                        <p:attrNameLst>
                                          <p:attrName>style.visibility</p:attrName>
                                        </p:attrNameLst>
                                      </p:cBhvr>
                                      <p:to>
                                        <p:strVal val="visible"/>
                                      </p:to>
                                    </p:set>
                                    <p:animEffect filter="fade" transition="in">
                                      <p:cBhvr>
                                        <p:cTn dur="1000"/>
                                        <p:tgtEl>
                                          <p:spTgt spid="5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g2070f06f746_0_957"/>
          <p:cNvSpPr txBox="1"/>
          <p:nvPr/>
        </p:nvSpPr>
        <p:spPr>
          <a:xfrm>
            <a:off x="235200" y="52150"/>
            <a:ext cx="8673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chemeClr val="lt1"/>
                </a:solidFill>
                <a:latin typeface="Proxima Nova"/>
                <a:ea typeface="Proxima Nova"/>
                <a:cs typeface="Proxima Nova"/>
                <a:sym typeface="Proxima Nova"/>
              </a:rPr>
              <a:t>Let’s review: match each CT skill to its definition</a:t>
            </a:r>
            <a:endParaRPr b="1" i="0" sz="2400" u="none" cap="none" strike="noStrike">
              <a:solidFill>
                <a:schemeClr val="lt1"/>
              </a:solidFill>
              <a:latin typeface="Proxima Nova"/>
              <a:ea typeface="Proxima Nova"/>
              <a:cs typeface="Proxima Nova"/>
              <a:sym typeface="Proxima Nova"/>
            </a:endParaRPr>
          </a:p>
        </p:txBody>
      </p:sp>
      <p:sp>
        <p:nvSpPr>
          <p:cNvPr id="106" name="Google Shape;106;g2070f06f746_0_957"/>
          <p:cNvSpPr txBox="1"/>
          <p:nvPr>
            <p:ph idx="4294967295" type="body"/>
          </p:nvPr>
        </p:nvSpPr>
        <p:spPr>
          <a:xfrm>
            <a:off x="320750" y="606250"/>
            <a:ext cx="2421600" cy="4047900"/>
          </a:xfrm>
          <a:prstGeom prst="rect">
            <a:avLst/>
          </a:prstGeom>
          <a:noFill/>
          <a:ln>
            <a:noFill/>
          </a:ln>
        </p:spPr>
        <p:txBody>
          <a:bodyPr anchorCtr="0" anchor="t" bIns="91425" lIns="91425" spcFirstLastPara="1" rIns="91425" wrap="square" tIns="91425">
            <a:normAutofit lnSpcReduction="10000"/>
          </a:bodyPr>
          <a:lstStyle/>
          <a:p>
            <a:pPr indent="0" lvl="0" marL="0" rtl="0" algn="l">
              <a:lnSpc>
                <a:spcPct val="115000"/>
              </a:lnSpc>
              <a:spcBef>
                <a:spcPts val="0"/>
              </a:spcBef>
              <a:spcAft>
                <a:spcPts val="0"/>
              </a:spcAft>
              <a:buSzPts val="2104"/>
              <a:buNone/>
            </a:pPr>
            <a:r>
              <a:rPr b="1" lang="en">
                <a:solidFill>
                  <a:schemeClr val="lt1"/>
                </a:solidFill>
              </a:rPr>
              <a:t>Pattern</a:t>
            </a:r>
            <a:endParaRPr b="1">
              <a:solidFill>
                <a:schemeClr val="lt1"/>
              </a:solidFill>
            </a:endParaRPr>
          </a:p>
          <a:p>
            <a:pPr indent="0" lvl="0" marL="0" rtl="0" algn="l">
              <a:lnSpc>
                <a:spcPct val="115000"/>
              </a:lnSpc>
              <a:spcBef>
                <a:spcPts val="1200"/>
              </a:spcBef>
              <a:spcAft>
                <a:spcPts val="0"/>
              </a:spcAft>
              <a:buSzPts val="2104"/>
              <a:buNone/>
            </a:pPr>
            <a:r>
              <a:t/>
            </a:r>
            <a:endParaRPr b="1">
              <a:solidFill>
                <a:schemeClr val="lt1"/>
              </a:solidFill>
            </a:endParaRPr>
          </a:p>
          <a:p>
            <a:pPr indent="0" lvl="0" marL="0" rtl="0" algn="l">
              <a:lnSpc>
                <a:spcPct val="115000"/>
              </a:lnSpc>
              <a:spcBef>
                <a:spcPts val="1200"/>
              </a:spcBef>
              <a:spcAft>
                <a:spcPts val="0"/>
              </a:spcAft>
              <a:buSzPts val="2104"/>
              <a:buNone/>
            </a:pPr>
            <a:r>
              <a:rPr b="1" lang="en">
                <a:solidFill>
                  <a:schemeClr val="lt1"/>
                </a:solidFill>
              </a:rPr>
              <a:t>Sequence</a:t>
            </a:r>
            <a:endParaRPr b="1">
              <a:solidFill>
                <a:schemeClr val="lt1"/>
              </a:solidFill>
            </a:endParaRPr>
          </a:p>
          <a:p>
            <a:pPr indent="0" lvl="0" marL="0" rtl="0" algn="l">
              <a:lnSpc>
                <a:spcPct val="115000"/>
              </a:lnSpc>
              <a:spcBef>
                <a:spcPts val="1200"/>
              </a:spcBef>
              <a:spcAft>
                <a:spcPts val="0"/>
              </a:spcAft>
              <a:buSzPts val="2104"/>
              <a:buNone/>
            </a:pPr>
            <a:r>
              <a:t/>
            </a:r>
            <a:endParaRPr b="1">
              <a:solidFill>
                <a:schemeClr val="lt1"/>
              </a:solidFill>
            </a:endParaRPr>
          </a:p>
          <a:p>
            <a:pPr indent="0" lvl="0" marL="0" rtl="0" algn="l">
              <a:lnSpc>
                <a:spcPct val="115000"/>
              </a:lnSpc>
              <a:spcBef>
                <a:spcPts val="1200"/>
              </a:spcBef>
              <a:spcAft>
                <a:spcPts val="0"/>
              </a:spcAft>
              <a:buSzPts val="2104"/>
              <a:buNone/>
            </a:pPr>
            <a:r>
              <a:rPr b="1" lang="en">
                <a:solidFill>
                  <a:schemeClr val="lt1"/>
                </a:solidFill>
              </a:rPr>
              <a:t>Scratch Block(s)</a:t>
            </a:r>
            <a:endParaRPr b="1">
              <a:solidFill>
                <a:schemeClr val="lt1"/>
              </a:solidFill>
            </a:endParaRPr>
          </a:p>
          <a:p>
            <a:pPr indent="0" lvl="0" marL="0" rtl="0" algn="l">
              <a:lnSpc>
                <a:spcPct val="115000"/>
              </a:lnSpc>
              <a:spcBef>
                <a:spcPts val="1200"/>
              </a:spcBef>
              <a:spcAft>
                <a:spcPts val="0"/>
              </a:spcAft>
              <a:buSzPts val="2104"/>
              <a:buNone/>
            </a:pPr>
            <a:r>
              <a:t/>
            </a:r>
            <a:endParaRPr b="1">
              <a:solidFill>
                <a:schemeClr val="lt1"/>
              </a:solidFill>
            </a:endParaRPr>
          </a:p>
          <a:p>
            <a:pPr indent="0" lvl="0" marL="0" rtl="0" algn="l">
              <a:lnSpc>
                <a:spcPct val="115000"/>
              </a:lnSpc>
              <a:spcBef>
                <a:spcPts val="1200"/>
              </a:spcBef>
              <a:spcAft>
                <a:spcPts val="0"/>
              </a:spcAft>
              <a:buSzPts val="2104"/>
              <a:buNone/>
            </a:pPr>
            <a:r>
              <a:rPr b="1" lang="en">
                <a:solidFill>
                  <a:schemeClr val="lt1"/>
                </a:solidFill>
              </a:rPr>
              <a:t>Sprite</a:t>
            </a:r>
            <a:endParaRPr b="1">
              <a:solidFill>
                <a:schemeClr val="lt1"/>
              </a:solidFill>
            </a:endParaRPr>
          </a:p>
          <a:p>
            <a:pPr indent="0" lvl="0" marL="0" rtl="0" algn="l">
              <a:lnSpc>
                <a:spcPct val="115000"/>
              </a:lnSpc>
              <a:spcBef>
                <a:spcPts val="1200"/>
              </a:spcBef>
              <a:spcAft>
                <a:spcPts val="0"/>
              </a:spcAft>
              <a:buSzPts val="2104"/>
              <a:buNone/>
            </a:pPr>
            <a:r>
              <a:t/>
            </a:r>
            <a:endParaRPr b="1">
              <a:solidFill>
                <a:schemeClr val="lt1"/>
              </a:solidFill>
            </a:endParaRPr>
          </a:p>
          <a:p>
            <a:pPr indent="0" lvl="0" marL="0" rtl="0" algn="l">
              <a:lnSpc>
                <a:spcPct val="115000"/>
              </a:lnSpc>
              <a:spcBef>
                <a:spcPts val="1200"/>
              </a:spcBef>
              <a:spcAft>
                <a:spcPts val="1200"/>
              </a:spcAft>
              <a:buSzPts val="2104"/>
              <a:buNone/>
            </a:pPr>
            <a:r>
              <a:rPr b="1" lang="en">
                <a:solidFill>
                  <a:schemeClr val="lt1"/>
                </a:solidFill>
              </a:rPr>
              <a:t>Backdrop </a:t>
            </a:r>
            <a:endParaRPr b="1">
              <a:solidFill>
                <a:schemeClr val="lt1"/>
              </a:solidFill>
            </a:endParaRPr>
          </a:p>
        </p:txBody>
      </p:sp>
      <p:sp>
        <p:nvSpPr>
          <p:cNvPr id="107" name="Google Shape;107;g2070f06f746_0_957"/>
          <p:cNvSpPr txBox="1"/>
          <p:nvPr>
            <p:ph idx="4294967295" type="body"/>
          </p:nvPr>
        </p:nvSpPr>
        <p:spPr>
          <a:xfrm>
            <a:off x="5607600" y="606250"/>
            <a:ext cx="3248700" cy="41640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2118"/>
              <a:buNone/>
            </a:pPr>
            <a:r>
              <a:rPr lang="en">
                <a:solidFill>
                  <a:schemeClr val="lt1"/>
                </a:solidFill>
              </a:rPr>
              <a:t>An ordered set of instructions</a:t>
            </a:r>
            <a:endParaRPr>
              <a:solidFill>
                <a:schemeClr val="lt1"/>
              </a:solidFill>
            </a:endParaRPr>
          </a:p>
          <a:p>
            <a:pPr indent="0" lvl="0" marL="0" rtl="0" algn="l">
              <a:lnSpc>
                <a:spcPct val="115000"/>
              </a:lnSpc>
              <a:spcBef>
                <a:spcPts val="0"/>
              </a:spcBef>
              <a:spcAft>
                <a:spcPts val="0"/>
              </a:spcAft>
              <a:buSzPts val="2118"/>
              <a:buNone/>
            </a:pPr>
            <a:r>
              <a:t/>
            </a:r>
            <a:endParaRPr>
              <a:solidFill>
                <a:schemeClr val="lt1"/>
              </a:solidFill>
            </a:endParaRPr>
          </a:p>
          <a:p>
            <a:pPr indent="0" lvl="0" marL="0" rtl="0" algn="l">
              <a:lnSpc>
                <a:spcPct val="115000"/>
              </a:lnSpc>
              <a:spcBef>
                <a:spcPts val="1200"/>
              </a:spcBef>
              <a:spcAft>
                <a:spcPts val="0"/>
              </a:spcAft>
              <a:buSzPts val="2118"/>
              <a:buNone/>
            </a:pPr>
            <a:r>
              <a:rPr lang="en">
                <a:solidFill>
                  <a:schemeClr val="lt1"/>
                </a:solidFill>
              </a:rPr>
              <a:t>Background in Scratch project</a:t>
            </a:r>
            <a:endParaRPr>
              <a:solidFill>
                <a:schemeClr val="lt1"/>
              </a:solidFill>
            </a:endParaRPr>
          </a:p>
          <a:p>
            <a:pPr indent="0" lvl="0" marL="0" rtl="0" algn="l">
              <a:lnSpc>
                <a:spcPct val="115000"/>
              </a:lnSpc>
              <a:spcBef>
                <a:spcPts val="1200"/>
              </a:spcBef>
              <a:spcAft>
                <a:spcPts val="0"/>
              </a:spcAft>
              <a:buSzPts val="2118"/>
              <a:buNone/>
            </a:pPr>
            <a:r>
              <a:t/>
            </a:r>
            <a:endParaRPr>
              <a:solidFill>
                <a:schemeClr val="lt1"/>
              </a:solidFill>
            </a:endParaRPr>
          </a:p>
          <a:p>
            <a:pPr indent="0" lvl="0" marL="0" rtl="0" algn="l">
              <a:lnSpc>
                <a:spcPct val="115000"/>
              </a:lnSpc>
              <a:spcBef>
                <a:spcPts val="1200"/>
              </a:spcBef>
              <a:spcAft>
                <a:spcPts val="0"/>
              </a:spcAft>
              <a:buSzPts val="2118"/>
              <a:buNone/>
            </a:pPr>
            <a:r>
              <a:rPr lang="en">
                <a:solidFill>
                  <a:schemeClr val="lt1"/>
                </a:solidFill>
              </a:rPr>
              <a:t>Something that repeats </a:t>
            </a:r>
            <a:endParaRPr>
              <a:solidFill>
                <a:schemeClr val="lt1"/>
              </a:solidFill>
            </a:endParaRPr>
          </a:p>
          <a:p>
            <a:pPr indent="0" lvl="0" marL="0" rtl="0" algn="l">
              <a:lnSpc>
                <a:spcPct val="115000"/>
              </a:lnSpc>
              <a:spcBef>
                <a:spcPts val="1200"/>
              </a:spcBef>
              <a:spcAft>
                <a:spcPts val="0"/>
              </a:spcAft>
              <a:buSzPts val="2118"/>
              <a:buNone/>
            </a:pPr>
            <a:r>
              <a:t/>
            </a:r>
            <a:endParaRPr>
              <a:solidFill>
                <a:schemeClr val="lt1"/>
              </a:solidFill>
            </a:endParaRPr>
          </a:p>
          <a:p>
            <a:pPr indent="0" lvl="0" marL="0" rtl="0" algn="l">
              <a:lnSpc>
                <a:spcPct val="115000"/>
              </a:lnSpc>
              <a:spcBef>
                <a:spcPts val="1200"/>
              </a:spcBef>
              <a:spcAft>
                <a:spcPts val="0"/>
              </a:spcAft>
              <a:buSzPts val="2118"/>
              <a:buNone/>
            </a:pPr>
            <a:r>
              <a:rPr lang="en">
                <a:solidFill>
                  <a:schemeClr val="lt1"/>
                </a:solidFill>
              </a:rPr>
              <a:t>Commands in Scratch</a:t>
            </a:r>
            <a:endParaRPr>
              <a:solidFill>
                <a:schemeClr val="lt1"/>
              </a:solidFill>
            </a:endParaRPr>
          </a:p>
          <a:p>
            <a:pPr indent="0" lvl="0" marL="0" rtl="0" algn="l">
              <a:lnSpc>
                <a:spcPct val="115000"/>
              </a:lnSpc>
              <a:spcBef>
                <a:spcPts val="1200"/>
              </a:spcBef>
              <a:spcAft>
                <a:spcPts val="0"/>
              </a:spcAft>
              <a:buSzPts val="2118"/>
              <a:buNone/>
            </a:pPr>
            <a:r>
              <a:t/>
            </a:r>
            <a:endParaRPr>
              <a:solidFill>
                <a:schemeClr val="lt1"/>
              </a:solidFill>
            </a:endParaRPr>
          </a:p>
          <a:p>
            <a:pPr indent="0" lvl="0" marL="0" rtl="0" algn="l">
              <a:lnSpc>
                <a:spcPct val="115000"/>
              </a:lnSpc>
              <a:spcBef>
                <a:spcPts val="1200"/>
              </a:spcBef>
              <a:spcAft>
                <a:spcPts val="1200"/>
              </a:spcAft>
              <a:buSzPts val="2118"/>
              <a:buNone/>
            </a:pPr>
            <a:r>
              <a:rPr lang="en">
                <a:solidFill>
                  <a:schemeClr val="lt1"/>
                </a:solidFill>
              </a:rPr>
              <a:t>Characters in Scratch</a:t>
            </a:r>
            <a:endParaRPr>
              <a:solidFill>
                <a:schemeClr val="lt1"/>
              </a:solidFill>
            </a:endParaRPr>
          </a:p>
        </p:txBody>
      </p:sp>
      <p:cxnSp>
        <p:nvCxnSpPr>
          <p:cNvPr id="108" name="Google Shape;108;g2070f06f746_0_957"/>
          <p:cNvCxnSpPr/>
          <p:nvPr/>
        </p:nvCxnSpPr>
        <p:spPr>
          <a:xfrm>
            <a:off x="1521400" y="977125"/>
            <a:ext cx="3761700" cy="1479600"/>
          </a:xfrm>
          <a:prstGeom prst="straightConnector1">
            <a:avLst/>
          </a:prstGeom>
          <a:noFill/>
          <a:ln cap="flat" cmpd="sng" w="76200">
            <a:solidFill>
              <a:schemeClr val="lt1"/>
            </a:solidFill>
            <a:prstDash val="solid"/>
            <a:round/>
            <a:headEnd len="sm" w="sm" type="none"/>
            <a:tailEnd len="sm" w="sm" type="none"/>
          </a:ln>
        </p:spPr>
      </p:cxnSp>
      <p:cxnSp>
        <p:nvCxnSpPr>
          <p:cNvPr id="109" name="Google Shape;109;g2070f06f746_0_957"/>
          <p:cNvCxnSpPr/>
          <p:nvPr/>
        </p:nvCxnSpPr>
        <p:spPr>
          <a:xfrm flipH="1" rot="10800000">
            <a:off x="1743600" y="977125"/>
            <a:ext cx="3651300" cy="689700"/>
          </a:xfrm>
          <a:prstGeom prst="straightConnector1">
            <a:avLst/>
          </a:prstGeom>
          <a:noFill/>
          <a:ln cap="flat" cmpd="sng" w="76200">
            <a:solidFill>
              <a:schemeClr val="lt1"/>
            </a:solidFill>
            <a:prstDash val="solid"/>
            <a:round/>
            <a:headEnd len="sm" w="sm" type="none"/>
            <a:tailEnd len="sm" w="sm" type="none"/>
          </a:ln>
        </p:spPr>
      </p:cxnSp>
      <p:cxnSp>
        <p:nvCxnSpPr>
          <p:cNvPr id="110" name="Google Shape;110;g2070f06f746_0_957"/>
          <p:cNvCxnSpPr/>
          <p:nvPr/>
        </p:nvCxnSpPr>
        <p:spPr>
          <a:xfrm>
            <a:off x="2244950" y="2698575"/>
            <a:ext cx="3247500" cy="825900"/>
          </a:xfrm>
          <a:prstGeom prst="straightConnector1">
            <a:avLst/>
          </a:prstGeom>
          <a:noFill/>
          <a:ln cap="flat" cmpd="sng" w="76200">
            <a:solidFill>
              <a:schemeClr val="lt1"/>
            </a:solidFill>
            <a:prstDash val="solid"/>
            <a:round/>
            <a:headEnd len="sm" w="sm" type="none"/>
            <a:tailEnd len="sm" w="sm" type="none"/>
          </a:ln>
        </p:spPr>
      </p:cxnSp>
      <p:cxnSp>
        <p:nvCxnSpPr>
          <p:cNvPr id="111" name="Google Shape;111;g2070f06f746_0_957"/>
          <p:cNvCxnSpPr/>
          <p:nvPr/>
        </p:nvCxnSpPr>
        <p:spPr>
          <a:xfrm>
            <a:off x="1245825" y="3517300"/>
            <a:ext cx="4344300" cy="949200"/>
          </a:xfrm>
          <a:prstGeom prst="straightConnector1">
            <a:avLst/>
          </a:prstGeom>
          <a:noFill/>
          <a:ln cap="flat" cmpd="sng" w="76200">
            <a:solidFill>
              <a:schemeClr val="lt1"/>
            </a:solidFill>
            <a:prstDash val="solid"/>
            <a:round/>
            <a:headEnd len="sm" w="sm" type="none"/>
            <a:tailEnd len="sm" w="sm" type="none"/>
          </a:ln>
        </p:spPr>
      </p:cxnSp>
      <p:cxnSp>
        <p:nvCxnSpPr>
          <p:cNvPr id="112" name="Google Shape;112;g2070f06f746_0_957"/>
          <p:cNvCxnSpPr/>
          <p:nvPr/>
        </p:nvCxnSpPr>
        <p:spPr>
          <a:xfrm flipH="1" rot="10800000">
            <a:off x="1591200" y="1737875"/>
            <a:ext cx="3901200" cy="2686800"/>
          </a:xfrm>
          <a:prstGeom prst="straightConnector1">
            <a:avLst/>
          </a:prstGeom>
          <a:noFill/>
          <a:ln cap="flat" cmpd="sng" w="76200">
            <a:solidFill>
              <a:schemeClr val="lt1"/>
            </a:solidFill>
            <a:prstDash val="solid"/>
            <a:round/>
            <a:headEnd len="sm" w="sm" type="none"/>
            <a:tailEnd len="sm" w="sm" type="none"/>
          </a:ln>
        </p:spPr>
      </p:cxn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sp>
        <p:nvSpPr>
          <p:cNvPr id="599" name="Google Shape;599;g2070f06f746_0_670"/>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en"/>
              <a:t>Commands for our computer (robot) </a:t>
            </a:r>
            <a:endParaRPr/>
          </a:p>
        </p:txBody>
      </p:sp>
      <p:pic>
        <p:nvPicPr>
          <p:cNvPr id="600" name="Google Shape;600;g2070f06f746_0_670"/>
          <p:cNvPicPr preferRelativeResize="0"/>
          <p:nvPr/>
        </p:nvPicPr>
        <p:blipFill rotWithShape="1">
          <a:blip r:embed="rId3">
            <a:alphaModFix/>
          </a:blip>
          <a:srcRect b="0" l="0" r="0" t="0"/>
          <a:stretch/>
        </p:blipFill>
        <p:spPr>
          <a:xfrm>
            <a:off x="6642700" y="3391227"/>
            <a:ext cx="2246325" cy="748775"/>
          </a:xfrm>
          <a:prstGeom prst="rect">
            <a:avLst/>
          </a:prstGeom>
          <a:noFill/>
          <a:ln>
            <a:noFill/>
          </a:ln>
        </p:spPr>
      </p:pic>
      <p:pic>
        <p:nvPicPr>
          <p:cNvPr id="601" name="Google Shape;601;g2070f06f746_0_670"/>
          <p:cNvPicPr preferRelativeResize="0"/>
          <p:nvPr/>
        </p:nvPicPr>
        <p:blipFill rotWithShape="1">
          <a:blip r:embed="rId4">
            <a:alphaModFix/>
          </a:blip>
          <a:srcRect b="0" l="0" r="0" t="0"/>
          <a:stretch/>
        </p:blipFill>
        <p:spPr>
          <a:xfrm>
            <a:off x="2669325" y="3855429"/>
            <a:ext cx="3269405" cy="1060700"/>
          </a:xfrm>
          <a:prstGeom prst="rect">
            <a:avLst/>
          </a:prstGeom>
          <a:noFill/>
          <a:ln>
            <a:noFill/>
          </a:ln>
        </p:spPr>
      </p:pic>
      <p:pic>
        <p:nvPicPr>
          <p:cNvPr id="602" name="Google Shape;602;g2070f06f746_0_670"/>
          <p:cNvPicPr preferRelativeResize="0"/>
          <p:nvPr/>
        </p:nvPicPr>
        <p:blipFill rotWithShape="1">
          <a:blip r:embed="rId5">
            <a:alphaModFix/>
          </a:blip>
          <a:srcRect b="0" l="0" r="0" t="0"/>
          <a:stretch/>
        </p:blipFill>
        <p:spPr>
          <a:xfrm>
            <a:off x="533800" y="1165648"/>
            <a:ext cx="3527149" cy="987575"/>
          </a:xfrm>
          <a:prstGeom prst="rect">
            <a:avLst/>
          </a:prstGeom>
          <a:noFill/>
          <a:ln>
            <a:noFill/>
          </a:ln>
        </p:spPr>
      </p:pic>
      <p:pic>
        <p:nvPicPr>
          <p:cNvPr id="603" name="Google Shape;603;g2070f06f746_0_670"/>
          <p:cNvPicPr preferRelativeResize="0"/>
          <p:nvPr/>
        </p:nvPicPr>
        <p:blipFill rotWithShape="1">
          <a:blip r:embed="rId6">
            <a:alphaModFix/>
          </a:blip>
          <a:srcRect b="0" l="0" r="0" t="0"/>
          <a:stretch/>
        </p:blipFill>
        <p:spPr>
          <a:xfrm>
            <a:off x="4744627" y="1165650"/>
            <a:ext cx="3833525" cy="1039600"/>
          </a:xfrm>
          <a:prstGeom prst="rect">
            <a:avLst/>
          </a:prstGeom>
          <a:noFill/>
          <a:ln>
            <a:noFill/>
          </a:ln>
        </p:spPr>
      </p:pic>
      <p:pic>
        <p:nvPicPr>
          <p:cNvPr id="604" name="Google Shape;604;g2070f06f746_0_670"/>
          <p:cNvPicPr preferRelativeResize="0"/>
          <p:nvPr/>
        </p:nvPicPr>
        <p:blipFill rotWithShape="1">
          <a:blip r:embed="rId7">
            <a:alphaModFix/>
          </a:blip>
          <a:srcRect b="0" l="0" r="0" t="0"/>
          <a:stretch/>
        </p:blipFill>
        <p:spPr>
          <a:xfrm>
            <a:off x="439148" y="2472721"/>
            <a:ext cx="1223400" cy="709550"/>
          </a:xfrm>
          <a:prstGeom prst="rect">
            <a:avLst/>
          </a:prstGeom>
          <a:noFill/>
          <a:ln>
            <a:noFill/>
          </a:ln>
        </p:spPr>
      </p:pic>
      <p:pic>
        <p:nvPicPr>
          <p:cNvPr id="605" name="Google Shape;605;g2070f06f746_0_670"/>
          <p:cNvPicPr preferRelativeResize="0"/>
          <p:nvPr/>
        </p:nvPicPr>
        <p:blipFill rotWithShape="1">
          <a:blip r:embed="rId8">
            <a:alphaModFix/>
          </a:blip>
          <a:srcRect b="0" l="0" r="0" t="0"/>
          <a:stretch/>
        </p:blipFill>
        <p:spPr>
          <a:xfrm>
            <a:off x="5373226" y="4139996"/>
            <a:ext cx="1828800" cy="874104"/>
          </a:xfrm>
          <a:prstGeom prst="rect">
            <a:avLst/>
          </a:prstGeom>
          <a:noFill/>
          <a:ln>
            <a:noFill/>
          </a:ln>
        </p:spPr>
      </p:pic>
      <p:pic>
        <p:nvPicPr>
          <p:cNvPr id="606" name="Google Shape;606;g2070f06f746_0_670"/>
          <p:cNvPicPr preferRelativeResize="0"/>
          <p:nvPr/>
        </p:nvPicPr>
        <p:blipFill rotWithShape="1">
          <a:blip r:embed="rId9">
            <a:alphaModFix/>
          </a:blip>
          <a:srcRect b="0" l="0" r="0" t="0"/>
          <a:stretch/>
        </p:blipFill>
        <p:spPr>
          <a:xfrm>
            <a:off x="3190125" y="2390450"/>
            <a:ext cx="2490650" cy="874100"/>
          </a:xfrm>
          <a:prstGeom prst="rect">
            <a:avLst/>
          </a:prstGeom>
          <a:noFill/>
          <a:ln>
            <a:noFill/>
          </a:ln>
        </p:spPr>
      </p:pic>
      <p:pic>
        <p:nvPicPr>
          <p:cNvPr id="607" name="Google Shape;607;g2070f06f746_0_670"/>
          <p:cNvPicPr preferRelativeResize="0"/>
          <p:nvPr/>
        </p:nvPicPr>
        <p:blipFill rotWithShape="1">
          <a:blip r:embed="rId10">
            <a:alphaModFix/>
          </a:blip>
          <a:srcRect b="0" l="0" r="0" t="0"/>
          <a:stretch/>
        </p:blipFill>
        <p:spPr>
          <a:xfrm>
            <a:off x="151775" y="3768477"/>
            <a:ext cx="2693550" cy="92992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sp>
        <p:nvSpPr>
          <p:cNvPr id="612" name="Google Shape;612;g2070f06f746_0_682"/>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Commands fOr Walking in a square </a:t>
            </a:r>
            <a:endParaRPr/>
          </a:p>
        </p:txBody>
      </p:sp>
      <p:sp>
        <p:nvSpPr>
          <p:cNvPr id="613" name="Google Shape;613;g2070f06f746_0_682"/>
          <p:cNvSpPr txBox="1"/>
          <p:nvPr>
            <p:ph idx="1" type="body"/>
          </p:nvPr>
        </p:nvSpPr>
        <p:spPr>
          <a:xfrm>
            <a:off x="311700" y="1152475"/>
            <a:ext cx="41490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b="1" lang="en"/>
              <a:t>Step 6 (Last): Turn right </a:t>
            </a:r>
            <a:endParaRPr b="1"/>
          </a:p>
          <a:p>
            <a:pPr indent="0" lvl="0" marL="0" rtl="0" algn="l">
              <a:lnSpc>
                <a:spcPct val="115000"/>
              </a:lnSpc>
              <a:spcBef>
                <a:spcPts val="1200"/>
              </a:spcBef>
              <a:spcAft>
                <a:spcPts val="0"/>
              </a:spcAft>
              <a:buSzPts val="1800"/>
              <a:buNone/>
            </a:pPr>
            <a:r>
              <a:t/>
            </a:r>
            <a:endParaRPr/>
          </a:p>
          <a:p>
            <a:pPr indent="0" lvl="0" marL="0" rtl="0" algn="l">
              <a:lnSpc>
                <a:spcPct val="115000"/>
              </a:lnSpc>
              <a:spcBef>
                <a:spcPts val="1200"/>
              </a:spcBef>
              <a:spcAft>
                <a:spcPts val="1200"/>
              </a:spcAft>
              <a:buSzPts val="1800"/>
              <a:buNone/>
            </a:pPr>
            <a:r>
              <a:t/>
            </a:r>
            <a:endParaRPr/>
          </a:p>
        </p:txBody>
      </p:sp>
      <p:pic>
        <p:nvPicPr>
          <p:cNvPr id="614" name="Google Shape;614;g2070f06f746_0_682"/>
          <p:cNvPicPr preferRelativeResize="0"/>
          <p:nvPr/>
        </p:nvPicPr>
        <p:blipFill rotWithShape="1">
          <a:blip r:embed="rId3">
            <a:alphaModFix/>
          </a:blip>
          <a:srcRect b="0" l="0" r="0" t="0"/>
          <a:stretch/>
        </p:blipFill>
        <p:spPr>
          <a:xfrm>
            <a:off x="1028875" y="1973638"/>
            <a:ext cx="2714625" cy="2505075"/>
          </a:xfrm>
          <a:prstGeom prst="rect">
            <a:avLst/>
          </a:prstGeom>
          <a:noFill/>
          <a:ln>
            <a:noFill/>
          </a:ln>
        </p:spPr>
      </p:pic>
      <p:pic>
        <p:nvPicPr>
          <p:cNvPr id="615" name="Google Shape;615;g2070f06f746_0_682"/>
          <p:cNvPicPr preferRelativeResize="0"/>
          <p:nvPr/>
        </p:nvPicPr>
        <p:blipFill rotWithShape="1">
          <a:blip r:embed="rId4">
            <a:alphaModFix/>
          </a:blip>
          <a:srcRect b="0" l="0" r="0" t="0"/>
          <a:stretch/>
        </p:blipFill>
        <p:spPr>
          <a:xfrm>
            <a:off x="4572000" y="2196497"/>
            <a:ext cx="5637850" cy="18291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4"/>
                                        </p:tgtEl>
                                        <p:attrNameLst>
                                          <p:attrName>style.visibility</p:attrName>
                                        </p:attrNameLst>
                                      </p:cBhvr>
                                      <p:to>
                                        <p:strVal val="visible"/>
                                      </p:to>
                                    </p:set>
                                    <p:animEffect filter="fade" transition="in">
                                      <p:cBhvr>
                                        <p:cTn dur="1000"/>
                                        <p:tgtEl>
                                          <p:spTgt spid="6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sp>
        <p:nvSpPr>
          <p:cNvPr id="620" name="Google Shape;620;g2070f06f746_0_689"/>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en"/>
              <a:t>Commands for our computer (robot) </a:t>
            </a:r>
            <a:endParaRPr/>
          </a:p>
        </p:txBody>
      </p:sp>
      <p:pic>
        <p:nvPicPr>
          <p:cNvPr id="621" name="Google Shape;621;g2070f06f746_0_689"/>
          <p:cNvPicPr preferRelativeResize="0"/>
          <p:nvPr/>
        </p:nvPicPr>
        <p:blipFill rotWithShape="1">
          <a:blip r:embed="rId3">
            <a:alphaModFix/>
          </a:blip>
          <a:srcRect b="0" l="0" r="0" t="0"/>
          <a:stretch/>
        </p:blipFill>
        <p:spPr>
          <a:xfrm>
            <a:off x="6642700" y="3391227"/>
            <a:ext cx="2246325" cy="748775"/>
          </a:xfrm>
          <a:prstGeom prst="rect">
            <a:avLst/>
          </a:prstGeom>
          <a:noFill/>
          <a:ln>
            <a:noFill/>
          </a:ln>
        </p:spPr>
      </p:pic>
      <p:pic>
        <p:nvPicPr>
          <p:cNvPr id="622" name="Google Shape;622;g2070f06f746_0_689"/>
          <p:cNvPicPr preferRelativeResize="0"/>
          <p:nvPr/>
        </p:nvPicPr>
        <p:blipFill rotWithShape="1">
          <a:blip r:embed="rId4">
            <a:alphaModFix/>
          </a:blip>
          <a:srcRect b="0" l="0" r="0" t="0"/>
          <a:stretch/>
        </p:blipFill>
        <p:spPr>
          <a:xfrm>
            <a:off x="2669325" y="3855429"/>
            <a:ext cx="3269405" cy="1060700"/>
          </a:xfrm>
          <a:prstGeom prst="rect">
            <a:avLst/>
          </a:prstGeom>
          <a:noFill/>
          <a:ln>
            <a:noFill/>
          </a:ln>
        </p:spPr>
      </p:pic>
      <p:pic>
        <p:nvPicPr>
          <p:cNvPr id="623" name="Google Shape;623;g2070f06f746_0_689"/>
          <p:cNvPicPr preferRelativeResize="0"/>
          <p:nvPr/>
        </p:nvPicPr>
        <p:blipFill rotWithShape="1">
          <a:blip r:embed="rId5">
            <a:alphaModFix/>
          </a:blip>
          <a:srcRect b="0" l="0" r="0" t="0"/>
          <a:stretch/>
        </p:blipFill>
        <p:spPr>
          <a:xfrm>
            <a:off x="5722850" y="2398625"/>
            <a:ext cx="3668650" cy="1191075"/>
          </a:xfrm>
          <a:prstGeom prst="rect">
            <a:avLst/>
          </a:prstGeom>
          <a:noFill/>
          <a:ln>
            <a:noFill/>
          </a:ln>
        </p:spPr>
      </p:pic>
      <p:pic>
        <p:nvPicPr>
          <p:cNvPr id="624" name="Google Shape;624;g2070f06f746_0_689"/>
          <p:cNvPicPr preferRelativeResize="0"/>
          <p:nvPr/>
        </p:nvPicPr>
        <p:blipFill rotWithShape="1">
          <a:blip r:embed="rId6">
            <a:alphaModFix/>
          </a:blip>
          <a:srcRect b="0" l="0" r="0" t="0"/>
          <a:stretch/>
        </p:blipFill>
        <p:spPr>
          <a:xfrm>
            <a:off x="533800" y="1165648"/>
            <a:ext cx="3527149" cy="987575"/>
          </a:xfrm>
          <a:prstGeom prst="rect">
            <a:avLst/>
          </a:prstGeom>
          <a:noFill/>
          <a:ln>
            <a:noFill/>
          </a:ln>
        </p:spPr>
      </p:pic>
      <p:pic>
        <p:nvPicPr>
          <p:cNvPr id="625" name="Google Shape;625;g2070f06f746_0_689"/>
          <p:cNvPicPr preferRelativeResize="0"/>
          <p:nvPr/>
        </p:nvPicPr>
        <p:blipFill rotWithShape="1">
          <a:blip r:embed="rId7">
            <a:alphaModFix/>
          </a:blip>
          <a:srcRect b="0" l="0" r="0" t="0"/>
          <a:stretch/>
        </p:blipFill>
        <p:spPr>
          <a:xfrm>
            <a:off x="4744627" y="1165650"/>
            <a:ext cx="3833525" cy="1039600"/>
          </a:xfrm>
          <a:prstGeom prst="rect">
            <a:avLst/>
          </a:prstGeom>
          <a:noFill/>
          <a:ln>
            <a:noFill/>
          </a:ln>
        </p:spPr>
      </p:pic>
      <p:pic>
        <p:nvPicPr>
          <p:cNvPr id="626" name="Google Shape;626;g2070f06f746_0_689"/>
          <p:cNvPicPr preferRelativeResize="0"/>
          <p:nvPr/>
        </p:nvPicPr>
        <p:blipFill rotWithShape="1">
          <a:blip r:embed="rId8">
            <a:alphaModFix/>
          </a:blip>
          <a:srcRect b="0" l="0" r="0" t="0"/>
          <a:stretch/>
        </p:blipFill>
        <p:spPr>
          <a:xfrm>
            <a:off x="439148" y="2472721"/>
            <a:ext cx="1223400" cy="709550"/>
          </a:xfrm>
          <a:prstGeom prst="rect">
            <a:avLst/>
          </a:prstGeom>
          <a:noFill/>
          <a:ln>
            <a:noFill/>
          </a:ln>
        </p:spPr>
      </p:pic>
      <p:pic>
        <p:nvPicPr>
          <p:cNvPr id="627" name="Google Shape;627;g2070f06f746_0_689"/>
          <p:cNvPicPr preferRelativeResize="0"/>
          <p:nvPr/>
        </p:nvPicPr>
        <p:blipFill rotWithShape="1">
          <a:blip r:embed="rId9">
            <a:alphaModFix/>
          </a:blip>
          <a:srcRect b="0" l="0" r="0" t="0"/>
          <a:stretch/>
        </p:blipFill>
        <p:spPr>
          <a:xfrm>
            <a:off x="5373226" y="4139996"/>
            <a:ext cx="1828800" cy="874104"/>
          </a:xfrm>
          <a:prstGeom prst="rect">
            <a:avLst/>
          </a:prstGeom>
          <a:noFill/>
          <a:ln>
            <a:noFill/>
          </a:ln>
        </p:spPr>
      </p:pic>
      <p:pic>
        <p:nvPicPr>
          <p:cNvPr id="628" name="Google Shape;628;g2070f06f746_0_689"/>
          <p:cNvPicPr preferRelativeResize="0"/>
          <p:nvPr/>
        </p:nvPicPr>
        <p:blipFill rotWithShape="1">
          <a:blip r:embed="rId10">
            <a:alphaModFix/>
          </a:blip>
          <a:srcRect b="0" l="0" r="0" t="0"/>
          <a:stretch/>
        </p:blipFill>
        <p:spPr>
          <a:xfrm>
            <a:off x="2505075" y="2493800"/>
            <a:ext cx="2490650" cy="874100"/>
          </a:xfrm>
          <a:prstGeom prst="rect">
            <a:avLst/>
          </a:prstGeom>
          <a:noFill/>
          <a:ln>
            <a:noFill/>
          </a:ln>
        </p:spPr>
      </p:pic>
      <p:pic>
        <p:nvPicPr>
          <p:cNvPr id="629" name="Google Shape;629;g2070f06f746_0_689"/>
          <p:cNvPicPr preferRelativeResize="0"/>
          <p:nvPr/>
        </p:nvPicPr>
        <p:blipFill rotWithShape="1">
          <a:blip r:embed="rId11">
            <a:alphaModFix/>
          </a:blip>
          <a:srcRect b="0" l="0" r="0" t="0"/>
          <a:stretch/>
        </p:blipFill>
        <p:spPr>
          <a:xfrm>
            <a:off x="151775" y="3768477"/>
            <a:ext cx="2693550" cy="92992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sp>
        <p:nvSpPr>
          <p:cNvPr id="634" name="Google Shape;634;g2070f06f746_0_702"/>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Commands fOr Walking in a square </a:t>
            </a:r>
            <a:endParaRPr/>
          </a:p>
        </p:txBody>
      </p:sp>
      <p:sp>
        <p:nvSpPr>
          <p:cNvPr id="635" name="Google Shape;635;g2070f06f746_0_702"/>
          <p:cNvSpPr txBox="1"/>
          <p:nvPr>
            <p:ph idx="1" type="body"/>
          </p:nvPr>
        </p:nvSpPr>
        <p:spPr>
          <a:xfrm>
            <a:off x="311700" y="1152475"/>
            <a:ext cx="41490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b="1" lang="en"/>
              <a:t>Step 7 (Finally): Walk 2 steps </a:t>
            </a:r>
            <a:endParaRPr b="1"/>
          </a:p>
          <a:p>
            <a:pPr indent="0" lvl="0" marL="0" rtl="0" algn="l">
              <a:lnSpc>
                <a:spcPct val="115000"/>
              </a:lnSpc>
              <a:spcBef>
                <a:spcPts val="1200"/>
              </a:spcBef>
              <a:spcAft>
                <a:spcPts val="1200"/>
              </a:spcAft>
              <a:buSzPts val="1800"/>
              <a:buNone/>
            </a:pPr>
            <a:r>
              <a:t/>
            </a:r>
            <a:endParaRPr/>
          </a:p>
        </p:txBody>
      </p:sp>
      <p:grpSp>
        <p:nvGrpSpPr>
          <p:cNvPr id="636" name="Google Shape;636;g2070f06f746_0_702"/>
          <p:cNvGrpSpPr/>
          <p:nvPr/>
        </p:nvGrpSpPr>
        <p:grpSpPr>
          <a:xfrm>
            <a:off x="4572007" y="2205642"/>
            <a:ext cx="3519163" cy="1310052"/>
            <a:chOff x="5272125" y="1345575"/>
            <a:chExt cx="1506362" cy="572700"/>
          </a:xfrm>
        </p:grpSpPr>
        <p:pic>
          <p:nvPicPr>
            <p:cNvPr id="637" name="Google Shape;637;g2070f06f746_0_702"/>
            <p:cNvPicPr preferRelativeResize="0"/>
            <p:nvPr/>
          </p:nvPicPr>
          <p:blipFill rotWithShape="1">
            <a:blip r:embed="rId3">
              <a:alphaModFix/>
            </a:blip>
            <a:srcRect b="0" l="0" r="0" t="0"/>
            <a:stretch/>
          </p:blipFill>
          <p:spPr>
            <a:xfrm>
              <a:off x="5272125" y="1345575"/>
              <a:ext cx="1506362" cy="572700"/>
            </a:xfrm>
            <a:prstGeom prst="rect">
              <a:avLst/>
            </a:prstGeom>
            <a:noFill/>
            <a:ln>
              <a:noFill/>
            </a:ln>
          </p:spPr>
        </p:pic>
        <p:sp>
          <p:nvSpPr>
            <p:cNvPr id="638" name="Google Shape;638;g2070f06f746_0_702"/>
            <p:cNvSpPr txBox="1"/>
            <p:nvPr/>
          </p:nvSpPr>
          <p:spPr>
            <a:xfrm>
              <a:off x="5932971" y="1451173"/>
              <a:ext cx="249900" cy="28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rgbClr val="000000"/>
                  </a:solidFill>
                  <a:latin typeface="Proxima Nova"/>
                  <a:ea typeface="Proxima Nova"/>
                  <a:cs typeface="Proxima Nova"/>
                  <a:sym typeface="Proxima Nova"/>
                </a:rPr>
                <a:t>2</a:t>
              </a:r>
              <a:endParaRPr b="0" i="0" sz="3000" u="none" cap="none" strike="noStrike">
                <a:solidFill>
                  <a:srgbClr val="000000"/>
                </a:solidFill>
                <a:latin typeface="Proxima Nova"/>
                <a:ea typeface="Proxima Nova"/>
                <a:cs typeface="Proxima Nova"/>
                <a:sym typeface="Proxima Nova"/>
              </a:endParaRPr>
            </a:p>
          </p:txBody>
        </p:sp>
      </p:grpSp>
      <p:pic>
        <p:nvPicPr>
          <p:cNvPr id="639" name="Google Shape;639;g2070f06f746_0_702"/>
          <p:cNvPicPr preferRelativeResize="0"/>
          <p:nvPr/>
        </p:nvPicPr>
        <p:blipFill rotWithShape="1">
          <a:blip r:embed="rId4">
            <a:alphaModFix/>
          </a:blip>
          <a:srcRect b="0" l="0" r="0" t="0"/>
          <a:stretch/>
        </p:blipFill>
        <p:spPr>
          <a:xfrm>
            <a:off x="863713" y="1930438"/>
            <a:ext cx="2752725" cy="26384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9"/>
                                        </p:tgtEl>
                                        <p:attrNameLst>
                                          <p:attrName>style.visibility</p:attrName>
                                        </p:attrNameLst>
                                      </p:cBhvr>
                                      <p:to>
                                        <p:strVal val="visible"/>
                                      </p:to>
                                    </p:set>
                                    <p:animEffect filter="fade" transition="in">
                                      <p:cBhvr>
                                        <p:cTn dur="1000"/>
                                        <p:tgtEl>
                                          <p:spTgt spid="6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g2070f06f746_0_711"/>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Commands fOr Walking in a square </a:t>
            </a:r>
            <a:endParaRPr/>
          </a:p>
        </p:txBody>
      </p:sp>
      <p:graphicFrame>
        <p:nvGraphicFramePr>
          <p:cNvPr id="645" name="Google Shape;645;g2070f06f746_0_711"/>
          <p:cNvGraphicFramePr/>
          <p:nvPr/>
        </p:nvGraphicFramePr>
        <p:xfrm>
          <a:off x="888050" y="851525"/>
          <a:ext cx="3000000" cy="3000000"/>
        </p:xfrm>
        <a:graphic>
          <a:graphicData uri="http://schemas.openxmlformats.org/drawingml/2006/table">
            <a:tbl>
              <a:tblPr>
                <a:noFill/>
                <a:tableStyleId>{62A901AF-8C32-4616-A20F-AE31D576AFD1}</a:tableStyleId>
              </a:tblPr>
              <a:tblGrid>
                <a:gridCol w="3619500"/>
                <a:gridCol w="3619500"/>
              </a:tblGrid>
              <a:tr h="380400">
                <a:tc>
                  <a:txBody>
                    <a:bodyPr/>
                    <a:lstStyle/>
                    <a:p>
                      <a:pPr indent="0" lvl="0" marL="0" marR="0" rtl="0" algn="ctr">
                        <a:lnSpc>
                          <a:spcPct val="100000"/>
                        </a:lnSpc>
                        <a:spcBef>
                          <a:spcPts val="0"/>
                        </a:spcBef>
                        <a:spcAft>
                          <a:spcPts val="0"/>
                        </a:spcAft>
                        <a:buClr>
                          <a:srgbClr val="000000"/>
                        </a:buClr>
                        <a:buSzPts val="1800"/>
                        <a:buFont typeface="Arial"/>
                        <a:buNone/>
                      </a:pPr>
                      <a:r>
                        <a:rPr b="1" lang="en" sz="1800" u="none" cap="none" strike="noStrike">
                          <a:latin typeface="Proxima Nova"/>
                          <a:ea typeface="Proxima Nova"/>
                          <a:cs typeface="Proxima Nova"/>
                          <a:sym typeface="Proxima Nova"/>
                        </a:rPr>
                        <a:t>Written commands </a:t>
                      </a:r>
                      <a:endParaRPr b="1" sz="1400" u="none" cap="none" strike="noStrike"/>
                    </a:p>
                  </a:txBody>
                  <a:tcPr marT="91425" marB="91425" marR="91425" marL="91425"/>
                </a:tc>
                <a:tc>
                  <a:txBody>
                    <a:bodyPr/>
                    <a:lstStyle/>
                    <a:p>
                      <a:pPr indent="0" lvl="0" marL="0" marR="0" rtl="0" algn="ctr">
                        <a:lnSpc>
                          <a:spcPct val="100000"/>
                        </a:lnSpc>
                        <a:spcBef>
                          <a:spcPts val="0"/>
                        </a:spcBef>
                        <a:spcAft>
                          <a:spcPts val="0"/>
                        </a:spcAft>
                        <a:buClr>
                          <a:srgbClr val="000000"/>
                        </a:buClr>
                        <a:buSzPts val="1800"/>
                        <a:buFont typeface="Arial"/>
                        <a:buNone/>
                      </a:pPr>
                      <a:r>
                        <a:rPr b="1" lang="en" sz="1800" u="none" cap="none" strike="noStrike">
                          <a:latin typeface="Proxima Nova"/>
                          <a:ea typeface="Proxima Nova"/>
                          <a:cs typeface="Proxima Nova"/>
                          <a:sym typeface="Proxima Nova"/>
                        </a:rPr>
                        <a:t>Computer commands (code)</a:t>
                      </a:r>
                      <a:endParaRPr b="1" sz="1400" u="none" cap="none" strike="noStrike"/>
                    </a:p>
                  </a:txBody>
                  <a:tcPr marT="91425" marB="91425" marR="91425" marL="91425"/>
                </a:tc>
              </a:tr>
              <a:tr h="486750">
                <a:tc>
                  <a:txBody>
                    <a:bodyPr/>
                    <a:lstStyle/>
                    <a:p>
                      <a:pPr indent="0" lvl="0" marL="0" marR="0" rtl="0" algn="l">
                        <a:lnSpc>
                          <a:spcPct val="115000"/>
                        </a:lnSpc>
                        <a:spcBef>
                          <a:spcPts val="0"/>
                        </a:spcBef>
                        <a:spcAft>
                          <a:spcPts val="0"/>
                        </a:spcAft>
                        <a:buClr>
                          <a:srgbClr val="000000"/>
                        </a:buClr>
                        <a:buSzPts val="1800"/>
                        <a:buFont typeface="Arial"/>
                        <a:buNone/>
                      </a:pPr>
                      <a:r>
                        <a:rPr lang="en" sz="1800" u="none" cap="none" strike="noStrike">
                          <a:latin typeface="Proxima Nova"/>
                          <a:ea typeface="Proxima Nova"/>
                          <a:cs typeface="Proxima Nova"/>
                          <a:sym typeface="Proxima Nova"/>
                        </a:rPr>
                        <a:t>Walk forward 2 steps</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tc>
              </a:tr>
              <a:tr h="471400">
                <a:tc>
                  <a:txBody>
                    <a:bodyPr/>
                    <a:lstStyle/>
                    <a:p>
                      <a:pPr indent="0" lvl="0" marL="0" marR="0" rtl="0" algn="l">
                        <a:lnSpc>
                          <a:spcPct val="115000"/>
                        </a:lnSpc>
                        <a:spcBef>
                          <a:spcPts val="0"/>
                        </a:spcBef>
                        <a:spcAft>
                          <a:spcPts val="0"/>
                        </a:spcAft>
                        <a:buClr>
                          <a:srgbClr val="000000"/>
                        </a:buClr>
                        <a:buSzPts val="1800"/>
                        <a:buFont typeface="Arial"/>
                        <a:buNone/>
                      </a:pPr>
                      <a:r>
                        <a:rPr lang="en" sz="1800" u="none" cap="none" strike="noStrike">
                          <a:latin typeface="Proxima Nova"/>
                          <a:ea typeface="Proxima Nova"/>
                          <a:cs typeface="Proxima Nova"/>
                          <a:sym typeface="Proxima Nova"/>
                        </a:rPr>
                        <a:t>Turn right</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tc>
              </a:tr>
              <a:tr h="471400">
                <a:tc>
                  <a:txBody>
                    <a:bodyPr/>
                    <a:lstStyle/>
                    <a:p>
                      <a:pPr indent="0" lvl="0" marL="0" marR="0" rtl="0" algn="l">
                        <a:lnSpc>
                          <a:spcPct val="115000"/>
                        </a:lnSpc>
                        <a:spcBef>
                          <a:spcPts val="0"/>
                        </a:spcBef>
                        <a:spcAft>
                          <a:spcPts val="0"/>
                        </a:spcAft>
                        <a:buClr>
                          <a:srgbClr val="000000"/>
                        </a:buClr>
                        <a:buSzPts val="1800"/>
                        <a:buFont typeface="Arial"/>
                        <a:buNone/>
                      </a:pPr>
                      <a:r>
                        <a:rPr lang="en" sz="1800" u="none" cap="none" strike="noStrike">
                          <a:latin typeface="Proxima Nova"/>
                          <a:ea typeface="Proxima Nova"/>
                          <a:cs typeface="Proxima Nova"/>
                          <a:sym typeface="Proxima Nova"/>
                        </a:rPr>
                        <a:t>Walk 2 steps </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tc>
              </a:tr>
              <a:tr h="381000">
                <a:tc>
                  <a:txBody>
                    <a:bodyPr/>
                    <a:lstStyle/>
                    <a:p>
                      <a:pPr indent="0" lvl="0" marL="0" marR="0" rtl="0" algn="l">
                        <a:lnSpc>
                          <a:spcPct val="115000"/>
                        </a:lnSpc>
                        <a:spcBef>
                          <a:spcPts val="0"/>
                        </a:spcBef>
                        <a:spcAft>
                          <a:spcPts val="0"/>
                        </a:spcAft>
                        <a:buClr>
                          <a:srgbClr val="000000"/>
                        </a:buClr>
                        <a:buSzPts val="1800"/>
                        <a:buFont typeface="Arial"/>
                        <a:buNone/>
                      </a:pPr>
                      <a:r>
                        <a:rPr lang="en" sz="1800" u="none" cap="none" strike="noStrike">
                          <a:latin typeface="Proxima Nova"/>
                          <a:ea typeface="Proxima Nova"/>
                          <a:cs typeface="Proxima Nova"/>
                          <a:sym typeface="Proxima Nova"/>
                        </a:rPr>
                        <a:t>Turn right</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tc>
              </a:tr>
              <a:tr h="381000">
                <a:tc>
                  <a:txBody>
                    <a:bodyPr/>
                    <a:lstStyle/>
                    <a:p>
                      <a:pPr indent="0" lvl="0" marL="0" marR="0" rtl="0" algn="l">
                        <a:lnSpc>
                          <a:spcPct val="115000"/>
                        </a:lnSpc>
                        <a:spcBef>
                          <a:spcPts val="0"/>
                        </a:spcBef>
                        <a:spcAft>
                          <a:spcPts val="0"/>
                        </a:spcAft>
                        <a:buClr>
                          <a:srgbClr val="000000"/>
                        </a:buClr>
                        <a:buSzPts val="1800"/>
                        <a:buFont typeface="Arial"/>
                        <a:buNone/>
                      </a:pPr>
                      <a:r>
                        <a:rPr lang="en" sz="1800" u="none" cap="none" strike="noStrike">
                          <a:latin typeface="Proxima Nova"/>
                          <a:ea typeface="Proxima Nova"/>
                          <a:cs typeface="Proxima Nova"/>
                          <a:sym typeface="Proxima Nova"/>
                        </a:rPr>
                        <a:t>Walk 2 steps</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tc>
              </a:tr>
              <a:tr h="381000">
                <a:tc>
                  <a:txBody>
                    <a:bodyPr/>
                    <a:lstStyle/>
                    <a:p>
                      <a:pPr indent="0" lvl="0" marL="0" marR="0" rtl="0" algn="l">
                        <a:lnSpc>
                          <a:spcPct val="115000"/>
                        </a:lnSpc>
                        <a:spcBef>
                          <a:spcPts val="0"/>
                        </a:spcBef>
                        <a:spcAft>
                          <a:spcPts val="0"/>
                        </a:spcAft>
                        <a:buClr>
                          <a:srgbClr val="000000"/>
                        </a:buClr>
                        <a:buSzPts val="1800"/>
                        <a:buFont typeface="Arial"/>
                        <a:buNone/>
                      </a:pPr>
                      <a:r>
                        <a:rPr lang="en" sz="1800" u="none" cap="none" strike="noStrike">
                          <a:latin typeface="Proxima Nova"/>
                          <a:ea typeface="Proxima Nova"/>
                          <a:cs typeface="Proxima Nova"/>
                          <a:sym typeface="Proxima Nova"/>
                        </a:rPr>
                        <a:t>Turn right</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tc>
              </a:tr>
              <a:tr h="381000">
                <a:tc>
                  <a:txBody>
                    <a:bodyPr/>
                    <a:lstStyle/>
                    <a:p>
                      <a:pPr indent="0" lvl="0" marL="0" marR="0" rtl="0" algn="l">
                        <a:lnSpc>
                          <a:spcPct val="115000"/>
                        </a:lnSpc>
                        <a:spcBef>
                          <a:spcPts val="0"/>
                        </a:spcBef>
                        <a:spcAft>
                          <a:spcPts val="0"/>
                        </a:spcAft>
                        <a:buClr>
                          <a:srgbClr val="000000"/>
                        </a:buClr>
                        <a:buSzPts val="1800"/>
                        <a:buFont typeface="Arial"/>
                        <a:buNone/>
                      </a:pPr>
                      <a:r>
                        <a:rPr lang="en" sz="1800" u="none" cap="none" strike="noStrike">
                          <a:latin typeface="Proxima Nova"/>
                          <a:ea typeface="Proxima Nova"/>
                          <a:cs typeface="Proxima Nova"/>
                          <a:sym typeface="Proxima Nova"/>
                        </a:rPr>
                        <a:t>Walk 2 steps </a:t>
                      </a:r>
                      <a:endParaRPr sz="1800" u="none" cap="none" strike="noStrike">
                        <a:latin typeface="Proxima Nova"/>
                        <a:ea typeface="Proxima Nova"/>
                        <a:cs typeface="Proxima Nova"/>
                        <a:sym typeface="Proxima Nova"/>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tc>
              </a:tr>
            </a:tbl>
          </a:graphicData>
        </a:graphic>
      </p:graphicFrame>
      <p:grpSp>
        <p:nvGrpSpPr>
          <p:cNvPr id="646" name="Google Shape;646;g2070f06f746_0_711"/>
          <p:cNvGrpSpPr/>
          <p:nvPr/>
        </p:nvGrpSpPr>
        <p:grpSpPr>
          <a:xfrm>
            <a:off x="5272125" y="2524550"/>
            <a:ext cx="1506362" cy="572700"/>
            <a:chOff x="5272125" y="1345575"/>
            <a:chExt cx="1506362" cy="572700"/>
          </a:xfrm>
        </p:grpSpPr>
        <p:pic>
          <p:nvPicPr>
            <p:cNvPr id="647" name="Google Shape;647;g2070f06f746_0_711"/>
            <p:cNvPicPr preferRelativeResize="0"/>
            <p:nvPr/>
          </p:nvPicPr>
          <p:blipFill rotWithShape="1">
            <a:blip r:embed="rId3">
              <a:alphaModFix/>
            </a:blip>
            <a:srcRect b="0" l="0" r="0" t="0"/>
            <a:stretch/>
          </p:blipFill>
          <p:spPr>
            <a:xfrm>
              <a:off x="5272125" y="1345575"/>
              <a:ext cx="1506362" cy="572700"/>
            </a:xfrm>
            <a:prstGeom prst="rect">
              <a:avLst/>
            </a:prstGeom>
            <a:noFill/>
            <a:ln>
              <a:noFill/>
            </a:ln>
          </p:spPr>
        </p:pic>
        <p:sp>
          <p:nvSpPr>
            <p:cNvPr id="648" name="Google Shape;648;g2070f06f746_0_711"/>
            <p:cNvSpPr txBox="1"/>
            <p:nvPr/>
          </p:nvSpPr>
          <p:spPr>
            <a:xfrm>
              <a:off x="5841400" y="1410775"/>
              <a:ext cx="367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Proxima Nova"/>
                  <a:ea typeface="Proxima Nova"/>
                  <a:cs typeface="Proxima Nova"/>
                  <a:sym typeface="Proxima Nova"/>
                </a:rPr>
                <a:t>2</a:t>
              </a:r>
              <a:endParaRPr b="0" i="0" sz="800" u="none" cap="none" strike="noStrike">
                <a:solidFill>
                  <a:srgbClr val="000000"/>
                </a:solidFill>
                <a:latin typeface="Proxima Nova"/>
                <a:ea typeface="Proxima Nova"/>
                <a:cs typeface="Proxima Nova"/>
                <a:sym typeface="Proxima Nova"/>
              </a:endParaRPr>
            </a:p>
          </p:txBody>
        </p:sp>
      </p:grpSp>
      <p:grpSp>
        <p:nvGrpSpPr>
          <p:cNvPr id="649" name="Google Shape;649;g2070f06f746_0_711"/>
          <p:cNvGrpSpPr/>
          <p:nvPr/>
        </p:nvGrpSpPr>
        <p:grpSpPr>
          <a:xfrm>
            <a:off x="5284025" y="3633650"/>
            <a:ext cx="1506362" cy="572700"/>
            <a:chOff x="5272125" y="1345575"/>
            <a:chExt cx="1506362" cy="572700"/>
          </a:xfrm>
        </p:grpSpPr>
        <p:pic>
          <p:nvPicPr>
            <p:cNvPr id="650" name="Google Shape;650;g2070f06f746_0_711"/>
            <p:cNvPicPr preferRelativeResize="0"/>
            <p:nvPr/>
          </p:nvPicPr>
          <p:blipFill rotWithShape="1">
            <a:blip r:embed="rId3">
              <a:alphaModFix/>
            </a:blip>
            <a:srcRect b="0" l="0" r="0" t="0"/>
            <a:stretch/>
          </p:blipFill>
          <p:spPr>
            <a:xfrm>
              <a:off x="5272125" y="1345575"/>
              <a:ext cx="1506362" cy="572700"/>
            </a:xfrm>
            <a:prstGeom prst="rect">
              <a:avLst/>
            </a:prstGeom>
            <a:noFill/>
            <a:ln>
              <a:noFill/>
            </a:ln>
          </p:spPr>
        </p:pic>
        <p:sp>
          <p:nvSpPr>
            <p:cNvPr id="651" name="Google Shape;651;g2070f06f746_0_711"/>
            <p:cNvSpPr txBox="1"/>
            <p:nvPr/>
          </p:nvSpPr>
          <p:spPr>
            <a:xfrm>
              <a:off x="5909275" y="1407075"/>
              <a:ext cx="367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Proxima Nova"/>
                  <a:ea typeface="Proxima Nova"/>
                  <a:cs typeface="Proxima Nova"/>
                  <a:sym typeface="Proxima Nova"/>
                </a:rPr>
                <a:t>2</a:t>
              </a:r>
              <a:endParaRPr b="0" i="0" sz="1400" u="none" cap="none" strike="noStrike">
                <a:solidFill>
                  <a:srgbClr val="000000"/>
                </a:solidFill>
                <a:latin typeface="Proxima Nova"/>
                <a:ea typeface="Proxima Nova"/>
                <a:cs typeface="Proxima Nova"/>
                <a:sym typeface="Proxima Nova"/>
              </a:endParaRPr>
            </a:p>
          </p:txBody>
        </p:sp>
      </p:grpSp>
      <p:grpSp>
        <p:nvGrpSpPr>
          <p:cNvPr id="652" name="Google Shape;652;g2070f06f746_0_711"/>
          <p:cNvGrpSpPr/>
          <p:nvPr/>
        </p:nvGrpSpPr>
        <p:grpSpPr>
          <a:xfrm>
            <a:off x="5271893" y="1345575"/>
            <a:ext cx="1506362" cy="572700"/>
            <a:chOff x="5272125" y="1345575"/>
            <a:chExt cx="1506362" cy="572700"/>
          </a:xfrm>
        </p:grpSpPr>
        <p:pic>
          <p:nvPicPr>
            <p:cNvPr id="653" name="Google Shape;653;g2070f06f746_0_711"/>
            <p:cNvPicPr preferRelativeResize="0"/>
            <p:nvPr/>
          </p:nvPicPr>
          <p:blipFill rotWithShape="1">
            <a:blip r:embed="rId3">
              <a:alphaModFix/>
            </a:blip>
            <a:srcRect b="0" l="0" r="0" t="0"/>
            <a:stretch/>
          </p:blipFill>
          <p:spPr>
            <a:xfrm>
              <a:off x="5272125" y="1345575"/>
              <a:ext cx="1506362" cy="572700"/>
            </a:xfrm>
            <a:prstGeom prst="rect">
              <a:avLst/>
            </a:prstGeom>
            <a:noFill/>
            <a:ln>
              <a:noFill/>
            </a:ln>
          </p:spPr>
        </p:pic>
        <p:sp>
          <p:nvSpPr>
            <p:cNvPr id="654" name="Google Shape;654;g2070f06f746_0_711"/>
            <p:cNvSpPr txBox="1"/>
            <p:nvPr/>
          </p:nvSpPr>
          <p:spPr>
            <a:xfrm>
              <a:off x="5841400" y="1431825"/>
              <a:ext cx="367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Proxima Nova"/>
                  <a:ea typeface="Proxima Nova"/>
                  <a:cs typeface="Proxima Nova"/>
                  <a:sym typeface="Proxima Nova"/>
                </a:rPr>
                <a:t>2</a:t>
              </a:r>
              <a:endParaRPr b="0" i="0" sz="1400" u="none" cap="none" strike="noStrike">
                <a:solidFill>
                  <a:srgbClr val="000000"/>
                </a:solidFill>
                <a:latin typeface="Proxima Nova"/>
                <a:ea typeface="Proxima Nova"/>
                <a:cs typeface="Proxima Nova"/>
                <a:sym typeface="Proxima Nova"/>
              </a:endParaRPr>
            </a:p>
          </p:txBody>
        </p:sp>
      </p:grpSp>
      <p:grpSp>
        <p:nvGrpSpPr>
          <p:cNvPr id="655" name="Google Shape;655;g2070f06f746_0_711"/>
          <p:cNvGrpSpPr/>
          <p:nvPr/>
        </p:nvGrpSpPr>
        <p:grpSpPr>
          <a:xfrm>
            <a:off x="5284025" y="4666550"/>
            <a:ext cx="1506362" cy="572700"/>
            <a:chOff x="5272125" y="1345575"/>
            <a:chExt cx="1506362" cy="572700"/>
          </a:xfrm>
        </p:grpSpPr>
        <p:pic>
          <p:nvPicPr>
            <p:cNvPr id="656" name="Google Shape;656;g2070f06f746_0_711"/>
            <p:cNvPicPr preferRelativeResize="0"/>
            <p:nvPr/>
          </p:nvPicPr>
          <p:blipFill rotWithShape="1">
            <a:blip r:embed="rId3">
              <a:alphaModFix/>
            </a:blip>
            <a:srcRect b="0" l="0" r="0" t="0"/>
            <a:stretch/>
          </p:blipFill>
          <p:spPr>
            <a:xfrm>
              <a:off x="5272125" y="1345575"/>
              <a:ext cx="1506362" cy="572700"/>
            </a:xfrm>
            <a:prstGeom prst="rect">
              <a:avLst/>
            </a:prstGeom>
            <a:noFill/>
            <a:ln>
              <a:noFill/>
            </a:ln>
          </p:spPr>
        </p:pic>
        <p:sp>
          <p:nvSpPr>
            <p:cNvPr id="657" name="Google Shape;657;g2070f06f746_0_711"/>
            <p:cNvSpPr txBox="1"/>
            <p:nvPr/>
          </p:nvSpPr>
          <p:spPr>
            <a:xfrm>
              <a:off x="5841400" y="1431825"/>
              <a:ext cx="367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Proxima Nova"/>
                  <a:ea typeface="Proxima Nova"/>
                  <a:cs typeface="Proxima Nova"/>
                  <a:sym typeface="Proxima Nova"/>
                </a:rPr>
                <a:t>2</a:t>
              </a:r>
              <a:endParaRPr b="0" i="0" sz="1400" u="none" cap="none" strike="noStrike">
                <a:solidFill>
                  <a:srgbClr val="000000"/>
                </a:solidFill>
                <a:latin typeface="Proxima Nova"/>
                <a:ea typeface="Proxima Nova"/>
                <a:cs typeface="Proxima Nova"/>
                <a:sym typeface="Proxima Nova"/>
              </a:endParaRPr>
            </a:p>
          </p:txBody>
        </p:sp>
      </p:grpSp>
      <p:pic>
        <p:nvPicPr>
          <p:cNvPr id="658" name="Google Shape;658;g2070f06f746_0_711"/>
          <p:cNvPicPr preferRelativeResize="0"/>
          <p:nvPr/>
        </p:nvPicPr>
        <p:blipFill rotWithShape="1">
          <a:blip r:embed="rId4">
            <a:alphaModFix/>
          </a:blip>
          <a:srcRect b="0" l="0" r="0" t="0"/>
          <a:stretch/>
        </p:blipFill>
        <p:spPr>
          <a:xfrm>
            <a:off x="5263800" y="1918275"/>
            <a:ext cx="2796900" cy="907400"/>
          </a:xfrm>
          <a:prstGeom prst="rect">
            <a:avLst/>
          </a:prstGeom>
          <a:noFill/>
          <a:ln>
            <a:noFill/>
          </a:ln>
        </p:spPr>
      </p:pic>
      <p:pic>
        <p:nvPicPr>
          <p:cNvPr id="659" name="Google Shape;659;g2070f06f746_0_711"/>
          <p:cNvPicPr preferRelativeResize="0"/>
          <p:nvPr/>
        </p:nvPicPr>
        <p:blipFill rotWithShape="1">
          <a:blip r:embed="rId4">
            <a:alphaModFix/>
          </a:blip>
          <a:srcRect b="0" l="0" r="0" t="0"/>
          <a:stretch/>
        </p:blipFill>
        <p:spPr>
          <a:xfrm>
            <a:off x="5263800" y="3061275"/>
            <a:ext cx="2796900" cy="907400"/>
          </a:xfrm>
          <a:prstGeom prst="rect">
            <a:avLst/>
          </a:prstGeom>
          <a:noFill/>
          <a:ln>
            <a:noFill/>
          </a:ln>
        </p:spPr>
      </p:pic>
      <p:pic>
        <p:nvPicPr>
          <p:cNvPr id="660" name="Google Shape;660;g2070f06f746_0_711"/>
          <p:cNvPicPr preferRelativeResize="0"/>
          <p:nvPr/>
        </p:nvPicPr>
        <p:blipFill rotWithShape="1">
          <a:blip r:embed="rId4">
            <a:alphaModFix/>
          </a:blip>
          <a:srcRect b="0" l="0" r="0" t="0"/>
          <a:stretch/>
        </p:blipFill>
        <p:spPr>
          <a:xfrm>
            <a:off x="5263800" y="4128075"/>
            <a:ext cx="2796900" cy="907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2"/>
                                        </p:tgtEl>
                                        <p:attrNameLst>
                                          <p:attrName>style.visibility</p:attrName>
                                        </p:attrNameLst>
                                      </p:cBhvr>
                                      <p:to>
                                        <p:strVal val="visible"/>
                                      </p:to>
                                    </p:set>
                                    <p:animEffect filter="fade" transition="in">
                                      <p:cBhvr>
                                        <p:cTn dur="1000"/>
                                        <p:tgtEl>
                                          <p:spTgt spid="6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6"/>
                                        </p:tgtEl>
                                        <p:attrNameLst>
                                          <p:attrName>style.visibility</p:attrName>
                                        </p:attrNameLst>
                                      </p:cBhvr>
                                      <p:to>
                                        <p:strVal val="visible"/>
                                      </p:to>
                                    </p:set>
                                    <p:animEffect filter="fade" transition="in">
                                      <p:cBhvr>
                                        <p:cTn dur="1000"/>
                                        <p:tgtEl>
                                          <p:spTgt spid="6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9"/>
                                        </p:tgtEl>
                                        <p:attrNameLst>
                                          <p:attrName>style.visibility</p:attrName>
                                        </p:attrNameLst>
                                      </p:cBhvr>
                                      <p:to>
                                        <p:strVal val="visible"/>
                                      </p:to>
                                    </p:set>
                                    <p:animEffect filter="fade" transition="in">
                                      <p:cBhvr>
                                        <p:cTn dur="1000"/>
                                        <p:tgtEl>
                                          <p:spTgt spid="6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5"/>
                                        </p:tgtEl>
                                        <p:attrNameLst>
                                          <p:attrName>style.visibility</p:attrName>
                                        </p:attrNameLst>
                                      </p:cBhvr>
                                      <p:to>
                                        <p:strVal val="visible"/>
                                      </p:to>
                                    </p:set>
                                    <p:animEffect filter="fade" transition="in">
                                      <p:cBhvr>
                                        <p:cTn dur="1000"/>
                                        <p:tgtEl>
                                          <p:spTgt spid="6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pic>
        <p:nvPicPr>
          <p:cNvPr id="665" name="Google Shape;665;g2070f06f746_0_69"/>
          <p:cNvPicPr preferRelativeResize="0"/>
          <p:nvPr/>
        </p:nvPicPr>
        <p:blipFill rotWithShape="1">
          <a:blip r:embed="rId3">
            <a:alphaModFix/>
          </a:blip>
          <a:srcRect b="0" l="0" r="0" t="0"/>
          <a:stretch/>
        </p:blipFill>
        <p:spPr>
          <a:xfrm>
            <a:off x="442449" y="147475"/>
            <a:ext cx="1810050" cy="1687625"/>
          </a:xfrm>
          <a:prstGeom prst="rect">
            <a:avLst/>
          </a:prstGeom>
          <a:noFill/>
          <a:ln>
            <a:noFill/>
          </a:ln>
        </p:spPr>
      </p:pic>
      <p:sp>
        <p:nvSpPr>
          <p:cNvPr id="666" name="Google Shape;666;g2070f06f746_0_69"/>
          <p:cNvSpPr/>
          <p:nvPr/>
        </p:nvSpPr>
        <p:spPr>
          <a:xfrm>
            <a:off x="2815513" y="414100"/>
            <a:ext cx="1440300" cy="8205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67" name="Google Shape;667;g2070f06f746_0_69"/>
          <p:cNvPicPr preferRelativeResize="0"/>
          <p:nvPr/>
        </p:nvPicPr>
        <p:blipFill rotWithShape="1">
          <a:blip r:embed="rId4">
            <a:alphaModFix/>
          </a:blip>
          <a:srcRect b="0" l="0" r="0" t="0"/>
          <a:stretch/>
        </p:blipFill>
        <p:spPr>
          <a:xfrm>
            <a:off x="5159899" y="147475"/>
            <a:ext cx="1243382" cy="1087125"/>
          </a:xfrm>
          <a:prstGeom prst="rect">
            <a:avLst/>
          </a:prstGeom>
          <a:noFill/>
          <a:ln>
            <a:noFill/>
          </a:ln>
        </p:spPr>
      </p:pic>
      <p:pic>
        <p:nvPicPr>
          <p:cNvPr id="668" name="Google Shape;668;g2070f06f746_0_69"/>
          <p:cNvPicPr preferRelativeResize="0"/>
          <p:nvPr/>
        </p:nvPicPr>
        <p:blipFill rotWithShape="1">
          <a:blip r:embed="rId5">
            <a:alphaModFix/>
          </a:blip>
          <a:srcRect b="0" l="0" r="0" t="0"/>
          <a:stretch/>
        </p:blipFill>
        <p:spPr>
          <a:xfrm>
            <a:off x="304800" y="2077075"/>
            <a:ext cx="2332825" cy="1502475"/>
          </a:xfrm>
          <a:prstGeom prst="rect">
            <a:avLst/>
          </a:prstGeom>
          <a:noFill/>
          <a:ln>
            <a:noFill/>
          </a:ln>
        </p:spPr>
      </p:pic>
      <p:pic>
        <p:nvPicPr>
          <p:cNvPr id="669" name="Google Shape;669;g2070f06f746_0_69"/>
          <p:cNvPicPr preferRelativeResize="0"/>
          <p:nvPr/>
        </p:nvPicPr>
        <p:blipFill rotWithShape="1">
          <a:blip r:embed="rId6">
            <a:alphaModFix/>
          </a:blip>
          <a:srcRect b="0" l="0" r="0" t="0"/>
          <a:stretch/>
        </p:blipFill>
        <p:spPr>
          <a:xfrm>
            <a:off x="5104803" y="1508506"/>
            <a:ext cx="1556650" cy="1398045"/>
          </a:xfrm>
          <a:prstGeom prst="rect">
            <a:avLst/>
          </a:prstGeom>
          <a:noFill/>
          <a:ln>
            <a:noFill/>
          </a:ln>
        </p:spPr>
      </p:pic>
      <p:sp>
        <p:nvSpPr>
          <p:cNvPr id="670" name="Google Shape;670;g2070f06f746_0_69"/>
          <p:cNvSpPr/>
          <p:nvPr/>
        </p:nvSpPr>
        <p:spPr>
          <a:xfrm>
            <a:off x="2989375" y="2167079"/>
            <a:ext cx="1440300" cy="8205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71" name="Google Shape;671;g2070f06f746_0_69"/>
          <p:cNvPicPr preferRelativeResize="0"/>
          <p:nvPr/>
        </p:nvPicPr>
        <p:blipFill rotWithShape="1">
          <a:blip r:embed="rId7">
            <a:alphaModFix/>
          </a:blip>
          <a:srcRect b="0" l="0" r="0" t="0"/>
          <a:stretch/>
        </p:blipFill>
        <p:spPr>
          <a:xfrm>
            <a:off x="387150" y="3526405"/>
            <a:ext cx="2332825" cy="1681621"/>
          </a:xfrm>
          <a:prstGeom prst="rect">
            <a:avLst/>
          </a:prstGeom>
          <a:noFill/>
          <a:ln>
            <a:noFill/>
          </a:ln>
        </p:spPr>
      </p:pic>
      <p:pic>
        <p:nvPicPr>
          <p:cNvPr id="672" name="Google Shape;672;g2070f06f746_0_69"/>
          <p:cNvPicPr preferRelativeResize="0"/>
          <p:nvPr/>
        </p:nvPicPr>
        <p:blipFill rotWithShape="1">
          <a:blip r:embed="rId8">
            <a:alphaModFix/>
          </a:blip>
          <a:srcRect b="0" l="0" r="0" t="0"/>
          <a:stretch/>
        </p:blipFill>
        <p:spPr>
          <a:xfrm>
            <a:off x="4931299" y="3095728"/>
            <a:ext cx="1991751" cy="1899647"/>
          </a:xfrm>
          <a:prstGeom prst="rect">
            <a:avLst/>
          </a:prstGeom>
          <a:noFill/>
          <a:ln>
            <a:noFill/>
          </a:ln>
        </p:spPr>
      </p:pic>
      <p:sp>
        <p:nvSpPr>
          <p:cNvPr id="673" name="Google Shape;673;g2070f06f746_0_69"/>
          <p:cNvSpPr/>
          <p:nvPr/>
        </p:nvSpPr>
        <p:spPr>
          <a:xfrm>
            <a:off x="2989375" y="3920038"/>
            <a:ext cx="1440300" cy="8205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 name="Google Shape;674;g2070f06f746_0_69"/>
          <p:cNvSpPr/>
          <p:nvPr/>
        </p:nvSpPr>
        <p:spPr>
          <a:xfrm>
            <a:off x="1322254" y="919906"/>
            <a:ext cx="589200" cy="588600"/>
          </a:xfrm>
          <a:prstGeom prst="rect">
            <a:avLst/>
          </a:prstGeom>
          <a:noFill/>
          <a:ln cap="flat"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 name="Google Shape;675;g2070f06f746_0_69"/>
          <p:cNvSpPr/>
          <p:nvPr/>
        </p:nvSpPr>
        <p:spPr>
          <a:xfrm rot="-2842277">
            <a:off x="-3525" y="1433975"/>
            <a:ext cx="1276643" cy="604246"/>
          </a:xfrm>
          <a:prstGeom prst="rightArrow">
            <a:avLst>
              <a:gd fmla="val 50000" name="adj1"/>
              <a:gd fmla="val 50000" name="adj2"/>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Small square</a:t>
            </a:r>
            <a:endParaRPr b="0" i="0" sz="1100" u="none" cap="none" strike="noStrike">
              <a:solidFill>
                <a:srgbClr val="000000"/>
              </a:solidFill>
              <a:latin typeface="Arial"/>
              <a:ea typeface="Arial"/>
              <a:cs typeface="Arial"/>
              <a:sym typeface="Arial"/>
            </a:endParaRPr>
          </a:p>
        </p:txBody>
      </p:sp>
      <p:sp>
        <p:nvSpPr>
          <p:cNvPr id="676" name="Google Shape;676;g2070f06f746_0_69"/>
          <p:cNvSpPr/>
          <p:nvPr/>
        </p:nvSpPr>
        <p:spPr>
          <a:xfrm>
            <a:off x="1762891" y="4474569"/>
            <a:ext cx="642000" cy="520800"/>
          </a:xfrm>
          <a:prstGeom prst="rect">
            <a:avLst/>
          </a:prstGeom>
          <a:noFill/>
          <a:ln cap="flat"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 name="Google Shape;677;g2070f06f746_0_69"/>
          <p:cNvSpPr/>
          <p:nvPr/>
        </p:nvSpPr>
        <p:spPr>
          <a:xfrm rot="544394">
            <a:off x="187408" y="4247960"/>
            <a:ext cx="1314548" cy="604278"/>
          </a:xfrm>
          <a:prstGeom prst="rightArrow">
            <a:avLst>
              <a:gd fmla="val 50000" name="adj1"/>
              <a:gd fmla="val 50000" name="adj2"/>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Big square</a:t>
            </a:r>
            <a:endParaRPr b="0" i="0" sz="1000" u="none" cap="none" strike="noStrike">
              <a:solidFill>
                <a:srgbClr val="000000"/>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sp>
        <p:nvSpPr>
          <p:cNvPr id="682" name="Google Shape;682;g2070f06f746_0_1006"/>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en"/>
              <a:t>Lesson Objectives:  I can…</a:t>
            </a:r>
            <a:endParaRPr/>
          </a:p>
        </p:txBody>
      </p:sp>
      <p:sp>
        <p:nvSpPr>
          <p:cNvPr id="683" name="Google Shape;683;g2070f06f746_0_1006"/>
          <p:cNvSpPr txBox="1"/>
          <p:nvPr>
            <p:ph idx="1" type="body"/>
          </p:nvPr>
        </p:nvSpPr>
        <p:spPr>
          <a:xfrm>
            <a:off x="259275" y="1455300"/>
            <a:ext cx="8520600" cy="22329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1000"/>
              </a:spcBef>
              <a:spcAft>
                <a:spcPts val="0"/>
              </a:spcAft>
              <a:buSzPts val="1800"/>
              <a:buChar char="✓"/>
            </a:pPr>
            <a:r>
              <a:rPr lang="en"/>
              <a:t>Review the definitions of patterns, sequencing, and Scratch vocab</a:t>
            </a:r>
            <a:endParaRPr/>
          </a:p>
          <a:p>
            <a:pPr indent="-342900" lvl="0" marL="457200" rtl="0" algn="l">
              <a:lnSpc>
                <a:spcPct val="115000"/>
              </a:lnSpc>
              <a:spcBef>
                <a:spcPts val="1000"/>
              </a:spcBef>
              <a:spcAft>
                <a:spcPts val="0"/>
              </a:spcAft>
              <a:buSzPts val="1800"/>
              <a:buChar char="✓"/>
            </a:pPr>
            <a:r>
              <a:rPr lang="en"/>
              <a:t>Define algorithms, decomposition and abstraction</a:t>
            </a:r>
            <a:endParaRPr/>
          </a:p>
          <a:p>
            <a:pPr indent="-342900" lvl="0" marL="457200" rtl="0" algn="l">
              <a:lnSpc>
                <a:spcPct val="115000"/>
              </a:lnSpc>
              <a:spcBef>
                <a:spcPts val="1000"/>
              </a:spcBef>
              <a:spcAft>
                <a:spcPts val="0"/>
              </a:spcAft>
              <a:buSzPts val="1800"/>
              <a:buChar char="✓"/>
            </a:pPr>
            <a:r>
              <a:rPr lang="en"/>
              <a:t>Identify the purpose of CoCo </a:t>
            </a:r>
            <a:endParaRPr/>
          </a:p>
          <a:p>
            <a:pPr indent="-342900" lvl="0" marL="457200" rtl="0" algn="l">
              <a:lnSpc>
                <a:spcPct val="115000"/>
              </a:lnSpc>
              <a:spcBef>
                <a:spcPts val="1000"/>
              </a:spcBef>
              <a:spcAft>
                <a:spcPts val="0"/>
              </a:spcAft>
              <a:buSzPts val="1800"/>
              <a:buChar char="✓"/>
            </a:pPr>
            <a:r>
              <a:rPr lang="en"/>
              <a:t>Write an algorithm for how to walk in a square</a:t>
            </a:r>
            <a:endParaRPr/>
          </a:p>
          <a:p>
            <a:pPr indent="-342900" lvl="0" marL="457200" rtl="0" algn="l">
              <a:lnSpc>
                <a:spcPct val="115000"/>
              </a:lnSpc>
              <a:spcBef>
                <a:spcPts val="1000"/>
              </a:spcBef>
              <a:spcAft>
                <a:spcPts val="0"/>
              </a:spcAft>
              <a:buSzPts val="1800"/>
              <a:buChar char="✓"/>
            </a:pPr>
            <a:r>
              <a:rPr lang="en"/>
              <a:t>Identify the Scratch blocks used to program a sprite to walk in a square </a:t>
            </a:r>
            <a:endParaRPr>
              <a:extLst>
                <a:ext uri="http://customooxmlschemas.google.com/">
                  <go:slidesCustomData xmlns:go="http://customooxmlschemas.google.com/" textRoundtripDataId="5"/>
                </a:ext>
              </a:extLst>
            </a:endParaRPr>
          </a:p>
          <a:p>
            <a:pPr indent="0" lvl="0" marL="457200" rtl="0" algn="l">
              <a:lnSpc>
                <a:spcPct val="115000"/>
              </a:lnSpc>
              <a:spcBef>
                <a:spcPts val="1000"/>
              </a:spcBef>
              <a:spcAft>
                <a:spcPts val="0"/>
              </a:spcAft>
              <a:buSzPts val="1800"/>
              <a:buNone/>
            </a:pPr>
            <a:r>
              <a:t/>
            </a:r>
            <a:endParaRPr/>
          </a:p>
          <a:p>
            <a:pPr indent="0" lvl="0" marL="0" rtl="0" algn="l">
              <a:lnSpc>
                <a:spcPct val="115000"/>
              </a:lnSpc>
              <a:spcBef>
                <a:spcPts val="1000"/>
              </a:spcBef>
              <a:spcAft>
                <a:spcPts val="1200"/>
              </a:spcAft>
              <a:buSzPts val="1800"/>
              <a:buNone/>
            </a:pPr>
            <a:r>
              <a:t/>
            </a:r>
            <a:endParaRPr/>
          </a:p>
        </p:txBody>
      </p:sp>
      <p:pic>
        <p:nvPicPr>
          <p:cNvPr id="684" name="Google Shape;684;g2070f06f746_0_1006"/>
          <p:cNvPicPr preferRelativeResize="0"/>
          <p:nvPr/>
        </p:nvPicPr>
        <p:blipFill rotWithShape="1">
          <a:blip r:embed="rId3">
            <a:alphaModFix/>
          </a:blip>
          <a:srcRect b="0" l="0" r="0" t="0"/>
          <a:stretch/>
        </p:blipFill>
        <p:spPr>
          <a:xfrm>
            <a:off x="5188425" y="97675"/>
            <a:ext cx="2986650" cy="131265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8" name="Shape 688"/>
        <p:cNvGrpSpPr/>
        <p:nvPr/>
      </p:nvGrpSpPr>
      <p:grpSpPr>
        <a:xfrm>
          <a:off x="0" y="0"/>
          <a:ext cx="0" cy="0"/>
          <a:chOff x="0" y="0"/>
          <a:chExt cx="0" cy="0"/>
        </a:xfrm>
      </p:grpSpPr>
      <p:sp>
        <p:nvSpPr>
          <p:cNvPr id="689" name="Google Shape;689;g2038fe04e7e_0_174"/>
          <p:cNvSpPr txBox="1"/>
          <p:nvPr>
            <p:ph type="title"/>
          </p:nvPr>
        </p:nvSpPr>
        <p:spPr>
          <a:xfrm>
            <a:off x="337475" y="1114100"/>
            <a:ext cx="8114400" cy="24459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6800"/>
              <a:buNone/>
            </a:pPr>
            <a:r>
              <a:rPr lang="en" sz="4800">
                <a:latin typeface="Bebas Neue"/>
                <a:ea typeface="Bebas Neue"/>
                <a:cs typeface="Bebas Neue"/>
                <a:sym typeface="Bebas Neue"/>
              </a:rPr>
              <a:t>And remember….ANYone in the world can be a computer scientist! </a:t>
            </a:r>
            <a:endParaRPr sz="48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g2038fe04e7e_0_170"/>
          <p:cNvSpPr txBox="1"/>
          <p:nvPr>
            <p:ph type="title"/>
          </p:nvPr>
        </p:nvSpPr>
        <p:spPr>
          <a:xfrm>
            <a:off x="311700" y="381875"/>
            <a:ext cx="8520600" cy="843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 sz="3600"/>
              <a:t>Today’s Career in Tech: </a:t>
            </a:r>
            <a:r>
              <a:rPr lang="en" sz="3600" u="sng">
                <a:solidFill>
                  <a:schemeClr val="hlink"/>
                </a:solidFill>
                <a:hlinkClick r:id="rId3"/>
              </a:rPr>
              <a:t>Meet TESS </a:t>
            </a:r>
            <a:endParaRPr sz="3600"/>
          </a:p>
          <a:p>
            <a:pPr indent="0" lvl="0" marL="0" rtl="0" algn="l">
              <a:lnSpc>
                <a:spcPct val="100000"/>
              </a:lnSpc>
              <a:spcBef>
                <a:spcPts val="0"/>
              </a:spcBef>
              <a:spcAft>
                <a:spcPts val="0"/>
              </a:spcAft>
              <a:buSzPts val="3000"/>
              <a:buNone/>
            </a:pPr>
            <a:r>
              <a:t/>
            </a:r>
            <a:endParaRPr sz="3600"/>
          </a:p>
          <a:p>
            <a:pPr indent="0" lvl="0" marL="0" rtl="0" algn="l">
              <a:lnSpc>
                <a:spcPct val="100000"/>
              </a:lnSpc>
              <a:spcBef>
                <a:spcPts val="0"/>
              </a:spcBef>
              <a:spcAft>
                <a:spcPts val="0"/>
              </a:spcAft>
              <a:buSzPts val="3000"/>
              <a:buNone/>
            </a:pPr>
            <a:r>
              <a:t/>
            </a:r>
            <a:endParaRPr sz="3600"/>
          </a:p>
          <a:p>
            <a:pPr indent="0" lvl="0" marL="0" rtl="0" algn="l">
              <a:lnSpc>
                <a:spcPct val="100000"/>
              </a:lnSpc>
              <a:spcBef>
                <a:spcPts val="0"/>
              </a:spcBef>
              <a:spcAft>
                <a:spcPts val="0"/>
              </a:spcAft>
              <a:buSzPts val="3000"/>
              <a:buNone/>
            </a:pPr>
            <a:r>
              <a:t/>
            </a:r>
            <a:endParaRPr sz="3600"/>
          </a:p>
        </p:txBody>
      </p:sp>
      <p:pic>
        <p:nvPicPr>
          <p:cNvPr id="118" name="Google Shape;118;g2038fe04e7e_0_170"/>
          <p:cNvPicPr preferRelativeResize="0"/>
          <p:nvPr/>
        </p:nvPicPr>
        <p:blipFill rotWithShape="1">
          <a:blip r:embed="rId4">
            <a:alphaModFix/>
          </a:blip>
          <a:srcRect b="0" l="0" r="0" t="0"/>
          <a:stretch/>
        </p:blipFill>
        <p:spPr>
          <a:xfrm>
            <a:off x="1534225" y="1315075"/>
            <a:ext cx="6569043" cy="36132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g2070f06f746_0_982"/>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en"/>
              <a:t>Lesson Objectives:  I can…</a:t>
            </a:r>
            <a:endParaRPr/>
          </a:p>
        </p:txBody>
      </p:sp>
      <p:sp>
        <p:nvSpPr>
          <p:cNvPr id="124" name="Google Shape;124;g2070f06f746_0_982"/>
          <p:cNvSpPr txBox="1"/>
          <p:nvPr>
            <p:ph idx="1" type="body"/>
          </p:nvPr>
        </p:nvSpPr>
        <p:spPr>
          <a:xfrm>
            <a:off x="259275" y="1455300"/>
            <a:ext cx="8520600" cy="22329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1000"/>
              </a:spcBef>
              <a:spcAft>
                <a:spcPts val="0"/>
              </a:spcAft>
              <a:buSzPts val="1800"/>
              <a:buChar char="✓"/>
            </a:pPr>
            <a:r>
              <a:rPr lang="en"/>
              <a:t>Review the definitions of patterns, sequencing, and Scratch vocab</a:t>
            </a:r>
            <a:endParaRPr/>
          </a:p>
          <a:p>
            <a:pPr indent="-342900" lvl="0" marL="457200" rtl="0" algn="l">
              <a:lnSpc>
                <a:spcPct val="115000"/>
              </a:lnSpc>
              <a:spcBef>
                <a:spcPts val="1000"/>
              </a:spcBef>
              <a:spcAft>
                <a:spcPts val="0"/>
              </a:spcAft>
              <a:buSzPts val="1800"/>
              <a:buChar char="❏"/>
            </a:pPr>
            <a:r>
              <a:rPr lang="en"/>
              <a:t>Define algorithms, decomposition and abstraction</a:t>
            </a:r>
            <a:endParaRPr/>
          </a:p>
          <a:p>
            <a:pPr indent="-342900" lvl="0" marL="457200" rtl="0" algn="l">
              <a:lnSpc>
                <a:spcPct val="115000"/>
              </a:lnSpc>
              <a:spcBef>
                <a:spcPts val="1000"/>
              </a:spcBef>
              <a:spcAft>
                <a:spcPts val="0"/>
              </a:spcAft>
              <a:buSzPts val="1800"/>
              <a:buChar char="❏"/>
            </a:pPr>
            <a:r>
              <a:rPr lang="en"/>
              <a:t>Identify the purpose of CoCo </a:t>
            </a:r>
            <a:endParaRPr/>
          </a:p>
          <a:p>
            <a:pPr indent="-342900" lvl="0" marL="457200" rtl="0" algn="l">
              <a:lnSpc>
                <a:spcPct val="115000"/>
              </a:lnSpc>
              <a:spcBef>
                <a:spcPts val="1000"/>
              </a:spcBef>
              <a:spcAft>
                <a:spcPts val="0"/>
              </a:spcAft>
              <a:buSzPts val="1800"/>
              <a:buChar char="❏"/>
            </a:pPr>
            <a:r>
              <a:rPr lang="en"/>
              <a:t>Write an algorithm for how to walk in a square</a:t>
            </a:r>
            <a:endParaRPr/>
          </a:p>
          <a:p>
            <a:pPr indent="-342900" lvl="0" marL="457200" rtl="0" algn="l">
              <a:lnSpc>
                <a:spcPct val="115000"/>
              </a:lnSpc>
              <a:spcBef>
                <a:spcPts val="1000"/>
              </a:spcBef>
              <a:spcAft>
                <a:spcPts val="0"/>
              </a:spcAft>
              <a:buSzPts val="1800"/>
              <a:buChar char="❏"/>
            </a:pPr>
            <a:r>
              <a:rPr lang="en"/>
              <a:t>Identify the Scratch blocks used to program a sprite to walk in a square </a:t>
            </a:r>
            <a:endParaRPr>
              <a:extLst>
                <a:ext uri="http://customooxmlschemas.google.com/">
                  <go:slidesCustomData xmlns:go="http://customooxmlschemas.google.com/" textRoundtripDataId="1"/>
                </a:ext>
              </a:extLst>
            </a:endParaRPr>
          </a:p>
          <a:p>
            <a:pPr indent="0" lvl="0" marL="457200" rtl="0" algn="l">
              <a:lnSpc>
                <a:spcPct val="115000"/>
              </a:lnSpc>
              <a:spcBef>
                <a:spcPts val="1000"/>
              </a:spcBef>
              <a:spcAft>
                <a:spcPts val="0"/>
              </a:spcAft>
              <a:buSzPts val="1800"/>
              <a:buNone/>
            </a:pPr>
            <a:r>
              <a:t/>
            </a:r>
            <a:endParaRPr/>
          </a:p>
          <a:p>
            <a:pPr indent="0" lvl="0" marL="0" rtl="0" algn="l">
              <a:lnSpc>
                <a:spcPct val="115000"/>
              </a:lnSpc>
              <a:spcBef>
                <a:spcPts val="1000"/>
              </a:spcBef>
              <a:spcAft>
                <a:spcPts val="1200"/>
              </a:spcAft>
              <a:buSzPts val="1800"/>
              <a:buNone/>
            </a:pPr>
            <a:r>
              <a:t/>
            </a:r>
            <a:endParaRPr/>
          </a:p>
        </p:txBody>
      </p:sp>
      <p:pic>
        <p:nvPicPr>
          <p:cNvPr id="125" name="Google Shape;125;g2070f06f746_0_982"/>
          <p:cNvPicPr preferRelativeResize="0"/>
          <p:nvPr/>
        </p:nvPicPr>
        <p:blipFill rotWithShape="1">
          <a:blip r:embed="rId3">
            <a:alphaModFix/>
          </a:blip>
          <a:srcRect b="0" l="0" r="0" t="0"/>
          <a:stretch/>
        </p:blipFill>
        <p:spPr>
          <a:xfrm>
            <a:off x="5188425" y="97675"/>
            <a:ext cx="2986650" cy="13126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Gameday">
  <a:themeElements>
    <a:clrScheme name="Gameday">
      <a:dk1>
        <a:srgbClr val="4285F4"/>
      </a:dk1>
      <a:lt1>
        <a:srgbClr val="FFFFFF"/>
      </a:lt1>
      <a:dk2>
        <a:srgbClr val="666666"/>
      </a:dk2>
      <a:lt2>
        <a:srgbClr val="D9D9D9"/>
      </a:lt2>
      <a:accent1>
        <a:srgbClr val="455A64"/>
      </a:accent1>
      <a:accent2>
        <a:srgbClr val="607D8B"/>
      </a:accent2>
      <a:accent3>
        <a:srgbClr val="FF5722"/>
      </a:accent3>
      <a:accent4>
        <a:srgbClr val="D84315"/>
      </a:accent4>
      <a:accent5>
        <a:srgbClr val="1C3AA9"/>
      </a:accent5>
      <a:accent6>
        <a:srgbClr val="FFAB40"/>
      </a:accent6>
      <a:hlink>
        <a:srgbClr val="1C3AA9"/>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