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5143500" type="screen16x9"/>
  <p:notesSz cx="6858000" cy="9144000"/>
  <p:embeddedFontLst>
    <p:embeddedFont>
      <p:font typeface="Alfa Slab One" pitchFamily="2" charset="77"/>
      <p:regular r:id="rId67"/>
    </p:embeddedFont>
    <p:embeddedFont>
      <p:font typeface="Bebas Neue" panose="020B0606020202050201" pitchFamily="34" charset="77"/>
      <p:regular r:id="rId68"/>
    </p:embeddedFont>
    <p:embeddedFont>
      <p:font typeface="Calibri" panose="020F0502020204030204" pitchFamily="34" charset="0"/>
      <p:regular r:id="rId69"/>
      <p:bold r:id="rId70"/>
      <p:italic r:id="rId71"/>
      <p:boldItalic r:id="rId72"/>
    </p:embeddedFont>
    <p:embeddedFont>
      <p:font typeface="Monoton" pitchFamily="2" charset="0"/>
      <p:regular r:id="rId73"/>
    </p:embeddedFont>
    <p:embeddedFont>
      <p:font typeface="Oswald" pitchFamily="2" charset="77"/>
      <p:regular r:id="rId74"/>
      <p:bold r:id="rId75"/>
    </p:embeddedFont>
    <p:embeddedFont>
      <p:font typeface="Proxima Nova" panose="02000506030000020004" pitchFamily="2" charset="0"/>
      <p:regular r:id="rId76"/>
      <p:bold r:id="rId77"/>
      <p:italic r:id="rId78"/>
      <p:boldItalic r:id="rId79"/>
    </p:embeddedFont>
    <p:embeddedFont>
      <p:font typeface="Roboto" panose="02000000000000000000" pitchFamily="2"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4" roundtripDataSignature="AMtx7mgZ/6xw+KRTOCt1Y4ToFp8QPYlsb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7"/>
  </p:normalViewPr>
  <p:slideViewPr>
    <p:cSldViewPr snapToGrid="0">
      <p:cViewPr varScale="1">
        <p:scale>
          <a:sx n="147" d="100"/>
          <a:sy n="147" d="100"/>
        </p:scale>
        <p:origin x="640"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cratch.mit.edu/projects/editor/?tutorial=getStarted&amp;wvideo=rpjvs3v9gj"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dropbox.com/scl/fi/dfzs0syb8j7sbzaz12wzt/Lesson-1-Printable-Scratch-Blocks.docx?dl=0&amp;rlkey=98ajk6zje2r8fuzbbvf6vyqqo"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 name="Google Shape;5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Hi, everyone, and welcome to our first class on computer science.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dc9d82accf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g1dc9d82accf_0_6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Check off learning objectives as the lesson proceeds.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0390b7c406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20390b7c406_1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Okay, now that we’ve learned what a computer scientist DOES, let’s learn about how they THINK. Learning about how computer scientists approach problems, helps us see that they are not so different from some of the problem-solving strategies we use every day!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0390b7c406_1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g20390b7c406_1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There are five main skills that computer scientists use to solve problems. They are often called “computational thinking” skills—an easy way to remember this word is that “computational” sounds a lot like “computer.” Okay the core concepts are: recognizing patterns, using sequencing, creating algorithms decomposing, and abstracting. Dont worry, we will learn how to do all of these!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dc9d82acc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g1dc9d82acc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Today’s focus is on pattern recognition and sequencing.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0390b7c406_1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g20390b7c406_1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trike="sngStrik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0390b7c406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20390b7c406_1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Today we are going to learn more about how patterns are used in nearly everything we do. A pattern is a thing that repeats, or a repeated way in which something happens. </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SzPts val="1100"/>
              <a:buNone/>
            </a:pPr>
            <a:r>
              <a:rPr lang="en">
                <a:solidFill>
                  <a:schemeClr val="dk1"/>
                </a:solidFill>
              </a:rPr>
              <a:t>Patterns can be found in many places in our lives. For example, there are patterns in weather such as seasons, days of the week, months of the year, moon cycle, and patterns on a leaf. [You can provide familiar everyday patterns that YOUR students may be familiar with!]. We even use patterns in our writing.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0390b7c406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g20390b7c406_1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i="1">
                <a:solidFill>
                  <a:schemeClr val="dk1"/>
                </a:solidFill>
              </a:rPr>
              <a:t>Read slide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0390b7c406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20390b7c406_1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Another new vocabulary word is sequence: it refers to an ordered set of instructions. In order for a pattern to make sense, it must be in the correct sequence.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0390b7c406_1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g20390b7c406_1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For example, here’s a sequence for making a bowl of cereal. If we did these steps out of order, we would not be happy!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0390b7c406_1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g20390b7c406_1_2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Patterns exist everywhere, not just in computer science. There are often many patterns found in writing!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1f3e8019f6_0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g11f3e8019f6_0_5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i="1">
                <a:solidFill>
                  <a:schemeClr val="dk1"/>
                </a:solidFill>
              </a:rPr>
              <a:t>Optional: Introduce lesson, learning goals, and resources (Slides # 2-4)</a:t>
            </a:r>
            <a:endParaRPr i="1">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Today, we are going to be introduced to what computer science is, and learn some strategies to think like computer scientists! We’ll end on exploring how coding and writing are actually quite similar. Let’s get started!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0390b7c406_1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g20390b7c406_1_2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Can you think of any patterns you see in books or stories you’ve read? (if needed, prompt students with patterns such as beginning, middle, and end; characters, setting, and plot; etc.)</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0390b7c406_1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g20390b7c406_1_2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Read slide and ask students if they can identify a pattern.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0390b7c406_1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g20390b7c406_1_2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150" i="1">
                <a:solidFill>
                  <a:schemeClr val="dk1"/>
                </a:solidFill>
              </a:rPr>
              <a:t>Transition words help us to put our writing in the correct sequence–it’s just as important for human readers as it is for computers!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069d16d08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g2069d16d08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Read slide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dc9d82accf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g1dc9d82accf_0_6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Check off learning objectives as the lesson proceeds.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dc9d82accf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g1dc9d82accf_0_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See, there are many connections between writing and coding. The fact that we use patterns and sequences in both is just the beginning.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868a8fed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g2868a8fed7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chemeClr val="lt1"/>
                </a:highlight>
                <a:latin typeface="Roboto"/>
                <a:ea typeface="Roboto"/>
                <a:cs typeface="Roboto"/>
                <a:sym typeface="Roboto"/>
              </a:rPr>
              <a:t>We can use a program called Scratch to write code and tell our computer what to do. We can use it to creative interactive stories, games, and animations. </a:t>
            </a:r>
            <a:endParaRPr sz="1050">
              <a:solidFill>
                <a:srgbClr val="3C4043"/>
              </a:solidFill>
              <a:highlight>
                <a:schemeClr val="lt1"/>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dc9d82accf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g1dc9d82accf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First, let’s learn a little more about Scratch</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457200" lvl="0" indent="0" algn="l" rtl="0">
              <a:lnSpc>
                <a:spcPct val="115000"/>
              </a:lnSpc>
              <a:spcBef>
                <a:spcPts val="0"/>
              </a:spcBef>
              <a:spcAft>
                <a:spcPts val="0"/>
              </a:spcAft>
              <a:buClr>
                <a:schemeClr val="dk1"/>
              </a:buClr>
              <a:buSzPts val="1100"/>
              <a:buFont typeface="Arial"/>
              <a:buNone/>
            </a:pPr>
            <a:r>
              <a:rPr lang="en" u="sng">
                <a:solidFill>
                  <a:srgbClr val="1C3AA9"/>
                </a:solidFill>
                <a:highlight>
                  <a:schemeClr val="lt1"/>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Scratch - Imagine, Program, Share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dc9d82accf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g1dc9d82accf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t>Before we can start coding in Scratch, we need to review a few things.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dc9d82accf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g1dc9d82accf_0_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These three terms are very important in Scratch. They are: [read slide]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1f3e8019f6_0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g11f3e8019f6_0_5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i="1">
                <a:solidFill>
                  <a:schemeClr val="dk1"/>
                </a:solidFill>
              </a:rPr>
              <a:t>Optional: Introduce lesson, learning goals, and resources (Slides # 2-4)</a:t>
            </a:r>
            <a:endParaRPr i="1">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Does everyone have their chromebook, internet, and Scratch?</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dc9d82accf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g1dc9d82accf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a:t>
            </a:r>
            <a:r>
              <a:rPr lang="en" i="1">
                <a:solidFill>
                  <a:schemeClr val="dk1"/>
                </a:solidFill>
              </a:rPr>
              <a:t>Has anyone seen these types of pieces anywhere before? (from warm up) These pieces are actually computer “commands.” </a:t>
            </a:r>
            <a:r>
              <a:rPr lang="en" b="1" i="1">
                <a:solidFill>
                  <a:schemeClr val="dk1"/>
                </a:solidFill>
              </a:rPr>
              <a:t>Command</a:t>
            </a:r>
            <a:r>
              <a:rPr lang="en" i="1">
                <a:solidFill>
                  <a:schemeClr val="dk1"/>
                </a:solidFill>
              </a:rPr>
              <a:t>s tell a person or a computer what to do. </a:t>
            </a:r>
            <a:endParaRPr>
              <a:solidFill>
                <a:schemeClr val="dk1"/>
              </a:solidFill>
              <a:highlight>
                <a:schemeClr val="accent4"/>
              </a:highlight>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dc9d82accf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1dc9d82accf_0_2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50">
                <a:solidFill>
                  <a:srgbClr val="3C4043"/>
                </a:solidFill>
                <a:highlight>
                  <a:schemeClr val="lt1"/>
                </a:highlight>
                <a:latin typeface="Roboto"/>
                <a:ea typeface="Roboto"/>
                <a:cs typeface="Roboto"/>
                <a:sym typeface="Roboto"/>
              </a:rPr>
              <a:t>Lets look closely at these blocks again and what they say- </a:t>
            </a:r>
            <a:endParaRPr sz="1050">
              <a:solidFill>
                <a:srgbClr val="3C4043"/>
              </a:solidFill>
              <a:highlight>
                <a:schemeClr val="lt1"/>
              </a:highlight>
              <a:latin typeface="Roboto"/>
              <a:ea typeface="Roboto"/>
              <a:cs typeface="Roboto"/>
              <a:sym typeface="Roboto"/>
            </a:endParaRPr>
          </a:p>
          <a:p>
            <a:pPr marL="0" lvl="0" indent="0" algn="l" rtl="0">
              <a:lnSpc>
                <a:spcPct val="100000"/>
              </a:lnSpc>
              <a:spcBef>
                <a:spcPts val="0"/>
              </a:spcBef>
              <a:spcAft>
                <a:spcPts val="0"/>
              </a:spcAft>
              <a:buSzPts val="1100"/>
              <a:buNone/>
            </a:pPr>
            <a:r>
              <a:rPr lang="en" sz="1050">
                <a:solidFill>
                  <a:srgbClr val="3C4043"/>
                </a:solidFill>
                <a:highlight>
                  <a:schemeClr val="lt1"/>
                </a:highlight>
                <a:latin typeface="Roboto"/>
                <a:ea typeface="Roboto"/>
                <a:cs typeface="Roboto"/>
                <a:sym typeface="Roboto"/>
              </a:rPr>
              <a:t>Click "switch,</a:t>
            </a:r>
            <a:endParaRPr sz="1050">
              <a:solidFill>
                <a:srgbClr val="3C4043"/>
              </a:solidFill>
              <a:highlight>
                <a:schemeClr val="lt1"/>
              </a:highlight>
              <a:latin typeface="Roboto"/>
              <a:ea typeface="Roboto"/>
              <a:cs typeface="Roboto"/>
              <a:sym typeface="Roboto"/>
            </a:endParaRPr>
          </a:p>
          <a:p>
            <a:pPr marL="0" lvl="0" indent="0" algn="l" rtl="0">
              <a:lnSpc>
                <a:spcPct val="100000"/>
              </a:lnSpc>
              <a:spcBef>
                <a:spcPts val="0"/>
              </a:spcBef>
              <a:spcAft>
                <a:spcPts val="0"/>
              </a:spcAft>
              <a:buSzPts val="1100"/>
              <a:buNone/>
            </a:pPr>
            <a:r>
              <a:rPr lang="en" sz="1050">
                <a:solidFill>
                  <a:srgbClr val="3C4043"/>
                </a:solidFill>
                <a:highlight>
                  <a:schemeClr val="lt1"/>
                </a:highlight>
                <a:latin typeface="Roboto"/>
                <a:ea typeface="Roboto"/>
                <a:cs typeface="Roboto"/>
                <a:sym typeface="Roboto"/>
              </a:rPr>
              <a:t>Click “think, </a:t>
            </a:r>
            <a:endParaRPr sz="1050">
              <a:solidFill>
                <a:srgbClr val="3C4043"/>
              </a:solidFill>
              <a:highlight>
                <a:schemeClr val="lt1"/>
              </a:highlight>
              <a:latin typeface="Roboto"/>
              <a:ea typeface="Roboto"/>
              <a:cs typeface="Roboto"/>
              <a:sym typeface="Roboto"/>
            </a:endParaRPr>
          </a:p>
          <a:p>
            <a:pPr marL="0" lvl="0" indent="0" algn="l" rtl="0">
              <a:lnSpc>
                <a:spcPct val="100000"/>
              </a:lnSpc>
              <a:spcBef>
                <a:spcPts val="0"/>
              </a:spcBef>
              <a:spcAft>
                <a:spcPts val="0"/>
              </a:spcAft>
              <a:buSzPts val="1100"/>
              <a:buNone/>
            </a:pPr>
            <a:r>
              <a:rPr lang="en" sz="1050">
                <a:solidFill>
                  <a:srgbClr val="3C4043"/>
                </a:solidFill>
                <a:highlight>
                  <a:schemeClr val="lt1"/>
                </a:highlight>
                <a:latin typeface="Roboto"/>
                <a:ea typeface="Roboto"/>
                <a:cs typeface="Roboto"/>
                <a:sym typeface="Roboto"/>
              </a:rPr>
              <a:t>Click “turn</a:t>
            </a:r>
            <a:endParaRPr sz="1050">
              <a:solidFill>
                <a:srgbClr val="3C4043"/>
              </a:solidFill>
              <a:highlight>
                <a:schemeClr val="lt1"/>
              </a:highlight>
              <a:latin typeface="Roboto"/>
              <a:ea typeface="Roboto"/>
              <a:cs typeface="Roboto"/>
              <a:sym typeface="Roboto"/>
            </a:endParaRPr>
          </a:p>
          <a:p>
            <a:pPr marL="0" lvl="0" indent="0" algn="l" rtl="0">
              <a:lnSpc>
                <a:spcPct val="100000"/>
              </a:lnSpc>
              <a:spcBef>
                <a:spcPts val="0"/>
              </a:spcBef>
              <a:spcAft>
                <a:spcPts val="0"/>
              </a:spcAft>
              <a:buSzPts val="1100"/>
              <a:buNone/>
            </a:pPr>
            <a:r>
              <a:rPr lang="en" sz="1050">
                <a:solidFill>
                  <a:srgbClr val="3C4043"/>
                </a:solidFill>
                <a:highlight>
                  <a:schemeClr val="lt1"/>
                </a:highlight>
                <a:latin typeface="Roboto"/>
                <a:ea typeface="Roboto"/>
                <a:cs typeface="Roboto"/>
                <a:sym typeface="Roboto"/>
              </a:rPr>
              <a:t>“these are commands" written in Scratch code, which is the kind we will be working with. </a:t>
            </a:r>
            <a:r>
              <a:rPr lang="en">
                <a:solidFill>
                  <a:schemeClr val="dk1"/>
                </a:solidFill>
              </a:rPr>
              <a:t>We put these commands together in Scratch by snapping the together the blocks so they hook onto each other like puzzle pieces. This allows us to code multiple commands in a single set of instructions. </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dc9d82acc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g1dc9d82accf_0_2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For example, </a:t>
            </a:r>
            <a:r>
              <a:rPr lang="en" sz="1050">
                <a:solidFill>
                  <a:srgbClr val="3C4043"/>
                </a:solidFill>
                <a:highlight>
                  <a:schemeClr val="lt1"/>
                </a:highlight>
                <a:latin typeface="Roboto"/>
                <a:ea typeface="Roboto"/>
                <a:cs typeface="Roboto"/>
                <a:sym typeface="Roboto"/>
              </a:rPr>
              <a:t> these Scratch commands have been put in the correct order from top to bottom you have created a sequence of instructions. This would tell the computer to say Hi for 2 seconds then turn right 90 degrees.</a:t>
            </a:r>
            <a:endParaRPr sz="1050">
              <a:solidFill>
                <a:srgbClr val="3C4043"/>
              </a:solidFill>
              <a:highlight>
                <a:schemeClr val="lt1"/>
              </a:highlight>
              <a:latin typeface="Roboto"/>
              <a:ea typeface="Roboto"/>
              <a:cs typeface="Roboto"/>
              <a:sym typeface="Roboto"/>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081c4a7ca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g2081c4a7cae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Guide Students through the main areas of the Scratch page</a:t>
            </a:r>
            <a:endParaRPr/>
          </a:p>
          <a:p>
            <a:pPr marL="0" lvl="0" indent="0" algn="l" rtl="0">
              <a:lnSpc>
                <a:spcPct val="100000"/>
              </a:lnSpc>
              <a:spcBef>
                <a:spcPts val="0"/>
              </a:spcBef>
              <a:spcAft>
                <a:spcPts val="0"/>
              </a:spcAft>
              <a:buSzPts val="1100"/>
              <a:buNone/>
            </a:pPr>
            <a:r>
              <a:rPr lang="en"/>
              <a:t>“When you open Scratch, your screen should look like this.”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081c4a7ca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g2081c4a7cae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Guide Students through the main areas of the Scratch page</a:t>
            </a:r>
            <a:endParaRPr>
              <a:solidFill>
                <a:schemeClr val="dk1"/>
              </a:solidFill>
            </a:endParaRPr>
          </a:p>
          <a:p>
            <a:pPr marL="0" lvl="0" indent="0" algn="l" rtl="0">
              <a:lnSpc>
                <a:spcPct val="100000"/>
              </a:lnSpc>
              <a:spcBef>
                <a:spcPts val="0"/>
              </a:spcBef>
              <a:spcAft>
                <a:spcPts val="0"/>
              </a:spcAft>
              <a:buSzPts val="1100"/>
              <a:buNone/>
            </a:pPr>
            <a:r>
              <a:rPr lang="en"/>
              <a:t>“This main area in the center of your screen is the script area. This is where you drag you command block and join them to build your algorithm. You will find your command blocks on the left side of the screen and drag them to the center. If you decide that you do not want a certain block, drag it back to the left. We will learn more about this in a moment.”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081c4a7cae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g2081c4a7cae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Introduce and explain to create/add Sprites and Backdrops</a:t>
            </a:r>
            <a:endParaRPr sz="1150" i="1">
              <a:solidFill>
                <a:srgbClr val="4285F4"/>
              </a:solidFill>
            </a:endParaRPr>
          </a:p>
          <a:p>
            <a:pPr marL="0" lvl="0" indent="0" algn="l" rtl="0">
              <a:lnSpc>
                <a:spcPct val="100000"/>
              </a:lnSpc>
              <a:spcBef>
                <a:spcPts val="0"/>
              </a:spcBef>
              <a:spcAft>
                <a:spcPts val="0"/>
              </a:spcAft>
              <a:buSzPts val="1100"/>
              <a:buNone/>
            </a:pPr>
            <a:r>
              <a:rPr lang="en" sz="1150">
                <a:solidFill>
                  <a:schemeClr val="dk1"/>
                </a:solidFill>
              </a:rPr>
              <a:t>“In SCRATCH, an object, author, or character in a story is called a </a:t>
            </a:r>
            <a:r>
              <a:rPr lang="en" sz="1150" b="1">
                <a:solidFill>
                  <a:schemeClr val="dk1"/>
                </a:solidFill>
              </a:rPr>
              <a:t>Sprite. </a:t>
            </a:r>
            <a:r>
              <a:rPr lang="en" sz="1150">
                <a:solidFill>
                  <a:schemeClr val="dk1"/>
                </a:solidFill>
              </a:rPr>
              <a:t>The sprite you can see right now is Scratch the cat. The box here is blue because this is the sprite that is currently being coded. </a:t>
            </a:r>
            <a:r>
              <a:rPr lang="en">
                <a:solidFill>
                  <a:schemeClr val="dk1"/>
                </a:solidFill>
              </a:rPr>
              <a:t>I</a:t>
            </a:r>
            <a:r>
              <a:rPr lang="en"/>
              <a:t>f this box is not blue, you will not be able to add any command blocks for your sprite.”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081c4a7cae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g2081c4a7cae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Introduce and explain to create/add Sprites and Backdrops</a:t>
            </a:r>
            <a:endParaRPr sz="1150" i="1">
              <a:solidFill>
                <a:srgbClr val="4285F4"/>
              </a:solidFill>
            </a:endParaRPr>
          </a:p>
          <a:p>
            <a:pPr marL="0" lvl="0" indent="0" algn="l" rtl="0">
              <a:lnSpc>
                <a:spcPct val="115000"/>
              </a:lnSpc>
              <a:spcBef>
                <a:spcPts val="0"/>
              </a:spcBef>
              <a:spcAft>
                <a:spcPts val="0"/>
              </a:spcAft>
              <a:buClr>
                <a:schemeClr val="dk1"/>
              </a:buClr>
              <a:buSzPts val="1100"/>
              <a:buFont typeface="Arial"/>
              <a:buNone/>
            </a:pPr>
            <a:r>
              <a:rPr lang="en" sz="1150">
                <a:solidFill>
                  <a:schemeClr val="dk1"/>
                </a:solidFill>
              </a:rPr>
              <a:t>“If you want to add another sprite or change sprites, you can click here, the small circle with the cat image and plus sign. The new sprites you add will appear in this box. But you can only add code for the sprite that is selected and is in the blue box.”</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081c4a7cae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g2081c4a7cae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Introduce and explain to create/add Sprites and Backdrops</a:t>
            </a:r>
            <a:endParaRPr sz="1150" i="1">
              <a:solidFill>
                <a:srgbClr val="4285F4"/>
              </a:solidFill>
            </a:endParaRPr>
          </a:p>
          <a:p>
            <a:pPr marL="0" lvl="0" indent="0" algn="l" rtl="0">
              <a:lnSpc>
                <a:spcPct val="100000"/>
              </a:lnSpc>
              <a:spcBef>
                <a:spcPts val="0"/>
              </a:spcBef>
              <a:spcAft>
                <a:spcPts val="0"/>
              </a:spcAft>
              <a:buSzPts val="1100"/>
              <a:buNone/>
            </a:pPr>
            <a:r>
              <a:rPr lang="en"/>
              <a:t>“You can see scratch the cat here on the stage. When you run your code, this is where you can see the action.”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081c4a7cae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g2081c4a7cae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Introduce and explain to create/add Sprites and Backdrops</a:t>
            </a:r>
            <a:endParaRPr sz="1150" i="1">
              <a:solidFill>
                <a:srgbClr val="4285F4"/>
              </a:solidFill>
            </a:endParaRPr>
          </a:p>
          <a:p>
            <a:pPr marL="0" lvl="0" indent="0" algn="l" rtl="0">
              <a:lnSpc>
                <a:spcPct val="100000"/>
              </a:lnSpc>
              <a:spcBef>
                <a:spcPts val="0"/>
              </a:spcBef>
              <a:spcAft>
                <a:spcPts val="0"/>
              </a:spcAft>
              <a:buSzPts val="1100"/>
              <a:buNone/>
            </a:pPr>
            <a:r>
              <a:rPr lang="en"/>
              <a:t>“If you want to change your background or your backdrop, as it is called in scratch, you can click here. It looks like a small picture with a plus sign.”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081c4a7cae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g2081c4a7cae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Guide Students through the main areas of the Scratch page</a:t>
            </a:r>
            <a:endParaRPr>
              <a:solidFill>
                <a:schemeClr val="dk1"/>
              </a:solidFill>
            </a:endParaRPr>
          </a:p>
          <a:p>
            <a:pPr marL="0" lvl="0" indent="0" algn="l" rtl="0">
              <a:lnSpc>
                <a:spcPct val="100000"/>
              </a:lnSpc>
              <a:spcBef>
                <a:spcPts val="0"/>
              </a:spcBef>
              <a:spcAft>
                <a:spcPts val="0"/>
              </a:spcAft>
              <a:buSzPts val="1100"/>
              <a:buNone/>
            </a:pPr>
            <a:r>
              <a:rPr lang="en"/>
              <a:t>“In the upper left, you can see three different tabs. Code, Costumes, Sounds. Choose the code tab to build code from command blocks. Choose the costumes tab to change how your sprite looks. Or you can add new sounds to sprites here.”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ada4b8e4d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1ada4b8e4d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i="1">
                <a:solidFill>
                  <a:schemeClr val="dk1"/>
                </a:solidFill>
              </a:rPr>
              <a:t>Optional: Introduce lesson, learning goals, and resources (Slides # 2-4)</a:t>
            </a:r>
            <a:endParaRPr i="1">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As we go through the lesson, we will be able to….[read slide]</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081c4a7cae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g2081c4a7cae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Guide Students through the main areas of the Scratch page</a:t>
            </a:r>
            <a:endParaRPr>
              <a:solidFill>
                <a:schemeClr val="dk1"/>
              </a:solidFill>
            </a:endParaRPr>
          </a:p>
          <a:p>
            <a:pPr marL="0" lvl="0" indent="0" algn="l" rtl="0">
              <a:lnSpc>
                <a:spcPct val="100000"/>
              </a:lnSpc>
              <a:spcBef>
                <a:spcPts val="0"/>
              </a:spcBef>
              <a:spcAft>
                <a:spcPts val="0"/>
              </a:spcAft>
              <a:buSzPts val="1100"/>
              <a:buNone/>
            </a:pPr>
            <a:r>
              <a:rPr lang="en"/>
              <a:t>“Let’s look closer at the code blocks. On the far left you can see several colored dots (some also call it categories palette). These are the different types of code you might want. You can choose motion, looks, sound, events..they are all different colors to help you. You can choose just one block category.”</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081c4a7cae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g2081c4a7cae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Guide Students through the main areas of the Scratch page</a:t>
            </a:r>
            <a:endParaRPr>
              <a:solidFill>
                <a:schemeClr val="dk1"/>
              </a:solidFill>
            </a:endParaRPr>
          </a:p>
          <a:p>
            <a:pPr marL="0" lvl="0" indent="0" algn="l" rtl="0">
              <a:lnSpc>
                <a:spcPct val="100000"/>
              </a:lnSpc>
              <a:spcBef>
                <a:spcPts val="0"/>
              </a:spcBef>
              <a:spcAft>
                <a:spcPts val="0"/>
              </a:spcAft>
              <a:buSzPts val="1100"/>
              <a:buNone/>
            </a:pPr>
            <a:r>
              <a:rPr lang="en"/>
              <a:t>“Once you choose your category, the code blocks will appear here and you can find the specific command that you would like to give your sprite. Once you drag your code to the stage and click them together, you are ready to try it out.”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081c4a7cae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g2081c4a7cae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Scratch comes with a preset sprite and backdrop. Let’s look at how you’d change those to one of your choosing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081c4a7cae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g2081c4a7cae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50">
                <a:solidFill>
                  <a:schemeClr val="dk1"/>
                </a:solidFill>
              </a:rPr>
              <a:t>Okay, remember that in SCRATCH, an object, author, or character in a story is called a </a:t>
            </a:r>
            <a:r>
              <a:rPr lang="en" sz="1150" b="1">
                <a:solidFill>
                  <a:schemeClr val="dk1"/>
                </a:solidFill>
              </a:rPr>
              <a:t>Sprite. </a:t>
            </a:r>
            <a:r>
              <a:rPr lang="en" sz="1150">
                <a:solidFill>
                  <a:schemeClr val="dk1"/>
                </a:solidFill>
              </a:rPr>
              <a:t>The sprite you can see right now is Scratch the cat. What if we wanted to change our sprite to another animal?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081c4a7cae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g2081c4a7cae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50">
                <a:solidFill>
                  <a:schemeClr val="dk1"/>
                </a:solidFill>
              </a:rPr>
              <a:t>Okay, remember that in SCRATCH, an object, author, or character in a story is called a </a:t>
            </a:r>
            <a:r>
              <a:rPr lang="en" sz="1150" b="1">
                <a:solidFill>
                  <a:schemeClr val="dk1"/>
                </a:solidFill>
              </a:rPr>
              <a:t>Sprite. </a:t>
            </a:r>
            <a:r>
              <a:rPr lang="en" sz="1150">
                <a:solidFill>
                  <a:schemeClr val="dk1"/>
                </a:solidFill>
              </a:rPr>
              <a:t>The sprite you can see right now is Scratch the cat. What if we wanted to change our sprite to another animal? </a:t>
            </a:r>
            <a:endParaRPr sz="1150">
              <a:solidFill>
                <a:schemeClr val="dk1"/>
              </a:solidFill>
            </a:endParaRPr>
          </a:p>
          <a:p>
            <a:pPr marL="0" lvl="0" indent="0" algn="l" rtl="0">
              <a:lnSpc>
                <a:spcPct val="100000"/>
              </a:lnSpc>
              <a:spcBef>
                <a:spcPts val="0"/>
              </a:spcBef>
              <a:spcAft>
                <a:spcPts val="0"/>
              </a:spcAft>
              <a:buSzPts val="1100"/>
              <a:buNone/>
            </a:pPr>
            <a:endParaRPr sz="1150">
              <a:solidFill>
                <a:schemeClr val="dk1"/>
              </a:solidFill>
            </a:endParaRPr>
          </a:p>
          <a:p>
            <a:pPr marL="0" lvl="0" indent="0" algn="l" rtl="0">
              <a:lnSpc>
                <a:spcPct val="100000"/>
              </a:lnSpc>
              <a:spcBef>
                <a:spcPts val="0"/>
              </a:spcBef>
              <a:spcAft>
                <a:spcPts val="0"/>
              </a:spcAft>
              <a:buSzPts val="1100"/>
              <a:buNone/>
            </a:pPr>
            <a:r>
              <a:rPr lang="en" sz="1150">
                <a:solidFill>
                  <a:schemeClr val="dk1"/>
                </a:solidFill>
              </a:rPr>
              <a:t>First, we would click on the sprite icon. </a:t>
            </a:r>
            <a:endParaRPr sz="1150">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081c4a7cae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8" name="Google Shape;428;g2081c4a7cae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50">
                <a:solidFill>
                  <a:schemeClr val="dk1"/>
                </a:solidFill>
              </a:rPr>
              <a:t>Then, we would have ALL these sprites to choose from. </a:t>
            </a:r>
            <a:endParaRPr sz="1150">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081c4a7cae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g2081c4a7cae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50">
                <a:solidFill>
                  <a:schemeClr val="dk1"/>
                </a:solidFill>
              </a:rPr>
              <a:t>We change our sprite by clicking the one we want. </a:t>
            </a:r>
            <a:endParaRPr sz="1150">
              <a:solidFill>
                <a:schemeClr val="dk1"/>
              </a:solidFill>
            </a:endParaRPr>
          </a:p>
          <a:p>
            <a:pPr marL="0" lvl="0" indent="0" algn="l" rtl="0">
              <a:lnSpc>
                <a:spcPct val="100000"/>
              </a:lnSpc>
              <a:spcBef>
                <a:spcPts val="0"/>
              </a:spcBef>
              <a:spcAft>
                <a:spcPts val="0"/>
              </a:spcAft>
              <a:buSzPts val="1100"/>
              <a:buNone/>
            </a:pPr>
            <a:endParaRPr sz="1150">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081c4a7cae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g2081c4a7cae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50">
                <a:solidFill>
                  <a:schemeClr val="dk1"/>
                </a:solidFill>
              </a:rPr>
              <a:t>But don’t forget to delete the other sprite! So you have only the one you want. </a:t>
            </a:r>
            <a:endParaRPr sz="1150">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081c4a7cae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g2081c4a7cae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50">
                <a:solidFill>
                  <a:schemeClr val="dk1"/>
                </a:solidFill>
              </a:rPr>
              <a:t>But don’t forget to delete the other sprite! So you have only the one you want. </a:t>
            </a:r>
            <a:endParaRPr sz="1150">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081c4a7cae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 name="Google Shape;454;g2081c4a7cae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50">
                <a:solidFill>
                  <a:schemeClr val="dk1"/>
                </a:solidFill>
              </a:rPr>
              <a:t>To add your own backdrop, follow the same steps but click this icon instead. You’ll see lots of options to choose from appear. </a:t>
            </a:r>
            <a:endParaRPr sz="115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1ada4b8e4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g11ada4b8e4d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And we’re going to learn all these new words! [read vocab words]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081c4a7cae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g2081c4a7cae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50">
                <a:solidFill>
                  <a:schemeClr val="dk1"/>
                </a:solidFill>
              </a:rPr>
              <a:t>To add your own backdrop, follow the same steps but click this icon instead. You’ll see lots of options to choose from appear. </a:t>
            </a:r>
            <a:endParaRPr sz="1150">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dc9d82accf_0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g1dc9d82accf_0_3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is just to get familiar with scratch, so don’t worry about making mistakes. Just try a few things and see what happens! If you get stuck, take a deep breath and try again. You can do it!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dc9d82accf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g1dc9d82accf_0_6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Check off learning objectives as the lesson proceeds.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dc9d82accf_0_5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g1dc9d82accf_0_5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solidFill>
                  <a:srgbClr val="3C4043"/>
                </a:solidFill>
                <a:highlight>
                  <a:srgbClr val="FFFFFF"/>
                </a:highlight>
              </a:rPr>
              <a:t>Again, Scratch allows us to write code using these block-based commands. These command blocks should be familiar by now. </a:t>
            </a:r>
            <a:r>
              <a:rPr lang="en" sz="1200">
                <a:solidFill>
                  <a:schemeClr val="dk1"/>
                </a:solidFill>
              </a:rPr>
              <a:t>What do you think these blocks might do? Pause here and share with your teacher.</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Let’s find out more! </a:t>
            </a:r>
            <a:endParaRPr sz="1200">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081c4a7cae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g2081c4a7cae_0_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[read slide and play video if desired]</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081c4a7cae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4" name="Google Shape;504;g2081c4a7cae_0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[read slide and play video if desired]</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081c4a7cae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2" name="Google Shape;512;g2081c4a7cae_0_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[read slide and play video if desired]</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081c4a7cae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g2081c4a7cae_0_2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Play Video, and explain: It may not be obvious but this cat looks different from the one automatically in scratch. This one looks like it’s running. The “change costume” block in Scratch changes the appearance of your sprite. You can use it to change the appearance of your sprite. This block makes things simpler because we want have to use as many sprites in our project.</a:t>
            </a:r>
            <a:endParaRPr/>
          </a:p>
          <a:p>
            <a:pPr marL="0" lvl="0" indent="0" algn="l" rtl="0">
              <a:lnSpc>
                <a:spcPct val="100000"/>
              </a:lnSpc>
              <a:spcBef>
                <a:spcPts val="0"/>
              </a:spcBef>
              <a:spcAft>
                <a:spcPts val="0"/>
              </a:spcAft>
              <a:buSzPts val="1100"/>
              <a:buNone/>
            </a:pPr>
            <a:r>
              <a:rPr lang="en"/>
              <a:t>Video link: https://www.dropbox.com/s/jdt70o0l0neyk8c/SwitchCostumeCoCo_Nov16.mp4?dl=0</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081c4a7cae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8" name="Google Shape;528;g2081c4a7cae_0_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Lots of sprites in Scratch come pre-loaded with multiple costumes. So changing the costume is as easy and choosing one of these four looks.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dc9d82accf_0_3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g1dc9d82accf_0_3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trike="sngStrik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1ada4b8e4d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g11ada4b8e4d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Ask students to share what they know about the following words: Computer Science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10b6bdbf46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g210b6bdbf46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For the teacher: print and cut hard copies of the</a:t>
            </a:r>
            <a:r>
              <a:rPr lang="en" u="sng">
                <a:solidFill>
                  <a:schemeClr val="hlink"/>
                </a:solidFill>
                <a:hlinkClick r:id="rId3"/>
              </a:rPr>
              <a:t> Scratch block handout </a:t>
            </a:r>
            <a:endParaRPr>
              <a:highlight>
                <a:schemeClr val="accent4"/>
              </a:highlight>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dc9d82accf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 name="Google Shape;561;g1dc9d82accf_0_6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Ok, let’s get started. Pause here and leave this screen up so that you can check on your goals. Please navigate to Scartch.mit.edu in your web browser.  </a:t>
            </a:r>
            <a:endParaRPr/>
          </a:p>
          <a:p>
            <a:pPr marL="0" lvl="0" indent="0" algn="l" rtl="0">
              <a:lnSpc>
                <a:spcPct val="100000"/>
              </a:lnSpc>
              <a:spcBef>
                <a:spcPts val="0"/>
              </a:spcBef>
              <a:spcAft>
                <a:spcPts val="0"/>
              </a:spcAft>
              <a:buSzPts val="1100"/>
              <a:buNone/>
            </a:pPr>
            <a:r>
              <a:rPr lang="en"/>
              <a:t>This is just to get familiar with scratch, so don’t worry about making mistakes. Just try a few things and see what happens! If you get stuck, take a deep breath and try again. You can do 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Note to teacher: as students are working, Review how Scratch blocks can be used to create a pattern and sequence.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dc9d82accf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Google Shape;568;g1dc9d82accf_0_6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Check off learning objectives as the lesson proceeds.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0390b7c406_1_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5" name="Google Shape;575;g20390b7c406_1_7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[read slide]</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dc9d82accf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1" name="Google Shape;581;g1dc9d82accf_0_6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Check off learning objectives as the lesson proceeds.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1ada4b8e4d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g11ada4b8e4d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Ask students to share what they know about the following words: Coding</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1f3e8019f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g11f3e8019f6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Next, explain that we are going to be learning more about Computer Science and share the video (Watch until 1:09) (slide #9)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fbaf08a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11fbaf08a2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Introduce what a computer scientist does (slide 10)</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45"/>
          <p:cNvCxnSpPr/>
          <p:nvPr/>
        </p:nvCxnSpPr>
        <p:spPr>
          <a:xfrm rot="10800000" flipH="1">
            <a:off x="-145325" y="2737175"/>
            <a:ext cx="9301200" cy="36300"/>
          </a:xfrm>
          <a:prstGeom prst="straightConnector1">
            <a:avLst/>
          </a:prstGeom>
          <a:noFill/>
          <a:ln w="76200" cap="flat" cmpd="sng">
            <a:solidFill>
              <a:schemeClr val="accent5"/>
            </a:solidFill>
            <a:prstDash val="solid"/>
            <a:round/>
            <a:headEnd type="none" w="sm" len="sm"/>
            <a:tailEnd type="none" w="sm" len="sm"/>
          </a:ln>
        </p:spPr>
      </p:cxnSp>
      <p:sp>
        <p:nvSpPr>
          <p:cNvPr id="11" name="Google Shape;11;p45"/>
          <p:cNvSpPr txBox="1">
            <a:spLocks noGrp="1"/>
          </p:cNvSpPr>
          <p:nvPr>
            <p:ph type="ctrTitle"/>
          </p:nvPr>
        </p:nvSpPr>
        <p:spPr>
          <a:xfrm>
            <a:off x="311700" y="595975"/>
            <a:ext cx="8520600" cy="1957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a:endParaRPr/>
          </a:p>
        </p:txBody>
      </p:sp>
      <p:sp>
        <p:nvSpPr>
          <p:cNvPr id="12" name="Google Shape;12;p45"/>
          <p:cNvSpPr txBox="1">
            <a:spLocks noGrp="1"/>
          </p:cNvSpPr>
          <p:nvPr>
            <p:ph type="subTitle" idx="1"/>
          </p:nvPr>
        </p:nvSpPr>
        <p:spPr>
          <a:xfrm>
            <a:off x="311700" y="3165823"/>
            <a:ext cx="8520600" cy="733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Bebas Neue"/>
              <a:buNone/>
              <a:defRPr sz="2400">
                <a:latin typeface="Bebas Neue"/>
                <a:ea typeface="Bebas Neue"/>
                <a:cs typeface="Bebas Neue"/>
                <a:sym typeface="Bebas Neu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3" name="Google Shape;13;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53"/>
          <p:cNvSpPr txBox="1">
            <a:spLocks noGrp="1"/>
          </p:cNvSpPr>
          <p:nvPr>
            <p:ph type="body" idx="1"/>
          </p:nvPr>
        </p:nvSpPr>
        <p:spPr>
          <a:xfrm>
            <a:off x="319500" y="4233725"/>
            <a:ext cx="5998800" cy="598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7" name="Google Shape;47;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54"/>
          <p:cNvSpPr txBox="1">
            <a:spLocks noGrp="1"/>
          </p:cNvSpPr>
          <p:nvPr>
            <p:ph type="title" hasCustomPrompt="1"/>
          </p:nvPr>
        </p:nvSpPr>
        <p:spPr>
          <a:xfrm>
            <a:off x="311700" y="1167925"/>
            <a:ext cx="8520600" cy="1980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11000"/>
              <a:buNone/>
              <a:defRPr sz="11000">
                <a:solidFill>
                  <a:schemeClr val="dk1"/>
                </a:solidFill>
              </a:defRPr>
            </a:lvl1pPr>
            <a:lvl2pPr lvl="1" algn="ctr">
              <a:lnSpc>
                <a:spcPct val="100000"/>
              </a:lnSpc>
              <a:spcBef>
                <a:spcPts val="0"/>
              </a:spcBef>
              <a:spcAft>
                <a:spcPts val="0"/>
              </a:spcAft>
              <a:buClr>
                <a:schemeClr val="dk1"/>
              </a:buClr>
              <a:buSzPts val="11000"/>
              <a:buNone/>
              <a:defRPr sz="11000">
                <a:solidFill>
                  <a:schemeClr val="dk1"/>
                </a:solidFill>
              </a:defRPr>
            </a:lvl2pPr>
            <a:lvl3pPr lvl="2" algn="ctr">
              <a:lnSpc>
                <a:spcPct val="100000"/>
              </a:lnSpc>
              <a:spcBef>
                <a:spcPts val="0"/>
              </a:spcBef>
              <a:spcAft>
                <a:spcPts val="0"/>
              </a:spcAft>
              <a:buClr>
                <a:schemeClr val="dk1"/>
              </a:buClr>
              <a:buSzPts val="11000"/>
              <a:buNone/>
              <a:defRPr sz="11000">
                <a:solidFill>
                  <a:schemeClr val="dk1"/>
                </a:solidFill>
              </a:defRPr>
            </a:lvl3pPr>
            <a:lvl4pPr lvl="3" algn="ctr">
              <a:lnSpc>
                <a:spcPct val="100000"/>
              </a:lnSpc>
              <a:spcBef>
                <a:spcPts val="0"/>
              </a:spcBef>
              <a:spcAft>
                <a:spcPts val="0"/>
              </a:spcAft>
              <a:buClr>
                <a:schemeClr val="dk1"/>
              </a:buClr>
              <a:buSzPts val="11000"/>
              <a:buNone/>
              <a:defRPr sz="11000">
                <a:solidFill>
                  <a:schemeClr val="dk1"/>
                </a:solidFill>
              </a:defRPr>
            </a:lvl4pPr>
            <a:lvl5pPr lvl="4" algn="ctr">
              <a:lnSpc>
                <a:spcPct val="100000"/>
              </a:lnSpc>
              <a:spcBef>
                <a:spcPts val="0"/>
              </a:spcBef>
              <a:spcAft>
                <a:spcPts val="0"/>
              </a:spcAft>
              <a:buClr>
                <a:schemeClr val="dk1"/>
              </a:buClr>
              <a:buSzPts val="11000"/>
              <a:buNone/>
              <a:defRPr sz="11000">
                <a:solidFill>
                  <a:schemeClr val="dk1"/>
                </a:solidFill>
              </a:defRPr>
            </a:lvl5pPr>
            <a:lvl6pPr lvl="5" algn="ctr">
              <a:lnSpc>
                <a:spcPct val="100000"/>
              </a:lnSpc>
              <a:spcBef>
                <a:spcPts val="0"/>
              </a:spcBef>
              <a:spcAft>
                <a:spcPts val="0"/>
              </a:spcAft>
              <a:buClr>
                <a:schemeClr val="dk1"/>
              </a:buClr>
              <a:buSzPts val="11000"/>
              <a:buNone/>
              <a:defRPr sz="11000">
                <a:solidFill>
                  <a:schemeClr val="dk1"/>
                </a:solidFill>
              </a:defRPr>
            </a:lvl6pPr>
            <a:lvl7pPr lvl="6" algn="ctr">
              <a:lnSpc>
                <a:spcPct val="100000"/>
              </a:lnSpc>
              <a:spcBef>
                <a:spcPts val="0"/>
              </a:spcBef>
              <a:spcAft>
                <a:spcPts val="0"/>
              </a:spcAft>
              <a:buClr>
                <a:schemeClr val="dk1"/>
              </a:buClr>
              <a:buSzPts val="11000"/>
              <a:buNone/>
              <a:defRPr sz="11000">
                <a:solidFill>
                  <a:schemeClr val="dk1"/>
                </a:solidFill>
              </a:defRPr>
            </a:lvl7pPr>
            <a:lvl8pPr lvl="7" algn="ctr">
              <a:lnSpc>
                <a:spcPct val="100000"/>
              </a:lnSpc>
              <a:spcBef>
                <a:spcPts val="0"/>
              </a:spcBef>
              <a:spcAft>
                <a:spcPts val="0"/>
              </a:spcAft>
              <a:buClr>
                <a:schemeClr val="dk1"/>
              </a:buClr>
              <a:buSzPts val="11000"/>
              <a:buNone/>
              <a:defRPr sz="11000">
                <a:solidFill>
                  <a:schemeClr val="dk1"/>
                </a:solidFill>
              </a:defRPr>
            </a:lvl8pPr>
            <a:lvl9pPr lvl="8" algn="ctr">
              <a:lnSpc>
                <a:spcPct val="100000"/>
              </a:lnSpc>
              <a:spcBef>
                <a:spcPts val="0"/>
              </a:spcBef>
              <a:spcAft>
                <a:spcPts val="0"/>
              </a:spcAft>
              <a:buClr>
                <a:schemeClr val="dk1"/>
              </a:buClr>
              <a:buSzPts val="11000"/>
              <a:buNone/>
              <a:defRPr sz="11000">
                <a:solidFill>
                  <a:schemeClr val="dk1"/>
                </a:solidFill>
              </a:defRPr>
            </a:lvl9pPr>
          </a:lstStyle>
          <a:p>
            <a:r>
              <a:t>xx%</a:t>
            </a:r>
          </a:p>
        </p:txBody>
      </p:sp>
      <p:sp>
        <p:nvSpPr>
          <p:cNvPr id="50" name="Google Shape;50;p54"/>
          <p:cNvSpPr txBox="1">
            <a:spLocks noGrp="1"/>
          </p:cNvSpPr>
          <p:nvPr>
            <p:ph type="body" idx="1"/>
          </p:nvPr>
        </p:nvSpPr>
        <p:spPr>
          <a:xfrm>
            <a:off x="311700" y="3224250"/>
            <a:ext cx="8520600" cy="10716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1" name="Google Shape;51;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
        <p:cNvGrpSpPr/>
        <p:nvPr/>
      </p:nvGrpSpPr>
      <p:grpSpPr>
        <a:xfrm>
          <a:off x="0" y="0"/>
          <a:ext cx="0" cy="0"/>
          <a:chOff x="0" y="0"/>
          <a:chExt cx="0" cy="0"/>
        </a:xfrm>
      </p:grpSpPr>
      <p:sp>
        <p:nvSpPr>
          <p:cNvPr id="15" name="Google Shape;15;p46"/>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Font typeface="Bebas Neue"/>
              <a:buNone/>
              <a:defRPr>
                <a:latin typeface="Bebas Neue"/>
                <a:ea typeface="Bebas Neue"/>
                <a:cs typeface="Bebas Neue"/>
                <a:sym typeface="Bebas Neu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6" name="Google Shape;16;p4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 name="Google Shape;17;p4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8" name="Google Shape;18;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7"/>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Font typeface="Bebas Neue"/>
              <a:buNone/>
              <a:defRPr>
                <a:latin typeface="Bebas Neue"/>
                <a:ea typeface="Bebas Neue"/>
                <a:cs typeface="Bebas Neue"/>
                <a:sym typeface="Bebas Neu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1" name="Google Shape;21;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2" name="Google Shape;22;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50"/>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Font typeface="Bebas Neue"/>
              <a:buNone/>
              <a:defRPr>
                <a:latin typeface="Bebas Neue"/>
                <a:ea typeface="Bebas Neue"/>
                <a:cs typeface="Bebas Neue"/>
                <a:sym typeface="Bebas Neu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5" name="Google Shape;25;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26"/>
        <p:cNvGrpSpPr/>
        <p:nvPr/>
      </p:nvGrpSpPr>
      <p:grpSpPr>
        <a:xfrm>
          <a:off x="0" y="0"/>
          <a:ext cx="0" cy="0"/>
          <a:chOff x="0" y="0"/>
          <a:chExt cx="0" cy="0"/>
        </a:xfrm>
      </p:grpSpPr>
      <p:sp>
        <p:nvSpPr>
          <p:cNvPr id="27" name="Google Shape;27;p48"/>
          <p:cNvSpPr txBox="1">
            <a:spLocks noGrp="1"/>
          </p:cNvSpPr>
          <p:nvPr>
            <p:ph type="title"/>
          </p:nvPr>
        </p:nvSpPr>
        <p:spPr>
          <a:xfrm>
            <a:off x="311700" y="2480550"/>
            <a:ext cx="8114400" cy="24459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lt1"/>
              </a:buClr>
              <a:buSzPts val="6800"/>
              <a:buNone/>
              <a:defRPr sz="6800">
                <a:solidFill>
                  <a:schemeClr val="lt1"/>
                </a:solidFill>
              </a:defRPr>
            </a:lvl1pPr>
            <a:lvl2pPr lvl="1" algn="l">
              <a:lnSpc>
                <a:spcPct val="100000"/>
              </a:lnSpc>
              <a:spcBef>
                <a:spcPts val="0"/>
              </a:spcBef>
              <a:spcAft>
                <a:spcPts val="0"/>
              </a:spcAft>
              <a:buClr>
                <a:schemeClr val="lt1"/>
              </a:buClr>
              <a:buSzPts val="6800"/>
              <a:buNone/>
              <a:defRPr sz="6800">
                <a:solidFill>
                  <a:schemeClr val="lt1"/>
                </a:solidFill>
              </a:defRPr>
            </a:lvl2pPr>
            <a:lvl3pPr lvl="2" algn="l">
              <a:lnSpc>
                <a:spcPct val="100000"/>
              </a:lnSpc>
              <a:spcBef>
                <a:spcPts val="0"/>
              </a:spcBef>
              <a:spcAft>
                <a:spcPts val="0"/>
              </a:spcAft>
              <a:buClr>
                <a:schemeClr val="lt1"/>
              </a:buClr>
              <a:buSzPts val="6800"/>
              <a:buNone/>
              <a:defRPr sz="6800">
                <a:solidFill>
                  <a:schemeClr val="lt1"/>
                </a:solidFill>
              </a:defRPr>
            </a:lvl3pPr>
            <a:lvl4pPr lvl="3" algn="l">
              <a:lnSpc>
                <a:spcPct val="100000"/>
              </a:lnSpc>
              <a:spcBef>
                <a:spcPts val="0"/>
              </a:spcBef>
              <a:spcAft>
                <a:spcPts val="0"/>
              </a:spcAft>
              <a:buClr>
                <a:schemeClr val="lt1"/>
              </a:buClr>
              <a:buSzPts val="6800"/>
              <a:buNone/>
              <a:defRPr sz="6800">
                <a:solidFill>
                  <a:schemeClr val="lt1"/>
                </a:solidFill>
              </a:defRPr>
            </a:lvl4pPr>
            <a:lvl5pPr lvl="4" algn="l">
              <a:lnSpc>
                <a:spcPct val="100000"/>
              </a:lnSpc>
              <a:spcBef>
                <a:spcPts val="0"/>
              </a:spcBef>
              <a:spcAft>
                <a:spcPts val="0"/>
              </a:spcAft>
              <a:buClr>
                <a:schemeClr val="lt1"/>
              </a:buClr>
              <a:buSzPts val="6800"/>
              <a:buNone/>
              <a:defRPr sz="6800">
                <a:solidFill>
                  <a:schemeClr val="lt1"/>
                </a:solidFill>
              </a:defRPr>
            </a:lvl5pPr>
            <a:lvl6pPr lvl="5" algn="l">
              <a:lnSpc>
                <a:spcPct val="100000"/>
              </a:lnSpc>
              <a:spcBef>
                <a:spcPts val="0"/>
              </a:spcBef>
              <a:spcAft>
                <a:spcPts val="0"/>
              </a:spcAft>
              <a:buClr>
                <a:schemeClr val="lt1"/>
              </a:buClr>
              <a:buSzPts val="6800"/>
              <a:buNone/>
              <a:defRPr sz="6800">
                <a:solidFill>
                  <a:schemeClr val="lt1"/>
                </a:solidFill>
              </a:defRPr>
            </a:lvl6pPr>
            <a:lvl7pPr lvl="6" algn="l">
              <a:lnSpc>
                <a:spcPct val="100000"/>
              </a:lnSpc>
              <a:spcBef>
                <a:spcPts val="0"/>
              </a:spcBef>
              <a:spcAft>
                <a:spcPts val="0"/>
              </a:spcAft>
              <a:buClr>
                <a:schemeClr val="lt1"/>
              </a:buClr>
              <a:buSzPts val="6800"/>
              <a:buNone/>
              <a:defRPr sz="6800">
                <a:solidFill>
                  <a:schemeClr val="lt1"/>
                </a:solidFill>
              </a:defRPr>
            </a:lvl7pPr>
            <a:lvl8pPr lvl="7" algn="l">
              <a:lnSpc>
                <a:spcPct val="100000"/>
              </a:lnSpc>
              <a:spcBef>
                <a:spcPts val="0"/>
              </a:spcBef>
              <a:spcAft>
                <a:spcPts val="0"/>
              </a:spcAft>
              <a:buClr>
                <a:schemeClr val="lt1"/>
              </a:buClr>
              <a:buSzPts val="6800"/>
              <a:buNone/>
              <a:defRPr sz="6800">
                <a:solidFill>
                  <a:schemeClr val="lt1"/>
                </a:solidFill>
              </a:defRPr>
            </a:lvl8pPr>
            <a:lvl9pPr lvl="8" algn="l">
              <a:lnSpc>
                <a:spcPct val="100000"/>
              </a:lnSpc>
              <a:spcBef>
                <a:spcPts val="0"/>
              </a:spcBef>
              <a:spcAft>
                <a:spcPts val="0"/>
              </a:spcAft>
              <a:buClr>
                <a:schemeClr val="lt1"/>
              </a:buClr>
              <a:buSzPts val="6800"/>
              <a:buNone/>
              <a:defRPr sz="6800">
                <a:solidFill>
                  <a:schemeClr val="lt1"/>
                </a:solidFill>
              </a:defRPr>
            </a:lvl9pPr>
          </a:lstStyle>
          <a:p>
            <a:endParaRPr/>
          </a:p>
        </p:txBody>
      </p:sp>
      <p:sp>
        <p:nvSpPr>
          <p:cNvPr id="28" name="Google Shape;28;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52"/>
          <p:cNvSpPr/>
          <p:nvPr/>
        </p:nvSpPr>
        <p:spPr>
          <a:xfrm>
            <a:off x="4572000" y="100"/>
            <a:ext cx="4572000" cy="5143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1" name="Google Shape;31;p52"/>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2" name="Google Shape;32;p52"/>
          <p:cNvSpPr txBox="1">
            <a:spLocks noGrp="1"/>
          </p:cNvSpPr>
          <p:nvPr>
            <p:ph type="title"/>
          </p:nvPr>
        </p:nvSpPr>
        <p:spPr>
          <a:xfrm>
            <a:off x="265500" y="1375599"/>
            <a:ext cx="4045200" cy="1551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a:endParaRPr/>
          </a:p>
        </p:txBody>
      </p:sp>
      <p:sp>
        <p:nvSpPr>
          <p:cNvPr id="33" name="Google Shape;33;p52"/>
          <p:cNvSpPr txBox="1">
            <a:spLocks noGrp="1"/>
          </p:cNvSpPr>
          <p:nvPr>
            <p:ph type="subTitle" idx="1"/>
          </p:nvPr>
        </p:nvSpPr>
        <p:spPr>
          <a:xfrm>
            <a:off x="265500" y="2981125"/>
            <a:ext cx="4045200" cy="134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800"/>
              <a:buFont typeface="Bebas Neue"/>
              <a:buNone/>
              <a:defRPr>
                <a:latin typeface="Bebas Neue"/>
                <a:ea typeface="Bebas Neue"/>
                <a:cs typeface="Bebas Neue"/>
                <a:sym typeface="Bebas Neu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4" name="Google Shape;34;p52"/>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35" name="Google Shape;35;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8"/>
        <p:cNvGrpSpPr/>
        <p:nvPr/>
      </p:nvGrpSpPr>
      <p:grpSpPr>
        <a:xfrm>
          <a:off x="0" y="0"/>
          <a:ext cx="0" cy="0"/>
          <a:chOff x="0" y="0"/>
          <a:chExt cx="0" cy="0"/>
        </a:xfrm>
      </p:grpSpPr>
      <p:sp>
        <p:nvSpPr>
          <p:cNvPr id="39" name="Google Shape;39;p49"/>
          <p:cNvSpPr txBox="1">
            <a:spLocks noGrp="1"/>
          </p:cNvSpPr>
          <p:nvPr>
            <p:ph type="title"/>
          </p:nvPr>
        </p:nvSpPr>
        <p:spPr>
          <a:xfrm>
            <a:off x="490250" y="526350"/>
            <a:ext cx="5683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40" name="Google Shape;40;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51"/>
          <p:cNvSpPr txBox="1">
            <a:spLocks noGrp="1"/>
          </p:cNvSpPr>
          <p:nvPr>
            <p:ph type="title"/>
          </p:nvPr>
        </p:nvSpPr>
        <p:spPr>
          <a:xfrm>
            <a:off x="311700" y="6318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Font typeface="Bebas Neue"/>
              <a:buNone/>
              <a:defRPr sz="2400">
                <a:latin typeface="Bebas Neue"/>
                <a:ea typeface="Bebas Neue"/>
                <a:cs typeface="Bebas Neue"/>
                <a:sym typeface="Bebas Neu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3" name="Google Shape;43;p51"/>
          <p:cNvSpPr txBox="1">
            <a:spLocks noGrp="1"/>
          </p:cNvSpPr>
          <p:nvPr>
            <p:ph type="body" idx="1"/>
          </p:nvPr>
        </p:nvSpPr>
        <p:spPr>
          <a:xfrm>
            <a:off x="311700" y="1490875"/>
            <a:ext cx="2808000" cy="30780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4" name="Google Shape;44;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p44"/>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CC0000"/>
              </a:buClr>
              <a:buSzPts val="3000"/>
              <a:buFont typeface="Monoton"/>
              <a:buNone/>
              <a:defRPr sz="3000" b="0" i="0" u="none" strike="noStrike" cap="none">
                <a:solidFill>
                  <a:srgbClr val="CC0000"/>
                </a:solidFill>
                <a:latin typeface="Monoton"/>
                <a:ea typeface="Monoton"/>
                <a:cs typeface="Monoton"/>
                <a:sym typeface="Monoton"/>
              </a:defRPr>
            </a:lvl1pPr>
            <a:lvl2pPr marR="0" lvl="1"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2pPr>
            <a:lvl3pPr marR="0" lvl="2"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3pPr>
            <a:lvl4pPr marR="0" lvl="3"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4pPr>
            <a:lvl5pPr marR="0" lvl="4"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5pPr>
            <a:lvl6pPr marR="0" lvl="5"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6pPr>
            <a:lvl7pPr marR="0" lvl="6"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7pPr>
            <a:lvl8pPr marR="0" lvl="7"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8pPr>
            <a:lvl9pPr marR="0" lvl="8"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9pPr>
          </a:lstStyle>
          <a:p>
            <a:endParaRPr/>
          </a:p>
        </p:txBody>
      </p:sp>
      <p:sp>
        <p:nvSpPr>
          <p:cNvPr id="7" name="Google Shape;7;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rgbClr val="000000"/>
              </a:buClr>
              <a:buSzPts val="1800"/>
              <a:buFont typeface="Proxima Nova"/>
              <a:buChar char="●"/>
              <a:defRPr sz="1800" b="0" i="0" u="none" strike="noStrike" cap="none">
                <a:solidFill>
                  <a:srgbClr val="000000"/>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rgbClr val="000000"/>
              </a:buClr>
              <a:buSzPts val="1400"/>
              <a:buFont typeface="Proxima Nova"/>
              <a:buChar char="○"/>
              <a:defRPr sz="1400" b="0" i="0" u="none" strike="noStrike" cap="none">
                <a:solidFill>
                  <a:srgbClr val="000000"/>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rgbClr val="000000"/>
              </a:buClr>
              <a:buSzPts val="1400"/>
              <a:buFont typeface="Proxima Nova"/>
              <a:buChar char="■"/>
              <a:defRPr sz="1400" b="0" i="0" u="none" strike="noStrike" cap="none">
                <a:solidFill>
                  <a:srgbClr val="000000"/>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rgbClr val="000000"/>
              </a:buClr>
              <a:buSzPts val="1400"/>
              <a:buFont typeface="Proxima Nova"/>
              <a:buChar char="●"/>
              <a:defRPr sz="1400" b="0" i="0" u="none" strike="noStrike" cap="none">
                <a:solidFill>
                  <a:srgbClr val="000000"/>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rgbClr val="000000"/>
              </a:buClr>
              <a:buSzPts val="1400"/>
              <a:buFont typeface="Proxima Nova"/>
              <a:buChar char="○"/>
              <a:defRPr sz="1400" b="0" i="0" u="none" strike="noStrike" cap="none">
                <a:solidFill>
                  <a:srgbClr val="000000"/>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rgbClr val="000000"/>
              </a:buClr>
              <a:buSzPts val="1400"/>
              <a:buFont typeface="Proxima Nova"/>
              <a:buChar char="■"/>
              <a:defRPr sz="1400" b="0" i="0" u="none" strike="noStrike" cap="none">
                <a:solidFill>
                  <a:srgbClr val="000000"/>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rgbClr val="000000"/>
              </a:buClr>
              <a:buSzPts val="1400"/>
              <a:buFont typeface="Proxima Nova"/>
              <a:buChar char="●"/>
              <a:defRPr sz="1400" b="0" i="0" u="none" strike="noStrike" cap="none">
                <a:solidFill>
                  <a:srgbClr val="000000"/>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rgbClr val="000000"/>
              </a:buClr>
              <a:buSzPts val="1400"/>
              <a:buFont typeface="Proxima Nova"/>
              <a:buChar char="○"/>
              <a:defRPr sz="1400" b="0" i="0" u="none" strike="noStrike" cap="none">
                <a:solidFill>
                  <a:srgbClr val="000000"/>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rgbClr val="000000"/>
              </a:buClr>
              <a:buSzPts val="1400"/>
              <a:buFont typeface="Proxima Nova"/>
              <a:buChar char="■"/>
              <a:defRPr sz="1400" b="0" i="0" u="none" strike="noStrike" cap="none">
                <a:solidFill>
                  <a:srgbClr val="000000"/>
                </a:solidFill>
                <a:latin typeface="Proxima Nova"/>
                <a:ea typeface="Proxima Nova"/>
                <a:cs typeface="Proxima Nova"/>
                <a:sym typeface="Proxima Nova"/>
              </a:defRPr>
            </a:lvl9pPr>
          </a:lstStyle>
          <a:p>
            <a:endParaRPr/>
          </a:p>
        </p:txBody>
      </p:sp>
      <p:sp>
        <p:nvSpPr>
          <p:cNvPr id="8" name="Google Shape;8;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ahutchi9@gmu.edu"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hyperlink" Target="https://scratch.mit.edu/projects/editor/?tutorial=getStarted&amp;wvideo=rpjvs3v9gj"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hyperlink" Target="https://www.dropbox.com/s/aqy69n3v1doyxm2/Explanatory%20Writing%20Samples.docx?dl=0" TargetMode="External"/><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9.pn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hyperlink" Target="https://scratch.mit.edu/projects/576227581"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hyperlink" Target="https://scratch.mit.edu/projects/576227581"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hyperlink" Target="https://www.dropbox.com/s/n1flwnn68llvrku/greenflag.mp4?dl=0" TargetMode="Externa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hyperlink" Target="https://www.dropbox.com/s/xgv1w5kl8wvrby4/ThinkCoCo_Nov16.mp4?dl=0"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hyperlink" Target="https://www.dropbox.com/s/1xakgwx6g8lwp3y/SayForSecondsCoCo_Nov16.mp4?dl=0"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hyperlink" Target="https://www.dropbox.com/s/jdt70o0l0neyk8c/SwitchCostumeCoCo_Nov16.mp4?dl=0"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HsXaVV6fFDY"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
          <p:cNvSpPr txBox="1">
            <a:spLocks noGrp="1"/>
          </p:cNvSpPr>
          <p:nvPr>
            <p:ph type="ctrTitle"/>
          </p:nvPr>
        </p:nvSpPr>
        <p:spPr>
          <a:xfrm>
            <a:off x="311700" y="595975"/>
            <a:ext cx="8520600" cy="105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5400"/>
              <a:buNone/>
            </a:pPr>
            <a:r>
              <a:rPr lang="en" sz="5600"/>
              <a:t>Lesson 1</a:t>
            </a:r>
            <a:endParaRPr sz="5600"/>
          </a:p>
        </p:txBody>
      </p:sp>
      <p:sp>
        <p:nvSpPr>
          <p:cNvPr id="57" name="Google Shape;57;p1"/>
          <p:cNvSpPr txBox="1">
            <a:spLocks noGrp="1"/>
          </p:cNvSpPr>
          <p:nvPr>
            <p:ph type="subTitle" idx="1"/>
          </p:nvPr>
        </p:nvSpPr>
        <p:spPr>
          <a:xfrm>
            <a:off x="344050" y="1646876"/>
            <a:ext cx="8520600" cy="973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400"/>
              <a:buNone/>
            </a:pPr>
            <a:r>
              <a:rPr lang="en" sz="3000"/>
              <a:t>Introduction to Computer Science</a:t>
            </a:r>
            <a:endParaRPr sz="3000"/>
          </a:p>
        </p:txBody>
      </p:sp>
      <p:pic>
        <p:nvPicPr>
          <p:cNvPr id="58" name="Google Shape;58;p1" descr="This is a picture of the CS For All logo." title="CS For All"/>
          <p:cNvPicPr preferRelativeResize="0"/>
          <p:nvPr/>
        </p:nvPicPr>
        <p:blipFill rotWithShape="1">
          <a:blip r:embed="rId3">
            <a:alphaModFix/>
          </a:blip>
          <a:srcRect/>
          <a:stretch/>
        </p:blipFill>
        <p:spPr>
          <a:xfrm>
            <a:off x="1865700" y="3442123"/>
            <a:ext cx="4705350" cy="1209675"/>
          </a:xfrm>
          <a:prstGeom prst="rect">
            <a:avLst/>
          </a:prstGeom>
          <a:noFill/>
          <a:ln>
            <a:noFill/>
          </a:ln>
        </p:spPr>
      </p:pic>
      <p:pic>
        <p:nvPicPr>
          <p:cNvPr id="59" name="Google Shape;59;p1"/>
          <p:cNvPicPr preferRelativeResize="0"/>
          <p:nvPr/>
        </p:nvPicPr>
        <p:blipFill rotWithShape="1">
          <a:blip r:embed="rId4">
            <a:alphaModFix/>
          </a:blip>
          <a:srcRect/>
          <a:stretch/>
        </p:blipFill>
        <p:spPr>
          <a:xfrm>
            <a:off x="6669400" y="3506823"/>
            <a:ext cx="1063128" cy="1080275"/>
          </a:xfrm>
          <a:prstGeom prst="rect">
            <a:avLst/>
          </a:prstGeom>
          <a:noFill/>
          <a:ln>
            <a:noFill/>
          </a:ln>
        </p:spPr>
      </p:pic>
      <p:sp>
        <p:nvSpPr>
          <p:cNvPr id="60" name="Google Shape;60;p1"/>
          <p:cNvSpPr txBox="1"/>
          <p:nvPr/>
        </p:nvSpPr>
        <p:spPr>
          <a:xfrm>
            <a:off x="1950025" y="4651800"/>
            <a:ext cx="5782500" cy="431100"/>
          </a:xfrm>
          <a:prstGeom prst="rect">
            <a:avLst/>
          </a:prstGeom>
          <a:noFill/>
          <a:ln>
            <a:noFill/>
          </a:ln>
        </p:spPr>
        <p:txBody>
          <a:bodyPr spcFirstLastPara="1" wrap="square" lIns="91425" tIns="91425" rIns="91425" bIns="91425" anchor="t" anchorCtr="0">
            <a:spAutoFit/>
          </a:bodyPr>
          <a:lstStyle/>
          <a:p>
            <a:pPr marL="0" marR="28575"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F16666"/>
                </a:solidFill>
                <a:latin typeface="Arial"/>
                <a:ea typeface="Arial"/>
                <a:cs typeface="Arial"/>
                <a:sym typeface="Arial"/>
              </a:rPr>
              <a:t>Lesson created by the GMU-ODU CSforAll Team. For more information about </a:t>
            </a:r>
            <a:endParaRPr sz="800" b="1" i="0" u="none" strike="noStrike" cap="none">
              <a:solidFill>
                <a:srgbClr val="F16666"/>
              </a:solidFill>
              <a:latin typeface="Arial"/>
              <a:ea typeface="Arial"/>
              <a:cs typeface="Arial"/>
              <a:sym typeface="Arial"/>
            </a:endParaRPr>
          </a:p>
          <a:p>
            <a:pPr marL="0" marR="28575"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F16666"/>
                </a:solidFill>
                <a:latin typeface="Arial"/>
                <a:ea typeface="Arial"/>
                <a:cs typeface="Arial"/>
                <a:sym typeface="Arial"/>
              </a:rPr>
              <a:t>this lesson and our CSforAll initiative, contact Dr. Amy Hutchison at </a:t>
            </a:r>
            <a:r>
              <a:rPr lang="en" sz="800" b="1" i="0" u="sng" strike="noStrike" cap="none">
                <a:solidFill>
                  <a:srgbClr val="F16666"/>
                </a:solidFill>
                <a:latin typeface="Arial"/>
                <a:ea typeface="Arial"/>
                <a:cs typeface="Arial"/>
                <a:sym typeface="Arial"/>
                <a:hlinkClick r:id="rId5">
                  <a:extLst>
                    <a:ext uri="{A12FA001-AC4F-418D-AE19-62706E023703}">
                      <ahyp:hlinkClr xmlns:ahyp="http://schemas.microsoft.com/office/drawing/2018/hyperlinkcolor" val="tx"/>
                    </a:ext>
                  </a:extLst>
                </a:hlinkClick>
              </a:rPr>
              <a:t>achutchison1@ua.edu</a:t>
            </a:r>
            <a:endParaRPr sz="800" b="0" i="0" u="none" strike="noStrike" cap="none">
              <a:solidFill>
                <a:srgbClr val="000000"/>
              </a:solidFill>
              <a:latin typeface="Arial"/>
              <a:ea typeface="Arial"/>
              <a:cs typeface="Arial"/>
              <a:sym typeface="Arial"/>
            </a:endParaRPr>
          </a:p>
        </p:txBody>
      </p:sp>
      <p:sp>
        <p:nvSpPr>
          <p:cNvPr id="61" name="Google Shape;61;p1"/>
          <p:cNvSpPr txBox="1"/>
          <p:nvPr/>
        </p:nvSpPr>
        <p:spPr>
          <a:xfrm>
            <a:off x="3053050" y="2851050"/>
            <a:ext cx="2743200" cy="492600"/>
          </a:xfrm>
          <a:prstGeom prst="rect">
            <a:avLst/>
          </a:prstGeom>
          <a:solidFill>
            <a:schemeClr val="accent6"/>
          </a:solidFill>
          <a:ln>
            <a:noFill/>
          </a:ln>
          <a:effectLst>
            <a:outerShdw blurRad="57150" dist="19050" dir="5400000" algn="bl" rotWithShape="0">
              <a:srgbClr val="000000">
                <a:alpha val="48627"/>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000" b="0" i="0" u="none" strike="noStrike" cap="none">
                <a:solidFill>
                  <a:srgbClr val="000000"/>
                </a:solidFill>
                <a:latin typeface="Bebas Neue"/>
                <a:ea typeface="Bebas Neue"/>
                <a:cs typeface="Bebas Neue"/>
                <a:sym typeface="Bebas Neue"/>
              </a:rPr>
              <a:t>Grades 3 &amp; 4</a:t>
            </a:r>
            <a:endParaRPr sz="1400" b="0" i="0" u="none" strike="noStrike" cap="none">
              <a:solidFill>
                <a:srgbClr val="000000"/>
              </a:solidFill>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dc9d82accf_0_643"/>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a:t>Lesson Objectives:  I can…</a:t>
            </a:r>
            <a:endParaRPr/>
          </a:p>
        </p:txBody>
      </p:sp>
      <p:sp>
        <p:nvSpPr>
          <p:cNvPr id="126" name="Google Shape;126;g1dc9d82accf_0_643"/>
          <p:cNvSpPr txBox="1">
            <a:spLocks noGrp="1"/>
          </p:cNvSpPr>
          <p:nvPr>
            <p:ph type="body" idx="1"/>
          </p:nvPr>
        </p:nvSpPr>
        <p:spPr>
          <a:xfrm>
            <a:off x="259275" y="1455300"/>
            <a:ext cx="8520600" cy="22329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Describe characteristics of Computer Science (CS)</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Define the computational thinking skills of patterns and sequencing</a:t>
            </a:r>
            <a:endParaRPr>
              <a:highlight>
                <a:srgbClr val="FFFF00"/>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Describe a pattern I follow in my own life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Change my sprite and backdrop in Scratch</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Identify and understand the purpose of the start, speak/say, and switch costume blocks in Scratch</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Believe anyone can be a computer scientist!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endParaRPr>
          </a:p>
          <a:p>
            <a:pPr marL="457200" lvl="0" indent="0" algn="l" rtl="0">
              <a:lnSpc>
                <a:spcPct val="115000"/>
              </a:lnSpc>
              <a:spcBef>
                <a:spcPts val="1000"/>
              </a:spcBef>
              <a:spcAft>
                <a:spcPts val="0"/>
              </a:spcAft>
              <a:buSzPts val="1800"/>
              <a:buNone/>
            </a:pPr>
            <a:endParaRPr/>
          </a:p>
          <a:p>
            <a:pPr marL="0" lvl="0" indent="0" algn="l" rtl="0">
              <a:lnSpc>
                <a:spcPct val="115000"/>
              </a:lnSpc>
              <a:spcBef>
                <a:spcPts val="1000"/>
              </a:spcBef>
              <a:spcAft>
                <a:spcPts val="1200"/>
              </a:spcAft>
              <a:buSzPts val="1800"/>
              <a:buNone/>
            </a:pPr>
            <a:endParaRPr/>
          </a:p>
        </p:txBody>
      </p:sp>
      <p:pic>
        <p:nvPicPr>
          <p:cNvPr id="127" name="Google Shape;127;g1dc9d82accf_0_643"/>
          <p:cNvPicPr preferRelativeResize="0"/>
          <p:nvPr/>
        </p:nvPicPr>
        <p:blipFill rotWithShape="1">
          <a:blip r:embed="rId3">
            <a:alphaModFix/>
          </a:blip>
          <a:srcRect/>
          <a:stretch/>
        </p:blipFill>
        <p:spPr>
          <a:xfrm>
            <a:off x="5188425" y="97675"/>
            <a:ext cx="2986650" cy="1312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20390b7c406_1_4"/>
          <p:cNvSpPr txBox="1">
            <a:spLocks noGrp="1"/>
          </p:cNvSpPr>
          <p:nvPr>
            <p:ph type="title"/>
          </p:nvPr>
        </p:nvSpPr>
        <p:spPr>
          <a:xfrm>
            <a:off x="311700" y="2480550"/>
            <a:ext cx="8114400" cy="24459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6800"/>
              <a:buNone/>
            </a:pPr>
            <a:r>
              <a:rPr lang="en">
                <a:latin typeface="Bebas Neue"/>
                <a:ea typeface="Bebas Neue"/>
                <a:cs typeface="Bebas Neue"/>
                <a:sym typeface="Bebas Neue"/>
              </a:rPr>
              <a:t>How do Computer Scientists </a:t>
            </a:r>
            <a:r>
              <a:rPr lang="en" b="1">
                <a:latin typeface="Bebas Neue"/>
                <a:ea typeface="Bebas Neue"/>
                <a:cs typeface="Bebas Neue"/>
                <a:sym typeface="Bebas Neue"/>
              </a:rPr>
              <a:t>think</a:t>
            </a:r>
            <a:r>
              <a:rPr lang="en">
                <a:latin typeface="Bebas Neue"/>
                <a:ea typeface="Bebas Neue"/>
                <a:cs typeface="Bebas Neue"/>
                <a:sym typeface="Bebas Neue"/>
              </a:rPr>
              <a:t>?</a:t>
            </a:r>
            <a:endParaRPr>
              <a:latin typeface="Bebas Neue"/>
              <a:ea typeface="Bebas Neue"/>
              <a:cs typeface="Bebas Neue"/>
              <a:sym typeface="Bebas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0390b7c406_1_55"/>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Computer scientists use </a:t>
            </a:r>
            <a:r>
              <a:rPr lang="en">
                <a:solidFill>
                  <a:schemeClr val="dk1"/>
                </a:solidFill>
              </a:rPr>
              <a:t>computational thinking </a:t>
            </a:r>
            <a:r>
              <a:rPr lang="en"/>
              <a:t>skills</a:t>
            </a:r>
            <a:endParaRPr/>
          </a:p>
        </p:txBody>
      </p:sp>
      <p:sp>
        <p:nvSpPr>
          <p:cNvPr id="138" name="Google Shape;138;g20390b7c406_1_5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81000" algn="l" rtl="0">
              <a:lnSpc>
                <a:spcPct val="115000"/>
              </a:lnSpc>
              <a:spcBef>
                <a:spcPts val="0"/>
              </a:spcBef>
              <a:spcAft>
                <a:spcPts val="0"/>
              </a:spcAft>
              <a:buSzPts val="2400"/>
              <a:buAutoNum type="arabicPeriod"/>
            </a:pPr>
            <a:r>
              <a:rPr lang="en" sz="2400"/>
              <a:t>Patterns </a:t>
            </a:r>
            <a:endParaRPr sz="2400"/>
          </a:p>
          <a:p>
            <a:pPr marL="457200" lvl="0" indent="-381000" algn="l" rtl="0">
              <a:lnSpc>
                <a:spcPct val="115000"/>
              </a:lnSpc>
              <a:spcBef>
                <a:spcPts val="0"/>
              </a:spcBef>
              <a:spcAft>
                <a:spcPts val="0"/>
              </a:spcAft>
              <a:buSzPts val="2400"/>
              <a:buAutoNum type="arabicPeriod"/>
            </a:pPr>
            <a:r>
              <a:rPr lang="en" sz="2400"/>
              <a:t>Sequencing </a:t>
            </a:r>
            <a:endParaRPr sz="2400"/>
          </a:p>
          <a:p>
            <a:pPr marL="457200" lvl="0" indent="-381000" algn="l" rtl="0">
              <a:lnSpc>
                <a:spcPct val="115000"/>
              </a:lnSpc>
              <a:spcBef>
                <a:spcPts val="0"/>
              </a:spcBef>
              <a:spcAft>
                <a:spcPts val="0"/>
              </a:spcAft>
              <a:buSzPts val="2400"/>
              <a:buAutoNum type="arabicPeriod"/>
            </a:pPr>
            <a:r>
              <a:rPr lang="en" sz="2400"/>
              <a:t>Algorithms</a:t>
            </a:r>
            <a:endParaRPr sz="2400"/>
          </a:p>
          <a:p>
            <a:pPr marL="457200" lvl="0" indent="-381000" algn="l" rtl="0">
              <a:lnSpc>
                <a:spcPct val="115000"/>
              </a:lnSpc>
              <a:spcBef>
                <a:spcPts val="0"/>
              </a:spcBef>
              <a:spcAft>
                <a:spcPts val="0"/>
              </a:spcAft>
              <a:buSzPts val="2400"/>
              <a:buAutoNum type="arabicPeriod"/>
            </a:pPr>
            <a:r>
              <a:rPr lang="en" sz="2400"/>
              <a:t>Decomposition </a:t>
            </a:r>
            <a:endParaRPr sz="2400"/>
          </a:p>
          <a:p>
            <a:pPr marL="457200" lvl="0" indent="-381000" algn="l" rtl="0">
              <a:lnSpc>
                <a:spcPct val="115000"/>
              </a:lnSpc>
              <a:spcBef>
                <a:spcPts val="0"/>
              </a:spcBef>
              <a:spcAft>
                <a:spcPts val="0"/>
              </a:spcAft>
              <a:buSzPts val="2400"/>
              <a:buAutoNum type="arabicPeriod"/>
            </a:pPr>
            <a:r>
              <a:rPr lang="en" sz="2400"/>
              <a:t>Abstraction </a:t>
            </a:r>
            <a:endParaRPr sz="2400"/>
          </a:p>
          <a:p>
            <a:pPr marL="0" lvl="0" indent="0" algn="l" rtl="0">
              <a:lnSpc>
                <a:spcPct val="115000"/>
              </a:lnSpc>
              <a:spcBef>
                <a:spcPts val="0"/>
              </a:spcBef>
              <a:spcAft>
                <a:spcPts val="0"/>
              </a:spcAft>
              <a:buSzPts val="1800"/>
              <a:buNone/>
            </a:pPr>
            <a:endParaRPr sz="2400"/>
          </a:p>
          <a:p>
            <a:pPr marL="0" lvl="0" indent="0" algn="ctr" rtl="0">
              <a:lnSpc>
                <a:spcPct val="115000"/>
              </a:lnSpc>
              <a:spcBef>
                <a:spcPts val="0"/>
              </a:spcBef>
              <a:spcAft>
                <a:spcPts val="0"/>
              </a:spcAft>
              <a:buSzPts val="1800"/>
              <a:buNone/>
            </a:pPr>
            <a:r>
              <a:rPr lang="en" sz="2400"/>
              <a:t>We are going to learn how to do </a:t>
            </a:r>
            <a:r>
              <a:rPr lang="en" sz="2400" b="1"/>
              <a:t>all of these! </a:t>
            </a:r>
            <a:endParaRPr sz="2400" b="1"/>
          </a:p>
        </p:txBody>
      </p:sp>
      <p:grpSp>
        <p:nvGrpSpPr>
          <p:cNvPr id="139" name="Google Shape;139;g20390b7c406_1_55"/>
          <p:cNvGrpSpPr/>
          <p:nvPr/>
        </p:nvGrpSpPr>
        <p:grpSpPr>
          <a:xfrm>
            <a:off x="4635281" y="1381074"/>
            <a:ext cx="1881356" cy="1610290"/>
            <a:chOff x="-22859750" y="2335900"/>
            <a:chExt cx="296950" cy="294375"/>
          </a:xfrm>
        </p:grpSpPr>
        <p:sp>
          <p:nvSpPr>
            <p:cNvPr id="140" name="Google Shape;140;g20390b7c406_1_55"/>
            <p:cNvSpPr/>
            <p:nvPr/>
          </p:nvSpPr>
          <p:spPr>
            <a:xfrm>
              <a:off x="-22859750" y="2335900"/>
              <a:ext cx="296950" cy="294375"/>
            </a:xfrm>
            <a:custGeom>
              <a:avLst/>
              <a:gdLst/>
              <a:ahLst/>
              <a:cxnLst/>
              <a:rect l="l" t="t" r="r" b="b"/>
              <a:pathLst>
                <a:path w="11878" h="11775" extrusionOk="0">
                  <a:moveTo>
                    <a:pt x="7306" y="663"/>
                  </a:moveTo>
                  <a:cubicBezTo>
                    <a:pt x="7389" y="663"/>
                    <a:pt x="7475" y="671"/>
                    <a:pt x="7562" y="685"/>
                  </a:cubicBezTo>
                  <a:cubicBezTo>
                    <a:pt x="7814" y="780"/>
                    <a:pt x="8034" y="937"/>
                    <a:pt x="8192" y="1126"/>
                  </a:cubicBezTo>
                  <a:cubicBezTo>
                    <a:pt x="7908" y="1189"/>
                    <a:pt x="7656" y="1347"/>
                    <a:pt x="7467" y="1567"/>
                  </a:cubicBezTo>
                  <a:cubicBezTo>
                    <a:pt x="7341" y="1662"/>
                    <a:pt x="7341" y="1914"/>
                    <a:pt x="7467" y="2008"/>
                  </a:cubicBezTo>
                  <a:cubicBezTo>
                    <a:pt x="7530" y="2071"/>
                    <a:pt x="7617" y="2103"/>
                    <a:pt x="7703" y="2103"/>
                  </a:cubicBezTo>
                  <a:cubicBezTo>
                    <a:pt x="7790" y="2103"/>
                    <a:pt x="7877" y="2071"/>
                    <a:pt x="7940" y="2008"/>
                  </a:cubicBezTo>
                  <a:cubicBezTo>
                    <a:pt x="8129" y="1819"/>
                    <a:pt x="8412" y="1693"/>
                    <a:pt x="8696" y="1693"/>
                  </a:cubicBezTo>
                  <a:cubicBezTo>
                    <a:pt x="8979" y="1693"/>
                    <a:pt x="9231" y="1819"/>
                    <a:pt x="9452" y="2008"/>
                  </a:cubicBezTo>
                  <a:cubicBezTo>
                    <a:pt x="9767" y="2355"/>
                    <a:pt x="9830" y="2764"/>
                    <a:pt x="9673" y="3174"/>
                  </a:cubicBezTo>
                  <a:cubicBezTo>
                    <a:pt x="9389" y="3237"/>
                    <a:pt x="9137" y="3395"/>
                    <a:pt x="8885" y="3584"/>
                  </a:cubicBezTo>
                  <a:cubicBezTo>
                    <a:pt x="8759" y="3710"/>
                    <a:pt x="8759" y="3962"/>
                    <a:pt x="8885" y="4056"/>
                  </a:cubicBezTo>
                  <a:cubicBezTo>
                    <a:pt x="8948" y="4119"/>
                    <a:pt x="9035" y="4151"/>
                    <a:pt x="9121" y="4151"/>
                  </a:cubicBezTo>
                  <a:cubicBezTo>
                    <a:pt x="9208" y="4151"/>
                    <a:pt x="9294" y="4119"/>
                    <a:pt x="9358" y="4056"/>
                  </a:cubicBezTo>
                  <a:cubicBezTo>
                    <a:pt x="9547" y="3867"/>
                    <a:pt x="9830" y="3741"/>
                    <a:pt x="10114" y="3741"/>
                  </a:cubicBezTo>
                  <a:cubicBezTo>
                    <a:pt x="10397" y="3741"/>
                    <a:pt x="10649" y="3867"/>
                    <a:pt x="10870" y="4056"/>
                  </a:cubicBezTo>
                  <a:cubicBezTo>
                    <a:pt x="11059" y="4277"/>
                    <a:pt x="11185" y="4529"/>
                    <a:pt x="11185" y="4812"/>
                  </a:cubicBezTo>
                  <a:cubicBezTo>
                    <a:pt x="11185" y="5096"/>
                    <a:pt x="11059" y="5379"/>
                    <a:pt x="10870" y="5568"/>
                  </a:cubicBezTo>
                  <a:cubicBezTo>
                    <a:pt x="10649" y="5757"/>
                    <a:pt x="10397" y="5883"/>
                    <a:pt x="10114" y="5883"/>
                  </a:cubicBezTo>
                  <a:cubicBezTo>
                    <a:pt x="9925" y="5883"/>
                    <a:pt x="9767" y="6041"/>
                    <a:pt x="9767" y="6230"/>
                  </a:cubicBezTo>
                  <a:cubicBezTo>
                    <a:pt x="9767" y="6451"/>
                    <a:pt x="9925" y="6608"/>
                    <a:pt x="10114" y="6608"/>
                  </a:cubicBezTo>
                  <a:cubicBezTo>
                    <a:pt x="10429" y="6608"/>
                    <a:pt x="10712" y="6514"/>
                    <a:pt x="10964" y="6356"/>
                  </a:cubicBezTo>
                  <a:cubicBezTo>
                    <a:pt x="11090" y="6514"/>
                    <a:pt x="11122" y="6703"/>
                    <a:pt x="11122" y="6955"/>
                  </a:cubicBezTo>
                  <a:cubicBezTo>
                    <a:pt x="11122" y="7270"/>
                    <a:pt x="11027" y="7553"/>
                    <a:pt x="10807" y="7742"/>
                  </a:cubicBezTo>
                  <a:cubicBezTo>
                    <a:pt x="10618" y="7931"/>
                    <a:pt x="10366" y="8057"/>
                    <a:pt x="10082" y="8057"/>
                  </a:cubicBezTo>
                  <a:cubicBezTo>
                    <a:pt x="9799" y="8057"/>
                    <a:pt x="9515" y="7931"/>
                    <a:pt x="9326" y="7742"/>
                  </a:cubicBezTo>
                  <a:cubicBezTo>
                    <a:pt x="9137" y="7553"/>
                    <a:pt x="9011" y="7270"/>
                    <a:pt x="9011" y="6986"/>
                  </a:cubicBezTo>
                  <a:cubicBezTo>
                    <a:pt x="9011" y="6703"/>
                    <a:pt x="9137" y="6419"/>
                    <a:pt x="9326" y="6230"/>
                  </a:cubicBezTo>
                  <a:cubicBezTo>
                    <a:pt x="9452" y="6104"/>
                    <a:pt x="9452" y="5883"/>
                    <a:pt x="9326" y="5757"/>
                  </a:cubicBezTo>
                  <a:cubicBezTo>
                    <a:pt x="9263" y="5694"/>
                    <a:pt x="9176" y="5663"/>
                    <a:pt x="9090" y="5663"/>
                  </a:cubicBezTo>
                  <a:cubicBezTo>
                    <a:pt x="9003" y="5663"/>
                    <a:pt x="8916" y="5694"/>
                    <a:pt x="8853" y="5757"/>
                  </a:cubicBezTo>
                  <a:cubicBezTo>
                    <a:pt x="8538" y="6072"/>
                    <a:pt x="8349" y="6514"/>
                    <a:pt x="8349" y="6986"/>
                  </a:cubicBezTo>
                  <a:cubicBezTo>
                    <a:pt x="8349" y="7112"/>
                    <a:pt x="8349" y="7207"/>
                    <a:pt x="8381" y="7333"/>
                  </a:cubicBezTo>
                  <a:cubicBezTo>
                    <a:pt x="7562" y="7459"/>
                    <a:pt x="6932" y="8215"/>
                    <a:pt x="6932" y="9034"/>
                  </a:cubicBezTo>
                  <a:cubicBezTo>
                    <a:pt x="6932" y="9223"/>
                    <a:pt x="7089" y="9381"/>
                    <a:pt x="7278" y="9381"/>
                  </a:cubicBezTo>
                  <a:cubicBezTo>
                    <a:pt x="7467" y="9381"/>
                    <a:pt x="7625" y="9223"/>
                    <a:pt x="7625" y="9034"/>
                  </a:cubicBezTo>
                  <a:cubicBezTo>
                    <a:pt x="7625" y="8435"/>
                    <a:pt x="8097" y="8026"/>
                    <a:pt x="8664" y="8026"/>
                  </a:cubicBezTo>
                  <a:lnTo>
                    <a:pt x="8696" y="8026"/>
                  </a:lnTo>
                  <a:cubicBezTo>
                    <a:pt x="8727" y="8089"/>
                    <a:pt x="8822" y="8120"/>
                    <a:pt x="8853" y="8215"/>
                  </a:cubicBezTo>
                  <a:cubicBezTo>
                    <a:pt x="9074" y="8435"/>
                    <a:pt x="9326" y="8561"/>
                    <a:pt x="9641" y="8656"/>
                  </a:cubicBezTo>
                  <a:cubicBezTo>
                    <a:pt x="9673" y="8750"/>
                    <a:pt x="9704" y="8908"/>
                    <a:pt x="9704" y="9034"/>
                  </a:cubicBezTo>
                  <a:cubicBezTo>
                    <a:pt x="9704" y="9507"/>
                    <a:pt x="9452" y="9853"/>
                    <a:pt x="9011" y="10011"/>
                  </a:cubicBezTo>
                  <a:cubicBezTo>
                    <a:pt x="8979" y="9853"/>
                    <a:pt x="8853" y="9759"/>
                    <a:pt x="8664" y="9759"/>
                  </a:cubicBezTo>
                  <a:cubicBezTo>
                    <a:pt x="8444" y="9759"/>
                    <a:pt x="8286" y="9916"/>
                    <a:pt x="8286" y="10105"/>
                  </a:cubicBezTo>
                  <a:cubicBezTo>
                    <a:pt x="8286" y="10704"/>
                    <a:pt x="7814" y="11113"/>
                    <a:pt x="7278" y="11113"/>
                  </a:cubicBezTo>
                  <a:cubicBezTo>
                    <a:pt x="6711" y="11113"/>
                    <a:pt x="6239" y="10641"/>
                    <a:pt x="6239" y="10105"/>
                  </a:cubicBezTo>
                  <a:lnTo>
                    <a:pt x="6239" y="6640"/>
                  </a:lnTo>
                  <a:cubicBezTo>
                    <a:pt x="6522" y="6860"/>
                    <a:pt x="6932" y="6986"/>
                    <a:pt x="7278" y="6986"/>
                  </a:cubicBezTo>
                  <a:cubicBezTo>
                    <a:pt x="7467" y="6986"/>
                    <a:pt x="7625" y="6829"/>
                    <a:pt x="7625" y="6640"/>
                  </a:cubicBezTo>
                  <a:cubicBezTo>
                    <a:pt x="7625" y="6451"/>
                    <a:pt x="7467" y="6293"/>
                    <a:pt x="7278" y="6293"/>
                  </a:cubicBezTo>
                  <a:cubicBezTo>
                    <a:pt x="6680" y="6293"/>
                    <a:pt x="6239" y="5820"/>
                    <a:pt x="6239" y="5253"/>
                  </a:cubicBezTo>
                  <a:lnTo>
                    <a:pt x="6239" y="1788"/>
                  </a:lnTo>
                  <a:lnTo>
                    <a:pt x="6239" y="1756"/>
                  </a:lnTo>
                  <a:lnTo>
                    <a:pt x="6239" y="1725"/>
                  </a:lnTo>
                  <a:cubicBezTo>
                    <a:pt x="6239" y="1441"/>
                    <a:pt x="6365" y="1158"/>
                    <a:pt x="6554" y="969"/>
                  </a:cubicBezTo>
                  <a:cubicBezTo>
                    <a:pt x="6772" y="750"/>
                    <a:pt x="7027" y="663"/>
                    <a:pt x="7306" y="663"/>
                  </a:cubicBezTo>
                  <a:close/>
                  <a:moveTo>
                    <a:pt x="4492" y="726"/>
                  </a:moveTo>
                  <a:cubicBezTo>
                    <a:pt x="4756" y="726"/>
                    <a:pt x="5012" y="813"/>
                    <a:pt x="5230" y="1032"/>
                  </a:cubicBezTo>
                  <a:cubicBezTo>
                    <a:pt x="5419" y="1221"/>
                    <a:pt x="5545" y="1504"/>
                    <a:pt x="5545" y="1788"/>
                  </a:cubicBezTo>
                  <a:lnTo>
                    <a:pt x="5545" y="1819"/>
                  </a:lnTo>
                  <a:lnTo>
                    <a:pt x="5545" y="5285"/>
                  </a:lnTo>
                  <a:cubicBezTo>
                    <a:pt x="5545" y="5883"/>
                    <a:pt x="5073" y="6325"/>
                    <a:pt x="4506" y="6325"/>
                  </a:cubicBezTo>
                  <a:cubicBezTo>
                    <a:pt x="4317" y="6325"/>
                    <a:pt x="4159" y="6482"/>
                    <a:pt x="4159" y="6671"/>
                  </a:cubicBezTo>
                  <a:cubicBezTo>
                    <a:pt x="4159" y="6860"/>
                    <a:pt x="4317" y="7018"/>
                    <a:pt x="4506" y="7018"/>
                  </a:cubicBezTo>
                  <a:cubicBezTo>
                    <a:pt x="4915" y="7018"/>
                    <a:pt x="5262" y="6892"/>
                    <a:pt x="5545" y="6671"/>
                  </a:cubicBezTo>
                  <a:lnTo>
                    <a:pt x="5545" y="10105"/>
                  </a:lnTo>
                  <a:lnTo>
                    <a:pt x="5545" y="10137"/>
                  </a:lnTo>
                  <a:cubicBezTo>
                    <a:pt x="5545" y="10704"/>
                    <a:pt x="5073" y="11176"/>
                    <a:pt x="4506" y="11176"/>
                  </a:cubicBezTo>
                  <a:cubicBezTo>
                    <a:pt x="3939" y="11176"/>
                    <a:pt x="3498" y="10704"/>
                    <a:pt x="3498" y="10137"/>
                  </a:cubicBezTo>
                  <a:cubicBezTo>
                    <a:pt x="3498" y="9948"/>
                    <a:pt x="3340" y="9790"/>
                    <a:pt x="3151" y="9790"/>
                  </a:cubicBezTo>
                  <a:cubicBezTo>
                    <a:pt x="2994" y="9790"/>
                    <a:pt x="2836" y="9916"/>
                    <a:pt x="2773" y="10074"/>
                  </a:cubicBezTo>
                  <a:cubicBezTo>
                    <a:pt x="2395" y="9916"/>
                    <a:pt x="2080" y="9538"/>
                    <a:pt x="2080" y="9065"/>
                  </a:cubicBezTo>
                  <a:cubicBezTo>
                    <a:pt x="2080" y="8908"/>
                    <a:pt x="2111" y="8813"/>
                    <a:pt x="2143" y="8687"/>
                  </a:cubicBezTo>
                  <a:cubicBezTo>
                    <a:pt x="2426" y="8593"/>
                    <a:pt x="2710" y="8435"/>
                    <a:pt x="2930" y="8246"/>
                  </a:cubicBezTo>
                  <a:cubicBezTo>
                    <a:pt x="2994" y="8215"/>
                    <a:pt x="3057" y="8120"/>
                    <a:pt x="3088" y="8057"/>
                  </a:cubicBezTo>
                  <a:lnTo>
                    <a:pt x="3151" y="8057"/>
                  </a:lnTo>
                  <a:cubicBezTo>
                    <a:pt x="3718" y="8057"/>
                    <a:pt x="4159" y="8530"/>
                    <a:pt x="4159" y="9065"/>
                  </a:cubicBezTo>
                  <a:cubicBezTo>
                    <a:pt x="4159" y="9286"/>
                    <a:pt x="4317" y="9444"/>
                    <a:pt x="4506" y="9444"/>
                  </a:cubicBezTo>
                  <a:cubicBezTo>
                    <a:pt x="4726" y="9444"/>
                    <a:pt x="4884" y="9286"/>
                    <a:pt x="4884" y="9065"/>
                  </a:cubicBezTo>
                  <a:cubicBezTo>
                    <a:pt x="4884" y="8215"/>
                    <a:pt x="4254" y="7490"/>
                    <a:pt x="3403" y="7396"/>
                  </a:cubicBezTo>
                  <a:cubicBezTo>
                    <a:pt x="3466" y="7270"/>
                    <a:pt x="3466" y="7144"/>
                    <a:pt x="3466" y="7018"/>
                  </a:cubicBezTo>
                  <a:cubicBezTo>
                    <a:pt x="3466" y="6545"/>
                    <a:pt x="3246" y="6104"/>
                    <a:pt x="2930" y="5820"/>
                  </a:cubicBezTo>
                  <a:cubicBezTo>
                    <a:pt x="2883" y="5757"/>
                    <a:pt x="2797" y="5726"/>
                    <a:pt x="2706" y="5726"/>
                  </a:cubicBezTo>
                  <a:cubicBezTo>
                    <a:pt x="2615" y="5726"/>
                    <a:pt x="2521" y="5757"/>
                    <a:pt x="2458" y="5820"/>
                  </a:cubicBezTo>
                  <a:cubicBezTo>
                    <a:pt x="2363" y="5915"/>
                    <a:pt x="2363" y="6167"/>
                    <a:pt x="2458" y="6262"/>
                  </a:cubicBezTo>
                  <a:cubicBezTo>
                    <a:pt x="2678" y="6482"/>
                    <a:pt x="2773" y="6734"/>
                    <a:pt x="2773" y="7018"/>
                  </a:cubicBezTo>
                  <a:cubicBezTo>
                    <a:pt x="2773" y="7301"/>
                    <a:pt x="2678" y="7585"/>
                    <a:pt x="2458" y="7774"/>
                  </a:cubicBezTo>
                  <a:cubicBezTo>
                    <a:pt x="2269" y="7963"/>
                    <a:pt x="1985" y="8089"/>
                    <a:pt x="1733" y="8089"/>
                  </a:cubicBezTo>
                  <a:cubicBezTo>
                    <a:pt x="1450" y="8089"/>
                    <a:pt x="1166" y="7963"/>
                    <a:pt x="977" y="7774"/>
                  </a:cubicBezTo>
                  <a:cubicBezTo>
                    <a:pt x="788" y="7585"/>
                    <a:pt x="662" y="7301"/>
                    <a:pt x="662" y="7018"/>
                  </a:cubicBezTo>
                  <a:cubicBezTo>
                    <a:pt x="662" y="6829"/>
                    <a:pt x="725" y="6640"/>
                    <a:pt x="820" y="6419"/>
                  </a:cubicBezTo>
                  <a:cubicBezTo>
                    <a:pt x="1103" y="6608"/>
                    <a:pt x="1355" y="6671"/>
                    <a:pt x="1670" y="6671"/>
                  </a:cubicBezTo>
                  <a:cubicBezTo>
                    <a:pt x="1891" y="6671"/>
                    <a:pt x="2048" y="6514"/>
                    <a:pt x="2048" y="6325"/>
                  </a:cubicBezTo>
                  <a:cubicBezTo>
                    <a:pt x="2048" y="6104"/>
                    <a:pt x="1891" y="5946"/>
                    <a:pt x="1670" y="5946"/>
                  </a:cubicBezTo>
                  <a:cubicBezTo>
                    <a:pt x="1418" y="5946"/>
                    <a:pt x="1135" y="5852"/>
                    <a:pt x="946" y="5631"/>
                  </a:cubicBezTo>
                  <a:cubicBezTo>
                    <a:pt x="725" y="5442"/>
                    <a:pt x="631" y="5159"/>
                    <a:pt x="631" y="4907"/>
                  </a:cubicBezTo>
                  <a:cubicBezTo>
                    <a:pt x="631" y="4623"/>
                    <a:pt x="725" y="4340"/>
                    <a:pt x="946" y="4151"/>
                  </a:cubicBezTo>
                  <a:cubicBezTo>
                    <a:pt x="1135" y="3962"/>
                    <a:pt x="1418" y="3836"/>
                    <a:pt x="1670" y="3836"/>
                  </a:cubicBezTo>
                  <a:cubicBezTo>
                    <a:pt x="1954" y="3836"/>
                    <a:pt x="2237" y="3962"/>
                    <a:pt x="2426" y="4151"/>
                  </a:cubicBezTo>
                  <a:cubicBezTo>
                    <a:pt x="2489" y="4214"/>
                    <a:pt x="2576" y="4245"/>
                    <a:pt x="2663" y="4245"/>
                  </a:cubicBezTo>
                  <a:cubicBezTo>
                    <a:pt x="2749" y="4245"/>
                    <a:pt x="2836" y="4214"/>
                    <a:pt x="2899" y="4151"/>
                  </a:cubicBezTo>
                  <a:cubicBezTo>
                    <a:pt x="3025" y="4025"/>
                    <a:pt x="3025" y="3804"/>
                    <a:pt x="2899" y="3678"/>
                  </a:cubicBezTo>
                  <a:cubicBezTo>
                    <a:pt x="2678" y="3426"/>
                    <a:pt x="2426" y="3332"/>
                    <a:pt x="2111" y="3237"/>
                  </a:cubicBezTo>
                  <a:cubicBezTo>
                    <a:pt x="1954" y="2859"/>
                    <a:pt x="2048" y="2418"/>
                    <a:pt x="2363" y="2103"/>
                  </a:cubicBezTo>
                  <a:cubicBezTo>
                    <a:pt x="2552" y="1914"/>
                    <a:pt x="2836" y="1788"/>
                    <a:pt x="3088" y="1788"/>
                  </a:cubicBezTo>
                  <a:cubicBezTo>
                    <a:pt x="3372" y="1788"/>
                    <a:pt x="3655" y="1914"/>
                    <a:pt x="3844" y="2103"/>
                  </a:cubicBezTo>
                  <a:cubicBezTo>
                    <a:pt x="3907" y="2166"/>
                    <a:pt x="3994" y="2197"/>
                    <a:pt x="4080" y="2197"/>
                  </a:cubicBezTo>
                  <a:cubicBezTo>
                    <a:pt x="4167" y="2197"/>
                    <a:pt x="4254" y="2166"/>
                    <a:pt x="4317" y="2103"/>
                  </a:cubicBezTo>
                  <a:cubicBezTo>
                    <a:pt x="4443" y="1977"/>
                    <a:pt x="4443" y="1756"/>
                    <a:pt x="4317" y="1630"/>
                  </a:cubicBezTo>
                  <a:cubicBezTo>
                    <a:pt x="4128" y="1441"/>
                    <a:pt x="3876" y="1284"/>
                    <a:pt x="3624" y="1189"/>
                  </a:cubicBezTo>
                  <a:cubicBezTo>
                    <a:pt x="3781" y="969"/>
                    <a:pt x="3970" y="811"/>
                    <a:pt x="4254" y="748"/>
                  </a:cubicBezTo>
                  <a:cubicBezTo>
                    <a:pt x="4333" y="734"/>
                    <a:pt x="4413" y="726"/>
                    <a:pt x="4492" y="726"/>
                  </a:cubicBezTo>
                  <a:close/>
                  <a:moveTo>
                    <a:pt x="7254" y="0"/>
                  </a:moveTo>
                  <a:cubicBezTo>
                    <a:pt x="6817" y="0"/>
                    <a:pt x="6387" y="190"/>
                    <a:pt x="6049" y="528"/>
                  </a:cubicBezTo>
                  <a:cubicBezTo>
                    <a:pt x="6018" y="559"/>
                    <a:pt x="5923" y="654"/>
                    <a:pt x="5892" y="717"/>
                  </a:cubicBezTo>
                  <a:cubicBezTo>
                    <a:pt x="5860" y="654"/>
                    <a:pt x="5766" y="622"/>
                    <a:pt x="5734" y="528"/>
                  </a:cubicBezTo>
                  <a:cubicBezTo>
                    <a:pt x="5391" y="185"/>
                    <a:pt x="4972" y="13"/>
                    <a:pt x="4521" y="13"/>
                  </a:cubicBezTo>
                  <a:cubicBezTo>
                    <a:pt x="4392" y="13"/>
                    <a:pt x="4261" y="27"/>
                    <a:pt x="4128" y="55"/>
                  </a:cubicBezTo>
                  <a:cubicBezTo>
                    <a:pt x="3561" y="181"/>
                    <a:pt x="3151" y="559"/>
                    <a:pt x="2899" y="1126"/>
                  </a:cubicBezTo>
                  <a:cubicBezTo>
                    <a:pt x="2552" y="1158"/>
                    <a:pt x="2206" y="1347"/>
                    <a:pt x="1922" y="1599"/>
                  </a:cubicBezTo>
                  <a:cubicBezTo>
                    <a:pt x="1481" y="2040"/>
                    <a:pt x="1324" y="2607"/>
                    <a:pt x="1450" y="3206"/>
                  </a:cubicBezTo>
                  <a:cubicBezTo>
                    <a:pt x="1103" y="3237"/>
                    <a:pt x="788" y="3458"/>
                    <a:pt x="505" y="3678"/>
                  </a:cubicBezTo>
                  <a:cubicBezTo>
                    <a:pt x="190" y="3993"/>
                    <a:pt x="1" y="4434"/>
                    <a:pt x="1" y="4907"/>
                  </a:cubicBezTo>
                  <a:cubicBezTo>
                    <a:pt x="1" y="5285"/>
                    <a:pt x="127" y="5663"/>
                    <a:pt x="347" y="5915"/>
                  </a:cubicBezTo>
                  <a:cubicBezTo>
                    <a:pt x="127" y="6230"/>
                    <a:pt x="1" y="6608"/>
                    <a:pt x="1" y="6955"/>
                  </a:cubicBezTo>
                  <a:cubicBezTo>
                    <a:pt x="1" y="7427"/>
                    <a:pt x="190" y="7868"/>
                    <a:pt x="505" y="8183"/>
                  </a:cubicBezTo>
                  <a:cubicBezTo>
                    <a:pt x="788" y="8435"/>
                    <a:pt x="1103" y="8593"/>
                    <a:pt x="1450" y="8624"/>
                  </a:cubicBezTo>
                  <a:cubicBezTo>
                    <a:pt x="1418" y="8750"/>
                    <a:pt x="1418" y="8876"/>
                    <a:pt x="1418" y="9002"/>
                  </a:cubicBezTo>
                  <a:cubicBezTo>
                    <a:pt x="1418" y="9916"/>
                    <a:pt x="2080" y="10609"/>
                    <a:pt x="2962" y="10735"/>
                  </a:cubicBezTo>
                  <a:cubicBezTo>
                    <a:pt x="3214" y="11365"/>
                    <a:pt x="3813" y="11775"/>
                    <a:pt x="4569" y="11775"/>
                  </a:cubicBezTo>
                  <a:cubicBezTo>
                    <a:pt x="5104" y="11775"/>
                    <a:pt x="5640" y="11523"/>
                    <a:pt x="5955" y="11082"/>
                  </a:cubicBezTo>
                  <a:cubicBezTo>
                    <a:pt x="6270" y="11523"/>
                    <a:pt x="6774" y="11775"/>
                    <a:pt x="7310" y="11775"/>
                  </a:cubicBezTo>
                  <a:cubicBezTo>
                    <a:pt x="8034" y="11775"/>
                    <a:pt x="8664" y="11365"/>
                    <a:pt x="8948" y="10735"/>
                  </a:cubicBezTo>
                  <a:cubicBezTo>
                    <a:pt x="9799" y="10609"/>
                    <a:pt x="10460" y="9916"/>
                    <a:pt x="10460" y="9002"/>
                  </a:cubicBezTo>
                  <a:cubicBezTo>
                    <a:pt x="10460" y="8876"/>
                    <a:pt x="10460" y="8750"/>
                    <a:pt x="10429" y="8624"/>
                  </a:cubicBezTo>
                  <a:cubicBezTo>
                    <a:pt x="10775" y="8593"/>
                    <a:pt x="11090" y="8404"/>
                    <a:pt x="11374" y="8183"/>
                  </a:cubicBezTo>
                  <a:cubicBezTo>
                    <a:pt x="11689" y="7837"/>
                    <a:pt x="11878" y="7427"/>
                    <a:pt x="11878" y="6955"/>
                  </a:cubicBezTo>
                  <a:cubicBezTo>
                    <a:pt x="11878" y="6545"/>
                    <a:pt x="11783" y="6199"/>
                    <a:pt x="11531" y="5915"/>
                  </a:cubicBezTo>
                  <a:cubicBezTo>
                    <a:pt x="11689" y="5663"/>
                    <a:pt x="11815" y="5285"/>
                    <a:pt x="11815" y="4907"/>
                  </a:cubicBezTo>
                  <a:cubicBezTo>
                    <a:pt x="11815" y="4434"/>
                    <a:pt x="11594" y="3993"/>
                    <a:pt x="11279" y="3678"/>
                  </a:cubicBezTo>
                  <a:cubicBezTo>
                    <a:pt x="11027" y="3395"/>
                    <a:pt x="10712" y="3237"/>
                    <a:pt x="10334" y="3206"/>
                  </a:cubicBezTo>
                  <a:cubicBezTo>
                    <a:pt x="10460" y="2670"/>
                    <a:pt x="10303" y="2040"/>
                    <a:pt x="9862" y="1599"/>
                  </a:cubicBezTo>
                  <a:cubicBezTo>
                    <a:pt x="9610" y="1315"/>
                    <a:pt x="9231" y="1158"/>
                    <a:pt x="8885" y="1126"/>
                  </a:cubicBezTo>
                  <a:cubicBezTo>
                    <a:pt x="8664" y="559"/>
                    <a:pt x="8223" y="181"/>
                    <a:pt x="7656" y="55"/>
                  </a:cubicBezTo>
                  <a:cubicBezTo>
                    <a:pt x="7523" y="18"/>
                    <a:pt x="7388" y="0"/>
                    <a:pt x="7254" y="0"/>
                  </a:cubicBezTo>
                  <a:close/>
                </a:path>
              </a:pathLst>
            </a:custGeom>
            <a:solidFill>
              <a:srgbClr val="869FB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g20390b7c406_1_55"/>
            <p:cNvSpPr/>
            <p:nvPr/>
          </p:nvSpPr>
          <p:spPr>
            <a:xfrm>
              <a:off x="-22685675" y="2408150"/>
              <a:ext cx="27575" cy="66175"/>
            </a:xfrm>
            <a:custGeom>
              <a:avLst/>
              <a:gdLst/>
              <a:ahLst/>
              <a:cxnLst/>
              <a:rect l="l" t="t" r="r" b="b"/>
              <a:pathLst>
                <a:path w="1103" h="2647" extrusionOk="0">
                  <a:moveTo>
                    <a:pt x="740" y="1"/>
                  </a:moveTo>
                  <a:cubicBezTo>
                    <a:pt x="654" y="1"/>
                    <a:pt x="567" y="32"/>
                    <a:pt x="504" y="95"/>
                  </a:cubicBezTo>
                  <a:cubicBezTo>
                    <a:pt x="189" y="410"/>
                    <a:pt x="0" y="820"/>
                    <a:pt x="0" y="1292"/>
                  </a:cubicBezTo>
                  <a:cubicBezTo>
                    <a:pt x="0" y="1765"/>
                    <a:pt x="189" y="2206"/>
                    <a:pt x="504" y="2521"/>
                  </a:cubicBezTo>
                  <a:cubicBezTo>
                    <a:pt x="599" y="2584"/>
                    <a:pt x="662" y="2647"/>
                    <a:pt x="756" y="2647"/>
                  </a:cubicBezTo>
                  <a:cubicBezTo>
                    <a:pt x="819" y="2647"/>
                    <a:pt x="945" y="2615"/>
                    <a:pt x="977" y="2521"/>
                  </a:cubicBezTo>
                  <a:cubicBezTo>
                    <a:pt x="1103" y="2395"/>
                    <a:pt x="1103" y="2174"/>
                    <a:pt x="977" y="2048"/>
                  </a:cubicBezTo>
                  <a:cubicBezTo>
                    <a:pt x="788" y="1859"/>
                    <a:pt x="662" y="1576"/>
                    <a:pt x="662" y="1292"/>
                  </a:cubicBezTo>
                  <a:cubicBezTo>
                    <a:pt x="662" y="1040"/>
                    <a:pt x="788" y="757"/>
                    <a:pt x="977" y="536"/>
                  </a:cubicBezTo>
                  <a:cubicBezTo>
                    <a:pt x="1103" y="442"/>
                    <a:pt x="1103" y="253"/>
                    <a:pt x="977" y="95"/>
                  </a:cubicBezTo>
                  <a:cubicBezTo>
                    <a:pt x="914" y="32"/>
                    <a:pt x="827" y="1"/>
                    <a:pt x="740" y="1"/>
                  </a:cubicBezTo>
                  <a:close/>
                </a:path>
              </a:pathLst>
            </a:custGeom>
            <a:solidFill>
              <a:srgbClr val="869FB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g20390b7c406_1_55"/>
            <p:cNvSpPr/>
            <p:nvPr/>
          </p:nvSpPr>
          <p:spPr>
            <a:xfrm>
              <a:off x="-22766800" y="2408950"/>
              <a:ext cx="27575" cy="66175"/>
            </a:xfrm>
            <a:custGeom>
              <a:avLst/>
              <a:gdLst/>
              <a:ahLst/>
              <a:cxnLst/>
              <a:rect l="l" t="t" r="r" b="b"/>
              <a:pathLst>
                <a:path w="1103" h="2647" extrusionOk="0">
                  <a:moveTo>
                    <a:pt x="362" y="0"/>
                  </a:moveTo>
                  <a:cubicBezTo>
                    <a:pt x="276" y="0"/>
                    <a:pt x="189" y="32"/>
                    <a:pt x="126" y="95"/>
                  </a:cubicBezTo>
                  <a:cubicBezTo>
                    <a:pt x="0" y="221"/>
                    <a:pt x="0" y="441"/>
                    <a:pt x="126" y="567"/>
                  </a:cubicBezTo>
                  <a:cubicBezTo>
                    <a:pt x="315" y="756"/>
                    <a:pt x="441" y="1040"/>
                    <a:pt x="441" y="1323"/>
                  </a:cubicBezTo>
                  <a:cubicBezTo>
                    <a:pt x="441" y="1575"/>
                    <a:pt x="315" y="1859"/>
                    <a:pt x="126" y="2048"/>
                  </a:cubicBezTo>
                  <a:cubicBezTo>
                    <a:pt x="0" y="2174"/>
                    <a:pt x="0" y="2426"/>
                    <a:pt x="126" y="2520"/>
                  </a:cubicBezTo>
                  <a:cubicBezTo>
                    <a:pt x="221" y="2615"/>
                    <a:pt x="284" y="2646"/>
                    <a:pt x="378" y="2646"/>
                  </a:cubicBezTo>
                  <a:cubicBezTo>
                    <a:pt x="441" y="2646"/>
                    <a:pt x="567" y="2615"/>
                    <a:pt x="599" y="2520"/>
                  </a:cubicBezTo>
                  <a:cubicBezTo>
                    <a:pt x="977" y="2174"/>
                    <a:pt x="1103" y="1733"/>
                    <a:pt x="1103" y="1323"/>
                  </a:cubicBezTo>
                  <a:cubicBezTo>
                    <a:pt x="1103" y="851"/>
                    <a:pt x="914" y="410"/>
                    <a:pt x="599" y="95"/>
                  </a:cubicBezTo>
                  <a:cubicBezTo>
                    <a:pt x="536" y="32"/>
                    <a:pt x="449" y="0"/>
                    <a:pt x="362" y="0"/>
                  </a:cubicBezTo>
                  <a:close/>
                </a:path>
              </a:pathLst>
            </a:custGeom>
            <a:solidFill>
              <a:srgbClr val="869FB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3" name="Google Shape;143;g20390b7c406_1_55"/>
          <p:cNvGrpSpPr/>
          <p:nvPr/>
        </p:nvGrpSpPr>
        <p:grpSpPr>
          <a:xfrm>
            <a:off x="7237466" y="1180612"/>
            <a:ext cx="1290475" cy="1848861"/>
            <a:chOff x="-38275925" y="1946600"/>
            <a:chExt cx="231600" cy="317450"/>
          </a:xfrm>
        </p:grpSpPr>
        <p:sp>
          <p:nvSpPr>
            <p:cNvPr id="144" name="Google Shape;144;g20390b7c406_1_55"/>
            <p:cNvSpPr/>
            <p:nvPr/>
          </p:nvSpPr>
          <p:spPr>
            <a:xfrm>
              <a:off x="-38275925" y="1946600"/>
              <a:ext cx="231600" cy="317450"/>
            </a:xfrm>
            <a:custGeom>
              <a:avLst/>
              <a:gdLst/>
              <a:ahLst/>
              <a:cxnLst/>
              <a:rect l="l" t="t" r="r" b="b"/>
              <a:pathLst>
                <a:path w="9264" h="12698" extrusionOk="0">
                  <a:moveTo>
                    <a:pt x="4546" y="892"/>
                  </a:moveTo>
                  <a:cubicBezTo>
                    <a:pt x="4811" y="892"/>
                    <a:pt x="5082" y="920"/>
                    <a:pt x="5357" y="977"/>
                  </a:cubicBezTo>
                  <a:cubicBezTo>
                    <a:pt x="6964" y="1292"/>
                    <a:pt x="8287" y="2742"/>
                    <a:pt x="8287" y="4600"/>
                  </a:cubicBezTo>
                  <a:cubicBezTo>
                    <a:pt x="8287" y="5987"/>
                    <a:pt x="7531" y="7215"/>
                    <a:pt x="6396" y="7845"/>
                  </a:cubicBezTo>
                  <a:cubicBezTo>
                    <a:pt x="5987" y="8034"/>
                    <a:pt x="5798" y="8475"/>
                    <a:pt x="5798" y="8885"/>
                  </a:cubicBezTo>
                  <a:lnTo>
                    <a:pt x="5798" y="9169"/>
                  </a:lnTo>
                  <a:lnTo>
                    <a:pt x="3309" y="9169"/>
                  </a:lnTo>
                  <a:lnTo>
                    <a:pt x="3309" y="8854"/>
                  </a:lnTo>
                  <a:cubicBezTo>
                    <a:pt x="3309" y="8412"/>
                    <a:pt x="3088" y="8034"/>
                    <a:pt x="2679" y="7782"/>
                  </a:cubicBezTo>
                  <a:cubicBezTo>
                    <a:pt x="1545" y="7121"/>
                    <a:pt x="820" y="5955"/>
                    <a:pt x="820" y="4600"/>
                  </a:cubicBezTo>
                  <a:cubicBezTo>
                    <a:pt x="820" y="2536"/>
                    <a:pt x="2499" y="892"/>
                    <a:pt x="4546" y="892"/>
                  </a:cubicBezTo>
                  <a:close/>
                  <a:moveTo>
                    <a:pt x="5798" y="9956"/>
                  </a:moveTo>
                  <a:lnTo>
                    <a:pt x="5798" y="10681"/>
                  </a:lnTo>
                  <a:cubicBezTo>
                    <a:pt x="5798" y="10901"/>
                    <a:pt x="5609" y="11059"/>
                    <a:pt x="5357" y="11090"/>
                  </a:cubicBezTo>
                  <a:lnTo>
                    <a:pt x="3719" y="11090"/>
                  </a:lnTo>
                  <a:cubicBezTo>
                    <a:pt x="3467" y="11090"/>
                    <a:pt x="3309" y="10901"/>
                    <a:pt x="3277" y="10681"/>
                  </a:cubicBezTo>
                  <a:lnTo>
                    <a:pt x="3277" y="9956"/>
                  </a:lnTo>
                  <a:close/>
                  <a:moveTo>
                    <a:pt x="4443" y="1"/>
                  </a:moveTo>
                  <a:cubicBezTo>
                    <a:pt x="2049" y="32"/>
                    <a:pt x="1" y="2080"/>
                    <a:pt x="1" y="4600"/>
                  </a:cubicBezTo>
                  <a:cubicBezTo>
                    <a:pt x="1" y="6270"/>
                    <a:pt x="883" y="7719"/>
                    <a:pt x="2238" y="8539"/>
                  </a:cubicBezTo>
                  <a:cubicBezTo>
                    <a:pt x="2332" y="8570"/>
                    <a:pt x="2395" y="8696"/>
                    <a:pt x="2458" y="8759"/>
                  </a:cubicBezTo>
                  <a:lnTo>
                    <a:pt x="2458" y="10681"/>
                  </a:lnTo>
                  <a:cubicBezTo>
                    <a:pt x="2458" y="11216"/>
                    <a:pt x="2805" y="11689"/>
                    <a:pt x="3309" y="11847"/>
                  </a:cubicBezTo>
                  <a:cubicBezTo>
                    <a:pt x="3467" y="12351"/>
                    <a:pt x="3939" y="12697"/>
                    <a:pt x="4506" y="12697"/>
                  </a:cubicBezTo>
                  <a:cubicBezTo>
                    <a:pt x="5042" y="12697"/>
                    <a:pt x="5514" y="12351"/>
                    <a:pt x="5672" y="11847"/>
                  </a:cubicBezTo>
                  <a:cubicBezTo>
                    <a:pt x="6176" y="11689"/>
                    <a:pt x="6554" y="11216"/>
                    <a:pt x="6554" y="10681"/>
                  </a:cubicBezTo>
                  <a:lnTo>
                    <a:pt x="6554" y="8854"/>
                  </a:lnTo>
                  <a:cubicBezTo>
                    <a:pt x="6554" y="8728"/>
                    <a:pt x="6617" y="8570"/>
                    <a:pt x="6712" y="8507"/>
                  </a:cubicBezTo>
                  <a:cubicBezTo>
                    <a:pt x="8318" y="7593"/>
                    <a:pt x="9263" y="5735"/>
                    <a:pt x="8948" y="3750"/>
                  </a:cubicBezTo>
                  <a:cubicBezTo>
                    <a:pt x="8602" y="1702"/>
                    <a:pt x="6806" y="1"/>
                    <a:pt x="4443" y="1"/>
                  </a:cubicBezTo>
                  <a:close/>
                </a:path>
              </a:pathLst>
            </a:custGeom>
            <a:solidFill>
              <a:srgbClr val="869FB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g20390b7c406_1_55"/>
            <p:cNvSpPr/>
            <p:nvPr/>
          </p:nvSpPr>
          <p:spPr>
            <a:xfrm>
              <a:off x="-38235750" y="1989125"/>
              <a:ext cx="84300" cy="83525"/>
            </a:xfrm>
            <a:custGeom>
              <a:avLst/>
              <a:gdLst/>
              <a:ahLst/>
              <a:cxnLst/>
              <a:rect l="l" t="t" r="r" b="b"/>
              <a:pathLst>
                <a:path w="3372" h="3341" extrusionOk="0">
                  <a:moveTo>
                    <a:pt x="2931" y="1"/>
                  </a:moveTo>
                  <a:cubicBezTo>
                    <a:pt x="1355" y="1"/>
                    <a:pt x="64" y="1293"/>
                    <a:pt x="1" y="2899"/>
                  </a:cubicBezTo>
                  <a:cubicBezTo>
                    <a:pt x="1" y="3120"/>
                    <a:pt x="158" y="3340"/>
                    <a:pt x="410" y="3340"/>
                  </a:cubicBezTo>
                  <a:cubicBezTo>
                    <a:pt x="631" y="3340"/>
                    <a:pt x="851" y="3120"/>
                    <a:pt x="851" y="2899"/>
                  </a:cubicBezTo>
                  <a:cubicBezTo>
                    <a:pt x="883" y="1765"/>
                    <a:pt x="1796" y="820"/>
                    <a:pt x="2931" y="820"/>
                  </a:cubicBezTo>
                  <a:cubicBezTo>
                    <a:pt x="3151" y="820"/>
                    <a:pt x="3372" y="631"/>
                    <a:pt x="3372" y="379"/>
                  </a:cubicBezTo>
                  <a:cubicBezTo>
                    <a:pt x="3372" y="190"/>
                    <a:pt x="3151" y="1"/>
                    <a:pt x="2931" y="1"/>
                  </a:cubicBezTo>
                  <a:close/>
                </a:path>
              </a:pathLst>
            </a:custGeom>
            <a:solidFill>
              <a:srgbClr val="869FB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dc9d82accf_0_0"/>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Computer scientists use </a:t>
            </a:r>
            <a:r>
              <a:rPr lang="en">
                <a:solidFill>
                  <a:schemeClr val="dk1"/>
                </a:solidFill>
              </a:rPr>
              <a:t>computational thinking </a:t>
            </a:r>
            <a:r>
              <a:rPr lang="en"/>
              <a:t>skills</a:t>
            </a:r>
            <a:endParaRPr/>
          </a:p>
        </p:txBody>
      </p:sp>
      <p:sp>
        <p:nvSpPr>
          <p:cNvPr id="151" name="Google Shape;151;g1dc9d82accf_0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81081"/>
              <a:buNone/>
            </a:pPr>
            <a:r>
              <a:rPr lang="en" sz="2400"/>
              <a:t>Today our focus is on</a:t>
            </a:r>
            <a:endParaRPr sz="2400" b="1"/>
          </a:p>
          <a:p>
            <a:pPr marL="0" lvl="0" indent="0" algn="l" rtl="0">
              <a:lnSpc>
                <a:spcPct val="115000"/>
              </a:lnSpc>
              <a:spcBef>
                <a:spcPts val="0"/>
              </a:spcBef>
              <a:spcAft>
                <a:spcPts val="0"/>
              </a:spcAft>
              <a:buSzPct val="81081"/>
              <a:buNone/>
            </a:pPr>
            <a:endParaRPr sz="2400"/>
          </a:p>
          <a:p>
            <a:pPr marL="457200" lvl="0" indent="-369570" algn="l" rtl="0">
              <a:lnSpc>
                <a:spcPct val="115000"/>
              </a:lnSpc>
              <a:spcBef>
                <a:spcPts val="0"/>
              </a:spcBef>
              <a:spcAft>
                <a:spcPts val="0"/>
              </a:spcAft>
              <a:buSzPct val="100000"/>
              <a:buAutoNum type="arabicPeriod"/>
            </a:pPr>
            <a:r>
              <a:rPr lang="en" sz="2400" b="1"/>
              <a:t>Patterns </a:t>
            </a:r>
            <a:endParaRPr sz="2400" b="1"/>
          </a:p>
          <a:p>
            <a:pPr marL="457200" lvl="0" indent="-369570" algn="l" rtl="0">
              <a:lnSpc>
                <a:spcPct val="115000"/>
              </a:lnSpc>
              <a:spcBef>
                <a:spcPts val="0"/>
              </a:spcBef>
              <a:spcAft>
                <a:spcPts val="0"/>
              </a:spcAft>
              <a:buSzPct val="100000"/>
              <a:buAutoNum type="arabicPeriod"/>
            </a:pPr>
            <a:r>
              <a:rPr lang="en" sz="2400" b="1"/>
              <a:t>Sequencing </a:t>
            </a:r>
            <a:endParaRPr sz="2400" b="1"/>
          </a:p>
          <a:p>
            <a:pPr marL="457200" lvl="0" indent="-369570" algn="l" rtl="0">
              <a:lnSpc>
                <a:spcPct val="115000"/>
              </a:lnSpc>
              <a:spcBef>
                <a:spcPts val="0"/>
              </a:spcBef>
              <a:spcAft>
                <a:spcPts val="0"/>
              </a:spcAft>
              <a:buSzPct val="100000"/>
              <a:buAutoNum type="arabicPeriod"/>
            </a:pPr>
            <a:r>
              <a:rPr lang="en" sz="2400"/>
              <a:t>Algorithms</a:t>
            </a:r>
            <a:endParaRPr sz="2400"/>
          </a:p>
          <a:p>
            <a:pPr marL="457200" lvl="0" indent="-369570" algn="l" rtl="0">
              <a:lnSpc>
                <a:spcPct val="115000"/>
              </a:lnSpc>
              <a:spcBef>
                <a:spcPts val="0"/>
              </a:spcBef>
              <a:spcAft>
                <a:spcPts val="0"/>
              </a:spcAft>
              <a:buSzPct val="100000"/>
              <a:buAutoNum type="arabicPeriod"/>
            </a:pPr>
            <a:r>
              <a:rPr lang="en" sz="2400"/>
              <a:t>Decomposition </a:t>
            </a:r>
            <a:endParaRPr sz="2400"/>
          </a:p>
          <a:p>
            <a:pPr marL="457200" lvl="0" indent="-369570" algn="l" rtl="0">
              <a:lnSpc>
                <a:spcPct val="115000"/>
              </a:lnSpc>
              <a:spcBef>
                <a:spcPts val="0"/>
              </a:spcBef>
              <a:spcAft>
                <a:spcPts val="0"/>
              </a:spcAft>
              <a:buSzPct val="100000"/>
              <a:buAutoNum type="arabicPeriod"/>
            </a:pPr>
            <a:r>
              <a:rPr lang="en" sz="2400"/>
              <a:t>Abstraction </a:t>
            </a:r>
            <a:endParaRPr sz="2400"/>
          </a:p>
          <a:p>
            <a:pPr marL="457200" lvl="0" indent="0" algn="l" rtl="0">
              <a:lnSpc>
                <a:spcPct val="115000"/>
              </a:lnSpc>
              <a:spcBef>
                <a:spcPts val="0"/>
              </a:spcBef>
              <a:spcAft>
                <a:spcPts val="0"/>
              </a:spcAft>
              <a:buSzPct val="81081"/>
              <a:buNone/>
            </a:pPr>
            <a:endParaRPr sz="2400"/>
          </a:p>
          <a:p>
            <a:pPr marL="0" lvl="0" indent="0" algn="l" rtl="0">
              <a:lnSpc>
                <a:spcPct val="115000"/>
              </a:lnSpc>
              <a:spcBef>
                <a:spcPts val="0"/>
              </a:spcBef>
              <a:spcAft>
                <a:spcPts val="0"/>
              </a:spcAft>
              <a:buSzPct val="81081"/>
              <a:buNone/>
            </a:pPr>
            <a:endParaRPr sz="2400"/>
          </a:p>
          <a:p>
            <a:pPr marL="0" lvl="0" indent="0" algn="ctr" rtl="0">
              <a:lnSpc>
                <a:spcPct val="115000"/>
              </a:lnSpc>
              <a:spcBef>
                <a:spcPts val="0"/>
              </a:spcBef>
              <a:spcAft>
                <a:spcPts val="0"/>
              </a:spcAft>
              <a:buSzPct val="81081"/>
              <a:buNone/>
            </a:pPr>
            <a:endParaRPr sz="2400" b="1"/>
          </a:p>
        </p:txBody>
      </p:sp>
      <p:grpSp>
        <p:nvGrpSpPr>
          <p:cNvPr id="152" name="Google Shape;152;g1dc9d82accf_0_0"/>
          <p:cNvGrpSpPr/>
          <p:nvPr/>
        </p:nvGrpSpPr>
        <p:grpSpPr>
          <a:xfrm>
            <a:off x="4635281" y="1381074"/>
            <a:ext cx="1881356" cy="1610290"/>
            <a:chOff x="-22859750" y="2335900"/>
            <a:chExt cx="296950" cy="294375"/>
          </a:xfrm>
        </p:grpSpPr>
        <p:sp>
          <p:nvSpPr>
            <p:cNvPr id="153" name="Google Shape;153;g1dc9d82accf_0_0"/>
            <p:cNvSpPr/>
            <p:nvPr/>
          </p:nvSpPr>
          <p:spPr>
            <a:xfrm>
              <a:off x="-22859750" y="2335900"/>
              <a:ext cx="296950" cy="294375"/>
            </a:xfrm>
            <a:custGeom>
              <a:avLst/>
              <a:gdLst/>
              <a:ahLst/>
              <a:cxnLst/>
              <a:rect l="l" t="t" r="r" b="b"/>
              <a:pathLst>
                <a:path w="11878" h="11775" extrusionOk="0">
                  <a:moveTo>
                    <a:pt x="7306" y="663"/>
                  </a:moveTo>
                  <a:cubicBezTo>
                    <a:pt x="7389" y="663"/>
                    <a:pt x="7475" y="671"/>
                    <a:pt x="7562" y="685"/>
                  </a:cubicBezTo>
                  <a:cubicBezTo>
                    <a:pt x="7814" y="780"/>
                    <a:pt x="8034" y="937"/>
                    <a:pt x="8192" y="1126"/>
                  </a:cubicBezTo>
                  <a:cubicBezTo>
                    <a:pt x="7908" y="1189"/>
                    <a:pt x="7656" y="1347"/>
                    <a:pt x="7467" y="1567"/>
                  </a:cubicBezTo>
                  <a:cubicBezTo>
                    <a:pt x="7341" y="1662"/>
                    <a:pt x="7341" y="1914"/>
                    <a:pt x="7467" y="2008"/>
                  </a:cubicBezTo>
                  <a:cubicBezTo>
                    <a:pt x="7530" y="2071"/>
                    <a:pt x="7617" y="2103"/>
                    <a:pt x="7703" y="2103"/>
                  </a:cubicBezTo>
                  <a:cubicBezTo>
                    <a:pt x="7790" y="2103"/>
                    <a:pt x="7877" y="2071"/>
                    <a:pt x="7940" y="2008"/>
                  </a:cubicBezTo>
                  <a:cubicBezTo>
                    <a:pt x="8129" y="1819"/>
                    <a:pt x="8412" y="1693"/>
                    <a:pt x="8696" y="1693"/>
                  </a:cubicBezTo>
                  <a:cubicBezTo>
                    <a:pt x="8979" y="1693"/>
                    <a:pt x="9231" y="1819"/>
                    <a:pt x="9452" y="2008"/>
                  </a:cubicBezTo>
                  <a:cubicBezTo>
                    <a:pt x="9767" y="2355"/>
                    <a:pt x="9830" y="2764"/>
                    <a:pt x="9673" y="3174"/>
                  </a:cubicBezTo>
                  <a:cubicBezTo>
                    <a:pt x="9389" y="3237"/>
                    <a:pt x="9137" y="3395"/>
                    <a:pt x="8885" y="3584"/>
                  </a:cubicBezTo>
                  <a:cubicBezTo>
                    <a:pt x="8759" y="3710"/>
                    <a:pt x="8759" y="3962"/>
                    <a:pt x="8885" y="4056"/>
                  </a:cubicBezTo>
                  <a:cubicBezTo>
                    <a:pt x="8948" y="4119"/>
                    <a:pt x="9035" y="4151"/>
                    <a:pt x="9121" y="4151"/>
                  </a:cubicBezTo>
                  <a:cubicBezTo>
                    <a:pt x="9208" y="4151"/>
                    <a:pt x="9294" y="4119"/>
                    <a:pt x="9358" y="4056"/>
                  </a:cubicBezTo>
                  <a:cubicBezTo>
                    <a:pt x="9547" y="3867"/>
                    <a:pt x="9830" y="3741"/>
                    <a:pt x="10114" y="3741"/>
                  </a:cubicBezTo>
                  <a:cubicBezTo>
                    <a:pt x="10397" y="3741"/>
                    <a:pt x="10649" y="3867"/>
                    <a:pt x="10870" y="4056"/>
                  </a:cubicBezTo>
                  <a:cubicBezTo>
                    <a:pt x="11059" y="4277"/>
                    <a:pt x="11185" y="4529"/>
                    <a:pt x="11185" y="4812"/>
                  </a:cubicBezTo>
                  <a:cubicBezTo>
                    <a:pt x="11185" y="5096"/>
                    <a:pt x="11059" y="5379"/>
                    <a:pt x="10870" y="5568"/>
                  </a:cubicBezTo>
                  <a:cubicBezTo>
                    <a:pt x="10649" y="5757"/>
                    <a:pt x="10397" y="5883"/>
                    <a:pt x="10114" y="5883"/>
                  </a:cubicBezTo>
                  <a:cubicBezTo>
                    <a:pt x="9925" y="5883"/>
                    <a:pt x="9767" y="6041"/>
                    <a:pt x="9767" y="6230"/>
                  </a:cubicBezTo>
                  <a:cubicBezTo>
                    <a:pt x="9767" y="6451"/>
                    <a:pt x="9925" y="6608"/>
                    <a:pt x="10114" y="6608"/>
                  </a:cubicBezTo>
                  <a:cubicBezTo>
                    <a:pt x="10429" y="6608"/>
                    <a:pt x="10712" y="6514"/>
                    <a:pt x="10964" y="6356"/>
                  </a:cubicBezTo>
                  <a:cubicBezTo>
                    <a:pt x="11090" y="6514"/>
                    <a:pt x="11122" y="6703"/>
                    <a:pt x="11122" y="6955"/>
                  </a:cubicBezTo>
                  <a:cubicBezTo>
                    <a:pt x="11122" y="7270"/>
                    <a:pt x="11027" y="7553"/>
                    <a:pt x="10807" y="7742"/>
                  </a:cubicBezTo>
                  <a:cubicBezTo>
                    <a:pt x="10618" y="7931"/>
                    <a:pt x="10366" y="8057"/>
                    <a:pt x="10082" y="8057"/>
                  </a:cubicBezTo>
                  <a:cubicBezTo>
                    <a:pt x="9799" y="8057"/>
                    <a:pt x="9515" y="7931"/>
                    <a:pt x="9326" y="7742"/>
                  </a:cubicBezTo>
                  <a:cubicBezTo>
                    <a:pt x="9137" y="7553"/>
                    <a:pt x="9011" y="7270"/>
                    <a:pt x="9011" y="6986"/>
                  </a:cubicBezTo>
                  <a:cubicBezTo>
                    <a:pt x="9011" y="6703"/>
                    <a:pt x="9137" y="6419"/>
                    <a:pt x="9326" y="6230"/>
                  </a:cubicBezTo>
                  <a:cubicBezTo>
                    <a:pt x="9452" y="6104"/>
                    <a:pt x="9452" y="5883"/>
                    <a:pt x="9326" y="5757"/>
                  </a:cubicBezTo>
                  <a:cubicBezTo>
                    <a:pt x="9263" y="5694"/>
                    <a:pt x="9176" y="5663"/>
                    <a:pt x="9090" y="5663"/>
                  </a:cubicBezTo>
                  <a:cubicBezTo>
                    <a:pt x="9003" y="5663"/>
                    <a:pt x="8916" y="5694"/>
                    <a:pt x="8853" y="5757"/>
                  </a:cubicBezTo>
                  <a:cubicBezTo>
                    <a:pt x="8538" y="6072"/>
                    <a:pt x="8349" y="6514"/>
                    <a:pt x="8349" y="6986"/>
                  </a:cubicBezTo>
                  <a:cubicBezTo>
                    <a:pt x="8349" y="7112"/>
                    <a:pt x="8349" y="7207"/>
                    <a:pt x="8381" y="7333"/>
                  </a:cubicBezTo>
                  <a:cubicBezTo>
                    <a:pt x="7562" y="7459"/>
                    <a:pt x="6932" y="8215"/>
                    <a:pt x="6932" y="9034"/>
                  </a:cubicBezTo>
                  <a:cubicBezTo>
                    <a:pt x="6932" y="9223"/>
                    <a:pt x="7089" y="9381"/>
                    <a:pt x="7278" y="9381"/>
                  </a:cubicBezTo>
                  <a:cubicBezTo>
                    <a:pt x="7467" y="9381"/>
                    <a:pt x="7625" y="9223"/>
                    <a:pt x="7625" y="9034"/>
                  </a:cubicBezTo>
                  <a:cubicBezTo>
                    <a:pt x="7625" y="8435"/>
                    <a:pt x="8097" y="8026"/>
                    <a:pt x="8664" y="8026"/>
                  </a:cubicBezTo>
                  <a:lnTo>
                    <a:pt x="8696" y="8026"/>
                  </a:lnTo>
                  <a:cubicBezTo>
                    <a:pt x="8727" y="8089"/>
                    <a:pt x="8822" y="8120"/>
                    <a:pt x="8853" y="8215"/>
                  </a:cubicBezTo>
                  <a:cubicBezTo>
                    <a:pt x="9074" y="8435"/>
                    <a:pt x="9326" y="8561"/>
                    <a:pt x="9641" y="8656"/>
                  </a:cubicBezTo>
                  <a:cubicBezTo>
                    <a:pt x="9673" y="8750"/>
                    <a:pt x="9704" y="8908"/>
                    <a:pt x="9704" y="9034"/>
                  </a:cubicBezTo>
                  <a:cubicBezTo>
                    <a:pt x="9704" y="9507"/>
                    <a:pt x="9452" y="9853"/>
                    <a:pt x="9011" y="10011"/>
                  </a:cubicBezTo>
                  <a:cubicBezTo>
                    <a:pt x="8979" y="9853"/>
                    <a:pt x="8853" y="9759"/>
                    <a:pt x="8664" y="9759"/>
                  </a:cubicBezTo>
                  <a:cubicBezTo>
                    <a:pt x="8444" y="9759"/>
                    <a:pt x="8286" y="9916"/>
                    <a:pt x="8286" y="10105"/>
                  </a:cubicBezTo>
                  <a:cubicBezTo>
                    <a:pt x="8286" y="10704"/>
                    <a:pt x="7814" y="11113"/>
                    <a:pt x="7278" y="11113"/>
                  </a:cubicBezTo>
                  <a:cubicBezTo>
                    <a:pt x="6711" y="11113"/>
                    <a:pt x="6239" y="10641"/>
                    <a:pt x="6239" y="10105"/>
                  </a:cubicBezTo>
                  <a:lnTo>
                    <a:pt x="6239" y="6640"/>
                  </a:lnTo>
                  <a:cubicBezTo>
                    <a:pt x="6522" y="6860"/>
                    <a:pt x="6932" y="6986"/>
                    <a:pt x="7278" y="6986"/>
                  </a:cubicBezTo>
                  <a:cubicBezTo>
                    <a:pt x="7467" y="6986"/>
                    <a:pt x="7625" y="6829"/>
                    <a:pt x="7625" y="6640"/>
                  </a:cubicBezTo>
                  <a:cubicBezTo>
                    <a:pt x="7625" y="6451"/>
                    <a:pt x="7467" y="6293"/>
                    <a:pt x="7278" y="6293"/>
                  </a:cubicBezTo>
                  <a:cubicBezTo>
                    <a:pt x="6680" y="6293"/>
                    <a:pt x="6239" y="5820"/>
                    <a:pt x="6239" y="5253"/>
                  </a:cubicBezTo>
                  <a:lnTo>
                    <a:pt x="6239" y="1788"/>
                  </a:lnTo>
                  <a:lnTo>
                    <a:pt x="6239" y="1756"/>
                  </a:lnTo>
                  <a:lnTo>
                    <a:pt x="6239" y="1725"/>
                  </a:lnTo>
                  <a:cubicBezTo>
                    <a:pt x="6239" y="1441"/>
                    <a:pt x="6365" y="1158"/>
                    <a:pt x="6554" y="969"/>
                  </a:cubicBezTo>
                  <a:cubicBezTo>
                    <a:pt x="6772" y="750"/>
                    <a:pt x="7027" y="663"/>
                    <a:pt x="7306" y="663"/>
                  </a:cubicBezTo>
                  <a:close/>
                  <a:moveTo>
                    <a:pt x="4492" y="726"/>
                  </a:moveTo>
                  <a:cubicBezTo>
                    <a:pt x="4756" y="726"/>
                    <a:pt x="5012" y="813"/>
                    <a:pt x="5230" y="1032"/>
                  </a:cubicBezTo>
                  <a:cubicBezTo>
                    <a:pt x="5419" y="1221"/>
                    <a:pt x="5545" y="1504"/>
                    <a:pt x="5545" y="1788"/>
                  </a:cubicBezTo>
                  <a:lnTo>
                    <a:pt x="5545" y="1819"/>
                  </a:lnTo>
                  <a:lnTo>
                    <a:pt x="5545" y="5285"/>
                  </a:lnTo>
                  <a:cubicBezTo>
                    <a:pt x="5545" y="5883"/>
                    <a:pt x="5073" y="6325"/>
                    <a:pt x="4506" y="6325"/>
                  </a:cubicBezTo>
                  <a:cubicBezTo>
                    <a:pt x="4317" y="6325"/>
                    <a:pt x="4159" y="6482"/>
                    <a:pt x="4159" y="6671"/>
                  </a:cubicBezTo>
                  <a:cubicBezTo>
                    <a:pt x="4159" y="6860"/>
                    <a:pt x="4317" y="7018"/>
                    <a:pt x="4506" y="7018"/>
                  </a:cubicBezTo>
                  <a:cubicBezTo>
                    <a:pt x="4915" y="7018"/>
                    <a:pt x="5262" y="6892"/>
                    <a:pt x="5545" y="6671"/>
                  </a:cubicBezTo>
                  <a:lnTo>
                    <a:pt x="5545" y="10105"/>
                  </a:lnTo>
                  <a:lnTo>
                    <a:pt x="5545" y="10137"/>
                  </a:lnTo>
                  <a:cubicBezTo>
                    <a:pt x="5545" y="10704"/>
                    <a:pt x="5073" y="11176"/>
                    <a:pt x="4506" y="11176"/>
                  </a:cubicBezTo>
                  <a:cubicBezTo>
                    <a:pt x="3939" y="11176"/>
                    <a:pt x="3498" y="10704"/>
                    <a:pt x="3498" y="10137"/>
                  </a:cubicBezTo>
                  <a:cubicBezTo>
                    <a:pt x="3498" y="9948"/>
                    <a:pt x="3340" y="9790"/>
                    <a:pt x="3151" y="9790"/>
                  </a:cubicBezTo>
                  <a:cubicBezTo>
                    <a:pt x="2994" y="9790"/>
                    <a:pt x="2836" y="9916"/>
                    <a:pt x="2773" y="10074"/>
                  </a:cubicBezTo>
                  <a:cubicBezTo>
                    <a:pt x="2395" y="9916"/>
                    <a:pt x="2080" y="9538"/>
                    <a:pt x="2080" y="9065"/>
                  </a:cubicBezTo>
                  <a:cubicBezTo>
                    <a:pt x="2080" y="8908"/>
                    <a:pt x="2111" y="8813"/>
                    <a:pt x="2143" y="8687"/>
                  </a:cubicBezTo>
                  <a:cubicBezTo>
                    <a:pt x="2426" y="8593"/>
                    <a:pt x="2710" y="8435"/>
                    <a:pt x="2930" y="8246"/>
                  </a:cubicBezTo>
                  <a:cubicBezTo>
                    <a:pt x="2994" y="8215"/>
                    <a:pt x="3057" y="8120"/>
                    <a:pt x="3088" y="8057"/>
                  </a:cubicBezTo>
                  <a:lnTo>
                    <a:pt x="3151" y="8057"/>
                  </a:lnTo>
                  <a:cubicBezTo>
                    <a:pt x="3718" y="8057"/>
                    <a:pt x="4159" y="8530"/>
                    <a:pt x="4159" y="9065"/>
                  </a:cubicBezTo>
                  <a:cubicBezTo>
                    <a:pt x="4159" y="9286"/>
                    <a:pt x="4317" y="9444"/>
                    <a:pt x="4506" y="9444"/>
                  </a:cubicBezTo>
                  <a:cubicBezTo>
                    <a:pt x="4726" y="9444"/>
                    <a:pt x="4884" y="9286"/>
                    <a:pt x="4884" y="9065"/>
                  </a:cubicBezTo>
                  <a:cubicBezTo>
                    <a:pt x="4884" y="8215"/>
                    <a:pt x="4254" y="7490"/>
                    <a:pt x="3403" y="7396"/>
                  </a:cubicBezTo>
                  <a:cubicBezTo>
                    <a:pt x="3466" y="7270"/>
                    <a:pt x="3466" y="7144"/>
                    <a:pt x="3466" y="7018"/>
                  </a:cubicBezTo>
                  <a:cubicBezTo>
                    <a:pt x="3466" y="6545"/>
                    <a:pt x="3246" y="6104"/>
                    <a:pt x="2930" y="5820"/>
                  </a:cubicBezTo>
                  <a:cubicBezTo>
                    <a:pt x="2883" y="5757"/>
                    <a:pt x="2797" y="5726"/>
                    <a:pt x="2706" y="5726"/>
                  </a:cubicBezTo>
                  <a:cubicBezTo>
                    <a:pt x="2615" y="5726"/>
                    <a:pt x="2521" y="5757"/>
                    <a:pt x="2458" y="5820"/>
                  </a:cubicBezTo>
                  <a:cubicBezTo>
                    <a:pt x="2363" y="5915"/>
                    <a:pt x="2363" y="6167"/>
                    <a:pt x="2458" y="6262"/>
                  </a:cubicBezTo>
                  <a:cubicBezTo>
                    <a:pt x="2678" y="6482"/>
                    <a:pt x="2773" y="6734"/>
                    <a:pt x="2773" y="7018"/>
                  </a:cubicBezTo>
                  <a:cubicBezTo>
                    <a:pt x="2773" y="7301"/>
                    <a:pt x="2678" y="7585"/>
                    <a:pt x="2458" y="7774"/>
                  </a:cubicBezTo>
                  <a:cubicBezTo>
                    <a:pt x="2269" y="7963"/>
                    <a:pt x="1985" y="8089"/>
                    <a:pt x="1733" y="8089"/>
                  </a:cubicBezTo>
                  <a:cubicBezTo>
                    <a:pt x="1450" y="8089"/>
                    <a:pt x="1166" y="7963"/>
                    <a:pt x="977" y="7774"/>
                  </a:cubicBezTo>
                  <a:cubicBezTo>
                    <a:pt x="788" y="7585"/>
                    <a:pt x="662" y="7301"/>
                    <a:pt x="662" y="7018"/>
                  </a:cubicBezTo>
                  <a:cubicBezTo>
                    <a:pt x="662" y="6829"/>
                    <a:pt x="725" y="6640"/>
                    <a:pt x="820" y="6419"/>
                  </a:cubicBezTo>
                  <a:cubicBezTo>
                    <a:pt x="1103" y="6608"/>
                    <a:pt x="1355" y="6671"/>
                    <a:pt x="1670" y="6671"/>
                  </a:cubicBezTo>
                  <a:cubicBezTo>
                    <a:pt x="1891" y="6671"/>
                    <a:pt x="2048" y="6514"/>
                    <a:pt x="2048" y="6325"/>
                  </a:cubicBezTo>
                  <a:cubicBezTo>
                    <a:pt x="2048" y="6104"/>
                    <a:pt x="1891" y="5946"/>
                    <a:pt x="1670" y="5946"/>
                  </a:cubicBezTo>
                  <a:cubicBezTo>
                    <a:pt x="1418" y="5946"/>
                    <a:pt x="1135" y="5852"/>
                    <a:pt x="946" y="5631"/>
                  </a:cubicBezTo>
                  <a:cubicBezTo>
                    <a:pt x="725" y="5442"/>
                    <a:pt x="631" y="5159"/>
                    <a:pt x="631" y="4907"/>
                  </a:cubicBezTo>
                  <a:cubicBezTo>
                    <a:pt x="631" y="4623"/>
                    <a:pt x="725" y="4340"/>
                    <a:pt x="946" y="4151"/>
                  </a:cubicBezTo>
                  <a:cubicBezTo>
                    <a:pt x="1135" y="3962"/>
                    <a:pt x="1418" y="3836"/>
                    <a:pt x="1670" y="3836"/>
                  </a:cubicBezTo>
                  <a:cubicBezTo>
                    <a:pt x="1954" y="3836"/>
                    <a:pt x="2237" y="3962"/>
                    <a:pt x="2426" y="4151"/>
                  </a:cubicBezTo>
                  <a:cubicBezTo>
                    <a:pt x="2489" y="4214"/>
                    <a:pt x="2576" y="4245"/>
                    <a:pt x="2663" y="4245"/>
                  </a:cubicBezTo>
                  <a:cubicBezTo>
                    <a:pt x="2749" y="4245"/>
                    <a:pt x="2836" y="4214"/>
                    <a:pt x="2899" y="4151"/>
                  </a:cubicBezTo>
                  <a:cubicBezTo>
                    <a:pt x="3025" y="4025"/>
                    <a:pt x="3025" y="3804"/>
                    <a:pt x="2899" y="3678"/>
                  </a:cubicBezTo>
                  <a:cubicBezTo>
                    <a:pt x="2678" y="3426"/>
                    <a:pt x="2426" y="3332"/>
                    <a:pt x="2111" y="3237"/>
                  </a:cubicBezTo>
                  <a:cubicBezTo>
                    <a:pt x="1954" y="2859"/>
                    <a:pt x="2048" y="2418"/>
                    <a:pt x="2363" y="2103"/>
                  </a:cubicBezTo>
                  <a:cubicBezTo>
                    <a:pt x="2552" y="1914"/>
                    <a:pt x="2836" y="1788"/>
                    <a:pt x="3088" y="1788"/>
                  </a:cubicBezTo>
                  <a:cubicBezTo>
                    <a:pt x="3372" y="1788"/>
                    <a:pt x="3655" y="1914"/>
                    <a:pt x="3844" y="2103"/>
                  </a:cubicBezTo>
                  <a:cubicBezTo>
                    <a:pt x="3907" y="2166"/>
                    <a:pt x="3994" y="2197"/>
                    <a:pt x="4080" y="2197"/>
                  </a:cubicBezTo>
                  <a:cubicBezTo>
                    <a:pt x="4167" y="2197"/>
                    <a:pt x="4254" y="2166"/>
                    <a:pt x="4317" y="2103"/>
                  </a:cubicBezTo>
                  <a:cubicBezTo>
                    <a:pt x="4443" y="1977"/>
                    <a:pt x="4443" y="1756"/>
                    <a:pt x="4317" y="1630"/>
                  </a:cubicBezTo>
                  <a:cubicBezTo>
                    <a:pt x="4128" y="1441"/>
                    <a:pt x="3876" y="1284"/>
                    <a:pt x="3624" y="1189"/>
                  </a:cubicBezTo>
                  <a:cubicBezTo>
                    <a:pt x="3781" y="969"/>
                    <a:pt x="3970" y="811"/>
                    <a:pt x="4254" y="748"/>
                  </a:cubicBezTo>
                  <a:cubicBezTo>
                    <a:pt x="4333" y="734"/>
                    <a:pt x="4413" y="726"/>
                    <a:pt x="4492" y="726"/>
                  </a:cubicBezTo>
                  <a:close/>
                  <a:moveTo>
                    <a:pt x="7254" y="0"/>
                  </a:moveTo>
                  <a:cubicBezTo>
                    <a:pt x="6817" y="0"/>
                    <a:pt x="6387" y="190"/>
                    <a:pt x="6049" y="528"/>
                  </a:cubicBezTo>
                  <a:cubicBezTo>
                    <a:pt x="6018" y="559"/>
                    <a:pt x="5923" y="654"/>
                    <a:pt x="5892" y="717"/>
                  </a:cubicBezTo>
                  <a:cubicBezTo>
                    <a:pt x="5860" y="654"/>
                    <a:pt x="5766" y="622"/>
                    <a:pt x="5734" y="528"/>
                  </a:cubicBezTo>
                  <a:cubicBezTo>
                    <a:pt x="5391" y="185"/>
                    <a:pt x="4972" y="13"/>
                    <a:pt x="4521" y="13"/>
                  </a:cubicBezTo>
                  <a:cubicBezTo>
                    <a:pt x="4392" y="13"/>
                    <a:pt x="4261" y="27"/>
                    <a:pt x="4128" y="55"/>
                  </a:cubicBezTo>
                  <a:cubicBezTo>
                    <a:pt x="3561" y="181"/>
                    <a:pt x="3151" y="559"/>
                    <a:pt x="2899" y="1126"/>
                  </a:cubicBezTo>
                  <a:cubicBezTo>
                    <a:pt x="2552" y="1158"/>
                    <a:pt x="2206" y="1347"/>
                    <a:pt x="1922" y="1599"/>
                  </a:cubicBezTo>
                  <a:cubicBezTo>
                    <a:pt x="1481" y="2040"/>
                    <a:pt x="1324" y="2607"/>
                    <a:pt x="1450" y="3206"/>
                  </a:cubicBezTo>
                  <a:cubicBezTo>
                    <a:pt x="1103" y="3237"/>
                    <a:pt x="788" y="3458"/>
                    <a:pt x="505" y="3678"/>
                  </a:cubicBezTo>
                  <a:cubicBezTo>
                    <a:pt x="190" y="3993"/>
                    <a:pt x="1" y="4434"/>
                    <a:pt x="1" y="4907"/>
                  </a:cubicBezTo>
                  <a:cubicBezTo>
                    <a:pt x="1" y="5285"/>
                    <a:pt x="127" y="5663"/>
                    <a:pt x="347" y="5915"/>
                  </a:cubicBezTo>
                  <a:cubicBezTo>
                    <a:pt x="127" y="6230"/>
                    <a:pt x="1" y="6608"/>
                    <a:pt x="1" y="6955"/>
                  </a:cubicBezTo>
                  <a:cubicBezTo>
                    <a:pt x="1" y="7427"/>
                    <a:pt x="190" y="7868"/>
                    <a:pt x="505" y="8183"/>
                  </a:cubicBezTo>
                  <a:cubicBezTo>
                    <a:pt x="788" y="8435"/>
                    <a:pt x="1103" y="8593"/>
                    <a:pt x="1450" y="8624"/>
                  </a:cubicBezTo>
                  <a:cubicBezTo>
                    <a:pt x="1418" y="8750"/>
                    <a:pt x="1418" y="8876"/>
                    <a:pt x="1418" y="9002"/>
                  </a:cubicBezTo>
                  <a:cubicBezTo>
                    <a:pt x="1418" y="9916"/>
                    <a:pt x="2080" y="10609"/>
                    <a:pt x="2962" y="10735"/>
                  </a:cubicBezTo>
                  <a:cubicBezTo>
                    <a:pt x="3214" y="11365"/>
                    <a:pt x="3813" y="11775"/>
                    <a:pt x="4569" y="11775"/>
                  </a:cubicBezTo>
                  <a:cubicBezTo>
                    <a:pt x="5104" y="11775"/>
                    <a:pt x="5640" y="11523"/>
                    <a:pt x="5955" y="11082"/>
                  </a:cubicBezTo>
                  <a:cubicBezTo>
                    <a:pt x="6270" y="11523"/>
                    <a:pt x="6774" y="11775"/>
                    <a:pt x="7310" y="11775"/>
                  </a:cubicBezTo>
                  <a:cubicBezTo>
                    <a:pt x="8034" y="11775"/>
                    <a:pt x="8664" y="11365"/>
                    <a:pt x="8948" y="10735"/>
                  </a:cubicBezTo>
                  <a:cubicBezTo>
                    <a:pt x="9799" y="10609"/>
                    <a:pt x="10460" y="9916"/>
                    <a:pt x="10460" y="9002"/>
                  </a:cubicBezTo>
                  <a:cubicBezTo>
                    <a:pt x="10460" y="8876"/>
                    <a:pt x="10460" y="8750"/>
                    <a:pt x="10429" y="8624"/>
                  </a:cubicBezTo>
                  <a:cubicBezTo>
                    <a:pt x="10775" y="8593"/>
                    <a:pt x="11090" y="8404"/>
                    <a:pt x="11374" y="8183"/>
                  </a:cubicBezTo>
                  <a:cubicBezTo>
                    <a:pt x="11689" y="7837"/>
                    <a:pt x="11878" y="7427"/>
                    <a:pt x="11878" y="6955"/>
                  </a:cubicBezTo>
                  <a:cubicBezTo>
                    <a:pt x="11878" y="6545"/>
                    <a:pt x="11783" y="6199"/>
                    <a:pt x="11531" y="5915"/>
                  </a:cubicBezTo>
                  <a:cubicBezTo>
                    <a:pt x="11689" y="5663"/>
                    <a:pt x="11815" y="5285"/>
                    <a:pt x="11815" y="4907"/>
                  </a:cubicBezTo>
                  <a:cubicBezTo>
                    <a:pt x="11815" y="4434"/>
                    <a:pt x="11594" y="3993"/>
                    <a:pt x="11279" y="3678"/>
                  </a:cubicBezTo>
                  <a:cubicBezTo>
                    <a:pt x="11027" y="3395"/>
                    <a:pt x="10712" y="3237"/>
                    <a:pt x="10334" y="3206"/>
                  </a:cubicBezTo>
                  <a:cubicBezTo>
                    <a:pt x="10460" y="2670"/>
                    <a:pt x="10303" y="2040"/>
                    <a:pt x="9862" y="1599"/>
                  </a:cubicBezTo>
                  <a:cubicBezTo>
                    <a:pt x="9610" y="1315"/>
                    <a:pt x="9231" y="1158"/>
                    <a:pt x="8885" y="1126"/>
                  </a:cubicBezTo>
                  <a:cubicBezTo>
                    <a:pt x="8664" y="559"/>
                    <a:pt x="8223" y="181"/>
                    <a:pt x="7656" y="55"/>
                  </a:cubicBezTo>
                  <a:cubicBezTo>
                    <a:pt x="7523" y="18"/>
                    <a:pt x="7388" y="0"/>
                    <a:pt x="7254" y="0"/>
                  </a:cubicBezTo>
                  <a:close/>
                </a:path>
              </a:pathLst>
            </a:custGeom>
            <a:solidFill>
              <a:srgbClr val="869FB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g1dc9d82accf_0_0"/>
            <p:cNvSpPr/>
            <p:nvPr/>
          </p:nvSpPr>
          <p:spPr>
            <a:xfrm>
              <a:off x="-22685675" y="2408150"/>
              <a:ext cx="27575" cy="66175"/>
            </a:xfrm>
            <a:custGeom>
              <a:avLst/>
              <a:gdLst/>
              <a:ahLst/>
              <a:cxnLst/>
              <a:rect l="l" t="t" r="r" b="b"/>
              <a:pathLst>
                <a:path w="1103" h="2647" extrusionOk="0">
                  <a:moveTo>
                    <a:pt x="740" y="1"/>
                  </a:moveTo>
                  <a:cubicBezTo>
                    <a:pt x="654" y="1"/>
                    <a:pt x="567" y="32"/>
                    <a:pt x="504" y="95"/>
                  </a:cubicBezTo>
                  <a:cubicBezTo>
                    <a:pt x="189" y="410"/>
                    <a:pt x="0" y="820"/>
                    <a:pt x="0" y="1292"/>
                  </a:cubicBezTo>
                  <a:cubicBezTo>
                    <a:pt x="0" y="1765"/>
                    <a:pt x="189" y="2206"/>
                    <a:pt x="504" y="2521"/>
                  </a:cubicBezTo>
                  <a:cubicBezTo>
                    <a:pt x="599" y="2584"/>
                    <a:pt x="662" y="2647"/>
                    <a:pt x="756" y="2647"/>
                  </a:cubicBezTo>
                  <a:cubicBezTo>
                    <a:pt x="819" y="2647"/>
                    <a:pt x="945" y="2615"/>
                    <a:pt x="977" y="2521"/>
                  </a:cubicBezTo>
                  <a:cubicBezTo>
                    <a:pt x="1103" y="2395"/>
                    <a:pt x="1103" y="2174"/>
                    <a:pt x="977" y="2048"/>
                  </a:cubicBezTo>
                  <a:cubicBezTo>
                    <a:pt x="788" y="1859"/>
                    <a:pt x="662" y="1576"/>
                    <a:pt x="662" y="1292"/>
                  </a:cubicBezTo>
                  <a:cubicBezTo>
                    <a:pt x="662" y="1040"/>
                    <a:pt x="788" y="757"/>
                    <a:pt x="977" y="536"/>
                  </a:cubicBezTo>
                  <a:cubicBezTo>
                    <a:pt x="1103" y="442"/>
                    <a:pt x="1103" y="253"/>
                    <a:pt x="977" y="95"/>
                  </a:cubicBezTo>
                  <a:cubicBezTo>
                    <a:pt x="914" y="32"/>
                    <a:pt x="827" y="1"/>
                    <a:pt x="740" y="1"/>
                  </a:cubicBezTo>
                  <a:close/>
                </a:path>
              </a:pathLst>
            </a:custGeom>
            <a:solidFill>
              <a:srgbClr val="869FB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g1dc9d82accf_0_0"/>
            <p:cNvSpPr/>
            <p:nvPr/>
          </p:nvSpPr>
          <p:spPr>
            <a:xfrm>
              <a:off x="-22766800" y="2408950"/>
              <a:ext cx="27575" cy="66175"/>
            </a:xfrm>
            <a:custGeom>
              <a:avLst/>
              <a:gdLst/>
              <a:ahLst/>
              <a:cxnLst/>
              <a:rect l="l" t="t" r="r" b="b"/>
              <a:pathLst>
                <a:path w="1103" h="2647" extrusionOk="0">
                  <a:moveTo>
                    <a:pt x="362" y="0"/>
                  </a:moveTo>
                  <a:cubicBezTo>
                    <a:pt x="276" y="0"/>
                    <a:pt x="189" y="32"/>
                    <a:pt x="126" y="95"/>
                  </a:cubicBezTo>
                  <a:cubicBezTo>
                    <a:pt x="0" y="221"/>
                    <a:pt x="0" y="441"/>
                    <a:pt x="126" y="567"/>
                  </a:cubicBezTo>
                  <a:cubicBezTo>
                    <a:pt x="315" y="756"/>
                    <a:pt x="441" y="1040"/>
                    <a:pt x="441" y="1323"/>
                  </a:cubicBezTo>
                  <a:cubicBezTo>
                    <a:pt x="441" y="1575"/>
                    <a:pt x="315" y="1859"/>
                    <a:pt x="126" y="2048"/>
                  </a:cubicBezTo>
                  <a:cubicBezTo>
                    <a:pt x="0" y="2174"/>
                    <a:pt x="0" y="2426"/>
                    <a:pt x="126" y="2520"/>
                  </a:cubicBezTo>
                  <a:cubicBezTo>
                    <a:pt x="221" y="2615"/>
                    <a:pt x="284" y="2646"/>
                    <a:pt x="378" y="2646"/>
                  </a:cubicBezTo>
                  <a:cubicBezTo>
                    <a:pt x="441" y="2646"/>
                    <a:pt x="567" y="2615"/>
                    <a:pt x="599" y="2520"/>
                  </a:cubicBezTo>
                  <a:cubicBezTo>
                    <a:pt x="977" y="2174"/>
                    <a:pt x="1103" y="1733"/>
                    <a:pt x="1103" y="1323"/>
                  </a:cubicBezTo>
                  <a:cubicBezTo>
                    <a:pt x="1103" y="851"/>
                    <a:pt x="914" y="410"/>
                    <a:pt x="599" y="95"/>
                  </a:cubicBezTo>
                  <a:cubicBezTo>
                    <a:pt x="536" y="32"/>
                    <a:pt x="449" y="0"/>
                    <a:pt x="362" y="0"/>
                  </a:cubicBezTo>
                  <a:close/>
                </a:path>
              </a:pathLst>
            </a:custGeom>
            <a:solidFill>
              <a:srgbClr val="869FB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6" name="Google Shape;156;g1dc9d82accf_0_0"/>
          <p:cNvGrpSpPr/>
          <p:nvPr/>
        </p:nvGrpSpPr>
        <p:grpSpPr>
          <a:xfrm>
            <a:off x="7237466" y="1180612"/>
            <a:ext cx="1290475" cy="1848861"/>
            <a:chOff x="-38275925" y="1946600"/>
            <a:chExt cx="231600" cy="317450"/>
          </a:xfrm>
        </p:grpSpPr>
        <p:sp>
          <p:nvSpPr>
            <p:cNvPr id="157" name="Google Shape;157;g1dc9d82accf_0_0"/>
            <p:cNvSpPr/>
            <p:nvPr/>
          </p:nvSpPr>
          <p:spPr>
            <a:xfrm>
              <a:off x="-38275925" y="1946600"/>
              <a:ext cx="231600" cy="317450"/>
            </a:xfrm>
            <a:custGeom>
              <a:avLst/>
              <a:gdLst/>
              <a:ahLst/>
              <a:cxnLst/>
              <a:rect l="l" t="t" r="r" b="b"/>
              <a:pathLst>
                <a:path w="9264" h="12698" extrusionOk="0">
                  <a:moveTo>
                    <a:pt x="4546" y="892"/>
                  </a:moveTo>
                  <a:cubicBezTo>
                    <a:pt x="4811" y="892"/>
                    <a:pt x="5082" y="920"/>
                    <a:pt x="5357" y="977"/>
                  </a:cubicBezTo>
                  <a:cubicBezTo>
                    <a:pt x="6964" y="1292"/>
                    <a:pt x="8287" y="2742"/>
                    <a:pt x="8287" y="4600"/>
                  </a:cubicBezTo>
                  <a:cubicBezTo>
                    <a:pt x="8287" y="5987"/>
                    <a:pt x="7531" y="7215"/>
                    <a:pt x="6396" y="7845"/>
                  </a:cubicBezTo>
                  <a:cubicBezTo>
                    <a:pt x="5987" y="8034"/>
                    <a:pt x="5798" y="8475"/>
                    <a:pt x="5798" y="8885"/>
                  </a:cubicBezTo>
                  <a:lnTo>
                    <a:pt x="5798" y="9169"/>
                  </a:lnTo>
                  <a:lnTo>
                    <a:pt x="3309" y="9169"/>
                  </a:lnTo>
                  <a:lnTo>
                    <a:pt x="3309" y="8854"/>
                  </a:lnTo>
                  <a:cubicBezTo>
                    <a:pt x="3309" y="8412"/>
                    <a:pt x="3088" y="8034"/>
                    <a:pt x="2679" y="7782"/>
                  </a:cubicBezTo>
                  <a:cubicBezTo>
                    <a:pt x="1545" y="7121"/>
                    <a:pt x="820" y="5955"/>
                    <a:pt x="820" y="4600"/>
                  </a:cubicBezTo>
                  <a:cubicBezTo>
                    <a:pt x="820" y="2536"/>
                    <a:pt x="2499" y="892"/>
                    <a:pt x="4546" y="892"/>
                  </a:cubicBezTo>
                  <a:close/>
                  <a:moveTo>
                    <a:pt x="5798" y="9956"/>
                  </a:moveTo>
                  <a:lnTo>
                    <a:pt x="5798" y="10681"/>
                  </a:lnTo>
                  <a:cubicBezTo>
                    <a:pt x="5798" y="10901"/>
                    <a:pt x="5609" y="11059"/>
                    <a:pt x="5357" y="11090"/>
                  </a:cubicBezTo>
                  <a:lnTo>
                    <a:pt x="3719" y="11090"/>
                  </a:lnTo>
                  <a:cubicBezTo>
                    <a:pt x="3467" y="11090"/>
                    <a:pt x="3309" y="10901"/>
                    <a:pt x="3277" y="10681"/>
                  </a:cubicBezTo>
                  <a:lnTo>
                    <a:pt x="3277" y="9956"/>
                  </a:lnTo>
                  <a:close/>
                  <a:moveTo>
                    <a:pt x="4443" y="1"/>
                  </a:moveTo>
                  <a:cubicBezTo>
                    <a:pt x="2049" y="32"/>
                    <a:pt x="1" y="2080"/>
                    <a:pt x="1" y="4600"/>
                  </a:cubicBezTo>
                  <a:cubicBezTo>
                    <a:pt x="1" y="6270"/>
                    <a:pt x="883" y="7719"/>
                    <a:pt x="2238" y="8539"/>
                  </a:cubicBezTo>
                  <a:cubicBezTo>
                    <a:pt x="2332" y="8570"/>
                    <a:pt x="2395" y="8696"/>
                    <a:pt x="2458" y="8759"/>
                  </a:cubicBezTo>
                  <a:lnTo>
                    <a:pt x="2458" y="10681"/>
                  </a:lnTo>
                  <a:cubicBezTo>
                    <a:pt x="2458" y="11216"/>
                    <a:pt x="2805" y="11689"/>
                    <a:pt x="3309" y="11847"/>
                  </a:cubicBezTo>
                  <a:cubicBezTo>
                    <a:pt x="3467" y="12351"/>
                    <a:pt x="3939" y="12697"/>
                    <a:pt x="4506" y="12697"/>
                  </a:cubicBezTo>
                  <a:cubicBezTo>
                    <a:pt x="5042" y="12697"/>
                    <a:pt x="5514" y="12351"/>
                    <a:pt x="5672" y="11847"/>
                  </a:cubicBezTo>
                  <a:cubicBezTo>
                    <a:pt x="6176" y="11689"/>
                    <a:pt x="6554" y="11216"/>
                    <a:pt x="6554" y="10681"/>
                  </a:cubicBezTo>
                  <a:lnTo>
                    <a:pt x="6554" y="8854"/>
                  </a:lnTo>
                  <a:cubicBezTo>
                    <a:pt x="6554" y="8728"/>
                    <a:pt x="6617" y="8570"/>
                    <a:pt x="6712" y="8507"/>
                  </a:cubicBezTo>
                  <a:cubicBezTo>
                    <a:pt x="8318" y="7593"/>
                    <a:pt x="9263" y="5735"/>
                    <a:pt x="8948" y="3750"/>
                  </a:cubicBezTo>
                  <a:cubicBezTo>
                    <a:pt x="8602" y="1702"/>
                    <a:pt x="6806" y="1"/>
                    <a:pt x="4443" y="1"/>
                  </a:cubicBezTo>
                  <a:close/>
                </a:path>
              </a:pathLst>
            </a:custGeom>
            <a:solidFill>
              <a:srgbClr val="869FB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g1dc9d82accf_0_0"/>
            <p:cNvSpPr/>
            <p:nvPr/>
          </p:nvSpPr>
          <p:spPr>
            <a:xfrm>
              <a:off x="-38235750" y="1989125"/>
              <a:ext cx="84300" cy="83525"/>
            </a:xfrm>
            <a:custGeom>
              <a:avLst/>
              <a:gdLst/>
              <a:ahLst/>
              <a:cxnLst/>
              <a:rect l="l" t="t" r="r" b="b"/>
              <a:pathLst>
                <a:path w="3372" h="3341" extrusionOk="0">
                  <a:moveTo>
                    <a:pt x="2931" y="1"/>
                  </a:moveTo>
                  <a:cubicBezTo>
                    <a:pt x="1355" y="1"/>
                    <a:pt x="64" y="1293"/>
                    <a:pt x="1" y="2899"/>
                  </a:cubicBezTo>
                  <a:cubicBezTo>
                    <a:pt x="1" y="3120"/>
                    <a:pt x="158" y="3340"/>
                    <a:pt x="410" y="3340"/>
                  </a:cubicBezTo>
                  <a:cubicBezTo>
                    <a:pt x="631" y="3340"/>
                    <a:pt x="851" y="3120"/>
                    <a:pt x="851" y="2899"/>
                  </a:cubicBezTo>
                  <a:cubicBezTo>
                    <a:pt x="883" y="1765"/>
                    <a:pt x="1796" y="820"/>
                    <a:pt x="2931" y="820"/>
                  </a:cubicBezTo>
                  <a:cubicBezTo>
                    <a:pt x="3151" y="820"/>
                    <a:pt x="3372" y="631"/>
                    <a:pt x="3372" y="379"/>
                  </a:cubicBezTo>
                  <a:cubicBezTo>
                    <a:pt x="3372" y="190"/>
                    <a:pt x="3151" y="1"/>
                    <a:pt x="2931" y="1"/>
                  </a:cubicBezTo>
                  <a:close/>
                </a:path>
              </a:pathLst>
            </a:custGeom>
            <a:solidFill>
              <a:srgbClr val="869FB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20390b7c406_1_67"/>
          <p:cNvSpPr txBox="1">
            <a:spLocks noGrp="1"/>
          </p:cNvSpPr>
          <p:nvPr>
            <p:ph type="title"/>
          </p:nvPr>
        </p:nvSpPr>
        <p:spPr>
          <a:xfrm>
            <a:off x="311700" y="1348800"/>
            <a:ext cx="8114400" cy="24459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6800"/>
              <a:buNone/>
            </a:pPr>
            <a:r>
              <a:rPr lang="en">
                <a:latin typeface="Bebas Neue"/>
                <a:ea typeface="Bebas Neue"/>
                <a:cs typeface="Bebas Neue"/>
                <a:sym typeface="Bebas Neue"/>
              </a:rPr>
              <a:t>Patterns &amp; Sequencing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g20390b7c406_1_71"/>
          <p:cNvPicPr preferRelativeResize="0"/>
          <p:nvPr/>
        </p:nvPicPr>
        <p:blipFill rotWithShape="1">
          <a:blip r:embed="rId3">
            <a:alphaModFix/>
          </a:blip>
          <a:srcRect/>
          <a:stretch/>
        </p:blipFill>
        <p:spPr>
          <a:xfrm rot="18">
            <a:off x="6300439" y="1583503"/>
            <a:ext cx="2531871" cy="1773133"/>
          </a:xfrm>
          <a:prstGeom prst="rect">
            <a:avLst/>
          </a:prstGeom>
          <a:noFill/>
          <a:ln>
            <a:noFill/>
          </a:ln>
        </p:spPr>
      </p:pic>
      <p:pic>
        <p:nvPicPr>
          <p:cNvPr id="169" name="Google Shape;169;g20390b7c406_1_71"/>
          <p:cNvPicPr preferRelativeResize="0"/>
          <p:nvPr/>
        </p:nvPicPr>
        <p:blipFill rotWithShape="1">
          <a:blip r:embed="rId4">
            <a:alphaModFix/>
          </a:blip>
          <a:srcRect t="11668"/>
          <a:stretch/>
        </p:blipFill>
        <p:spPr>
          <a:xfrm>
            <a:off x="372151" y="1516850"/>
            <a:ext cx="3240550" cy="1906450"/>
          </a:xfrm>
          <a:prstGeom prst="rect">
            <a:avLst/>
          </a:prstGeom>
          <a:noFill/>
          <a:ln>
            <a:noFill/>
          </a:ln>
        </p:spPr>
      </p:pic>
      <p:pic>
        <p:nvPicPr>
          <p:cNvPr id="170" name="Google Shape;170;g20390b7c406_1_71"/>
          <p:cNvPicPr preferRelativeResize="0"/>
          <p:nvPr/>
        </p:nvPicPr>
        <p:blipFill rotWithShape="1">
          <a:blip r:embed="rId5">
            <a:alphaModFix/>
          </a:blip>
          <a:srcRect b="5051"/>
          <a:stretch/>
        </p:blipFill>
        <p:spPr>
          <a:xfrm>
            <a:off x="3047475" y="1516850"/>
            <a:ext cx="3008917" cy="1906450"/>
          </a:xfrm>
          <a:prstGeom prst="rect">
            <a:avLst/>
          </a:prstGeom>
          <a:noFill/>
          <a:ln>
            <a:noFill/>
          </a:ln>
        </p:spPr>
      </p:pic>
      <p:pic>
        <p:nvPicPr>
          <p:cNvPr id="171" name="Google Shape;171;g20390b7c406_1_71"/>
          <p:cNvPicPr preferRelativeResize="0"/>
          <p:nvPr/>
        </p:nvPicPr>
        <p:blipFill rotWithShape="1">
          <a:blip r:embed="rId6">
            <a:alphaModFix/>
          </a:blip>
          <a:srcRect/>
          <a:stretch/>
        </p:blipFill>
        <p:spPr>
          <a:xfrm rot="26">
            <a:off x="1143250" y="3507233"/>
            <a:ext cx="1904227" cy="1521560"/>
          </a:xfrm>
          <a:prstGeom prst="rect">
            <a:avLst/>
          </a:prstGeom>
          <a:noFill/>
          <a:ln>
            <a:noFill/>
          </a:ln>
        </p:spPr>
      </p:pic>
      <p:sp>
        <p:nvSpPr>
          <p:cNvPr id="172" name="Google Shape;172;g20390b7c406_1_71"/>
          <p:cNvSpPr txBox="1"/>
          <p:nvPr/>
        </p:nvSpPr>
        <p:spPr>
          <a:xfrm>
            <a:off x="372150" y="306025"/>
            <a:ext cx="7872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Proxima Nova"/>
                <a:ea typeface="Proxima Nova"/>
                <a:cs typeface="Proxima Nova"/>
                <a:sym typeface="Proxima Nova"/>
              </a:rPr>
              <a:t>Pattern: </a:t>
            </a:r>
            <a:r>
              <a:rPr lang="en" sz="2300" b="0" i="0" u="none" strike="noStrike" cap="none">
                <a:solidFill>
                  <a:srgbClr val="000000"/>
                </a:solidFill>
                <a:latin typeface="Proxima Nova"/>
                <a:ea typeface="Proxima Nova"/>
                <a:cs typeface="Proxima Nova"/>
                <a:sym typeface="Proxima Nova"/>
              </a:rPr>
              <a:t>a repeated way in which something happens</a:t>
            </a:r>
            <a:endParaRPr sz="2600" b="0" i="0" u="none" strike="noStrike" cap="none">
              <a:solidFill>
                <a:srgbClr val="000000"/>
              </a:solidFill>
              <a:latin typeface="Proxima Nova"/>
              <a:ea typeface="Proxima Nova"/>
              <a:cs typeface="Proxima Nova"/>
              <a:sym typeface="Proxima Nova"/>
            </a:endParaRPr>
          </a:p>
        </p:txBody>
      </p:sp>
      <p:sp>
        <p:nvSpPr>
          <p:cNvPr id="173" name="Google Shape;173;g20390b7c406_1_71"/>
          <p:cNvSpPr/>
          <p:nvPr/>
        </p:nvSpPr>
        <p:spPr>
          <a:xfrm>
            <a:off x="3801950" y="3838200"/>
            <a:ext cx="971100" cy="9402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20390b7c406_1_71"/>
          <p:cNvSpPr/>
          <p:nvPr/>
        </p:nvSpPr>
        <p:spPr>
          <a:xfrm>
            <a:off x="4868750" y="3838200"/>
            <a:ext cx="971100" cy="940200"/>
          </a:xfrm>
          <a:prstGeom prst="ellipse">
            <a:avLst/>
          </a:prstGeom>
          <a:solidFill>
            <a:srgbClr val="F1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20390b7c406_1_71"/>
          <p:cNvSpPr/>
          <p:nvPr/>
        </p:nvSpPr>
        <p:spPr>
          <a:xfrm>
            <a:off x="5935550" y="3838200"/>
            <a:ext cx="971100" cy="9402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g20390b7c406_1_71"/>
          <p:cNvSpPr/>
          <p:nvPr/>
        </p:nvSpPr>
        <p:spPr>
          <a:xfrm>
            <a:off x="7078550" y="3838200"/>
            <a:ext cx="971100" cy="940200"/>
          </a:xfrm>
          <a:prstGeom prst="ellipse">
            <a:avLst/>
          </a:prstGeom>
          <a:solidFill>
            <a:srgbClr val="F1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0390b7c406_1_80"/>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800"/>
              <a:t>Introduction: examples of patterns --things that repeat--in real life</a:t>
            </a:r>
            <a:endParaRPr sz="2800"/>
          </a:p>
        </p:txBody>
      </p:sp>
      <p:pic>
        <p:nvPicPr>
          <p:cNvPr id="182" name="Google Shape;182;g20390b7c406_1_80"/>
          <p:cNvPicPr preferRelativeResize="0"/>
          <p:nvPr/>
        </p:nvPicPr>
        <p:blipFill rotWithShape="1">
          <a:blip r:embed="rId3">
            <a:alphaModFix/>
          </a:blip>
          <a:srcRect/>
          <a:stretch/>
        </p:blipFill>
        <p:spPr>
          <a:xfrm>
            <a:off x="758900" y="782750"/>
            <a:ext cx="3246550" cy="2028325"/>
          </a:xfrm>
          <a:prstGeom prst="rect">
            <a:avLst/>
          </a:prstGeom>
          <a:noFill/>
          <a:ln>
            <a:noFill/>
          </a:ln>
        </p:spPr>
      </p:pic>
      <p:pic>
        <p:nvPicPr>
          <p:cNvPr id="183" name="Google Shape;183;g20390b7c406_1_80"/>
          <p:cNvPicPr preferRelativeResize="0"/>
          <p:nvPr/>
        </p:nvPicPr>
        <p:blipFill rotWithShape="1">
          <a:blip r:embed="rId4">
            <a:alphaModFix/>
          </a:blip>
          <a:srcRect/>
          <a:stretch/>
        </p:blipFill>
        <p:spPr>
          <a:xfrm>
            <a:off x="1606625" y="2785924"/>
            <a:ext cx="5724450" cy="2288050"/>
          </a:xfrm>
          <a:prstGeom prst="rect">
            <a:avLst/>
          </a:prstGeom>
          <a:noFill/>
          <a:ln>
            <a:noFill/>
          </a:ln>
        </p:spPr>
      </p:pic>
      <p:pic>
        <p:nvPicPr>
          <p:cNvPr id="184" name="Google Shape;184;g20390b7c406_1_80"/>
          <p:cNvPicPr preferRelativeResize="0"/>
          <p:nvPr/>
        </p:nvPicPr>
        <p:blipFill rotWithShape="1">
          <a:blip r:embed="rId5">
            <a:alphaModFix/>
          </a:blip>
          <a:srcRect/>
          <a:stretch/>
        </p:blipFill>
        <p:spPr>
          <a:xfrm>
            <a:off x="4611325" y="965050"/>
            <a:ext cx="3586203" cy="16385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20390b7c406_1_87"/>
          <p:cNvSpPr txBox="1">
            <a:spLocks noGrp="1"/>
          </p:cNvSpPr>
          <p:nvPr>
            <p:ph type="title"/>
          </p:nvPr>
        </p:nvSpPr>
        <p:spPr>
          <a:xfrm>
            <a:off x="311700" y="22854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4600"/>
              <a:t>Sequence: an ordered set of instructions</a:t>
            </a:r>
            <a:endParaRPr sz="46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20390b7c406_1_91"/>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Sequence for making a bowl of cereal</a:t>
            </a:r>
            <a:endParaRPr/>
          </a:p>
        </p:txBody>
      </p:sp>
      <p:pic>
        <p:nvPicPr>
          <p:cNvPr id="195" name="Google Shape;195;g20390b7c406_1_91"/>
          <p:cNvPicPr preferRelativeResize="0"/>
          <p:nvPr/>
        </p:nvPicPr>
        <p:blipFill rotWithShape="1">
          <a:blip r:embed="rId3">
            <a:alphaModFix/>
          </a:blip>
          <a:srcRect/>
          <a:stretch/>
        </p:blipFill>
        <p:spPr>
          <a:xfrm>
            <a:off x="6007901" y="1595068"/>
            <a:ext cx="2307173" cy="2900475"/>
          </a:xfrm>
          <a:prstGeom prst="rect">
            <a:avLst/>
          </a:prstGeom>
          <a:noFill/>
          <a:ln w="38100" cap="flat" cmpd="sng">
            <a:solidFill>
              <a:srgbClr val="9900FF"/>
            </a:solidFill>
            <a:prstDash val="solid"/>
            <a:round/>
            <a:headEnd type="none" w="sm" len="sm"/>
            <a:tailEnd type="none" w="sm" len="sm"/>
          </a:ln>
        </p:spPr>
      </p:pic>
      <p:pic>
        <p:nvPicPr>
          <p:cNvPr id="196" name="Google Shape;196;g20390b7c406_1_91"/>
          <p:cNvPicPr preferRelativeResize="0"/>
          <p:nvPr/>
        </p:nvPicPr>
        <p:blipFill rotWithShape="1">
          <a:blip r:embed="rId4">
            <a:alphaModFix/>
          </a:blip>
          <a:srcRect/>
          <a:stretch/>
        </p:blipFill>
        <p:spPr>
          <a:xfrm>
            <a:off x="812525" y="1586475"/>
            <a:ext cx="2307174" cy="2917651"/>
          </a:xfrm>
          <a:prstGeom prst="rect">
            <a:avLst/>
          </a:prstGeom>
          <a:noFill/>
          <a:ln w="38100" cap="flat" cmpd="sng">
            <a:solidFill>
              <a:srgbClr val="FF9900"/>
            </a:solidFill>
            <a:prstDash val="solid"/>
            <a:round/>
            <a:headEnd type="none" w="sm" len="sm"/>
            <a:tailEnd type="none" w="sm" len="sm"/>
          </a:ln>
        </p:spPr>
      </p:pic>
      <p:pic>
        <p:nvPicPr>
          <p:cNvPr id="197" name="Google Shape;197;g20390b7c406_1_91"/>
          <p:cNvPicPr preferRelativeResize="0"/>
          <p:nvPr/>
        </p:nvPicPr>
        <p:blipFill rotWithShape="1">
          <a:blip r:embed="rId5">
            <a:alphaModFix/>
          </a:blip>
          <a:srcRect/>
          <a:stretch/>
        </p:blipFill>
        <p:spPr>
          <a:xfrm>
            <a:off x="3328043" y="1595068"/>
            <a:ext cx="2363587" cy="2917657"/>
          </a:xfrm>
          <a:prstGeom prst="rect">
            <a:avLst/>
          </a:prstGeom>
          <a:noFill/>
          <a:ln w="38100" cap="flat" cmpd="sng">
            <a:solidFill>
              <a:srgbClr val="FF00FF"/>
            </a:solidFill>
            <a:prstDash val="solid"/>
            <a:round/>
            <a:headEnd type="none" w="sm" len="sm"/>
            <a:tailEnd type="none" w="sm" len="sm"/>
          </a:ln>
        </p:spPr>
      </p:pic>
      <p:sp>
        <p:nvSpPr>
          <p:cNvPr id="198" name="Google Shape;198;g20390b7c406_1_91"/>
          <p:cNvSpPr txBox="1"/>
          <p:nvPr/>
        </p:nvSpPr>
        <p:spPr>
          <a:xfrm>
            <a:off x="1654713" y="4589400"/>
            <a:ext cx="622800" cy="554100"/>
          </a:xfrm>
          <a:prstGeom prst="rect">
            <a:avLst/>
          </a:prstGeom>
          <a:noFill/>
          <a:ln>
            <a:noFill/>
          </a:ln>
          <a:effectLst>
            <a:outerShdw blurRad="57150" dist="19050" dir="5400000" algn="bl" rotWithShape="0">
              <a:srgbClr val="000000">
                <a:alpha val="47058"/>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accent4"/>
                </a:solidFill>
                <a:latin typeface="Monoton"/>
                <a:ea typeface="Monoton"/>
                <a:cs typeface="Monoton"/>
                <a:sym typeface="Monoton"/>
              </a:rPr>
              <a:t>1</a:t>
            </a:r>
            <a:endParaRPr sz="2400" b="0" i="0" u="none" strike="noStrike" cap="none">
              <a:solidFill>
                <a:schemeClr val="accent4"/>
              </a:solidFill>
              <a:latin typeface="Monoton"/>
              <a:ea typeface="Monoton"/>
              <a:cs typeface="Monoton"/>
              <a:sym typeface="Monoton"/>
            </a:endParaRPr>
          </a:p>
        </p:txBody>
      </p:sp>
      <p:sp>
        <p:nvSpPr>
          <p:cNvPr id="199" name="Google Shape;199;g20390b7c406_1_91"/>
          <p:cNvSpPr txBox="1"/>
          <p:nvPr/>
        </p:nvSpPr>
        <p:spPr>
          <a:xfrm>
            <a:off x="4198438" y="4589400"/>
            <a:ext cx="622800" cy="554100"/>
          </a:xfrm>
          <a:prstGeom prst="rect">
            <a:avLst/>
          </a:prstGeom>
          <a:noFill/>
          <a:ln>
            <a:noFill/>
          </a:ln>
          <a:effectLst>
            <a:outerShdw blurRad="57150" dist="19050" dir="5400000" algn="bl" rotWithShape="0">
              <a:srgbClr val="000000">
                <a:alpha val="47058"/>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accent4"/>
                </a:solidFill>
                <a:latin typeface="Monoton"/>
                <a:ea typeface="Monoton"/>
                <a:cs typeface="Monoton"/>
                <a:sym typeface="Monoton"/>
              </a:rPr>
              <a:t>2</a:t>
            </a:r>
            <a:endParaRPr sz="2400" b="0" i="0" u="none" strike="noStrike" cap="none">
              <a:solidFill>
                <a:schemeClr val="accent4"/>
              </a:solidFill>
              <a:latin typeface="Monoton"/>
              <a:ea typeface="Monoton"/>
              <a:cs typeface="Monoton"/>
              <a:sym typeface="Monoton"/>
            </a:endParaRPr>
          </a:p>
        </p:txBody>
      </p:sp>
      <p:sp>
        <p:nvSpPr>
          <p:cNvPr id="200" name="Google Shape;200;g20390b7c406_1_91"/>
          <p:cNvSpPr txBox="1"/>
          <p:nvPr/>
        </p:nvSpPr>
        <p:spPr>
          <a:xfrm>
            <a:off x="6850088" y="4589400"/>
            <a:ext cx="622800" cy="554100"/>
          </a:xfrm>
          <a:prstGeom prst="rect">
            <a:avLst/>
          </a:prstGeom>
          <a:noFill/>
          <a:ln>
            <a:noFill/>
          </a:ln>
          <a:effectLst>
            <a:outerShdw blurRad="57150" dist="19050" dir="5400000" algn="bl" rotWithShape="0">
              <a:srgbClr val="000000">
                <a:alpha val="47058"/>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accent4"/>
                </a:solidFill>
                <a:latin typeface="Monoton"/>
                <a:ea typeface="Monoton"/>
                <a:cs typeface="Monoton"/>
                <a:sym typeface="Monoton"/>
              </a:rPr>
              <a:t>3</a:t>
            </a:r>
            <a:endParaRPr sz="2400" b="0" i="0" u="none" strike="noStrike" cap="none">
              <a:solidFill>
                <a:schemeClr val="accent4"/>
              </a:solidFill>
              <a:latin typeface="Monoton"/>
              <a:ea typeface="Monoton"/>
              <a:cs typeface="Monoton"/>
              <a:sym typeface="Monoto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20390b7c406_1_250"/>
          <p:cNvSpPr txBox="1">
            <a:spLocks noGrp="1"/>
          </p:cNvSpPr>
          <p:nvPr>
            <p:ph type="title"/>
          </p:nvPr>
        </p:nvSpPr>
        <p:spPr>
          <a:xfrm>
            <a:off x="311700" y="2480550"/>
            <a:ext cx="8114400" cy="24459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6800"/>
              <a:buNone/>
            </a:pPr>
            <a:r>
              <a:rPr lang="en">
                <a:latin typeface="Bebas Neue"/>
                <a:ea typeface="Bebas Neue"/>
                <a:cs typeface="Bebas Neue"/>
                <a:sym typeface="Bebas Neue"/>
              </a:rPr>
              <a:t>Patterns in writing</a:t>
            </a:r>
            <a:endParaRPr>
              <a:latin typeface="Bebas Neue"/>
              <a:ea typeface="Bebas Neue"/>
              <a:cs typeface="Bebas Neue"/>
              <a:sym typeface="Bebas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g11f3e8019f6_0_520"/>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a:t>Summary and Standards</a:t>
            </a:r>
            <a:endParaRPr/>
          </a:p>
        </p:txBody>
      </p:sp>
      <p:sp>
        <p:nvSpPr>
          <p:cNvPr id="67" name="Google Shape;67;g11f3e8019f6_0_520"/>
          <p:cNvSpPr txBox="1">
            <a:spLocks noGrp="1"/>
          </p:cNvSpPr>
          <p:nvPr>
            <p:ph type="body" idx="1"/>
          </p:nvPr>
        </p:nvSpPr>
        <p:spPr>
          <a:xfrm>
            <a:off x="311700" y="876123"/>
            <a:ext cx="8458500" cy="1077900"/>
          </a:xfrm>
          <a:prstGeom prst="rect">
            <a:avLst/>
          </a:prstGeom>
          <a:noFill/>
          <a:ln>
            <a:noFill/>
          </a:ln>
        </p:spPr>
        <p:txBody>
          <a:bodyPr spcFirstLastPara="1" wrap="square" lIns="91425" tIns="91425" rIns="91425" bIns="91425" anchor="t" anchorCtr="0">
            <a:normAutofit fontScale="47500" lnSpcReduction="10000"/>
          </a:bodyPr>
          <a:lstStyle/>
          <a:p>
            <a:pPr marL="0" lvl="0" indent="0" algn="l" rtl="0">
              <a:lnSpc>
                <a:spcPct val="115000"/>
              </a:lnSpc>
              <a:spcBef>
                <a:spcPts val="0"/>
              </a:spcBef>
              <a:spcAft>
                <a:spcPts val="0"/>
              </a:spcAft>
              <a:buSzPct val="128734"/>
              <a:buNone/>
            </a:pPr>
            <a:r>
              <a:rPr lang="en" sz="4350" b="1"/>
              <a:t>Summary: </a:t>
            </a:r>
            <a:endParaRPr sz="4350" b="1"/>
          </a:p>
          <a:p>
            <a:pPr marL="0" lvl="0" indent="0" algn="l" rtl="0">
              <a:lnSpc>
                <a:spcPct val="100000"/>
              </a:lnSpc>
              <a:spcBef>
                <a:spcPts val="0"/>
              </a:spcBef>
              <a:spcAft>
                <a:spcPts val="0"/>
              </a:spcAft>
              <a:buSzPct val="89314"/>
              <a:buNone/>
            </a:pPr>
            <a:r>
              <a:rPr lang="en" sz="2850"/>
              <a:t>In this lesson, students will explore what Computer Science is and be introduced to the computational thinking skills of patterns and sequencing. They will also learn how coding and writing processes mirror one another and be introduced to Scratch. </a:t>
            </a:r>
            <a:endParaRPr/>
          </a:p>
        </p:txBody>
      </p:sp>
      <p:sp>
        <p:nvSpPr>
          <p:cNvPr id="68" name="Google Shape;68;g11f3e8019f6_0_520"/>
          <p:cNvSpPr txBox="1"/>
          <p:nvPr/>
        </p:nvSpPr>
        <p:spPr>
          <a:xfrm>
            <a:off x="311700" y="2117525"/>
            <a:ext cx="4260300" cy="298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Proxima Nova"/>
                <a:ea typeface="Proxima Nova"/>
                <a:cs typeface="Proxima Nova"/>
                <a:sym typeface="Proxima Nova"/>
              </a:rPr>
              <a:t>ELA Standards: </a:t>
            </a:r>
            <a:endParaRPr sz="140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roxima Nova"/>
                <a:ea typeface="Proxima Nova"/>
                <a:cs typeface="Proxima Nova"/>
                <a:sym typeface="Proxima Nova"/>
              </a:rPr>
              <a:t>The student will use effective communication skills in group activities.</a:t>
            </a:r>
            <a:endParaRPr sz="140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roxima Nova"/>
                <a:ea typeface="Proxima Nova"/>
                <a:cs typeface="Proxima Nova"/>
                <a:sym typeface="Proxima Nova"/>
              </a:rPr>
              <a:t>a) Listen attentively by making eye contact, facing the speaker, asking questions, and summarizing what is said.</a:t>
            </a:r>
            <a:endParaRPr sz="140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roxima Nova"/>
                <a:ea typeface="Proxima Nova"/>
                <a:cs typeface="Proxima Nova"/>
                <a:sym typeface="Proxima Nova"/>
              </a:rPr>
              <a:t>b) Ask and respond to questions from teachers and other group members.</a:t>
            </a:r>
            <a:endParaRPr sz="140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roxima Nova"/>
                <a:ea typeface="Proxima Nova"/>
                <a:cs typeface="Proxima Nova"/>
                <a:sym typeface="Proxima Nova"/>
              </a:rPr>
              <a:t>c) Explain what has been learned.</a:t>
            </a:r>
            <a:endParaRPr sz="140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roxima Nova"/>
                <a:ea typeface="Proxima Nova"/>
                <a:cs typeface="Proxima Nova"/>
                <a:sym typeface="Proxima Nova"/>
              </a:rPr>
              <a:t>d) Use language appropriate for context.</a:t>
            </a:r>
            <a:endParaRPr sz="140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roxima Nova"/>
                <a:ea typeface="Proxima Nova"/>
                <a:cs typeface="Proxima Nova"/>
                <a:sym typeface="Proxima Nova"/>
              </a:rPr>
              <a:t>e) Increase listening and speaking vocabularies.</a:t>
            </a:r>
            <a:endParaRPr sz="140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69" name="Google Shape;69;g11f3e8019f6_0_520"/>
          <p:cNvSpPr txBox="1"/>
          <p:nvPr/>
        </p:nvSpPr>
        <p:spPr>
          <a:xfrm>
            <a:off x="4509900" y="2117525"/>
            <a:ext cx="4260300" cy="181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Proxima Nova"/>
                <a:ea typeface="Proxima Nova"/>
                <a:cs typeface="Proxima Nova"/>
                <a:sym typeface="Proxima Nova"/>
              </a:rPr>
              <a:t>CS Standards:</a:t>
            </a:r>
            <a:endParaRPr sz="1400" b="1"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roxima Nova"/>
                <a:ea typeface="Proxima Nova"/>
                <a:cs typeface="Proxima Nova"/>
                <a:sym typeface="Proxima Nova"/>
              </a:rPr>
              <a:t>The student will construct sets of step-by-step instructions (algorithms), both independently and collaboratively </a:t>
            </a:r>
            <a:endParaRPr sz="140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roxima Nova"/>
                <a:ea typeface="Proxima Nova"/>
                <a:cs typeface="Proxima Nova"/>
                <a:sym typeface="Proxima Nova"/>
              </a:rPr>
              <a:t>a) using sequencing; </a:t>
            </a:r>
            <a:endParaRPr sz="140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roxima Nova"/>
                <a:ea typeface="Proxima Nova"/>
                <a:cs typeface="Proxima Nova"/>
                <a:sym typeface="Proxima Nova"/>
              </a:rPr>
              <a:t>b) using events.</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0390b7c406_1_254"/>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a:t>Examples of Patterns in our writing</a:t>
            </a:r>
            <a:endParaRPr/>
          </a:p>
        </p:txBody>
      </p:sp>
      <p:sp>
        <p:nvSpPr>
          <p:cNvPr id="211" name="Google Shape;211;g20390b7c406_1_254"/>
          <p:cNvSpPr txBox="1"/>
          <p:nvPr/>
        </p:nvSpPr>
        <p:spPr>
          <a:xfrm>
            <a:off x="880975" y="4059625"/>
            <a:ext cx="12318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highlight>
                  <a:srgbClr val="C4FF28"/>
                </a:highlight>
                <a:latin typeface="Oswald"/>
                <a:ea typeface="Oswald"/>
                <a:cs typeface="Oswald"/>
                <a:sym typeface="Oswald"/>
              </a:rPr>
              <a:t>BEGINNING</a:t>
            </a:r>
            <a:endParaRPr sz="1700" b="1" i="0" u="none" strike="noStrike" cap="none">
              <a:solidFill>
                <a:srgbClr val="000000"/>
              </a:solidFill>
              <a:highlight>
                <a:srgbClr val="C4FF28"/>
              </a:highlight>
              <a:latin typeface="Oswald"/>
              <a:ea typeface="Oswald"/>
              <a:cs typeface="Oswald"/>
              <a:sym typeface="Oswald"/>
            </a:endParaRPr>
          </a:p>
        </p:txBody>
      </p:sp>
      <p:sp>
        <p:nvSpPr>
          <p:cNvPr id="212" name="Google Shape;212;g20390b7c406_1_254"/>
          <p:cNvSpPr/>
          <p:nvPr/>
        </p:nvSpPr>
        <p:spPr>
          <a:xfrm>
            <a:off x="3444475" y="1521550"/>
            <a:ext cx="3946500" cy="2642400"/>
          </a:xfrm>
          <a:prstGeom prst="triangle">
            <a:avLst>
              <a:gd name="adj" fmla="val 50000"/>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g20390b7c406_1_254"/>
          <p:cNvSpPr txBox="1"/>
          <p:nvPr/>
        </p:nvSpPr>
        <p:spPr>
          <a:xfrm>
            <a:off x="7798975" y="4059625"/>
            <a:ext cx="10344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highlight>
                  <a:srgbClr val="C4FF28"/>
                </a:highlight>
                <a:latin typeface="Oswald"/>
                <a:ea typeface="Oswald"/>
                <a:cs typeface="Oswald"/>
                <a:sym typeface="Oswald"/>
              </a:rPr>
              <a:t>END</a:t>
            </a:r>
            <a:endParaRPr sz="1700" b="1" i="0" u="none" strike="noStrike" cap="none">
              <a:solidFill>
                <a:srgbClr val="000000"/>
              </a:solidFill>
              <a:highlight>
                <a:srgbClr val="C4FF28"/>
              </a:highlight>
              <a:latin typeface="Oswald"/>
              <a:ea typeface="Oswald"/>
              <a:cs typeface="Oswald"/>
              <a:sym typeface="Oswald"/>
            </a:endParaRPr>
          </a:p>
        </p:txBody>
      </p:sp>
      <p:cxnSp>
        <p:nvCxnSpPr>
          <p:cNvPr id="214" name="Google Shape;214;g20390b7c406_1_254"/>
          <p:cNvCxnSpPr/>
          <p:nvPr/>
        </p:nvCxnSpPr>
        <p:spPr>
          <a:xfrm>
            <a:off x="893300" y="4050150"/>
            <a:ext cx="7635300" cy="28200"/>
          </a:xfrm>
          <a:prstGeom prst="straightConnector1">
            <a:avLst/>
          </a:prstGeom>
          <a:noFill/>
          <a:ln w="76200" cap="flat" cmpd="sng">
            <a:solidFill>
              <a:srgbClr val="FFBDBD"/>
            </a:solidFill>
            <a:prstDash val="solid"/>
            <a:round/>
            <a:headEnd type="none" w="sm" len="sm"/>
            <a:tailEnd type="none" w="sm" len="sm"/>
          </a:ln>
        </p:spPr>
      </p:cxnSp>
      <p:sp>
        <p:nvSpPr>
          <p:cNvPr id="215" name="Google Shape;215;g20390b7c406_1_254"/>
          <p:cNvSpPr/>
          <p:nvPr/>
        </p:nvSpPr>
        <p:spPr>
          <a:xfrm>
            <a:off x="3444475" y="1398350"/>
            <a:ext cx="3946500" cy="2642400"/>
          </a:xfrm>
          <a:prstGeom prst="triangle">
            <a:avLst>
              <a:gd name="adj" fmla="val 50000"/>
            </a:avLst>
          </a:prstGeom>
          <a:solidFill>
            <a:srgbClr val="FF0000">
              <a:alpha val="30196"/>
            </a:srgbClr>
          </a:solidFill>
          <a:ln w="76200" cap="flat" cmpd="sng">
            <a:solidFill>
              <a:srgbClr val="FFBDB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g20390b7c406_1_254"/>
          <p:cNvSpPr/>
          <p:nvPr/>
        </p:nvSpPr>
        <p:spPr>
          <a:xfrm>
            <a:off x="3444475" y="1521550"/>
            <a:ext cx="3946500" cy="2642400"/>
          </a:xfrm>
          <a:prstGeom prst="triangle">
            <a:avLst>
              <a:gd name="adj" fmla="val 50000"/>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g20390b7c406_1_254"/>
          <p:cNvSpPr txBox="1"/>
          <p:nvPr/>
        </p:nvSpPr>
        <p:spPr>
          <a:xfrm>
            <a:off x="7798975" y="4059625"/>
            <a:ext cx="10344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highlight>
                  <a:srgbClr val="C4FF28"/>
                </a:highlight>
                <a:latin typeface="Oswald"/>
                <a:ea typeface="Oswald"/>
                <a:cs typeface="Oswald"/>
                <a:sym typeface="Oswald"/>
              </a:rPr>
              <a:t>END</a:t>
            </a:r>
            <a:endParaRPr sz="1700" b="1" i="0" u="none" strike="noStrike" cap="none">
              <a:solidFill>
                <a:srgbClr val="000000"/>
              </a:solidFill>
              <a:highlight>
                <a:srgbClr val="C4FF28"/>
              </a:highlight>
              <a:latin typeface="Oswald"/>
              <a:ea typeface="Oswald"/>
              <a:cs typeface="Oswald"/>
              <a:sym typeface="Oswald"/>
            </a:endParaRPr>
          </a:p>
        </p:txBody>
      </p:sp>
      <p:cxnSp>
        <p:nvCxnSpPr>
          <p:cNvPr id="218" name="Google Shape;218;g20390b7c406_1_254"/>
          <p:cNvCxnSpPr/>
          <p:nvPr/>
        </p:nvCxnSpPr>
        <p:spPr>
          <a:xfrm>
            <a:off x="969350" y="4046850"/>
            <a:ext cx="2353500" cy="17400"/>
          </a:xfrm>
          <a:prstGeom prst="straightConnector1">
            <a:avLst/>
          </a:prstGeom>
          <a:noFill/>
          <a:ln w="76200" cap="flat" cmpd="sng">
            <a:solidFill>
              <a:srgbClr val="FF0000"/>
            </a:solidFill>
            <a:prstDash val="solid"/>
            <a:round/>
            <a:headEnd type="none" w="sm" len="sm"/>
            <a:tailEnd type="none" w="sm" len="sm"/>
          </a:ln>
        </p:spPr>
      </p:cxnSp>
      <p:sp>
        <p:nvSpPr>
          <p:cNvPr id="219" name="Google Shape;219;g20390b7c406_1_254"/>
          <p:cNvSpPr txBox="1"/>
          <p:nvPr/>
        </p:nvSpPr>
        <p:spPr>
          <a:xfrm>
            <a:off x="5034950" y="4059625"/>
            <a:ext cx="8676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highlight>
                  <a:srgbClr val="C4FF28"/>
                </a:highlight>
                <a:latin typeface="Oswald"/>
                <a:ea typeface="Oswald"/>
                <a:cs typeface="Oswald"/>
                <a:sym typeface="Oswald"/>
              </a:rPr>
              <a:t>MIDDLE</a:t>
            </a:r>
            <a:endParaRPr sz="1700" b="1" i="0" u="none" strike="noStrike" cap="none">
              <a:solidFill>
                <a:srgbClr val="000000"/>
              </a:solidFill>
              <a:highlight>
                <a:srgbClr val="C4FF28"/>
              </a:highlight>
              <a:latin typeface="Oswald"/>
              <a:ea typeface="Oswald"/>
              <a:cs typeface="Oswald"/>
              <a:sym typeface="Oswald"/>
            </a:endParaRPr>
          </a:p>
        </p:txBody>
      </p:sp>
      <p:sp>
        <p:nvSpPr>
          <p:cNvPr id="220" name="Google Shape;220;g20390b7c406_1_254"/>
          <p:cNvSpPr/>
          <p:nvPr/>
        </p:nvSpPr>
        <p:spPr>
          <a:xfrm rot="-9160168">
            <a:off x="2066923" y="4359033"/>
            <a:ext cx="1034363" cy="414069"/>
          </a:xfrm>
          <a:prstGeom prst="rightArrow">
            <a:avLst>
              <a:gd name="adj1" fmla="val 50000"/>
              <a:gd name="adj2" fmla="val 50000"/>
            </a:avLst>
          </a:prstGeom>
          <a:solidFill>
            <a:srgbClr val="00FF00"/>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g20390b7c406_1_254"/>
          <p:cNvSpPr/>
          <p:nvPr/>
        </p:nvSpPr>
        <p:spPr>
          <a:xfrm rot="-2087007">
            <a:off x="3963694" y="4349429"/>
            <a:ext cx="1046494" cy="414101"/>
          </a:xfrm>
          <a:prstGeom prst="rightArrow">
            <a:avLst>
              <a:gd name="adj1" fmla="val 50000"/>
              <a:gd name="adj2" fmla="val 50000"/>
            </a:avLst>
          </a:prstGeom>
          <a:solidFill>
            <a:srgbClr val="00FF00"/>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g20390b7c406_1_254"/>
          <p:cNvSpPr/>
          <p:nvPr/>
        </p:nvSpPr>
        <p:spPr>
          <a:xfrm rot="-785581">
            <a:off x="6433926" y="4358906"/>
            <a:ext cx="1034288" cy="413990"/>
          </a:xfrm>
          <a:prstGeom prst="rightArrow">
            <a:avLst>
              <a:gd name="adj1" fmla="val 50000"/>
              <a:gd name="adj2" fmla="val 50000"/>
            </a:avLst>
          </a:prstGeom>
          <a:solidFill>
            <a:srgbClr val="00FF00"/>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3" name="Google Shape;223;g20390b7c406_1_254"/>
          <p:cNvPicPr preferRelativeResize="0"/>
          <p:nvPr/>
        </p:nvPicPr>
        <p:blipFill rotWithShape="1">
          <a:blip r:embed="rId3">
            <a:alphaModFix/>
          </a:blip>
          <a:srcRect/>
          <a:stretch/>
        </p:blipFill>
        <p:spPr>
          <a:xfrm rot="-578575">
            <a:off x="561914" y="1273828"/>
            <a:ext cx="2531871" cy="17731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20390b7c406_1_271"/>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Guided Practice: Example A</a:t>
            </a:r>
            <a:endParaRPr/>
          </a:p>
        </p:txBody>
      </p:sp>
      <p:sp>
        <p:nvSpPr>
          <p:cNvPr id="229" name="Google Shape;229;g20390b7c406_1_271"/>
          <p:cNvSpPr txBox="1"/>
          <p:nvPr/>
        </p:nvSpPr>
        <p:spPr>
          <a:xfrm>
            <a:off x="253500" y="778500"/>
            <a:ext cx="8890500" cy="4223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rgbClr val="3C4043"/>
                </a:solidFill>
                <a:highlight>
                  <a:srgbClr val="FFFFFF"/>
                </a:highlight>
                <a:latin typeface="Arial"/>
                <a:ea typeface="Arial"/>
                <a:cs typeface="Arial"/>
                <a:sym typeface="Arial"/>
              </a:rPr>
              <a:t>Daquan was watching TV and saw a commercial for pizza and that gave him a great idea! “I’ll just make my own pizza here at the house!,” he thought. He found his mom’s recipe, which said:</a:t>
            </a:r>
            <a:endParaRPr sz="1800" b="0" i="0" u="none" strike="noStrike" cap="none">
              <a:solidFill>
                <a:srgbClr val="3C4043"/>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rgbClr val="3C4043"/>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en" sz="1800" b="1" i="0" u="none" strike="noStrike" cap="none">
                <a:solidFill>
                  <a:srgbClr val="3C4043"/>
                </a:solidFill>
                <a:highlight>
                  <a:srgbClr val="FFFFFF"/>
                </a:highlight>
                <a:latin typeface="Arial"/>
                <a:ea typeface="Arial"/>
                <a:cs typeface="Arial"/>
                <a:sym typeface="Arial"/>
              </a:rPr>
              <a:t>“First</a:t>
            </a:r>
            <a:r>
              <a:rPr lang="en" sz="1800" b="0" i="0" u="none" strike="noStrike" cap="none">
                <a:solidFill>
                  <a:srgbClr val="3C4043"/>
                </a:solidFill>
                <a:highlight>
                  <a:srgbClr val="FFFFFF"/>
                </a:highlight>
                <a:latin typeface="Arial"/>
                <a:ea typeface="Arial"/>
                <a:cs typeface="Arial"/>
                <a:sym typeface="Arial"/>
              </a:rPr>
              <a:t>, roll out the squishy pizza dough with the rolling pin. </a:t>
            </a:r>
            <a:r>
              <a:rPr lang="en" sz="1800" b="1" i="0" u="none" strike="noStrike" cap="none">
                <a:solidFill>
                  <a:srgbClr val="3C4043"/>
                </a:solidFill>
                <a:highlight>
                  <a:srgbClr val="FFFFFF"/>
                </a:highlight>
                <a:latin typeface="Arial"/>
                <a:ea typeface="Arial"/>
                <a:cs typeface="Arial"/>
                <a:sym typeface="Arial"/>
              </a:rPr>
              <a:t>Then</a:t>
            </a:r>
            <a:r>
              <a:rPr lang="en" sz="1800" b="0" i="0" u="none" strike="noStrike" cap="none">
                <a:solidFill>
                  <a:srgbClr val="3C4043"/>
                </a:solidFill>
                <a:highlight>
                  <a:srgbClr val="FFFFFF"/>
                </a:highlight>
                <a:latin typeface="Arial"/>
                <a:ea typeface="Arial"/>
                <a:cs typeface="Arial"/>
                <a:sym typeface="Arial"/>
              </a:rPr>
              <a:t>, use a spoon to spread on the red pizza sauce on top of the dough. </a:t>
            </a:r>
            <a:r>
              <a:rPr lang="en" sz="1800" b="1" i="0" u="none" strike="noStrike" cap="none">
                <a:solidFill>
                  <a:srgbClr val="3C4043"/>
                </a:solidFill>
                <a:highlight>
                  <a:srgbClr val="FFFFFF"/>
                </a:highlight>
                <a:latin typeface="Arial"/>
                <a:ea typeface="Arial"/>
                <a:cs typeface="Arial"/>
                <a:sym typeface="Arial"/>
              </a:rPr>
              <a:t>Next, </a:t>
            </a:r>
            <a:r>
              <a:rPr lang="en" sz="1800" b="0" i="0" u="none" strike="noStrike" cap="none">
                <a:solidFill>
                  <a:srgbClr val="3C4043"/>
                </a:solidFill>
                <a:highlight>
                  <a:srgbClr val="FFFFFF"/>
                </a:highlight>
                <a:latin typeface="Arial"/>
                <a:ea typeface="Arial"/>
                <a:cs typeface="Arial"/>
                <a:sym typeface="Arial"/>
              </a:rPr>
              <a:t>add shredded cheese all over the top.</a:t>
            </a:r>
            <a:r>
              <a:rPr lang="en" sz="1800" b="1" i="0" u="none" strike="noStrike" cap="none">
                <a:solidFill>
                  <a:srgbClr val="3C4043"/>
                </a:solidFill>
                <a:highlight>
                  <a:srgbClr val="FFFFFF"/>
                </a:highlight>
                <a:latin typeface="Arial"/>
                <a:ea typeface="Arial"/>
                <a:cs typeface="Arial"/>
                <a:sym typeface="Arial"/>
              </a:rPr>
              <a:t> Last</a:t>
            </a:r>
            <a:r>
              <a:rPr lang="en" sz="1800" b="0" i="0" u="none" strike="noStrike" cap="none">
                <a:solidFill>
                  <a:srgbClr val="3C4043"/>
                </a:solidFill>
                <a:highlight>
                  <a:srgbClr val="FFFFFF"/>
                </a:highlight>
                <a:latin typeface="Arial"/>
                <a:ea typeface="Arial"/>
                <a:cs typeface="Arial"/>
                <a:sym typeface="Arial"/>
              </a:rPr>
              <a:t>, top  it with pepperoni slices, covering the whole pizza. </a:t>
            </a:r>
            <a:r>
              <a:rPr lang="en" sz="1800" b="1" i="0" u="none" strike="noStrike" cap="none">
                <a:solidFill>
                  <a:srgbClr val="3C4043"/>
                </a:solidFill>
                <a:highlight>
                  <a:srgbClr val="FFFFFF"/>
                </a:highlight>
                <a:latin typeface="Arial"/>
                <a:ea typeface="Arial"/>
                <a:cs typeface="Arial"/>
                <a:sym typeface="Arial"/>
              </a:rPr>
              <a:t>Finally</a:t>
            </a:r>
            <a:r>
              <a:rPr lang="en" sz="1800" b="0" i="0" u="none" strike="noStrike" cap="none">
                <a:solidFill>
                  <a:srgbClr val="3C4043"/>
                </a:solidFill>
                <a:highlight>
                  <a:srgbClr val="FFFFFF"/>
                </a:highlight>
                <a:latin typeface="Arial"/>
                <a:ea typeface="Arial"/>
                <a:cs typeface="Arial"/>
                <a:sym typeface="Arial"/>
              </a:rPr>
              <a:t>, put the pizza in the oven at 425 degrees.”</a:t>
            </a:r>
            <a:endParaRPr sz="1800" b="0" i="0" u="none" strike="noStrike" cap="none">
              <a:solidFill>
                <a:srgbClr val="3C4043"/>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3C4043"/>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rgbClr val="3C4043"/>
                </a:solidFill>
                <a:highlight>
                  <a:srgbClr val="FFFFFF"/>
                </a:highlight>
                <a:latin typeface="Arial"/>
                <a:ea typeface="Arial"/>
                <a:cs typeface="Arial"/>
                <a:sym typeface="Arial"/>
              </a:rPr>
              <a:t> After about 15 minutes in the oven, his homemade pizza was ready to eat!</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3C4043"/>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1800" b="1" i="0" u="none" strike="noStrike" cap="none">
                <a:solidFill>
                  <a:srgbClr val="C00000"/>
                </a:solidFill>
                <a:highlight>
                  <a:srgbClr val="FFFFFF"/>
                </a:highlight>
                <a:latin typeface="Arial"/>
                <a:ea typeface="Arial"/>
                <a:cs typeface="Arial"/>
                <a:sym typeface="Arial"/>
              </a:rPr>
              <a:t>DO YOU NOTICE A PATTERN?</a:t>
            </a:r>
            <a:endParaRPr sz="1800" b="1" i="0" u="none" strike="noStrike" cap="none">
              <a:solidFill>
                <a:srgbClr val="C0000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0390b7c406_1_285"/>
          <p:cNvSpPr txBox="1">
            <a:spLocks noGrp="1"/>
          </p:cNvSpPr>
          <p:nvPr>
            <p:ph type="title"/>
          </p:nvPr>
        </p:nvSpPr>
        <p:spPr>
          <a:xfrm>
            <a:off x="0" y="1338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sz="3200"/>
              <a:t>For both Writing &amp; Computer science, Patterns &amp; Sequencing are very important! </a:t>
            </a:r>
            <a:endParaRPr sz="3200"/>
          </a:p>
        </p:txBody>
      </p:sp>
      <p:pic>
        <p:nvPicPr>
          <p:cNvPr id="235" name="Google Shape;235;g20390b7c406_1_285"/>
          <p:cNvPicPr preferRelativeResize="0"/>
          <p:nvPr/>
        </p:nvPicPr>
        <p:blipFill rotWithShape="1">
          <a:blip r:embed="rId3">
            <a:alphaModFix/>
          </a:blip>
          <a:srcRect/>
          <a:stretch/>
        </p:blipFill>
        <p:spPr>
          <a:xfrm>
            <a:off x="3183775" y="1228225"/>
            <a:ext cx="5558824" cy="3705875"/>
          </a:xfrm>
          <a:prstGeom prst="rect">
            <a:avLst/>
          </a:prstGeom>
          <a:noFill/>
          <a:ln>
            <a:noFill/>
          </a:ln>
        </p:spPr>
      </p:pic>
      <p:pic>
        <p:nvPicPr>
          <p:cNvPr id="236" name="Google Shape;236;g20390b7c406_1_285"/>
          <p:cNvPicPr preferRelativeResize="0"/>
          <p:nvPr/>
        </p:nvPicPr>
        <p:blipFill rotWithShape="1">
          <a:blip r:embed="rId4">
            <a:alphaModFix/>
          </a:blip>
          <a:srcRect/>
          <a:stretch/>
        </p:blipFill>
        <p:spPr>
          <a:xfrm>
            <a:off x="446925" y="1248388"/>
            <a:ext cx="2443700" cy="36655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2069d16d088_0_0"/>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Turn &amp; Talk</a:t>
            </a:r>
            <a:endParaRPr/>
          </a:p>
        </p:txBody>
      </p:sp>
      <p:sp>
        <p:nvSpPr>
          <p:cNvPr id="242" name="Google Shape;242;g2069d16d088_0_0"/>
          <p:cNvSpPr txBox="1">
            <a:spLocks noGrp="1"/>
          </p:cNvSpPr>
          <p:nvPr>
            <p:ph type="body" idx="1"/>
          </p:nvPr>
        </p:nvSpPr>
        <p:spPr>
          <a:xfrm>
            <a:off x="311700" y="1152475"/>
            <a:ext cx="42603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2400"/>
              <a:t>What </a:t>
            </a:r>
            <a:r>
              <a:rPr lang="en" sz="2400" b="1"/>
              <a:t>patterns</a:t>
            </a:r>
            <a:r>
              <a:rPr lang="en" sz="2400"/>
              <a:t> do you typically follow when getting ready for school? </a:t>
            </a:r>
            <a:endParaRPr sz="2400"/>
          </a:p>
          <a:p>
            <a:pPr marL="0" lvl="0" indent="0" algn="l" rtl="0">
              <a:lnSpc>
                <a:spcPct val="115000"/>
              </a:lnSpc>
              <a:spcBef>
                <a:spcPts val="0"/>
              </a:spcBef>
              <a:spcAft>
                <a:spcPts val="0"/>
              </a:spcAft>
              <a:buSzPts val="1800"/>
              <a:buNone/>
            </a:pPr>
            <a:endParaRPr sz="2400"/>
          </a:p>
          <a:p>
            <a:pPr marL="0" lvl="0" indent="0" algn="l" rtl="0">
              <a:lnSpc>
                <a:spcPct val="115000"/>
              </a:lnSpc>
              <a:spcBef>
                <a:spcPts val="0"/>
              </a:spcBef>
              <a:spcAft>
                <a:spcPts val="0"/>
              </a:spcAft>
              <a:buSzPts val="1800"/>
              <a:buNone/>
            </a:pPr>
            <a:r>
              <a:rPr lang="en" sz="2400"/>
              <a:t>What activities do you do in order to get ready? What is their</a:t>
            </a:r>
            <a:r>
              <a:rPr lang="en" sz="2400" b="1"/>
              <a:t> sequence</a:t>
            </a:r>
            <a:r>
              <a:rPr lang="en" sz="2400"/>
              <a:t>? </a:t>
            </a:r>
            <a:endParaRPr sz="2400"/>
          </a:p>
        </p:txBody>
      </p:sp>
      <p:pic>
        <p:nvPicPr>
          <p:cNvPr id="243" name="Google Shape;243;g2069d16d088_0_0"/>
          <p:cNvPicPr preferRelativeResize="0"/>
          <p:nvPr/>
        </p:nvPicPr>
        <p:blipFill rotWithShape="1">
          <a:blip r:embed="rId3">
            <a:alphaModFix/>
          </a:blip>
          <a:srcRect/>
          <a:stretch/>
        </p:blipFill>
        <p:spPr>
          <a:xfrm>
            <a:off x="4724400" y="935150"/>
            <a:ext cx="4267200" cy="382341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1dc9d82accf_0_649"/>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a:t>Lesson Objectives:  I can…</a:t>
            </a:r>
            <a:endParaRPr/>
          </a:p>
        </p:txBody>
      </p:sp>
      <p:sp>
        <p:nvSpPr>
          <p:cNvPr id="249" name="Google Shape;249;g1dc9d82accf_0_649"/>
          <p:cNvSpPr txBox="1">
            <a:spLocks noGrp="1"/>
          </p:cNvSpPr>
          <p:nvPr>
            <p:ph type="body" idx="1"/>
          </p:nvPr>
        </p:nvSpPr>
        <p:spPr>
          <a:xfrm>
            <a:off x="259275" y="1455300"/>
            <a:ext cx="8520600" cy="22329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Describe characteristics of Computer Science (CS)</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Define the computational thinking skills of patterns and sequencing</a:t>
            </a:r>
            <a:endParaRPr>
              <a:highlight>
                <a:srgbClr val="FFFF00"/>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Describe a pattern I follow in my own life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Change my sprite and backdrop in Scratch</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Identify and understand the purpose of the start, speak/say, and switch costume blocks in Scratch</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Believe anyone can be a computer scientist!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endParaRPr>
          </a:p>
          <a:p>
            <a:pPr marL="457200" lvl="0" indent="0" algn="l" rtl="0">
              <a:lnSpc>
                <a:spcPct val="115000"/>
              </a:lnSpc>
              <a:spcBef>
                <a:spcPts val="1000"/>
              </a:spcBef>
              <a:spcAft>
                <a:spcPts val="0"/>
              </a:spcAft>
              <a:buSzPts val="1800"/>
              <a:buNone/>
            </a:pPr>
            <a:endParaRPr/>
          </a:p>
          <a:p>
            <a:pPr marL="0" lvl="0" indent="0" algn="l" rtl="0">
              <a:lnSpc>
                <a:spcPct val="115000"/>
              </a:lnSpc>
              <a:spcBef>
                <a:spcPts val="1000"/>
              </a:spcBef>
              <a:spcAft>
                <a:spcPts val="1200"/>
              </a:spcAft>
              <a:buSzPts val="1800"/>
              <a:buNone/>
            </a:pPr>
            <a:endParaRPr/>
          </a:p>
        </p:txBody>
      </p:sp>
      <p:pic>
        <p:nvPicPr>
          <p:cNvPr id="250" name="Google Shape;250;g1dc9d82accf_0_649"/>
          <p:cNvPicPr preferRelativeResize="0"/>
          <p:nvPr/>
        </p:nvPicPr>
        <p:blipFill rotWithShape="1">
          <a:blip r:embed="rId3">
            <a:alphaModFix/>
          </a:blip>
          <a:srcRect/>
          <a:stretch/>
        </p:blipFill>
        <p:spPr>
          <a:xfrm>
            <a:off x="5188425" y="97675"/>
            <a:ext cx="2986650" cy="1312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1dc9d82accf_0_120"/>
          <p:cNvSpPr txBox="1">
            <a:spLocks noGrp="1"/>
          </p:cNvSpPr>
          <p:nvPr>
            <p:ph type="title"/>
          </p:nvPr>
        </p:nvSpPr>
        <p:spPr>
          <a:xfrm>
            <a:off x="225850" y="3020724"/>
            <a:ext cx="4045200" cy="15519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Clr>
                <a:srgbClr val="000000"/>
              </a:buClr>
              <a:buSzPts val="891"/>
              <a:buFont typeface="Arial"/>
              <a:buNone/>
            </a:pPr>
            <a:r>
              <a:rPr lang="en" sz="4000" b="1">
                <a:solidFill>
                  <a:schemeClr val="dk1"/>
                </a:solidFill>
                <a:latin typeface="Bebas Neue"/>
                <a:ea typeface="Bebas Neue"/>
                <a:cs typeface="Bebas Neue"/>
                <a:sym typeface="Bebas Neue"/>
              </a:rPr>
              <a:t>There are many connections between writing &amp; Coding!</a:t>
            </a:r>
            <a:r>
              <a:rPr lang="en" sz="4000" b="1">
                <a:solidFill>
                  <a:schemeClr val="lt1"/>
                </a:solidFill>
                <a:latin typeface="Bebas Neue"/>
                <a:ea typeface="Bebas Neue"/>
                <a:cs typeface="Bebas Neue"/>
                <a:sym typeface="Bebas Neue"/>
              </a:rPr>
              <a:t>tory in your own words</a:t>
            </a:r>
            <a:endParaRPr/>
          </a:p>
        </p:txBody>
      </p:sp>
      <p:sp>
        <p:nvSpPr>
          <p:cNvPr id="256" name="Google Shape;256;g1dc9d82accf_0_120"/>
          <p:cNvSpPr/>
          <p:nvPr/>
        </p:nvSpPr>
        <p:spPr>
          <a:xfrm>
            <a:off x="5305379" y="578101"/>
            <a:ext cx="2011787" cy="1744269"/>
          </a:xfrm>
          <a:custGeom>
            <a:avLst/>
            <a:gdLst/>
            <a:ahLst/>
            <a:cxnLst/>
            <a:rect l="l" t="t" r="r" b="b"/>
            <a:pathLst>
              <a:path w="12729" h="12761" extrusionOk="0">
                <a:moveTo>
                  <a:pt x="10595" y="882"/>
                </a:moveTo>
                <a:cubicBezTo>
                  <a:pt x="11081" y="882"/>
                  <a:pt x="11558" y="1164"/>
                  <a:pt x="11752" y="1647"/>
                </a:cubicBezTo>
                <a:cubicBezTo>
                  <a:pt x="11941" y="2120"/>
                  <a:pt x="11846" y="2624"/>
                  <a:pt x="11500" y="3033"/>
                </a:cubicBezTo>
                <a:lnTo>
                  <a:pt x="11374" y="3128"/>
                </a:lnTo>
                <a:lnTo>
                  <a:pt x="9609" y="1363"/>
                </a:lnTo>
                <a:lnTo>
                  <a:pt x="9735" y="1237"/>
                </a:lnTo>
                <a:cubicBezTo>
                  <a:pt x="9979" y="994"/>
                  <a:pt x="10288" y="882"/>
                  <a:pt x="10595" y="882"/>
                </a:cubicBezTo>
                <a:close/>
                <a:moveTo>
                  <a:pt x="9011" y="1899"/>
                </a:moveTo>
                <a:lnTo>
                  <a:pt x="10807" y="3695"/>
                </a:lnTo>
                <a:lnTo>
                  <a:pt x="7656" y="6845"/>
                </a:lnTo>
                <a:lnTo>
                  <a:pt x="5860" y="5049"/>
                </a:lnTo>
                <a:lnTo>
                  <a:pt x="9011" y="1899"/>
                </a:lnTo>
                <a:close/>
                <a:moveTo>
                  <a:pt x="5293" y="5648"/>
                </a:moveTo>
                <a:lnTo>
                  <a:pt x="7057" y="7444"/>
                </a:lnTo>
                <a:lnTo>
                  <a:pt x="4065" y="10437"/>
                </a:lnTo>
                <a:lnTo>
                  <a:pt x="2300" y="8641"/>
                </a:lnTo>
                <a:lnTo>
                  <a:pt x="5293" y="5648"/>
                </a:lnTo>
                <a:close/>
                <a:moveTo>
                  <a:pt x="2017" y="9523"/>
                </a:moveTo>
                <a:lnTo>
                  <a:pt x="3245" y="10752"/>
                </a:lnTo>
                <a:lnTo>
                  <a:pt x="1733" y="11004"/>
                </a:lnTo>
                <a:lnTo>
                  <a:pt x="2017" y="9523"/>
                </a:lnTo>
                <a:close/>
                <a:moveTo>
                  <a:pt x="7762" y="1"/>
                </a:moveTo>
                <a:cubicBezTo>
                  <a:pt x="7443" y="1"/>
                  <a:pt x="7120" y="119"/>
                  <a:pt x="6868" y="355"/>
                </a:cubicBezTo>
                <a:lnTo>
                  <a:pt x="4569" y="2624"/>
                </a:lnTo>
                <a:cubicBezTo>
                  <a:pt x="4411" y="2781"/>
                  <a:pt x="4411" y="3065"/>
                  <a:pt x="4569" y="3222"/>
                </a:cubicBezTo>
                <a:cubicBezTo>
                  <a:pt x="4647" y="3301"/>
                  <a:pt x="4758" y="3340"/>
                  <a:pt x="4868" y="3340"/>
                </a:cubicBezTo>
                <a:cubicBezTo>
                  <a:pt x="4978" y="3340"/>
                  <a:pt x="5088" y="3301"/>
                  <a:pt x="5167" y="3222"/>
                </a:cubicBezTo>
                <a:lnTo>
                  <a:pt x="7436" y="922"/>
                </a:lnTo>
                <a:cubicBezTo>
                  <a:pt x="7514" y="844"/>
                  <a:pt x="7625" y="804"/>
                  <a:pt x="7735" y="804"/>
                </a:cubicBezTo>
                <a:cubicBezTo>
                  <a:pt x="7845" y="804"/>
                  <a:pt x="7955" y="844"/>
                  <a:pt x="8034" y="922"/>
                </a:cubicBezTo>
                <a:lnTo>
                  <a:pt x="8475" y="1363"/>
                </a:lnTo>
                <a:lnTo>
                  <a:pt x="5041" y="4797"/>
                </a:lnTo>
                <a:lnTo>
                  <a:pt x="1450" y="8389"/>
                </a:lnTo>
                <a:cubicBezTo>
                  <a:pt x="1418" y="8420"/>
                  <a:pt x="1387" y="8483"/>
                  <a:pt x="1355" y="8578"/>
                </a:cubicBezTo>
                <a:cubicBezTo>
                  <a:pt x="1355" y="8610"/>
                  <a:pt x="1387" y="8420"/>
                  <a:pt x="883" y="11319"/>
                </a:cubicBezTo>
                <a:lnTo>
                  <a:pt x="158" y="12044"/>
                </a:lnTo>
                <a:cubicBezTo>
                  <a:pt x="0" y="12201"/>
                  <a:pt x="0" y="12485"/>
                  <a:pt x="158" y="12642"/>
                </a:cubicBezTo>
                <a:cubicBezTo>
                  <a:pt x="237" y="12721"/>
                  <a:pt x="347" y="12760"/>
                  <a:pt x="457" y="12760"/>
                </a:cubicBezTo>
                <a:cubicBezTo>
                  <a:pt x="567" y="12760"/>
                  <a:pt x="678" y="12721"/>
                  <a:pt x="756" y="12642"/>
                </a:cubicBezTo>
                <a:lnTo>
                  <a:pt x="1450" y="11918"/>
                </a:lnTo>
                <a:cubicBezTo>
                  <a:pt x="1513" y="11918"/>
                  <a:pt x="4191" y="11445"/>
                  <a:pt x="4191" y="11445"/>
                </a:cubicBezTo>
                <a:cubicBezTo>
                  <a:pt x="4254" y="11445"/>
                  <a:pt x="4317" y="11413"/>
                  <a:pt x="4380" y="11382"/>
                </a:cubicBezTo>
                <a:lnTo>
                  <a:pt x="12130" y="3600"/>
                </a:lnTo>
                <a:cubicBezTo>
                  <a:pt x="12539" y="3222"/>
                  <a:pt x="12728" y="2718"/>
                  <a:pt x="12728" y="2151"/>
                </a:cubicBezTo>
                <a:cubicBezTo>
                  <a:pt x="12697" y="985"/>
                  <a:pt x="11783" y="72"/>
                  <a:pt x="10649" y="72"/>
                </a:cubicBezTo>
                <a:cubicBezTo>
                  <a:pt x="10082" y="72"/>
                  <a:pt x="9578" y="261"/>
                  <a:pt x="9168" y="670"/>
                </a:cubicBezTo>
                <a:lnTo>
                  <a:pt x="9074" y="765"/>
                </a:lnTo>
                <a:lnTo>
                  <a:pt x="8633" y="355"/>
                </a:lnTo>
                <a:cubicBezTo>
                  <a:pt x="8396" y="119"/>
                  <a:pt x="8081" y="1"/>
                  <a:pt x="7762" y="1"/>
                </a:cubicBezTo>
                <a:close/>
              </a:path>
            </a:pathLst>
          </a:custGeom>
          <a:solidFill>
            <a:srgbClr val="869FB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g1dc9d82accf_0_120"/>
          <p:cNvSpPr/>
          <p:nvPr/>
        </p:nvSpPr>
        <p:spPr>
          <a:xfrm>
            <a:off x="6554101" y="2282699"/>
            <a:ext cx="2130740" cy="1857231"/>
          </a:xfrm>
          <a:custGeom>
            <a:avLst/>
            <a:gdLst/>
            <a:ahLst/>
            <a:cxnLst/>
            <a:rect l="l" t="t" r="r" b="b"/>
            <a:pathLst>
              <a:path w="19326" h="18118" extrusionOk="0">
                <a:moveTo>
                  <a:pt x="17628" y="1133"/>
                </a:moveTo>
                <a:cubicBezTo>
                  <a:pt x="17939" y="1133"/>
                  <a:pt x="18193" y="1387"/>
                  <a:pt x="18193" y="1701"/>
                </a:cubicBezTo>
                <a:lnTo>
                  <a:pt x="18193" y="11324"/>
                </a:lnTo>
                <a:lnTo>
                  <a:pt x="1133" y="11324"/>
                </a:lnTo>
                <a:lnTo>
                  <a:pt x="1133" y="1701"/>
                </a:lnTo>
                <a:cubicBezTo>
                  <a:pt x="1133" y="1387"/>
                  <a:pt x="1387" y="1133"/>
                  <a:pt x="1701" y="1133"/>
                </a:cubicBezTo>
                <a:close/>
                <a:moveTo>
                  <a:pt x="18193" y="12456"/>
                </a:moveTo>
                <a:lnTo>
                  <a:pt x="18193" y="13024"/>
                </a:lnTo>
                <a:cubicBezTo>
                  <a:pt x="18193" y="13335"/>
                  <a:pt x="17939" y="13588"/>
                  <a:pt x="17628" y="13588"/>
                </a:cubicBezTo>
                <a:lnTo>
                  <a:pt x="1701" y="13588"/>
                </a:lnTo>
                <a:cubicBezTo>
                  <a:pt x="1387" y="13588"/>
                  <a:pt x="1133" y="13335"/>
                  <a:pt x="1133" y="13024"/>
                </a:cubicBezTo>
                <a:lnTo>
                  <a:pt x="1133" y="12456"/>
                </a:lnTo>
                <a:close/>
                <a:moveTo>
                  <a:pt x="11520" y="14720"/>
                </a:moveTo>
                <a:lnTo>
                  <a:pt x="12275" y="16985"/>
                </a:lnTo>
                <a:lnTo>
                  <a:pt x="7051" y="16985"/>
                </a:lnTo>
                <a:lnTo>
                  <a:pt x="7806" y="14720"/>
                </a:lnTo>
                <a:close/>
                <a:moveTo>
                  <a:pt x="1701" y="1"/>
                </a:moveTo>
                <a:cubicBezTo>
                  <a:pt x="762" y="1"/>
                  <a:pt x="1" y="762"/>
                  <a:pt x="1" y="1701"/>
                </a:cubicBezTo>
                <a:lnTo>
                  <a:pt x="1" y="13024"/>
                </a:lnTo>
                <a:cubicBezTo>
                  <a:pt x="1" y="13960"/>
                  <a:pt x="762" y="14720"/>
                  <a:pt x="1701" y="14720"/>
                </a:cubicBezTo>
                <a:lnTo>
                  <a:pt x="6614" y="14720"/>
                </a:lnTo>
                <a:lnTo>
                  <a:pt x="5859" y="16985"/>
                </a:lnTo>
                <a:lnTo>
                  <a:pt x="4002" y="16985"/>
                </a:lnTo>
                <a:cubicBezTo>
                  <a:pt x="3688" y="16985"/>
                  <a:pt x="3437" y="17239"/>
                  <a:pt x="3437" y="17553"/>
                </a:cubicBezTo>
                <a:cubicBezTo>
                  <a:pt x="3437" y="17864"/>
                  <a:pt x="3688" y="18117"/>
                  <a:pt x="4002" y="18117"/>
                </a:cubicBezTo>
                <a:lnTo>
                  <a:pt x="15325" y="18117"/>
                </a:lnTo>
                <a:cubicBezTo>
                  <a:pt x="15639" y="18117"/>
                  <a:pt x="15889" y="17864"/>
                  <a:pt x="15889" y="17553"/>
                </a:cubicBezTo>
                <a:cubicBezTo>
                  <a:pt x="15889" y="17239"/>
                  <a:pt x="15639" y="16985"/>
                  <a:pt x="15325" y="16985"/>
                </a:cubicBezTo>
                <a:lnTo>
                  <a:pt x="13468" y="16985"/>
                </a:lnTo>
                <a:lnTo>
                  <a:pt x="12713" y="14720"/>
                </a:lnTo>
                <a:lnTo>
                  <a:pt x="17628" y="14720"/>
                </a:lnTo>
                <a:cubicBezTo>
                  <a:pt x="18565" y="14720"/>
                  <a:pt x="19325" y="13960"/>
                  <a:pt x="19325" y="13024"/>
                </a:cubicBezTo>
                <a:lnTo>
                  <a:pt x="19325" y="1701"/>
                </a:lnTo>
                <a:cubicBezTo>
                  <a:pt x="19325" y="762"/>
                  <a:pt x="18565" y="1"/>
                  <a:pt x="17628" y="1"/>
                </a:cubicBezTo>
                <a:close/>
              </a:path>
            </a:pathLst>
          </a:custGeom>
          <a:solidFill>
            <a:srgbClr val="869FB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p:cNvGrpSpPr/>
        <p:nvPr/>
      </p:nvGrpSpPr>
      <p:grpSpPr>
        <a:xfrm>
          <a:off x="0" y="0"/>
          <a:ext cx="0" cy="0"/>
          <a:chOff x="0" y="0"/>
          <a:chExt cx="0" cy="0"/>
        </a:xfrm>
      </p:grpSpPr>
      <p:sp>
        <p:nvSpPr>
          <p:cNvPr id="262" name="Google Shape;262;g2868a8fed7b_0_0"/>
          <p:cNvSpPr txBox="1">
            <a:spLocks noGrp="1"/>
          </p:cNvSpPr>
          <p:nvPr>
            <p:ph type="title" idx="4294967295"/>
          </p:nvPr>
        </p:nvSpPr>
        <p:spPr>
          <a:xfrm>
            <a:off x="472650" y="189325"/>
            <a:ext cx="8406900" cy="701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4800"/>
              <a:buNone/>
            </a:pPr>
            <a:r>
              <a:rPr lang="en" b="1">
                <a:solidFill>
                  <a:srgbClr val="CC0000"/>
                </a:solidFill>
                <a:latin typeface="Bebas Neue"/>
                <a:ea typeface="Bebas Neue"/>
                <a:cs typeface="Bebas Neue"/>
                <a:sym typeface="Bebas Neue"/>
              </a:rPr>
              <a:t> </a:t>
            </a:r>
            <a:r>
              <a:rPr lang="en">
                <a:solidFill>
                  <a:srgbClr val="CC0000"/>
                </a:solidFill>
                <a:latin typeface="Bebas Neue"/>
                <a:ea typeface="Bebas Neue"/>
                <a:cs typeface="Bebas Neue"/>
                <a:sym typeface="Bebas Neue"/>
              </a:rPr>
              <a:t>We can </a:t>
            </a:r>
            <a:r>
              <a:rPr lang="en" b="1">
                <a:solidFill>
                  <a:schemeClr val="dk1"/>
                </a:solidFill>
                <a:latin typeface="Bebas Neue"/>
                <a:ea typeface="Bebas Neue"/>
                <a:cs typeface="Bebas Neue"/>
                <a:sym typeface="Bebas Neue"/>
              </a:rPr>
              <a:t>code</a:t>
            </a:r>
            <a:r>
              <a:rPr lang="en" b="1">
                <a:solidFill>
                  <a:srgbClr val="CC0000"/>
                </a:solidFill>
                <a:latin typeface="Bebas Neue"/>
                <a:ea typeface="Bebas Neue"/>
                <a:cs typeface="Bebas Neue"/>
                <a:sym typeface="Bebas Neue"/>
              </a:rPr>
              <a:t> </a:t>
            </a:r>
            <a:r>
              <a:rPr lang="en">
                <a:latin typeface="Bebas Neue"/>
                <a:ea typeface="Bebas Neue"/>
                <a:cs typeface="Bebas Neue"/>
                <a:sym typeface="Bebas Neue"/>
              </a:rPr>
              <a:t>using</a:t>
            </a:r>
            <a:r>
              <a:rPr lang="en" b="1">
                <a:solidFill>
                  <a:srgbClr val="CC0000"/>
                </a:solidFill>
                <a:latin typeface="Bebas Neue"/>
                <a:ea typeface="Bebas Neue"/>
                <a:cs typeface="Bebas Neue"/>
                <a:sym typeface="Bebas Neue"/>
              </a:rPr>
              <a:t> </a:t>
            </a:r>
            <a:r>
              <a:rPr lang="en" b="1">
                <a:solidFill>
                  <a:schemeClr val="dk1"/>
                </a:solidFill>
                <a:latin typeface="Bebas Neue"/>
                <a:ea typeface="Bebas Neue"/>
                <a:cs typeface="Bebas Neue"/>
                <a:sym typeface="Bebas Neue"/>
              </a:rPr>
              <a:t>Scratch</a:t>
            </a:r>
            <a:endParaRPr b="1">
              <a:solidFill>
                <a:schemeClr val="dk1"/>
              </a:solidFill>
            </a:endParaRPr>
          </a:p>
        </p:txBody>
      </p:sp>
      <p:pic>
        <p:nvPicPr>
          <p:cNvPr id="263" name="Google Shape;263;g2868a8fed7b_0_0"/>
          <p:cNvPicPr preferRelativeResize="0"/>
          <p:nvPr/>
        </p:nvPicPr>
        <p:blipFill rotWithShape="1">
          <a:blip r:embed="rId3">
            <a:alphaModFix/>
          </a:blip>
          <a:srcRect/>
          <a:stretch/>
        </p:blipFill>
        <p:spPr>
          <a:xfrm>
            <a:off x="3448838" y="1718202"/>
            <a:ext cx="2246325" cy="748775"/>
          </a:xfrm>
          <a:prstGeom prst="rect">
            <a:avLst/>
          </a:prstGeom>
          <a:noFill/>
          <a:ln>
            <a:noFill/>
          </a:ln>
        </p:spPr>
      </p:pic>
      <p:pic>
        <p:nvPicPr>
          <p:cNvPr id="264" name="Google Shape;264;g2868a8fed7b_0_0"/>
          <p:cNvPicPr preferRelativeResize="0"/>
          <p:nvPr/>
        </p:nvPicPr>
        <p:blipFill rotWithShape="1">
          <a:blip r:embed="rId4">
            <a:alphaModFix/>
          </a:blip>
          <a:srcRect r="29844" b="29408"/>
          <a:stretch/>
        </p:blipFill>
        <p:spPr>
          <a:xfrm>
            <a:off x="6201125" y="3673950"/>
            <a:ext cx="2677491" cy="874100"/>
          </a:xfrm>
          <a:prstGeom prst="rect">
            <a:avLst/>
          </a:prstGeom>
          <a:noFill/>
          <a:ln>
            <a:noFill/>
          </a:ln>
        </p:spPr>
      </p:pic>
      <p:pic>
        <p:nvPicPr>
          <p:cNvPr id="265" name="Google Shape;265;g2868a8fed7b_0_0"/>
          <p:cNvPicPr preferRelativeResize="0"/>
          <p:nvPr/>
        </p:nvPicPr>
        <p:blipFill rotWithShape="1">
          <a:blip r:embed="rId5">
            <a:alphaModFix/>
          </a:blip>
          <a:srcRect r="30948" b="26610"/>
          <a:stretch/>
        </p:blipFill>
        <p:spPr>
          <a:xfrm>
            <a:off x="6201125" y="2470125"/>
            <a:ext cx="2533325" cy="874100"/>
          </a:xfrm>
          <a:prstGeom prst="rect">
            <a:avLst/>
          </a:prstGeom>
          <a:noFill/>
          <a:ln>
            <a:noFill/>
          </a:ln>
        </p:spPr>
      </p:pic>
      <p:pic>
        <p:nvPicPr>
          <p:cNvPr id="266" name="Google Shape;266;g2868a8fed7b_0_0"/>
          <p:cNvPicPr preferRelativeResize="0"/>
          <p:nvPr/>
        </p:nvPicPr>
        <p:blipFill rotWithShape="1">
          <a:blip r:embed="rId6">
            <a:alphaModFix/>
          </a:blip>
          <a:srcRect/>
          <a:stretch/>
        </p:blipFill>
        <p:spPr>
          <a:xfrm>
            <a:off x="3657589" y="3113596"/>
            <a:ext cx="1828800" cy="874104"/>
          </a:xfrm>
          <a:prstGeom prst="rect">
            <a:avLst/>
          </a:prstGeom>
          <a:noFill/>
          <a:ln>
            <a:noFill/>
          </a:ln>
        </p:spPr>
      </p:pic>
      <p:pic>
        <p:nvPicPr>
          <p:cNvPr id="267" name="Google Shape;267;g2868a8fed7b_0_0"/>
          <p:cNvPicPr preferRelativeResize="0"/>
          <p:nvPr/>
        </p:nvPicPr>
        <p:blipFill rotWithShape="1">
          <a:blip r:embed="rId5">
            <a:alphaModFix/>
          </a:blip>
          <a:srcRect r="30347" b="24179"/>
          <a:stretch/>
        </p:blipFill>
        <p:spPr>
          <a:xfrm>
            <a:off x="6201125" y="1224452"/>
            <a:ext cx="2533325" cy="912241"/>
          </a:xfrm>
          <a:prstGeom prst="rect">
            <a:avLst/>
          </a:prstGeom>
          <a:noFill/>
          <a:ln>
            <a:noFill/>
          </a:ln>
        </p:spPr>
      </p:pic>
      <p:pic>
        <p:nvPicPr>
          <p:cNvPr id="268" name="Google Shape;268;g2868a8fed7b_0_0"/>
          <p:cNvPicPr preferRelativeResize="0"/>
          <p:nvPr/>
        </p:nvPicPr>
        <p:blipFill rotWithShape="1">
          <a:blip r:embed="rId7">
            <a:alphaModFix/>
          </a:blip>
          <a:srcRect/>
          <a:stretch/>
        </p:blipFill>
        <p:spPr>
          <a:xfrm>
            <a:off x="212300" y="1496075"/>
            <a:ext cx="2822200" cy="2822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1dc9d82accf_0_68"/>
          <p:cNvSpPr txBox="1">
            <a:spLocks noGrp="1"/>
          </p:cNvSpPr>
          <p:nvPr>
            <p:ph type="title"/>
          </p:nvPr>
        </p:nvSpPr>
        <p:spPr>
          <a:xfrm>
            <a:off x="311700" y="19524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Please watch a quick </a:t>
            </a:r>
            <a:r>
              <a:rPr lang="en" u="sng">
                <a:solidFill>
                  <a:schemeClr val="hlink"/>
                </a:solidFill>
                <a:hlinkClick r:id="rId3"/>
              </a:rPr>
              <a:t>video </a:t>
            </a:r>
            <a:r>
              <a:rPr lang="en"/>
              <a:t>to learn about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7"/>
                  </a:ext>
                </a:extLst>
              </a:rPr>
              <a:t>Scratch</a:t>
            </a:r>
            <a:r>
              <a:rPr lang="en"/>
              <a:t>.</a:t>
            </a:r>
            <a:endParaRPr/>
          </a:p>
        </p:txBody>
      </p:sp>
      <p:sp>
        <p:nvSpPr>
          <p:cNvPr id="274" name="Google Shape;274;g1dc9d82accf_0_68"/>
          <p:cNvSpPr/>
          <p:nvPr/>
        </p:nvSpPr>
        <p:spPr>
          <a:xfrm>
            <a:off x="653400" y="4694125"/>
            <a:ext cx="7837200" cy="3435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chemeClr val="lt1"/>
                </a:solidFill>
                <a:latin typeface="Proxima Nova"/>
                <a:ea typeface="Proxima Nova"/>
                <a:cs typeface="Proxima Nova"/>
                <a:sym typeface="Proxima Nova"/>
              </a:rPr>
              <a:t>Pause here.</a:t>
            </a:r>
            <a:endParaRPr sz="1400" b="0" i="0" u="none" strike="noStrike" cap="none">
              <a:solidFill>
                <a:srgbClr val="000000"/>
              </a:solidFill>
              <a:latin typeface="Arial"/>
              <a:ea typeface="Arial"/>
              <a:cs typeface="Arial"/>
              <a:sym typeface="Arial"/>
            </a:endParaRPr>
          </a:p>
        </p:txBody>
      </p:sp>
      <p:sp>
        <p:nvSpPr>
          <p:cNvPr id="275" name="Google Shape;275;g1dc9d82accf_0_68"/>
          <p:cNvSpPr txBox="1"/>
          <p:nvPr/>
        </p:nvSpPr>
        <p:spPr>
          <a:xfrm>
            <a:off x="2139600" y="1017575"/>
            <a:ext cx="4864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D84315"/>
                </a:solidFill>
              </a:rPr>
              <a:t>It’s okay to skip this video if you are using CS First and cannot open Scratch</a:t>
            </a:r>
            <a:endParaRPr sz="1900" b="1">
              <a:solidFill>
                <a:srgbClr val="D84315"/>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1dc9d82accf_0_177"/>
          <p:cNvSpPr txBox="1">
            <a:spLocks noGrp="1"/>
          </p:cNvSpPr>
          <p:nvPr>
            <p:ph type="title"/>
          </p:nvPr>
        </p:nvSpPr>
        <p:spPr>
          <a:xfrm>
            <a:off x="490250" y="526350"/>
            <a:ext cx="7950300" cy="4090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800"/>
              <a:buNone/>
            </a:pPr>
            <a:r>
              <a:rPr lang="en"/>
              <a:t>Coding in Scratch</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1dc9d82accf_0_181"/>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Terms used in Scratch</a:t>
            </a:r>
            <a:endParaRPr/>
          </a:p>
        </p:txBody>
      </p:sp>
      <p:sp>
        <p:nvSpPr>
          <p:cNvPr id="286" name="Google Shape;286;g1dc9d82accf_0_18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b="1"/>
              <a:t>Block(s)</a:t>
            </a:r>
            <a:r>
              <a:rPr lang="en"/>
              <a:t>: commands in Scratch</a:t>
            </a: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r>
              <a:rPr lang="en" b="1"/>
              <a:t>Sprite</a:t>
            </a:r>
            <a:r>
              <a:rPr lang="en"/>
              <a:t>: characters in Scratch</a:t>
            </a: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r>
              <a:rPr lang="en" b="1"/>
              <a:t>Backdrop</a:t>
            </a:r>
            <a:r>
              <a:rPr lang="en"/>
              <a:t>: background</a:t>
            </a:r>
            <a:endParaRPr/>
          </a:p>
        </p:txBody>
      </p:sp>
      <p:grpSp>
        <p:nvGrpSpPr>
          <p:cNvPr id="287" name="Google Shape;287;g1dc9d82accf_0_181"/>
          <p:cNvGrpSpPr/>
          <p:nvPr/>
        </p:nvGrpSpPr>
        <p:grpSpPr>
          <a:xfrm>
            <a:off x="4487402" y="981709"/>
            <a:ext cx="2985351" cy="987552"/>
            <a:chOff x="3559150" y="4122150"/>
            <a:chExt cx="2377439" cy="731520"/>
          </a:xfrm>
        </p:grpSpPr>
        <p:pic>
          <p:nvPicPr>
            <p:cNvPr id="288" name="Google Shape;288;g1dc9d82accf_0_181"/>
            <p:cNvPicPr preferRelativeResize="0"/>
            <p:nvPr/>
          </p:nvPicPr>
          <p:blipFill rotWithShape="1">
            <a:blip r:embed="rId3">
              <a:alphaModFix/>
            </a:blip>
            <a:srcRect/>
            <a:stretch/>
          </p:blipFill>
          <p:spPr>
            <a:xfrm>
              <a:off x="3559150" y="4122150"/>
              <a:ext cx="2377439" cy="731520"/>
            </a:xfrm>
            <a:prstGeom prst="rect">
              <a:avLst/>
            </a:prstGeom>
            <a:noFill/>
            <a:ln>
              <a:noFill/>
            </a:ln>
          </p:spPr>
        </p:pic>
        <p:sp>
          <p:nvSpPr>
            <p:cNvPr id="289" name="Google Shape;289;g1dc9d82accf_0_181"/>
            <p:cNvSpPr/>
            <p:nvPr/>
          </p:nvSpPr>
          <p:spPr>
            <a:xfrm>
              <a:off x="4284075" y="4275350"/>
              <a:ext cx="165900" cy="148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90" name="Google Shape;290;g1dc9d82accf_0_181" descr="捕获.PNG"/>
          <p:cNvPicPr preferRelativeResize="0"/>
          <p:nvPr/>
        </p:nvPicPr>
        <p:blipFill rotWithShape="1">
          <a:blip r:embed="rId4">
            <a:alphaModFix/>
          </a:blip>
          <a:srcRect/>
          <a:stretch/>
        </p:blipFill>
        <p:spPr>
          <a:xfrm>
            <a:off x="3561545" y="2066645"/>
            <a:ext cx="1266700" cy="1081625"/>
          </a:xfrm>
          <a:prstGeom prst="rect">
            <a:avLst/>
          </a:prstGeom>
          <a:noFill/>
          <a:ln>
            <a:noFill/>
          </a:ln>
        </p:spPr>
      </p:pic>
      <p:pic>
        <p:nvPicPr>
          <p:cNvPr id="291" name="Google Shape;291;g1dc9d82accf_0_181"/>
          <p:cNvPicPr preferRelativeResize="0"/>
          <p:nvPr/>
        </p:nvPicPr>
        <p:blipFill rotWithShape="1">
          <a:blip r:embed="rId5">
            <a:alphaModFix/>
          </a:blip>
          <a:srcRect/>
          <a:stretch/>
        </p:blipFill>
        <p:spPr>
          <a:xfrm flipH="1">
            <a:off x="6142681" y="1529313"/>
            <a:ext cx="1316450" cy="2084850"/>
          </a:xfrm>
          <a:prstGeom prst="rect">
            <a:avLst/>
          </a:prstGeom>
          <a:noFill/>
          <a:ln>
            <a:noFill/>
          </a:ln>
        </p:spPr>
      </p:pic>
      <p:pic>
        <p:nvPicPr>
          <p:cNvPr id="292" name="Google Shape;292;g1dc9d82accf_0_181"/>
          <p:cNvPicPr preferRelativeResize="0"/>
          <p:nvPr/>
        </p:nvPicPr>
        <p:blipFill rotWithShape="1">
          <a:blip r:embed="rId6">
            <a:alphaModFix/>
          </a:blip>
          <a:srcRect/>
          <a:stretch/>
        </p:blipFill>
        <p:spPr>
          <a:xfrm>
            <a:off x="4415923" y="3365000"/>
            <a:ext cx="1972074" cy="1474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11f3e8019f6_0_527"/>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a:t>Materials and resources needed for this lesson:</a:t>
            </a:r>
            <a:endParaRPr/>
          </a:p>
        </p:txBody>
      </p:sp>
      <p:sp>
        <p:nvSpPr>
          <p:cNvPr id="75" name="Google Shape;75;g11f3e8019f6_0_527"/>
          <p:cNvSpPr txBox="1">
            <a:spLocks noGrp="1"/>
          </p:cNvSpPr>
          <p:nvPr>
            <p:ph type="body" idx="1"/>
          </p:nvPr>
        </p:nvSpPr>
        <p:spPr>
          <a:xfrm>
            <a:off x="355925" y="1270350"/>
            <a:ext cx="4054500" cy="36522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Chromebook/Laptop</a:t>
            </a:r>
            <a:endParaRPr/>
          </a:p>
          <a:p>
            <a:pPr marL="457200" lvl="0" indent="-342900" algn="l" rtl="0">
              <a:lnSpc>
                <a:spcPct val="114999"/>
              </a:lnSpc>
              <a:spcBef>
                <a:spcPts val="0"/>
              </a:spcBef>
              <a:spcAft>
                <a:spcPts val="0"/>
              </a:spcAft>
              <a:buSzPts val="1800"/>
              <a:buChar char="●"/>
            </a:pPr>
            <a:r>
              <a:rPr lang="en"/>
              <a:t>Internet Access </a:t>
            </a:r>
            <a:endParaRPr/>
          </a:p>
          <a:p>
            <a:pPr marL="457200" lvl="0" indent="-342900" algn="l" rtl="0">
              <a:lnSpc>
                <a:spcPct val="114999"/>
              </a:lnSpc>
              <a:spcBef>
                <a:spcPts val="0"/>
              </a:spcBef>
              <a:spcAft>
                <a:spcPts val="0"/>
              </a:spcAft>
              <a:buSzPts val="1800"/>
              <a:buChar char="●"/>
            </a:pPr>
            <a:r>
              <a:rPr lang="en"/>
              <a:t>Scratch Offline Editor (app)</a:t>
            </a:r>
            <a:endParaRPr/>
          </a:p>
          <a:p>
            <a:pPr marL="457200" lvl="0" indent="-342900" algn="l" rtl="0">
              <a:lnSpc>
                <a:spcPct val="114999"/>
              </a:lnSpc>
              <a:spcBef>
                <a:spcPts val="0"/>
              </a:spcBef>
              <a:spcAft>
                <a:spcPts val="0"/>
              </a:spcAft>
              <a:buSzPts val="1800"/>
              <a:buChar char="●"/>
            </a:pPr>
            <a:r>
              <a:rPr lang="en"/>
              <a:t>Teacher slides </a:t>
            </a:r>
            <a:endParaRPr/>
          </a:p>
          <a:p>
            <a:pPr marL="457200" lvl="0" indent="-342900" algn="l" rtl="0">
              <a:lnSpc>
                <a:spcPct val="114999"/>
              </a:lnSpc>
              <a:spcBef>
                <a:spcPts val="0"/>
              </a:spcBef>
              <a:spcAft>
                <a:spcPts val="0"/>
              </a:spcAft>
              <a:buSzPts val="1800"/>
              <a:buChar char="●"/>
            </a:pPr>
            <a:r>
              <a:rPr lang="en"/>
              <a:t>Hard copies of the printable Scratch blocks</a:t>
            </a:r>
            <a:endParaRPr/>
          </a:p>
          <a:p>
            <a:pPr marL="457200" lvl="0" indent="0" algn="l" rtl="0">
              <a:lnSpc>
                <a:spcPct val="114999"/>
              </a:lnSpc>
              <a:spcBef>
                <a:spcPts val="0"/>
              </a:spcBef>
              <a:spcAft>
                <a:spcPts val="0"/>
              </a:spcAft>
              <a:buSzPts val="1800"/>
              <a:buNone/>
            </a:pPr>
            <a:endParaRPr/>
          </a:p>
          <a:p>
            <a:pPr marL="457200" lvl="0" indent="0" algn="l" rtl="0">
              <a:lnSpc>
                <a:spcPct val="114999"/>
              </a:lnSpc>
              <a:spcBef>
                <a:spcPts val="0"/>
              </a:spcBef>
              <a:spcAft>
                <a:spcPts val="0"/>
              </a:spcAft>
              <a:buSzPts val="1800"/>
              <a:buNone/>
            </a:pPr>
            <a:endParaRPr u="sng">
              <a:solidFill>
                <a:schemeClr val="hlink"/>
              </a:solidFill>
              <a:hlinkClick r:id="rId3"/>
            </a:endParaRPr>
          </a:p>
        </p:txBody>
      </p:sp>
      <p:pic>
        <p:nvPicPr>
          <p:cNvPr id="76" name="Google Shape;76;g11f3e8019f6_0_527" descr="Laptop Computer Screen - Free vector graphic on Pixabay"/>
          <p:cNvPicPr preferRelativeResize="0"/>
          <p:nvPr/>
        </p:nvPicPr>
        <p:blipFill rotWithShape="1">
          <a:blip r:embed="rId4">
            <a:alphaModFix/>
          </a:blip>
          <a:srcRect/>
          <a:stretch/>
        </p:blipFill>
        <p:spPr>
          <a:xfrm>
            <a:off x="4927000" y="1062450"/>
            <a:ext cx="1361999" cy="1463625"/>
          </a:xfrm>
          <a:prstGeom prst="rect">
            <a:avLst/>
          </a:prstGeom>
          <a:noFill/>
          <a:ln>
            <a:noFill/>
          </a:ln>
        </p:spPr>
      </p:pic>
      <p:pic>
        <p:nvPicPr>
          <p:cNvPr id="77" name="Google Shape;77;g11f3e8019f6_0_527" descr="Wifi Symbol Network - Free vector graphic on Pixabay"/>
          <p:cNvPicPr preferRelativeResize="0"/>
          <p:nvPr/>
        </p:nvPicPr>
        <p:blipFill rotWithShape="1">
          <a:blip r:embed="rId5">
            <a:alphaModFix/>
          </a:blip>
          <a:srcRect/>
          <a:stretch/>
        </p:blipFill>
        <p:spPr>
          <a:xfrm>
            <a:off x="7028175" y="966038"/>
            <a:ext cx="1656450" cy="1656450"/>
          </a:xfrm>
          <a:prstGeom prst="rect">
            <a:avLst/>
          </a:prstGeom>
          <a:noFill/>
          <a:ln>
            <a:noFill/>
          </a:ln>
        </p:spPr>
      </p:pic>
      <p:pic>
        <p:nvPicPr>
          <p:cNvPr id="78" name="Google Shape;78;g11f3e8019f6_0_527"/>
          <p:cNvPicPr preferRelativeResize="0"/>
          <p:nvPr/>
        </p:nvPicPr>
        <p:blipFill rotWithShape="1">
          <a:blip r:embed="rId6">
            <a:alphaModFix/>
          </a:blip>
          <a:srcRect/>
          <a:stretch/>
        </p:blipFill>
        <p:spPr>
          <a:xfrm>
            <a:off x="6752925" y="2744798"/>
            <a:ext cx="1931700" cy="1931700"/>
          </a:xfrm>
          <a:prstGeom prst="rect">
            <a:avLst/>
          </a:prstGeom>
          <a:noFill/>
          <a:ln>
            <a:noFill/>
          </a:ln>
        </p:spPr>
      </p:pic>
      <p:pic>
        <p:nvPicPr>
          <p:cNvPr id="79" name="Google Shape;79;g11f3e8019f6_0_527"/>
          <p:cNvPicPr preferRelativeResize="0"/>
          <p:nvPr/>
        </p:nvPicPr>
        <p:blipFill rotWithShape="1">
          <a:blip r:embed="rId7">
            <a:alphaModFix/>
          </a:blip>
          <a:srcRect/>
          <a:stretch/>
        </p:blipFill>
        <p:spPr>
          <a:xfrm>
            <a:off x="4572000" y="2805775"/>
            <a:ext cx="1931699" cy="19316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1dc9d82accf_0_192"/>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b="1"/>
              <a:t>Computer</a:t>
            </a:r>
            <a:r>
              <a:rPr lang="en"/>
              <a:t> commands</a:t>
            </a:r>
            <a:endParaRPr/>
          </a:p>
        </p:txBody>
      </p:sp>
      <p:pic>
        <p:nvPicPr>
          <p:cNvPr id="298" name="Google Shape;298;g1dc9d82accf_0_192"/>
          <p:cNvPicPr preferRelativeResize="0"/>
          <p:nvPr/>
        </p:nvPicPr>
        <p:blipFill rotWithShape="1">
          <a:blip r:embed="rId3">
            <a:alphaModFix/>
          </a:blip>
          <a:srcRect/>
          <a:stretch/>
        </p:blipFill>
        <p:spPr>
          <a:xfrm>
            <a:off x="6642700" y="3391227"/>
            <a:ext cx="2246325" cy="748775"/>
          </a:xfrm>
          <a:prstGeom prst="rect">
            <a:avLst/>
          </a:prstGeom>
          <a:noFill/>
          <a:ln>
            <a:noFill/>
          </a:ln>
        </p:spPr>
      </p:pic>
      <p:pic>
        <p:nvPicPr>
          <p:cNvPr id="299" name="Google Shape;299;g1dc9d82accf_0_192"/>
          <p:cNvPicPr preferRelativeResize="0"/>
          <p:nvPr/>
        </p:nvPicPr>
        <p:blipFill rotWithShape="1">
          <a:blip r:embed="rId4">
            <a:alphaModFix/>
          </a:blip>
          <a:srcRect/>
          <a:stretch/>
        </p:blipFill>
        <p:spPr>
          <a:xfrm>
            <a:off x="2361150" y="3735579"/>
            <a:ext cx="3269405" cy="1060700"/>
          </a:xfrm>
          <a:prstGeom prst="rect">
            <a:avLst/>
          </a:prstGeom>
          <a:noFill/>
          <a:ln>
            <a:noFill/>
          </a:ln>
        </p:spPr>
      </p:pic>
      <p:pic>
        <p:nvPicPr>
          <p:cNvPr id="300" name="Google Shape;300;g1dc9d82accf_0_192"/>
          <p:cNvPicPr preferRelativeResize="0"/>
          <p:nvPr/>
        </p:nvPicPr>
        <p:blipFill rotWithShape="1">
          <a:blip r:embed="rId5">
            <a:alphaModFix/>
          </a:blip>
          <a:srcRect/>
          <a:stretch/>
        </p:blipFill>
        <p:spPr>
          <a:xfrm>
            <a:off x="5722850" y="2398625"/>
            <a:ext cx="3668650" cy="1191075"/>
          </a:xfrm>
          <a:prstGeom prst="rect">
            <a:avLst/>
          </a:prstGeom>
          <a:noFill/>
          <a:ln>
            <a:noFill/>
          </a:ln>
        </p:spPr>
      </p:pic>
      <p:pic>
        <p:nvPicPr>
          <p:cNvPr id="301" name="Google Shape;301;g1dc9d82accf_0_192"/>
          <p:cNvPicPr preferRelativeResize="0"/>
          <p:nvPr/>
        </p:nvPicPr>
        <p:blipFill rotWithShape="1">
          <a:blip r:embed="rId6">
            <a:alphaModFix/>
          </a:blip>
          <a:srcRect/>
          <a:stretch/>
        </p:blipFill>
        <p:spPr>
          <a:xfrm>
            <a:off x="533800" y="1165648"/>
            <a:ext cx="3527149" cy="987575"/>
          </a:xfrm>
          <a:prstGeom prst="rect">
            <a:avLst/>
          </a:prstGeom>
          <a:noFill/>
          <a:ln>
            <a:noFill/>
          </a:ln>
        </p:spPr>
      </p:pic>
      <p:pic>
        <p:nvPicPr>
          <p:cNvPr id="302" name="Google Shape;302;g1dc9d82accf_0_192"/>
          <p:cNvPicPr preferRelativeResize="0"/>
          <p:nvPr/>
        </p:nvPicPr>
        <p:blipFill rotWithShape="1">
          <a:blip r:embed="rId7">
            <a:alphaModFix/>
          </a:blip>
          <a:srcRect/>
          <a:stretch/>
        </p:blipFill>
        <p:spPr>
          <a:xfrm>
            <a:off x="4744627" y="1165650"/>
            <a:ext cx="3833525" cy="1039600"/>
          </a:xfrm>
          <a:prstGeom prst="rect">
            <a:avLst/>
          </a:prstGeom>
          <a:noFill/>
          <a:ln>
            <a:noFill/>
          </a:ln>
        </p:spPr>
      </p:pic>
      <p:pic>
        <p:nvPicPr>
          <p:cNvPr id="303" name="Google Shape;303;g1dc9d82accf_0_192"/>
          <p:cNvPicPr preferRelativeResize="0"/>
          <p:nvPr/>
        </p:nvPicPr>
        <p:blipFill rotWithShape="1">
          <a:blip r:embed="rId8">
            <a:alphaModFix/>
          </a:blip>
          <a:srcRect/>
          <a:stretch/>
        </p:blipFill>
        <p:spPr>
          <a:xfrm>
            <a:off x="1382969" y="2611264"/>
            <a:ext cx="1828800" cy="1060700"/>
          </a:xfrm>
          <a:prstGeom prst="rect">
            <a:avLst/>
          </a:prstGeom>
          <a:noFill/>
          <a:ln>
            <a:noFill/>
          </a:ln>
        </p:spPr>
      </p:pic>
      <p:pic>
        <p:nvPicPr>
          <p:cNvPr id="304" name="Google Shape;304;g1dc9d82accf_0_192"/>
          <p:cNvPicPr preferRelativeResize="0"/>
          <p:nvPr/>
        </p:nvPicPr>
        <p:blipFill rotWithShape="1">
          <a:blip r:embed="rId9">
            <a:alphaModFix/>
          </a:blip>
          <a:srcRect/>
          <a:stretch/>
        </p:blipFill>
        <p:spPr>
          <a:xfrm>
            <a:off x="5373226" y="4139996"/>
            <a:ext cx="1828800" cy="874104"/>
          </a:xfrm>
          <a:prstGeom prst="rect">
            <a:avLst/>
          </a:prstGeom>
          <a:noFill/>
          <a:ln>
            <a:noFill/>
          </a:ln>
        </p:spPr>
      </p:pic>
      <p:grpSp>
        <p:nvGrpSpPr>
          <p:cNvPr id="305" name="Google Shape;305;g1dc9d82accf_0_192"/>
          <p:cNvGrpSpPr/>
          <p:nvPr/>
        </p:nvGrpSpPr>
        <p:grpSpPr>
          <a:xfrm>
            <a:off x="193743" y="3670395"/>
            <a:ext cx="2601632" cy="1191061"/>
            <a:chOff x="1930475" y="4122150"/>
            <a:chExt cx="2377439" cy="731520"/>
          </a:xfrm>
        </p:grpSpPr>
        <p:pic>
          <p:nvPicPr>
            <p:cNvPr id="306" name="Google Shape;306;g1dc9d82accf_0_192"/>
            <p:cNvPicPr preferRelativeResize="0"/>
            <p:nvPr/>
          </p:nvPicPr>
          <p:blipFill rotWithShape="1">
            <a:blip r:embed="rId4">
              <a:alphaModFix/>
            </a:blip>
            <a:srcRect/>
            <a:stretch/>
          </p:blipFill>
          <p:spPr>
            <a:xfrm>
              <a:off x="1930475" y="4122150"/>
              <a:ext cx="2377439" cy="731520"/>
            </a:xfrm>
            <a:prstGeom prst="rect">
              <a:avLst/>
            </a:prstGeom>
            <a:noFill/>
            <a:ln>
              <a:noFill/>
            </a:ln>
          </p:spPr>
        </p:pic>
        <p:sp>
          <p:nvSpPr>
            <p:cNvPr id="307" name="Google Shape;307;g1dc9d82accf_0_192"/>
            <p:cNvSpPr/>
            <p:nvPr/>
          </p:nvSpPr>
          <p:spPr>
            <a:xfrm>
              <a:off x="2661175" y="4249175"/>
              <a:ext cx="165900" cy="165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8" name="Google Shape;308;g1dc9d82accf_0_192"/>
          <p:cNvGrpSpPr/>
          <p:nvPr/>
        </p:nvGrpSpPr>
        <p:grpSpPr>
          <a:xfrm>
            <a:off x="3378651" y="2536134"/>
            <a:ext cx="2985351" cy="987552"/>
            <a:chOff x="3559150" y="4122150"/>
            <a:chExt cx="2377439" cy="731520"/>
          </a:xfrm>
        </p:grpSpPr>
        <p:pic>
          <p:nvPicPr>
            <p:cNvPr id="309" name="Google Shape;309;g1dc9d82accf_0_192"/>
            <p:cNvPicPr preferRelativeResize="0"/>
            <p:nvPr/>
          </p:nvPicPr>
          <p:blipFill rotWithShape="1">
            <a:blip r:embed="rId5">
              <a:alphaModFix/>
            </a:blip>
            <a:srcRect/>
            <a:stretch/>
          </p:blipFill>
          <p:spPr>
            <a:xfrm>
              <a:off x="3559150" y="4122150"/>
              <a:ext cx="2377439" cy="731520"/>
            </a:xfrm>
            <a:prstGeom prst="rect">
              <a:avLst/>
            </a:prstGeom>
            <a:noFill/>
            <a:ln>
              <a:noFill/>
            </a:ln>
          </p:spPr>
        </p:pic>
        <p:sp>
          <p:nvSpPr>
            <p:cNvPr id="310" name="Google Shape;310;g1dc9d82accf_0_192"/>
            <p:cNvSpPr/>
            <p:nvPr/>
          </p:nvSpPr>
          <p:spPr>
            <a:xfrm>
              <a:off x="4284075" y="4275350"/>
              <a:ext cx="165900" cy="148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1dc9d82accf_0_209"/>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b="1"/>
              <a:t>Computer</a:t>
            </a:r>
            <a:r>
              <a:rPr lang="en"/>
              <a:t> commands</a:t>
            </a:r>
            <a:endParaRPr/>
          </a:p>
        </p:txBody>
      </p:sp>
      <p:pic>
        <p:nvPicPr>
          <p:cNvPr id="316" name="Google Shape;316;g1dc9d82accf_0_209"/>
          <p:cNvPicPr preferRelativeResize="0"/>
          <p:nvPr/>
        </p:nvPicPr>
        <p:blipFill rotWithShape="1">
          <a:blip r:embed="rId3">
            <a:alphaModFix/>
          </a:blip>
          <a:srcRect/>
          <a:stretch/>
        </p:blipFill>
        <p:spPr>
          <a:xfrm>
            <a:off x="6642700" y="3391227"/>
            <a:ext cx="2246325" cy="748775"/>
          </a:xfrm>
          <a:prstGeom prst="rect">
            <a:avLst/>
          </a:prstGeom>
          <a:noFill/>
          <a:ln>
            <a:noFill/>
          </a:ln>
        </p:spPr>
      </p:pic>
      <p:pic>
        <p:nvPicPr>
          <p:cNvPr id="317" name="Google Shape;317;g1dc9d82accf_0_209"/>
          <p:cNvPicPr preferRelativeResize="0"/>
          <p:nvPr/>
        </p:nvPicPr>
        <p:blipFill rotWithShape="1">
          <a:blip r:embed="rId4">
            <a:alphaModFix/>
          </a:blip>
          <a:srcRect/>
          <a:stretch/>
        </p:blipFill>
        <p:spPr>
          <a:xfrm>
            <a:off x="2361150" y="3735579"/>
            <a:ext cx="3269405" cy="1060700"/>
          </a:xfrm>
          <a:prstGeom prst="rect">
            <a:avLst/>
          </a:prstGeom>
          <a:noFill/>
          <a:ln>
            <a:noFill/>
          </a:ln>
        </p:spPr>
      </p:pic>
      <p:pic>
        <p:nvPicPr>
          <p:cNvPr id="318" name="Google Shape;318;g1dc9d82accf_0_209"/>
          <p:cNvPicPr preferRelativeResize="0"/>
          <p:nvPr/>
        </p:nvPicPr>
        <p:blipFill rotWithShape="1">
          <a:blip r:embed="rId5">
            <a:alphaModFix/>
          </a:blip>
          <a:srcRect/>
          <a:stretch/>
        </p:blipFill>
        <p:spPr>
          <a:xfrm>
            <a:off x="5722850" y="2398625"/>
            <a:ext cx="3668650" cy="1191075"/>
          </a:xfrm>
          <a:prstGeom prst="rect">
            <a:avLst/>
          </a:prstGeom>
          <a:noFill/>
          <a:ln>
            <a:noFill/>
          </a:ln>
        </p:spPr>
      </p:pic>
      <p:pic>
        <p:nvPicPr>
          <p:cNvPr id="319" name="Google Shape;319;g1dc9d82accf_0_209"/>
          <p:cNvPicPr preferRelativeResize="0"/>
          <p:nvPr/>
        </p:nvPicPr>
        <p:blipFill rotWithShape="1">
          <a:blip r:embed="rId6">
            <a:alphaModFix/>
          </a:blip>
          <a:srcRect/>
          <a:stretch/>
        </p:blipFill>
        <p:spPr>
          <a:xfrm>
            <a:off x="533800" y="1165648"/>
            <a:ext cx="3527149" cy="987575"/>
          </a:xfrm>
          <a:prstGeom prst="rect">
            <a:avLst/>
          </a:prstGeom>
          <a:noFill/>
          <a:ln>
            <a:noFill/>
          </a:ln>
        </p:spPr>
      </p:pic>
      <p:pic>
        <p:nvPicPr>
          <p:cNvPr id="320" name="Google Shape;320;g1dc9d82accf_0_209"/>
          <p:cNvPicPr preferRelativeResize="0"/>
          <p:nvPr/>
        </p:nvPicPr>
        <p:blipFill rotWithShape="1">
          <a:blip r:embed="rId7">
            <a:alphaModFix/>
          </a:blip>
          <a:srcRect/>
          <a:stretch/>
        </p:blipFill>
        <p:spPr>
          <a:xfrm>
            <a:off x="4744627" y="1165650"/>
            <a:ext cx="3833525" cy="1039600"/>
          </a:xfrm>
          <a:prstGeom prst="rect">
            <a:avLst/>
          </a:prstGeom>
          <a:noFill/>
          <a:ln>
            <a:noFill/>
          </a:ln>
        </p:spPr>
      </p:pic>
      <p:pic>
        <p:nvPicPr>
          <p:cNvPr id="321" name="Google Shape;321;g1dc9d82accf_0_209"/>
          <p:cNvPicPr preferRelativeResize="0"/>
          <p:nvPr/>
        </p:nvPicPr>
        <p:blipFill rotWithShape="1">
          <a:blip r:embed="rId8">
            <a:alphaModFix/>
          </a:blip>
          <a:srcRect/>
          <a:stretch/>
        </p:blipFill>
        <p:spPr>
          <a:xfrm>
            <a:off x="720344" y="2499539"/>
            <a:ext cx="1828800" cy="1060700"/>
          </a:xfrm>
          <a:prstGeom prst="rect">
            <a:avLst/>
          </a:prstGeom>
          <a:noFill/>
          <a:ln>
            <a:noFill/>
          </a:ln>
        </p:spPr>
      </p:pic>
      <p:pic>
        <p:nvPicPr>
          <p:cNvPr id="322" name="Google Shape;322;g1dc9d82accf_0_209"/>
          <p:cNvPicPr preferRelativeResize="0"/>
          <p:nvPr/>
        </p:nvPicPr>
        <p:blipFill rotWithShape="1">
          <a:blip r:embed="rId9">
            <a:alphaModFix/>
          </a:blip>
          <a:srcRect/>
          <a:stretch/>
        </p:blipFill>
        <p:spPr>
          <a:xfrm>
            <a:off x="5373226" y="4139996"/>
            <a:ext cx="1828800" cy="874104"/>
          </a:xfrm>
          <a:prstGeom prst="rect">
            <a:avLst/>
          </a:prstGeom>
          <a:noFill/>
          <a:ln>
            <a:noFill/>
          </a:ln>
        </p:spPr>
      </p:pic>
      <p:grpSp>
        <p:nvGrpSpPr>
          <p:cNvPr id="323" name="Google Shape;323;g1dc9d82accf_0_209"/>
          <p:cNvGrpSpPr/>
          <p:nvPr/>
        </p:nvGrpSpPr>
        <p:grpSpPr>
          <a:xfrm>
            <a:off x="193743" y="3670395"/>
            <a:ext cx="2601632" cy="1191061"/>
            <a:chOff x="1930475" y="4122150"/>
            <a:chExt cx="2377439" cy="731520"/>
          </a:xfrm>
        </p:grpSpPr>
        <p:pic>
          <p:nvPicPr>
            <p:cNvPr id="324" name="Google Shape;324;g1dc9d82accf_0_209"/>
            <p:cNvPicPr preferRelativeResize="0"/>
            <p:nvPr/>
          </p:nvPicPr>
          <p:blipFill rotWithShape="1">
            <a:blip r:embed="rId4">
              <a:alphaModFix/>
            </a:blip>
            <a:srcRect/>
            <a:stretch/>
          </p:blipFill>
          <p:spPr>
            <a:xfrm>
              <a:off x="1930475" y="4122150"/>
              <a:ext cx="2377439" cy="731520"/>
            </a:xfrm>
            <a:prstGeom prst="rect">
              <a:avLst/>
            </a:prstGeom>
            <a:noFill/>
            <a:ln>
              <a:noFill/>
            </a:ln>
          </p:spPr>
        </p:pic>
        <p:sp>
          <p:nvSpPr>
            <p:cNvPr id="325" name="Google Shape;325;g1dc9d82accf_0_209"/>
            <p:cNvSpPr/>
            <p:nvPr/>
          </p:nvSpPr>
          <p:spPr>
            <a:xfrm>
              <a:off x="2661175" y="4249175"/>
              <a:ext cx="165900" cy="165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6" name="Google Shape;326;g1dc9d82accf_0_209"/>
          <p:cNvGrpSpPr/>
          <p:nvPr/>
        </p:nvGrpSpPr>
        <p:grpSpPr>
          <a:xfrm>
            <a:off x="3378651" y="2536134"/>
            <a:ext cx="2985351" cy="987552"/>
            <a:chOff x="3559150" y="4122150"/>
            <a:chExt cx="2377439" cy="731520"/>
          </a:xfrm>
        </p:grpSpPr>
        <p:pic>
          <p:nvPicPr>
            <p:cNvPr id="327" name="Google Shape;327;g1dc9d82accf_0_209"/>
            <p:cNvPicPr preferRelativeResize="0"/>
            <p:nvPr/>
          </p:nvPicPr>
          <p:blipFill rotWithShape="1">
            <a:blip r:embed="rId5">
              <a:alphaModFix/>
            </a:blip>
            <a:srcRect/>
            <a:stretch/>
          </p:blipFill>
          <p:spPr>
            <a:xfrm>
              <a:off x="3559150" y="4122150"/>
              <a:ext cx="2377439" cy="731520"/>
            </a:xfrm>
            <a:prstGeom prst="rect">
              <a:avLst/>
            </a:prstGeom>
            <a:noFill/>
            <a:ln>
              <a:noFill/>
            </a:ln>
          </p:spPr>
        </p:pic>
        <p:sp>
          <p:nvSpPr>
            <p:cNvPr id="328" name="Google Shape;328;g1dc9d82accf_0_209"/>
            <p:cNvSpPr/>
            <p:nvPr/>
          </p:nvSpPr>
          <p:spPr>
            <a:xfrm>
              <a:off x="4284075" y="4275350"/>
              <a:ext cx="165900" cy="148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9" name="Google Shape;329;g1dc9d82accf_0_209"/>
          <p:cNvSpPr/>
          <p:nvPr/>
        </p:nvSpPr>
        <p:spPr>
          <a:xfrm>
            <a:off x="416500" y="1221100"/>
            <a:ext cx="1287300" cy="8742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g1dc9d82accf_0_209"/>
          <p:cNvSpPr/>
          <p:nvPr/>
        </p:nvSpPr>
        <p:spPr>
          <a:xfrm>
            <a:off x="4572000" y="1222338"/>
            <a:ext cx="1287300" cy="8742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g1dc9d82accf_0_209"/>
          <p:cNvSpPr/>
          <p:nvPr/>
        </p:nvSpPr>
        <p:spPr>
          <a:xfrm>
            <a:off x="3068825" y="2444100"/>
            <a:ext cx="1287300" cy="8742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29">
                                            <p:txEl>
                                              <p:pRg st="0" end="0"/>
                                            </p:txEl>
                                          </p:spTgt>
                                        </p:tgtEl>
                                        <p:attrNameLst>
                                          <p:attrName>style.visibility</p:attrName>
                                        </p:attrNameLst>
                                      </p:cBhvr>
                                      <p:to>
                                        <p:strVal val="visible"/>
                                      </p:to>
                                    </p:set>
                                    <p:anim calcmode="lin" valueType="num">
                                      <p:cBhvr additive="base">
                                        <p:cTn id="7" dur="1000"/>
                                        <p:tgtEl>
                                          <p:spTgt spid="329">
                                            <p:txEl>
                                              <p:pRg st="0" end="0"/>
                                            </p:txEl>
                                          </p:spTgt>
                                        </p:tgtEl>
                                        <p:attrNameLst>
                                          <p:attrName>ppt_w</p:attrName>
                                        </p:attrNameLst>
                                      </p:cBhvr>
                                      <p:tavLst>
                                        <p:tav tm="0">
                                          <p:val>
                                            <p:strVal val="0"/>
                                          </p:val>
                                        </p:tav>
                                        <p:tav tm="100000">
                                          <p:val>
                                            <p:strVal val="#ppt_w"/>
                                          </p:val>
                                        </p:tav>
                                      </p:tavLst>
                                    </p:anim>
                                    <p:anim calcmode="lin" valueType="num">
                                      <p:cBhvr additive="base">
                                        <p:cTn id="8" dur="1000"/>
                                        <p:tgtEl>
                                          <p:spTgt spid="329">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30">
                                            <p:txEl>
                                              <p:pRg st="0" end="0"/>
                                            </p:txEl>
                                          </p:spTgt>
                                        </p:tgtEl>
                                        <p:attrNameLst>
                                          <p:attrName>style.visibility</p:attrName>
                                        </p:attrNameLst>
                                      </p:cBhvr>
                                      <p:to>
                                        <p:strVal val="visible"/>
                                      </p:to>
                                    </p:set>
                                    <p:anim calcmode="lin" valueType="num">
                                      <p:cBhvr additive="base">
                                        <p:cTn id="13" dur="1000"/>
                                        <p:tgtEl>
                                          <p:spTgt spid="330">
                                            <p:txEl>
                                              <p:pRg st="0" end="0"/>
                                            </p:txEl>
                                          </p:spTgt>
                                        </p:tgtEl>
                                        <p:attrNameLst>
                                          <p:attrName>ppt_w</p:attrName>
                                        </p:attrNameLst>
                                      </p:cBhvr>
                                      <p:tavLst>
                                        <p:tav tm="0">
                                          <p:val>
                                            <p:strVal val="0"/>
                                          </p:val>
                                        </p:tav>
                                        <p:tav tm="100000">
                                          <p:val>
                                            <p:strVal val="#ppt_w"/>
                                          </p:val>
                                        </p:tav>
                                      </p:tavLst>
                                    </p:anim>
                                    <p:anim calcmode="lin" valueType="num">
                                      <p:cBhvr additive="base">
                                        <p:cTn id="14" dur="1000"/>
                                        <p:tgtEl>
                                          <p:spTgt spid="330">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31">
                                            <p:txEl>
                                              <p:pRg st="0" end="0"/>
                                            </p:txEl>
                                          </p:spTgt>
                                        </p:tgtEl>
                                        <p:attrNameLst>
                                          <p:attrName>style.visibility</p:attrName>
                                        </p:attrNameLst>
                                      </p:cBhvr>
                                      <p:to>
                                        <p:strVal val="visible"/>
                                      </p:to>
                                    </p:set>
                                    <p:anim calcmode="lin" valueType="num">
                                      <p:cBhvr additive="base">
                                        <p:cTn id="19" dur="1000"/>
                                        <p:tgtEl>
                                          <p:spTgt spid="331">
                                            <p:txEl>
                                              <p:pRg st="0" end="0"/>
                                            </p:txEl>
                                          </p:spTgt>
                                        </p:tgtEl>
                                        <p:attrNameLst>
                                          <p:attrName>ppt_w</p:attrName>
                                        </p:attrNameLst>
                                      </p:cBhvr>
                                      <p:tavLst>
                                        <p:tav tm="0">
                                          <p:val>
                                            <p:strVal val="0"/>
                                          </p:val>
                                        </p:tav>
                                        <p:tav tm="100000">
                                          <p:val>
                                            <p:strVal val="#ppt_w"/>
                                          </p:val>
                                        </p:tav>
                                      </p:tavLst>
                                    </p:anim>
                                    <p:anim calcmode="lin" valueType="num">
                                      <p:cBhvr additive="base">
                                        <p:cTn id="20" dur="1000"/>
                                        <p:tgtEl>
                                          <p:spTgt spid="331">
                                            <p:txEl>
                                              <p:pRg st="0" end="0"/>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1dc9d82accf_0_229"/>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b="1"/>
              <a:t>Computer</a:t>
            </a:r>
            <a:r>
              <a:rPr lang="en"/>
              <a:t> commands</a:t>
            </a:r>
            <a:endParaRPr/>
          </a:p>
        </p:txBody>
      </p:sp>
      <p:pic>
        <p:nvPicPr>
          <p:cNvPr id="337" name="Google Shape;337;g1dc9d82accf_0_229"/>
          <p:cNvPicPr preferRelativeResize="0"/>
          <p:nvPr/>
        </p:nvPicPr>
        <p:blipFill rotWithShape="1">
          <a:blip r:embed="rId3">
            <a:alphaModFix/>
          </a:blip>
          <a:srcRect/>
          <a:stretch/>
        </p:blipFill>
        <p:spPr>
          <a:xfrm>
            <a:off x="719508" y="2982642"/>
            <a:ext cx="4155391" cy="1276983"/>
          </a:xfrm>
          <a:prstGeom prst="rect">
            <a:avLst/>
          </a:prstGeom>
          <a:noFill/>
          <a:ln>
            <a:noFill/>
          </a:ln>
        </p:spPr>
      </p:pic>
      <p:pic>
        <p:nvPicPr>
          <p:cNvPr id="338" name="Google Shape;338;g1dc9d82accf_0_229"/>
          <p:cNvPicPr preferRelativeResize="0"/>
          <p:nvPr/>
        </p:nvPicPr>
        <p:blipFill rotWithShape="1">
          <a:blip r:embed="rId4">
            <a:alphaModFix/>
          </a:blip>
          <a:srcRect/>
          <a:stretch/>
        </p:blipFill>
        <p:spPr>
          <a:xfrm>
            <a:off x="635275" y="1305050"/>
            <a:ext cx="2324392" cy="1052339"/>
          </a:xfrm>
          <a:prstGeom prst="rect">
            <a:avLst/>
          </a:prstGeom>
          <a:noFill/>
          <a:ln>
            <a:noFill/>
          </a:ln>
        </p:spPr>
      </p:pic>
      <p:sp>
        <p:nvSpPr>
          <p:cNvPr id="339" name="Google Shape;339;g1dc9d82accf_0_229"/>
          <p:cNvSpPr txBox="1"/>
          <p:nvPr/>
        </p:nvSpPr>
        <p:spPr>
          <a:xfrm>
            <a:off x="1776879" y="2429112"/>
            <a:ext cx="517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pic>
        <p:nvPicPr>
          <p:cNvPr id="340" name="Google Shape;340;g1dc9d82accf_0_229"/>
          <p:cNvPicPr preferRelativeResize="0"/>
          <p:nvPr/>
        </p:nvPicPr>
        <p:blipFill rotWithShape="1">
          <a:blip r:embed="rId5">
            <a:alphaModFix/>
          </a:blip>
          <a:srcRect/>
          <a:stretch/>
        </p:blipFill>
        <p:spPr>
          <a:xfrm>
            <a:off x="719508" y="2219273"/>
            <a:ext cx="2855064" cy="901454"/>
          </a:xfrm>
          <a:prstGeom prst="rect">
            <a:avLst/>
          </a:prstGeom>
          <a:noFill/>
          <a:ln>
            <a:noFill/>
          </a:ln>
        </p:spPr>
      </p:pic>
      <p:sp>
        <p:nvSpPr>
          <p:cNvPr id="341" name="Google Shape;341;g1dc9d82accf_0_229"/>
          <p:cNvSpPr txBox="1"/>
          <p:nvPr/>
        </p:nvSpPr>
        <p:spPr>
          <a:xfrm>
            <a:off x="1341221" y="2429089"/>
            <a:ext cx="5175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roxima Nova"/>
                <a:ea typeface="Proxima Nova"/>
                <a:cs typeface="Proxima Nova"/>
                <a:sym typeface="Proxima Nova"/>
              </a:rPr>
              <a:t>Hi!</a:t>
            </a:r>
            <a:endParaRPr sz="1400" b="0" i="0" u="none" strike="noStrike" cap="none">
              <a:solidFill>
                <a:srgbClr val="000000"/>
              </a:solidFill>
              <a:latin typeface="Proxima Nova"/>
              <a:ea typeface="Proxima Nova"/>
              <a:cs typeface="Proxima Nova"/>
              <a:sym typeface="Proxima Nova"/>
            </a:endParaRPr>
          </a:p>
        </p:txBody>
      </p:sp>
      <p:sp>
        <p:nvSpPr>
          <p:cNvPr id="342" name="Google Shape;342;g1dc9d82accf_0_229"/>
          <p:cNvSpPr txBox="1"/>
          <p:nvPr/>
        </p:nvSpPr>
        <p:spPr>
          <a:xfrm>
            <a:off x="2386136" y="2429089"/>
            <a:ext cx="3849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roxima Nova"/>
                <a:ea typeface="Proxima Nova"/>
                <a:cs typeface="Proxima Nova"/>
                <a:sym typeface="Proxima Nova"/>
              </a:rPr>
              <a:t>2</a:t>
            </a:r>
            <a:endParaRPr sz="1400" b="0" i="0" u="none" strike="noStrike" cap="none">
              <a:solidFill>
                <a:srgbClr val="000000"/>
              </a:solidFill>
              <a:latin typeface="Proxima Nova"/>
              <a:ea typeface="Proxima Nova"/>
              <a:cs typeface="Proxima Nova"/>
              <a:sym typeface="Proxima Nov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g2081c4a7cae_0_1">
            <a:hlinkClick r:id="rId3"/>
          </p:cNvPr>
          <p:cNvPicPr preferRelativeResize="0"/>
          <p:nvPr/>
        </p:nvPicPr>
        <p:blipFill rotWithShape="1">
          <a:blip r:embed="rId4">
            <a:alphaModFix/>
          </a:blip>
          <a:srcRect/>
          <a:stretch/>
        </p:blipFill>
        <p:spPr>
          <a:xfrm>
            <a:off x="152400" y="228600"/>
            <a:ext cx="8839204" cy="419516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g2081c4a7cae_0_5"/>
          <p:cNvPicPr preferRelativeResize="0"/>
          <p:nvPr/>
        </p:nvPicPr>
        <p:blipFill rotWithShape="1">
          <a:blip r:embed="rId3">
            <a:alphaModFix/>
          </a:blip>
          <a:srcRect/>
          <a:stretch/>
        </p:blipFill>
        <p:spPr>
          <a:xfrm>
            <a:off x="152400" y="152400"/>
            <a:ext cx="8839204" cy="4195169"/>
          </a:xfrm>
          <a:prstGeom prst="rect">
            <a:avLst/>
          </a:prstGeom>
          <a:noFill/>
          <a:ln>
            <a:noFill/>
          </a:ln>
        </p:spPr>
      </p:pic>
      <p:sp>
        <p:nvSpPr>
          <p:cNvPr id="353" name="Google Shape;353;g2081c4a7cae_0_5"/>
          <p:cNvSpPr txBox="1"/>
          <p:nvPr/>
        </p:nvSpPr>
        <p:spPr>
          <a:xfrm>
            <a:off x="7228025" y="762625"/>
            <a:ext cx="157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2081c4a7cae_0_5"/>
          <p:cNvSpPr/>
          <p:nvPr/>
        </p:nvSpPr>
        <p:spPr>
          <a:xfrm>
            <a:off x="3014050" y="1495300"/>
            <a:ext cx="1761600" cy="136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Script Area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g2081c4a7cae_0_11"/>
          <p:cNvPicPr preferRelativeResize="0"/>
          <p:nvPr/>
        </p:nvPicPr>
        <p:blipFill rotWithShape="1">
          <a:blip r:embed="rId3">
            <a:alphaModFix/>
          </a:blip>
          <a:srcRect/>
          <a:stretch/>
        </p:blipFill>
        <p:spPr>
          <a:xfrm>
            <a:off x="152400" y="152400"/>
            <a:ext cx="8839204" cy="4195169"/>
          </a:xfrm>
          <a:prstGeom prst="rect">
            <a:avLst/>
          </a:prstGeom>
          <a:noFill/>
          <a:ln>
            <a:noFill/>
          </a:ln>
        </p:spPr>
      </p:pic>
      <p:sp>
        <p:nvSpPr>
          <p:cNvPr id="360" name="Google Shape;360;g2081c4a7cae_0_11"/>
          <p:cNvSpPr txBox="1"/>
          <p:nvPr/>
        </p:nvSpPr>
        <p:spPr>
          <a:xfrm>
            <a:off x="7228025" y="762625"/>
            <a:ext cx="157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g2081c4a7cae_0_11"/>
          <p:cNvSpPr/>
          <p:nvPr/>
        </p:nvSpPr>
        <p:spPr>
          <a:xfrm>
            <a:off x="5613225" y="2880975"/>
            <a:ext cx="884700" cy="477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Sprite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g2081c4a7cae_0_17"/>
          <p:cNvPicPr preferRelativeResize="0"/>
          <p:nvPr/>
        </p:nvPicPr>
        <p:blipFill rotWithShape="1">
          <a:blip r:embed="rId3">
            <a:alphaModFix/>
          </a:blip>
          <a:srcRect/>
          <a:stretch/>
        </p:blipFill>
        <p:spPr>
          <a:xfrm>
            <a:off x="152400" y="152400"/>
            <a:ext cx="8839204" cy="4195169"/>
          </a:xfrm>
          <a:prstGeom prst="rect">
            <a:avLst/>
          </a:prstGeom>
          <a:noFill/>
          <a:ln>
            <a:noFill/>
          </a:ln>
        </p:spPr>
      </p:pic>
      <p:sp>
        <p:nvSpPr>
          <p:cNvPr id="367" name="Google Shape;367;g2081c4a7cae_0_17"/>
          <p:cNvSpPr txBox="1"/>
          <p:nvPr/>
        </p:nvSpPr>
        <p:spPr>
          <a:xfrm>
            <a:off x="7228025" y="762625"/>
            <a:ext cx="157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g2081c4a7cae_0_17"/>
          <p:cNvSpPr/>
          <p:nvPr/>
        </p:nvSpPr>
        <p:spPr>
          <a:xfrm rot="-2257780">
            <a:off x="6993967" y="4156821"/>
            <a:ext cx="1407244" cy="906079"/>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Choose a Sprite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g2081c4a7cae_0_23"/>
          <p:cNvPicPr preferRelativeResize="0"/>
          <p:nvPr/>
        </p:nvPicPr>
        <p:blipFill rotWithShape="1">
          <a:blip r:embed="rId3">
            <a:alphaModFix/>
          </a:blip>
          <a:srcRect/>
          <a:stretch/>
        </p:blipFill>
        <p:spPr>
          <a:xfrm>
            <a:off x="152400" y="152400"/>
            <a:ext cx="8839204" cy="4195169"/>
          </a:xfrm>
          <a:prstGeom prst="rect">
            <a:avLst/>
          </a:prstGeom>
          <a:noFill/>
          <a:ln>
            <a:noFill/>
          </a:ln>
        </p:spPr>
      </p:pic>
      <p:sp>
        <p:nvSpPr>
          <p:cNvPr id="374" name="Google Shape;374;g2081c4a7cae_0_23"/>
          <p:cNvSpPr txBox="1"/>
          <p:nvPr/>
        </p:nvSpPr>
        <p:spPr>
          <a:xfrm>
            <a:off x="7228025" y="762625"/>
            <a:ext cx="157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g2081c4a7cae_0_23"/>
          <p:cNvSpPr/>
          <p:nvPr/>
        </p:nvSpPr>
        <p:spPr>
          <a:xfrm rot="-2257780">
            <a:off x="6341492" y="1408096"/>
            <a:ext cx="1407244" cy="906079"/>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Stage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g2081c4a7cae_0_29"/>
          <p:cNvPicPr preferRelativeResize="0"/>
          <p:nvPr/>
        </p:nvPicPr>
        <p:blipFill rotWithShape="1">
          <a:blip r:embed="rId3">
            <a:alphaModFix/>
          </a:blip>
          <a:srcRect/>
          <a:stretch/>
        </p:blipFill>
        <p:spPr>
          <a:xfrm>
            <a:off x="152400" y="152400"/>
            <a:ext cx="8839204" cy="4195169"/>
          </a:xfrm>
          <a:prstGeom prst="rect">
            <a:avLst/>
          </a:prstGeom>
          <a:noFill/>
          <a:ln>
            <a:noFill/>
          </a:ln>
        </p:spPr>
      </p:pic>
      <p:sp>
        <p:nvSpPr>
          <p:cNvPr id="381" name="Google Shape;381;g2081c4a7cae_0_29"/>
          <p:cNvSpPr txBox="1"/>
          <p:nvPr/>
        </p:nvSpPr>
        <p:spPr>
          <a:xfrm>
            <a:off x="7228025" y="762625"/>
            <a:ext cx="157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g2081c4a7cae_0_29"/>
          <p:cNvSpPr/>
          <p:nvPr/>
        </p:nvSpPr>
        <p:spPr>
          <a:xfrm rot="-2257780">
            <a:off x="7453917" y="4250021"/>
            <a:ext cx="1407244" cy="906079"/>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Choose a backdrop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g2081c4a7cae_0_35"/>
          <p:cNvPicPr preferRelativeResize="0"/>
          <p:nvPr/>
        </p:nvPicPr>
        <p:blipFill rotWithShape="1">
          <a:blip r:embed="rId3">
            <a:alphaModFix/>
          </a:blip>
          <a:srcRect/>
          <a:stretch/>
        </p:blipFill>
        <p:spPr>
          <a:xfrm>
            <a:off x="152400" y="152400"/>
            <a:ext cx="8839204" cy="4195169"/>
          </a:xfrm>
          <a:prstGeom prst="rect">
            <a:avLst/>
          </a:prstGeom>
          <a:noFill/>
          <a:ln>
            <a:noFill/>
          </a:ln>
        </p:spPr>
      </p:pic>
      <p:sp>
        <p:nvSpPr>
          <p:cNvPr id="388" name="Google Shape;388;g2081c4a7cae_0_35"/>
          <p:cNvSpPr txBox="1"/>
          <p:nvPr/>
        </p:nvSpPr>
        <p:spPr>
          <a:xfrm>
            <a:off x="7228025" y="762625"/>
            <a:ext cx="157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g2081c4a7cae_0_35"/>
          <p:cNvSpPr/>
          <p:nvPr/>
        </p:nvSpPr>
        <p:spPr>
          <a:xfrm>
            <a:off x="152400" y="288025"/>
            <a:ext cx="1796400" cy="474600"/>
          </a:xfrm>
          <a:prstGeom prst="rect">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g2081c4a7cae_0_35"/>
          <p:cNvSpPr/>
          <p:nvPr/>
        </p:nvSpPr>
        <p:spPr>
          <a:xfrm>
            <a:off x="2101450" y="180625"/>
            <a:ext cx="2050500" cy="9822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Code, Costumes, and Sounds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11ada4b8e4d_0_4"/>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a:t>Lesson Objectives:  I can…</a:t>
            </a:r>
            <a:endParaRPr/>
          </a:p>
        </p:txBody>
      </p:sp>
      <p:sp>
        <p:nvSpPr>
          <p:cNvPr id="85" name="Google Shape;85;g11ada4b8e4d_0_4"/>
          <p:cNvSpPr txBox="1">
            <a:spLocks noGrp="1"/>
          </p:cNvSpPr>
          <p:nvPr>
            <p:ph type="body" idx="1"/>
          </p:nvPr>
        </p:nvSpPr>
        <p:spPr>
          <a:xfrm>
            <a:off x="259275" y="1455300"/>
            <a:ext cx="8520600" cy="22329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Describe characteristics of Computer Science (CS)</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Define the computational thinking skills of patterns and sequencing</a:t>
            </a:r>
            <a:endParaRPr>
              <a:highlight>
                <a:srgbClr val="FFFF00"/>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Describe a pattern I follow in my own life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Change my sprite and backdrop in Scratch</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Identify and understand the purpose of the start, speak/say, and switch costume blocks in Scratch</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Believe anyone can be a computer scientist!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endParaRPr>
          </a:p>
          <a:p>
            <a:pPr marL="457200" lvl="0" indent="0" algn="l" rtl="0">
              <a:lnSpc>
                <a:spcPct val="115000"/>
              </a:lnSpc>
              <a:spcBef>
                <a:spcPts val="1000"/>
              </a:spcBef>
              <a:spcAft>
                <a:spcPts val="0"/>
              </a:spcAft>
              <a:buSzPts val="1800"/>
              <a:buNone/>
            </a:pPr>
            <a:endParaRPr/>
          </a:p>
          <a:p>
            <a:pPr marL="0" lvl="0" indent="0" algn="l" rtl="0">
              <a:lnSpc>
                <a:spcPct val="115000"/>
              </a:lnSpc>
              <a:spcBef>
                <a:spcPts val="1000"/>
              </a:spcBef>
              <a:spcAft>
                <a:spcPts val="1200"/>
              </a:spcAft>
              <a:buSzPts val="1800"/>
              <a:buNone/>
            </a:pPr>
            <a:endParaRPr/>
          </a:p>
        </p:txBody>
      </p:sp>
      <p:pic>
        <p:nvPicPr>
          <p:cNvPr id="86" name="Google Shape;86;g11ada4b8e4d_0_4"/>
          <p:cNvPicPr preferRelativeResize="0"/>
          <p:nvPr/>
        </p:nvPicPr>
        <p:blipFill rotWithShape="1">
          <a:blip r:embed="rId3">
            <a:alphaModFix/>
          </a:blip>
          <a:srcRect/>
          <a:stretch/>
        </p:blipFill>
        <p:spPr>
          <a:xfrm>
            <a:off x="5188425" y="97675"/>
            <a:ext cx="2986650" cy="13126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g2081c4a7cae_0_42"/>
          <p:cNvPicPr preferRelativeResize="0"/>
          <p:nvPr/>
        </p:nvPicPr>
        <p:blipFill rotWithShape="1">
          <a:blip r:embed="rId3">
            <a:alphaModFix/>
          </a:blip>
          <a:srcRect/>
          <a:stretch/>
        </p:blipFill>
        <p:spPr>
          <a:xfrm>
            <a:off x="152400" y="152400"/>
            <a:ext cx="8839204" cy="4195169"/>
          </a:xfrm>
          <a:prstGeom prst="rect">
            <a:avLst/>
          </a:prstGeom>
          <a:noFill/>
          <a:ln>
            <a:noFill/>
          </a:ln>
        </p:spPr>
      </p:pic>
      <p:sp>
        <p:nvSpPr>
          <p:cNvPr id="396" name="Google Shape;396;g2081c4a7cae_0_42"/>
          <p:cNvSpPr txBox="1"/>
          <p:nvPr/>
        </p:nvSpPr>
        <p:spPr>
          <a:xfrm>
            <a:off x="7228025" y="762625"/>
            <a:ext cx="157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g2081c4a7cae_0_42"/>
          <p:cNvSpPr/>
          <p:nvPr/>
        </p:nvSpPr>
        <p:spPr>
          <a:xfrm>
            <a:off x="-50850" y="398250"/>
            <a:ext cx="737100" cy="2381100"/>
          </a:xfrm>
          <a:prstGeom prst="rect">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g2081c4a7cae_0_42"/>
          <p:cNvSpPr/>
          <p:nvPr/>
        </p:nvSpPr>
        <p:spPr>
          <a:xfrm>
            <a:off x="483000" y="1390400"/>
            <a:ext cx="2050500" cy="9822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Block categories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g2081c4a7cae_0_49"/>
          <p:cNvPicPr preferRelativeResize="0"/>
          <p:nvPr/>
        </p:nvPicPr>
        <p:blipFill rotWithShape="1">
          <a:blip r:embed="rId3">
            <a:alphaModFix/>
          </a:blip>
          <a:srcRect/>
          <a:stretch/>
        </p:blipFill>
        <p:spPr>
          <a:xfrm>
            <a:off x="152400" y="152400"/>
            <a:ext cx="8839204" cy="4195169"/>
          </a:xfrm>
          <a:prstGeom prst="rect">
            <a:avLst/>
          </a:prstGeom>
          <a:noFill/>
          <a:ln>
            <a:noFill/>
          </a:ln>
        </p:spPr>
      </p:pic>
      <p:sp>
        <p:nvSpPr>
          <p:cNvPr id="404" name="Google Shape;404;g2081c4a7cae_0_49"/>
          <p:cNvSpPr txBox="1"/>
          <p:nvPr/>
        </p:nvSpPr>
        <p:spPr>
          <a:xfrm>
            <a:off x="7228025" y="762625"/>
            <a:ext cx="157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g2081c4a7cae_0_49"/>
          <p:cNvSpPr/>
          <p:nvPr/>
        </p:nvSpPr>
        <p:spPr>
          <a:xfrm>
            <a:off x="322000" y="694850"/>
            <a:ext cx="1356000" cy="3330300"/>
          </a:xfrm>
          <a:prstGeom prst="rect">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g2081c4a7cae_0_49"/>
          <p:cNvSpPr/>
          <p:nvPr/>
        </p:nvSpPr>
        <p:spPr>
          <a:xfrm>
            <a:off x="1762525" y="1441250"/>
            <a:ext cx="2050500" cy="9822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Code Blocks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2081c4a7cae_0_56"/>
          <p:cNvSpPr txBox="1">
            <a:spLocks noGrp="1"/>
          </p:cNvSpPr>
          <p:nvPr>
            <p:ph type="title"/>
          </p:nvPr>
        </p:nvSpPr>
        <p:spPr>
          <a:xfrm>
            <a:off x="311700" y="1348800"/>
            <a:ext cx="8114400" cy="24459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6800"/>
              <a:buNone/>
            </a:pPr>
            <a:r>
              <a:rPr lang="en">
                <a:latin typeface="Bebas Neue"/>
                <a:ea typeface="Bebas Neue"/>
                <a:cs typeface="Bebas Neue"/>
                <a:sym typeface="Bebas Neue"/>
              </a:rPr>
              <a:t>Changing sprites &amp; Backdrops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g2081c4a7cae_0_60"/>
          <p:cNvPicPr preferRelativeResize="0"/>
          <p:nvPr/>
        </p:nvPicPr>
        <p:blipFill rotWithShape="1">
          <a:blip r:embed="rId3">
            <a:alphaModFix/>
          </a:blip>
          <a:srcRect/>
          <a:stretch/>
        </p:blipFill>
        <p:spPr>
          <a:xfrm>
            <a:off x="152400" y="152400"/>
            <a:ext cx="8839204" cy="4195169"/>
          </a:xfrm>
          <a:prstGeom prst="rect">
            <a:avLst/>
          </a:prstGeom>
          <a:noFill/>
          <a:ln>
            <a:noFill/>
          </a:ln>
        </p:spPr>
      </p:pic>
      <p:sp>
        <p:nvSpPr>
          <p:cNvPr id="417" name="Google Shape;417;g2081c4a7cae_0_60"/>
          <p:cNvSpPr txBox="1"/>
          <p:nvPr/>
        </p:nvSpPr>
        <p:spPr>
          <a:xfrm>
            <a:off x="7228025" y="762625"/>
            <a:ext cx="157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g2081c4a7cae_0_60"/>
          <p:cNvSpPr/>
          <p:nvPr/>
        </p:nvSpPr>
        <p:spPr>
          <a:xfrm>
            <a:off x="5613225" y="2880975"/>
            <a:ext cx="884700" cy="477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Sprite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g2081c4a7cae_0_66"/>
          <p:cNvPicPr preferRelativeResize="0"/>
          <p:nvPr/>
        </p:nvPicPr>
        <p:blipFill rotWithShape="1">
          <a:blip r:embed="rId3">
            <a:alphaModFix/>
          </a:blip>
          <a:srcRect/>
          <a:stretch/>
        </p:blipFill>
        <p:spPr>
          <a:xfrm>
            <a:off x="152400" y="152400"/>
            <a:ext cx="8839204" cy="4195169"/>
          </a:xfrm>
          <a:prstGeom prst="rect">
            <a:avLst/>
          </a:prstGeom>
          <a:noFill/>
          <a:ln>
            <a:noFill/>
          </a:ln>
        </p:spPr>
      </p:pic>
      <p:sp>
        <p:nvSpPr>
          <p:cNvPr id="424" name="Google Shape;424;g2081c4a7cae_0_66"/>
          <p:cNvSpPr txBox="1"/>
          <p:nvPr/>
        </p:nvSpPr>
        <p:spPr>
          <a:xfrm>
            <a:off x="7228025" y="762625"/>
            <a:ext cx="157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g2081c4a7cae_0_66"/>
          <p:cNvSpPr/>
          <p:nvPr/>
        </p:nvSpPr>
        <p:spPr>
          <a:xfrm>
            <a:off x="7162475" y="3946850"/>
            <a:ext cx="884700" cy="4776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2081c4a7cae_0_72"/>
          <p:cNvSpPr txBox="1"/>
          <p:nvPr/>
        </p:nvSpPr>
        <p:spPr>
          <a:xfrm>
            <a:off x="7228025" y="762625"/>
            <a:ext cx="157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1" name="Google Shape;431;g2081c4a7cae_0_72"/>
          <p:cNvPicPr preferRelativeResize="0"/>
          <p:nvPr/>
        </p:nvPicPr>
        <p:blipFill rotWithShape="1">
          <a:blip r:embed="rId3">
            <a:alphaModFix/>
          </a:blip>
          <a:srcRect/>
          <a:stretch/>
        </p:blipFill>
        <p:spPr>
          <a:xfrm>
            <a:off x="0" y="348500"/>
            <a:ext cx="9027074" cy="42133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081c4a7cae_0_77"/>
          <p:cNvSpPr txBox="1"/>
          <p:nvPr/>
        </p:nvSpPr>
        <p:spPr>
          <a:xfrm>
            <a:off x="7228025" y="762625"/>
            <a:ext cx="157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7" name="Google Shape;437;g2081c4a7cae_0_77"/>
          <p:cNvPicPr preferRelativeResize="0"/>
          <p:nvPr/>
        </p:nvPicPr>
        <p:blipFill rotWithShape="1">
          <a:blip r:embed="rId3">
            <a:alphaModFix/>
          </a:blip>
          <a:srcRect/>
          <a:stretch/>
        </p:blipFill>
        <p:spPr>
          <a:xfrm>
            <a:off x="0" y="348500"/>
            <a:ext cx="9027074" cy="4213300"/>
          </a:xfrm>
          <a:prstGeom prst="rect">
            <a:avLst/>
          </a:prstGeom>
          <a:noFill/>
          <a:ln>
            <a:noFill/>
          </a:ln>
        </p:spPr>
      </p:pic>
      <p:sp>
        <p:nvSpPr>
          <p:cNvPr id="438" name="Google Shape;438;g2081c4a7cae_0_77"/>
          <p:cNvSpPr/>
          <p:nvPr/>
        </p:nvSpPr>
        <p:spPr>
          <a:xfrm rot="-9740100">
            <a:off x="1019629" y="1441135"/>
            <a:ext cx="2901620" cy="1607971"/>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2081c4a7cae_0_83"/>
          <p:cNvSpPr txBox="1"/>
          <p:nvPr/>
        </p:nvSpPr>
        <p:spPr>
          <a:xfrm>
            <a:off x="7228025" y="762625"/>
            <a:ext cx="157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4" name="Google Shape;444;g2081c4a7cae_0_83"/>
          <p:cNvPicPr preferRelativeResize="0"/>
          <p:nvPr/>
        </p:nvPicPr>
        <p:blipFill rotWithShape="1">
          <a:blip r:embed="rId3">
            <a:alphaModFix/>
          </a:blip>
          <a:srcRect/>
          <a:stretch/>
        </p:blipFill>
        <p:spPr>
          <a:xfrm>
            <a:off x="132638" y="597150"/>
            <a:ext cx="8878726" cy="3949200"/>
          </a:xfrm>
          <a:prstGeom prst="rect">
            <a:avLst/>
          </a:prstGeom>
          <a:noFill/>
          <a:ln>
            <a:noFill/>
          </a:ln>
        </p:spPr>
      </p:pic>
      <p:sp>
        <p:nvSpPr>
          <p:cNvPr id="445" name="Google Shape;445;g2081c4a7cae_0_83"/>
          <p:cNvSpPr/>
          <p:nvPr/>
        </p:nvSpPr>
        <p:spPr>
          <a:xfrm>
            <a:off x="6717750" y="3384350"/>
            <a:ext cx="384300" cy="400200"/>
          </a:xfrm>
          <a:prstGeom prst="ellipse">
            <a:avLst/>
          </a:prstGeom>
          <a:noFill/>
          <a:ln w="1524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2081c4a7cae_0_89"/>
          <p:cNvSpPr txBox="1"/>
          <p:nvPr/>
        </p:nvSpPr>
        <p:spPr>
          <a:xfrm>
            <a:off x="7228025" y="762625"/>
            <a:ext cx="157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1" name="Google Shape;451;g2081c4a7cae_0_89"/>
          <p:cNvPicPr preferRelativeResize="0"/>
          <p:nvPr/>
        </p:nvPicPr>
        <p:blipFill rotWithShape="1">
          <a:blip r:embed="rId3">
            <a:alphaModFix/>
          </a:blip>
          <a:srcRect/>
          <a:stretch/>
        </p:blipFill>
        <p:spPr>
          <a:xfrm>
            <a:off x="0" y="560725"/>
            <a:ext cx="9080551" cy="40579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2081c4a7cae_0_94"/>
          <p:cNvSpPr txBox="1"/>
          <p:nvPr/>
        </p:nvSpPr>
        <p:spPr>
          <a:xfrm>
            <a:off x="7228025" y="762625"/>
            <a:ext cx="157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7" name="Google Shape;457;g2081c4a7cae_0_94"/>
          <p:cNvPicPr preferRelativeResize="0"/>
          <p:nvPr/>
        </p:nvPicPr>
        <p:blipFill rotWithShape="1">
          <a:blip r:embed="rId3">
            <a:alphaModFix/>
          </a:blip>
          <a:srcRect/>
          <a:stretch/>
        </p:blipFill>
        <p:spPr>
          <a:xfrm>
            <a:off x="0" y="560725"/>
            <a:ext cx="9080551" cy="4057975"/>
          </a:xfrm>
          <a:prstGeom prst="rect">
            <a:avLst/>
          </a:prstGeom>
          <a:noFill/>
          <a:ln>
            <a:noFill/>
          </a:ln>
        </p:spPr>
      </p:pic>
      <p:sp>
        <p:nvSpPr>
          <p:cNvPr id="458" name="Google Shape;458;g2081c4a7cae_0_94"/>
          <p:cNvSpPr/>
          <p:nvPr/>
        </p:nvSpPr>
        <p:spPr>
          <a:xfrm rot="2533512">
            <a:off x="7457922" y="3838145"/>
            <a:ext cx="1454810" cy="358925"/>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9" name="Google Shape;459;g2081c4a7cae_0_94"/>
          <p:cNvPicPr preferRelativeResize="0"/>
          <p:nvPr/>
        </p:nvPicPr>
        <p:blipFill rotWithShape="1">
          <a:blip r:embed="rId4">
            <a:alphaModFix/>
          </a:blip>
          <a:srcRect/>
          <a:stretch/>
        </p:blipFill>
        <p:spPr>
          <a:xfrm>
            <a:off x="5556175" y="1664475"/>
            <a:ext cx="2277050" cy="2313775"/>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11ada4b8e4d_0_10"/>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a:t>Vocabulary</a:t>
            </a:r>
            <a:endParaRPr/>
          </a:p>
        </p:txBody>
      </p:sp>
      <p:sp>
        <p:nvSpPr>
          <p:cNvPr id="92" name="Google Shape;92;g11ada4b8e4d_0_10"/>
          <p:cNvSpPr txBox="1">
            <a:spLocks noGrp="1"/>
          </p:cNvSpPr>
          <p:nvPr>
            <p:ph type="body" idx="1"/>
          </p:nvPr>
        </p:nvSpPr>
        <p:spPr>
          <a:xfrm>
            <a:off x="311700" y="1152475"/>
            <a:ext cx="8520600" cy="22329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SzPts val="1800"/>
              <a:buChar char="★"/>
            </a:pPr>
            <a:r>
              <a:rPr lang="en"/>
              <a:t>Computer Science</a:t>
            </a:r>
            <a:endParaRPr/>
          </a:p>
          <a:p>
            <a:pPr marL="457200" lvl="0" indent="-342900" algn="l" rtl="0">
              <a:lnSpc>
                <a:spcPct val="115000"/>
              </a:lnSpc>
              <a:spcBef>
                <a:spcPts val="1000"/>
              </a:spcBef>
              <a:spcAft>
                <a:spcPts val="0"/>
              </a:spcAft>
              <a:buSzPts val="1800"/>
              <a:buChar char="★"/>
            </a:pPr>
            <a:r>
              <a:rPr lang="en"/>
              <a:t>Coding</a:t>
            </a:r>
            <a:endParaRPr/>
          </a:p>
          <a:p>
            <a:pPr marL="457200" lvl="0" indent="-342900" algn="l" rtl="0">
              <a:lnSpc>
                <a:spcPct val="115000"/>
              </a:lnSpc>
              <a:spcBef>
                <a:spcPts val="1000"/>
              </a:spcBef>
              <a:spcAft>
                <a:spcPts val="0"/>
              </a:spcAft>
              <a:buSzPts val="1800"/>
              <a:buChar char="★"/>
            </a:pPr>
            <a:r>
              <a:rPr lang="en"/>
              <a:t>Computer Scientists</a:t>
            </a:r>
            <a:endParaRPr/>
          </a:p>
          <a:p>
            <a:pPr marL="457200" lvl="0" indent="-342900" algn="l" rtl="0">
              <a:lnSpc>
                <a:spcPct val="115000"/>
              </a:lnSpc>
              <a:spcBef>
                <a:spcPts val="1000"/>
              </a:spcBef>
              <a:spcAft>
                <a:spcPts val="0"/>
              </a:spcAft>
              <a:buSzPts val="1800"/>
              <a:buChar char="★"/>
            </a:pPr>
            <a:r>
              <a:rPr lang="en"/>
              <a:t>Patterns </a:t>
            </a:r>
            <a:endParaRPr/>
          </a:p>
          <a:p>
            <a:pPr marL="457200" lvl="0" indent="-342900" algn="l" rtl="0">
              <a:lnSpc>
                <a:spcPct val="115000"/>
              </a:lnSpc>
              <a:spcBef>
                <a:spcPts val="1000"/>
              </a:spcBef>
              <a:spcAft>
                <a:spcPts val="0"/>
              </a:spcAft>
              <a:buSzPts val="1800"/>
              <a:buChar char="★"/>
            </a:pPr>
            <a:r>
              <a:rPr lang="en"/>
              <a:t>Sequencing </a:t>
            </a:r>
            <a:endParaRPr/>
          </a:p>
        </p:txBody>
      </p:sp>
      <p:pic>
        <p:nvPicPr>
          <p:cNvPr id="93" name="Google Shape;93;g11ada4b8e4d_0_10"/>
          <p:cNvPicPr preferRelativeResize="0"/>
          <p:nvPr/>
        </p:nvPicPr>
        <p:blipFill rotWithShape="1">
          <a:blip r:embed="rId3">
            <a:alphaModFix/>
          </a:blip>
          <a:srcRect/>
          <a:stretch/>
        </p:blipFill>
        <p:spPr>
          <a:xfrm rot="552762">
            <a:off x="4017268" y="1144392"/>
            <a:ext cx="4700490" cy="226778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2081c4a7cae_0_101"/>
          <p:cNvSpPr txBox="1"/>
          <p:nvPr/>
        </p:nvSpPr>
        <p:spPr>
          <a:xfrm>
            <a:off x="7228025" y="762625"/>
            <a:ext cx="157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5" name="Google Shape;465;g2081c4a7cae_0_101"/>
          <p:cNvPicPr preferRelativeResize="0"/>
          <p:nvPr/>
        </p:nvPicPr>
        <p:blipFill rotWithShape="1">
          <a:blip r:embed="rId3">
            <a:alphaModFix/>
          </a:blip>
          <a:srcRect/>
          <a:stretch/>
        </p:blipFill>
        <p:spPr>
          <a:xfrm>
            <a:off x="111550" y="583325"/>
            <a:ext cx="8940698" cy="42553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1dc9d82accf_0_390"/>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Try it out!</a:t>
            </a:r>
            <a:endParaRPr>
              <a:highlight>
                <a:srgbClr val="FFFF00"/>
              </a:highlight>
            </a:endParaRPr>
          </a:p>
        </p:txBody>
      </p:sp>
      <p:sp>
        <p:nvSpPr>
          <p:cNvPr id="471" name="Google Shape;471;g1dc9d82accf_0_39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406400" algn="l" rtl="0">
              <a:lnSpc>
                <a:spcPct val="115000"/>
              </a:lnSpc>
              <a:spcBef>
                <a:spcPts val="0"/>
              </a:spcBef>
              <a:spcAft>
                <a:spcPts val="0"/>
              </a:spcAft>
              <a:buSzPts val="2800"/>
              <a:buChar char="❏"/>
            </a:pPr>
            <a:r>
              <a:rPr lang="en" sz="2800"/>
              <a:t>Open Scratch</a:t>
            </a:r>
            <a:endParaRPr sz="2800"/>
          </a:p>
          <a:p>
            <a:pPr marL="457200" lvl="0" indent="-406400" algn="l" rtl="0">
              <a:lnSpc>
                <a:spcPct val="115000"/>
              </a:lnSpc>
              <a:spcBef>
                <a:spcPts val="0"/>
              </a:spcBef>
              <a:spcAft>
                <a:spcPts val="0"/>
              </a:spcAft>
              <a:buSzPts val="2800"/>
              <a:buChar char="❏"/>
            </a:pPr>
            <a:r>
              <a:rPr lang="en" sz="2800"/>
              <a:t>Change your sprite</a:t>
            </a:r>
            <a:endParaRPr sz="2800"/>
          </a:p>
          <a:p>
            <a:pPr marL="457200" lvl="0" indent="-406400" algn="l" rtl="0">
              <a:lnSpc>
                <a:spcPct val="115000"/>
              </a:lnSpc>
              <a:spcBef>
                <a:spcPts val="0"/>
              </a:spcBef>
              <a:spcAft>
                <a:spcPts val="0"/>
              </a:spcAft>
              <a:buSzPts val="2800"/>
              <a:buChar char="❏"/>
            </a:pPr>
            <a:r>
              <a:rPr lang="en" sz="2800"/>
              <a:t>Change your backdrop</a:t>
            </a:r>
            <a:endParaRPr sz="2800"/>
          </a:p>
          <a:p>
            <a:pPr marL="457200" lvl="0" indent="0" algn="l" rtl="0">
              <a:lnSpc>
                <a:spcPct val="115000"/>
              </a:lnSpc>
              <a:spcBef>
                <a:spcPts val="0"/>
              </a:spcBef>
              <a:spcAft>
                <a:spcPts val="0"/>
              </a:spcAft>
              <a:buSzPts val="1800"/>
              <a:buNone/>
            </a:pPr>
            <a:endParaRPr sz="2800"/>
          </a:p>
          <a:p>
            <a:pPr marL="0" lvl="0" indent="0" algn="l" rtl="0">
              <a:lnSpc>
                <a:spcPct val="115000"/>
              </a:lnSpc>
              <a:spcBef>
                <a:spcPts val="1200"/>
              </a:spcBef>
              <a:spcAft>
                <a:spcPts val="1200"/>
              </a:spcAft>
              <a:buSzPts val="1800"/>
              <a:buNone/>
            </a:pPr>
            <a:r>
              <a:rPr lang="en" sz="2800"/>
              <a:t>Questions?</a:t>
            </a:r>
            <a:endParaRPr sz="2800"/>
          </a:p>
        </p:txBody>
      </p:sp>
      <p:sp>
        <p:nvSpPr>
          <p:cNvPr id="472" name="Google Shape;472;g1dc9d82accf_0_390"/>
          <p:cNvSpPr txBox="1"/>
          <p:nvPr/>
        </p:nvSpPr>
        <p:spPr>
          <a:xfrm>
            <a:off x="0" y="4035300"/>
            <a:ext cx="89682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 sz="6000" b="0" i="0" u="none" strike="noStrike" cap="none">
                <a:solidFill>
                  <a:schemeClr val="accent5"/>
                </a:solidFill>
                <a:latin typeface="Bebas Neue"/>
                <a:ea typeface="Bebas Neue"/>
                <a:cs typeface="Bebas Neue"/>
                <a:sym typeface="Bebas Neue"/>
              </a:rPr>
              <a:t>Pause and work (5 minutes)</a:t>
            </a:r>
            <a:endParaRPr sz="6000" b="0" i="0" u="none" strike="noStrike" cap="none">
              <a:solidFill>
                <a:schemeClr val="accent5"/>
              </a:solidFill>
              <a:latin typeface="Bebas Neue"/>
              <a:ea typeface="Bebas Neue"/>
              <a:cs typeface="Bebas Neue"/>
              <a:sym typeface="Bebas Neue"/>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1dc9d82accf_0_655"/>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a:t>Lesson Objectives:  I can…</a:t>
            </a:r>
            <a:endParaRPr/>
          </a:p>
        </p:txBody>
      </p:sp>
      <p:sp>
        <p:nvSpPr>
          <p:cNvPr id="478" name="Google Shape;478;g1dc9d82accf_0_655"/>
          <p:cNvSpPr txBox="1">
            <a:spLocks noGrp="1"/>
          </p:cNvSpPr>
          <p:nvPr>
            <p:ph type="body" idx="1"/>
          </p:nvPr>
        </p:nvSpPr>
        <p:spPr>
          <a:xfrm>
            <a:off x="259275" y="1455300"/>
            <a:ext cx="8520600" cy="22329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8"/>
                  </a:ext>
                </a:extLst>
              </a:rPr>
              <a:t>Describe characteristics of Computer Science (CS)</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
                  </a:ext>
                </a:extLst>
              </a:rPr>
              <a:t>Define the computational thinking skills of patterns and sequencing</a:t>
            </a:r>
            <a:endParaRPr>
              <a:highlight>
                <a:srgbClr val="FFFF00"/>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
                  </a:ext>
                </a:extLst>
              </a:rPr>
              <a:t>Describe a pattern I follow in my own life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3"/>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4"/>
                  </a:ext>
                </a:extLst>
              </a:rPr>
              <a:t>Change my sprite and backdrop in Scratch</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5"/>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
                  </a:ext>
                </a:extLst>
              </a:rPr>
              <a:t>Identify and understand the purpose of the start, speak/say, and switch costume blocks in Scratch</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8"/>
                  </a:ext>
                </a:extLst>
              </a:rPr>
              <a:t>Believe anyone can be a computer scientist!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9"/>
                </a:ext>
              </a:extLst>
            </a:endParaRPr>
          </a:p>
          <a:p>
            <a:pPr marL="457200" lvl="0" indent="0" algn="l" rtl="0">
              <a:lnSpc>
                <a:spcPct val="115000"/>
              </a:lnSpc>
              <a:spcBef>
                <a:spcPts val="1000"/>
              </a:spcBef>
              <a:spcAft>
                <a:spcPts val="0"/>
              </a:spcAft>
              <a:buSzPts val="1800"/>
              <a:buNone/>
            </a:pPr>
            <a:endParaRPr/>
          </a:p>
          <a:p>
            <a:pPr marL="0" lvl="0" indent="0" algn="l" rtl="0">
              <a:lnSpc>
                <a:spcPct val="115000"/>
              </a:lnSpc>
              <a:spcBef>
                <a:spcPts val="1000"/>
              </a:spcBef>
              <a:spcAft>
                <a:spcPts val="1200"/>
              </a:spcAft>
              <a:buSzPts val="1800"/>
              <a:buNone/>
            </a:pPr>
            <a:endParaRPr/>
          </a:p>
        </p:txBody>
      </p:sp>
      <p:pic>
        <p:nvPicPr>
          <p:cNvPr id="479" name="Google Shape;479;g1dc9d82accf_0_655"/>
          <p:cNvPicPr preferRelativeResize="0"/>
          <p:nvPr/>
        </p:nvPicPr>
        <p:blipFill rotWithShape="1">
          <a:blip r:embed="rId3">
            <a:alphaModFix/>
          </a:blip>
          <a:srcRect/>
          <a:stretch/>
        </p:blipFill>
        <p:spPr>
          <a:xfrm>
            <a:off x="5188425" y="97675"/>
            <a:ext cx="2986650" cy="13126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3"/>
        <p:cNvGrpSpPr/>
        <p:nvPr/>
      </p:nvGrpSpPr>
      <p:grpSpPr>
        <a:xfrm>
          <a:off x="0" y="0"/>
          <a:ext cx="0" cy="0"/>
          <a:chOff x="0" y="0"/>
          <a:chExt cx="0" cy="0"/>
        </a:xfrm>
      </p:grpSpPr>
      <p:sp>
        <p:nvSpPr>
          <p:cNvPr id="484" name="Google Shape;484;g1dc9d82accf_0_512"/>
          <p:cNvSpPr txBox="1">
            <a:spLocks noGrp="1"/>
          </p:cNvSpPr>
          <p:nvPr>
            <p:ph type="title"/>
          </p:nvPr>
        </p:nvSpPr>
        <p:spPr>
          <a:xfrm>
            <a:off x="472650" y="189325"/>
            <a:ext cx="4335900" cy="4427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4800"/>
              <a:buNone/>
            </a:pPr>
            <a:r>
              <a:rPr lang="en" b="1">
                <a:solidFill>
                  <a:schemeClr val="accent4"/>
                </a:solidFill>
                <a:latin typeface="Bebas Neue"/>
                <a:ea typeface="Bebas Neue"/>
                <a:cs typeface="Bebas Neue"/>
                <a:sym typeface="Bebas Neue"/>
              </a:rPr>
              <a:t> </a:t>
            </a:r>
            <a:r>
              <a:rPr lang="en">
                <a:solidFill>
                  <a:schemeClr val="accent4"/>
                </a:solidFill>
                <a:latin typeface="Bebas Neue"/>
                <a:ea typeface="Bebas Neue"/>
                <a:cs typeface="Bebas Neue"/>
                <a:sym typeface="Bebas Neue"/>
              </a:rPr>
              <a:t>We can write </a:t>
            </a:r>
            <a:r>
              <a:rPr lang="en" b="1">
                <a:solidFill>
                  <a:schemeClr val="accent4"/>
                </a:solidFill>
                <a:latin typeface="Bebas Neue"/>
                <a:ea typeface="Bebas Neue"/>
                <a:cs typeface="Bebas Neue"/>
                <a:sym typeface="Bebas Neue"/>
              </a:rPr>
              <a:t>code </a:t>
            </a:r>
            <a:r>
              <a:rPr lang="en">
                <a:solidFill>
                  <a:schemeClr val="accent4"/>
                </a:solidFill>
                <a:latin typeface="Bebas Neue"/>
                <a:ea typeface="Bebas Neue"/>
                <a:cs typeface="Bebas Neue"/>
                <a:sym typeface="Bebas Neue"/>
              </a:rPr>
              <a:t>in</a:t>
            </a:r>
            <a:r>
              <a:rPr lang="en" b="1">
                <a:solidFill>
                  <a:schemeClr val="accent4"/>
                </a:solidFill>
                <a:latin typeface="Bebas Neue"/>
                <a:ea typeface="Bebas Neue"/>
                <a:cs typeface="Bebas Neue"/>
                <a:sym typeface="Bebas Neue"/>
              </a:rPr>
              <a:t> Scratch</a:t>
            </a:r>
            <a:endParaRPr b="1">
              <a:solidFill>
                <a:schemeClr val="accent4"/>
              </a:solidFill>
            </a:endParaRPr>
          </a:p>
        </p:txBody>
      </p:sp>
      <p:pic>
        <p:nvPicPr>
          <p:cNvPr id="485" name="Google Shape;485;g1dc9d82accf_0_512"/>
          <p:cNvPicPr preferRelativeResize="0"/>
          <p:nvPr/>
        </p:nvPicPr>
        <p:blipFill rotWithShape="1">
          <a:blip r:embed="rId3">
            <a:alphaModFix/>
          </a:blip>
          <a:srcRect/>
          <a:stretch/>
        </p:blipFill>
        <p:spPr>
          <a:xfrm>
            <a:off x="72650" y="2889939"/>
            <a:ext cx="2246325" cy="748775"/>
          </a:xfrm>
          <a:prstGeom prst="rect">
            <a:avLst/>
          </a:prstGeom>
          <a:noFill/>
          <a:ln>
            <a:noFill/>
          </a:ln>
        </p:spPr>
      </p:pic>
      <p:pic>
        <p:nvPicPr>
          <p:cNvPr id="486" name="Google Shape;486;g1dc9d82accf_0_512"/>
          <p:cNvPicPr preferRelativeResize="0"/>
          <p:nvPr/>
        </p:nvPicPr>
        <p:blipFill rotWithShape="1">
          <a:blip r:embed="rId4">
            <a:alphaModFix/>
          </a:blip>
          <a:srcRect/>
          <a:stretch/>
        </p:blipFill>
        <p:spPr>
          <a:xfrm>
            <a:off x="2361150" y="3735579"/>
            <a:ext cx="3269405" cy="1060700"/>
          </a:xfrm>
          <a:prstGeom prst="rect">
            <a:avLst/>
          </a:prstGeom>
          <a:noFill/>
          <a:ln>
            <a:noFill/>
          </a:ln>
        </p:spPr>
      </p:pic>
      <p:pic>
        <p:nvPicPr>
          <p:cNvPr id="487" name="Google Shape;487;g1dc9d82accf_0_512"/>
          <p:cNvPicPr preferRelativeResize="0"/>
          <p:nvPr/>
        </p:nvPicPr>
        <p:blipFill rotWithShape="1">
          <a:blip r:embed="rId5">
            <a:alphaModFix/>
          </a:blip>
          <a:srcRect/>
          <a:stretch/>
        </p:blipFill>
        <p:spPr>
          <a:xfrm>
            <a:off x="2410550" y="2447650"/>
            <a:ext cx="3668650" cy="1191075"/>
          </a:xfrm>
          <a:prstGeom prst="rect">
            <a:avLst/>
          </a:prstGeom>
          <a:noFill/>
          <a:ln>
            <a:noFill/>
          </a:ln>
        </p:spPr>
      </p:pic>
      <p:pic>
        <p:nvPicPr>
          <p:cNvPr id="488" name="Google Shape;488;g1dc9d82accf_0_512"/>
          <p:cNvPicPr preferRelativeResize="0"/>
          <p:nvPr/>
        </p:nvPicPr>
        <p:blipFill rotWithShape="1">
          <a:blip r:embed="rId6">
            <a:alphaModFix/>
          </a:blip>
          <a:srcRect/>
          <a:stretch/>
        </p:blipFill>
        <p:spPr>
          <a:xfrm>
            <a:off x="413126" y="3922171"/>
            <a:ext cx="1828800" cy="874104"/>
          </a:xfrm>
          <a:prstGeom prst="rect">
            <a:avLst/>
          </a:prstGeom>
          <a:noFill/>
          <a:ln>
            <a:noFill/>
          </a:ln>
        </p:spPr>
      </p:pic>
      <p:grpSp>
        <p:nvGrpSpPr>
          <p:cNvPr id="489" name="Google Shape;489;g1dc9d82accf_0_512"/>
          <p:cNvGrpSpPr/>
          <p:nvPr/>
        </p:nvGrpSpPr>
        <p:grpSpPr>
          <a:xfrm>
            <a:off x="3" y="2030659"/>
            <a:ext cx="2985351" cy="987552"/>
            <a:chOff x="3559150" y="4122150"/>
            <a:chExt cx="2377439" cy="731520"/>
          </a:xfrm>
        </p:grpSpPr>
        <p:pic>
          <p:nvPicPr>
            <p:cNvPr id="490" name="Google Shape;490;g1dc9d82accf_0_512"/>
            <p:cNvPicPr preferRelativeResize="0"/>
            <p:nvPr/>
          </p:nvPicPr>
          <p:blipFill rotWithShape="1">
            <a:blip r:embed="rId5">
              <a:alphaModFix/>
            </a:blip>
            <a:srcRect/>
            <a:stretch/>
          </p:blipFill>
          <p:spPr>
            <a:xfrm>
              <a:off x="3559150" y="4122150"/>
              <a:ext cx="2377439" cy="731520"/>
            </a:xfrm>
            <a:prstGeom prst="rect">
              <a:avLst/>
            </a:prstGeom>
            <a:noFill/>
            <a:ln>
              <a:noFill/>
            </a:ln>
          </p:spPr>
        </p:pic>
        <p:sp>
          <p:nvSpPr>
            <p:cNvPr id="491" name="Google Shape;491;g1dc9d82accf_0_512"/>
            <p:cNvSpPr/>
            <p:nvPr/>
          </p:nvSpPr>
          <p:spPr>
            <a:xfrm>
              <a:off x="4284075" y="4275350"/>
              <a:ext cx="165900" cy="148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2" name="Google Shape;492;g1dc9d82accf_0_512"/>
          <p:cNvSpPr txBox="1"/>
          <p:nvPr/>
        </p:nvSpPr>
        <p:spPr>
          <a:xfrm>
            <a:off x="5007425" y="0"/>
            <a:ext cx="4136400" cy="5143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6800"/>
              <a:buFont typeface="Arial"/>
              <a:buNone/>
            </a:pPr>
            <a:r>
              <a:rPr lang="en" sz="6800" b="0" i="0" u="none" strike="noStrike" cap="none">
                <a:solidFill>
                  <a:schemeClr val="lt1"/>
                </a:solidFill>
                <a:latin typeface="Bebas Neue"/>
                <a:ea typeface="Bebas Neue"/>
                <a:cs typeface="Bebas Neue"/>
                <a:sym typeface="Bebas Neue"/>
              </a:rPr>
              <a:t>Pause and share</a:t>
            </a:r>
            <a:endParaRPr sz="6800" b="0" i="0" u="none" strike="noStrike" cap="none">
              <a:solidFill>
                <a:schemeClr val="lt1"/>
              </a:solidFill>
              <a:latin typeface="Bebas Neue"/>
              <a:ea typeface="Bebas Neue"/>
              <a:cs typeface="Bebas Neue"/>
              <a:sym typeface="Bebas Neue"/>
            </a:endParaRPr>
          </a:p>
          <a:p>
            <a:pPr marL="0" marR="0" lvl="0" indent="0" algn="l" rtl="0">
              <a:lnSpc>
                <a:spcPct val="100000"/>
              </a:lnSpc>
              <a:spcBef>
                <a:spcPts val="0"/>
              </a:spcBef>
              <a:spcAft>
                <a:spcPts val="0"/>
              </a:spcAft>
              <a:buClr>
                <a:srgbClr val="000000"/>
              </a:buClr>
              <a:buSzPts val="6800"/>
              <a:buFont typeface="Arial"/>
              <a:buNone/>
            </a:pPr>
            <a:r>
              <a:rPr lang="en" sz="6800" b="0" i="0" u="none" strike="noStrike" cap="none">
                <a:solidFill>
                  <a:schemeClr val="lt1"/>
                </a:solidFill>
                <a:latin typeface="Bebas Neue"/>
                <a:ea typeface="Bebas Neue"/>
                <a:cs typeface="Bebas Neue"/>
                <a:sym typeface="Bebas Neue"/>
              </a:rPr>
              <a:t>(2-5 minutes)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g2081c4a7cae_0_170">
            <a:hlinkClick r:id="rId3"/>
          </p:cNvPr>
          <p:cNvPicPr preferRelativeResize="0"/>
          <p:nvPr/>
        </p:nvPicPr>
        <p:blipFill rotWithShape="1">
          <a:blip r:embed="rId4">
            <a:alphaModFix/>
          </a:blip>
          <a:srcRect/>
          <a:stretch/>
        </p:blipFill>
        <p:spPr>
          <a:xfrm>
            <a:off x="756350" y="475676"/>
            <a:ext cx="7985050" cy="3789799"/>
          </a:xfrm>
          <a:prstGeom prst="rect">
            <a:avLst/>
          </a:prstGeom>
          <a:noFill/>
          <a:ln>
            <a:noFill/>
          </a:ln>
        </p:spPr>
      </p:pic>
      <p:sp>
        <p:nvSpPr>
          <p:cNvPr id="498" name="Google Shape;498;g2081c4a7cae_0_170"/>
          <p:cNvSpPr txBox="1">
            <a:spLocks noGrp="1"/>
          </p:cNvSpPr>
          <p:nvPr>
            <p:ph type="title"/>
          </p:nvPr>
        </p:nvSpPr>
        <p:spPr>
          <a:xfrm rot="-5400000">
            <a:off x="-3892550" y="3218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Start Block (</a:t>
            </a:r>
            <a:r>
              <a:rPr lang="en" u="sng">
                <a:solidFill>
                  <a:schemeClr val="hlink"/>
                </a:solidFill>
                <a:hlinkClick r:id="rId5"/>
              </a:rPr>
              <a:t>explainer video</a:t>
            </a:r>
            <a:r>
              <a:rPr lang="en"/>
              <a:t>)</a:t>
            </a:r>
            <a:endParaRPr/>
          </a:p>
        </p:txBody>
      </p:sp>
      <p:sp>
        <p:nvSpPr>
          <p:cNvPr id="499" name="Google Shape;499;g2081c4a7cae_0_170"/>
          <p:cNvSpPr txBox="1">
            <a:spLocks noGrp="1"/>
          </p:cNvSpPr>
          <p:nvPr>
            <p:ph type="body" idx="1"/>
          </p:nvPr>
        </p:nvSpPr>
        <p:spPr>
          <a:xfrm>
            <a:off x="784225" y="4265486"/>
            <a:ext cx="7929300" cy="670800"/>
          </a:xfrm>
          <a:prstGeom prst="rect">
            <a:avLst/>
          </a:prstGeom>
          <a:noFill/>
          <a:ln>
            <a:noFill/>
          </a:ln>
        </p:spPr>
        <p:txBody>
          <a:bodyPr spcFirstLastPara="1" wrap="square" lIns="91425" tIns="91425" rIns="91425" bIns="91425" anchor="t" anchorCtr="0">
            <a:normAutofit fontScale="25000"/>
          </a:bodyPr>
          <a:lstStyle/>
          <a:p>
            <a:pPr marL="0" lvl="0" indent="0" algn="l" rtl="0">
              <a:lnSpc>
                <a:spcPct val="115000"/>
              </a:lnSpc>
              <a:spcBef>
                <a:spcPts val="0"/>
              </a:spcBef>
              <a:spcAft>
                <a:spcPts val="0"/>
              </a:spcAft>
              <a:buSzPct val="90000"/>
              <a:buNone/>
            </a:pPr>
            <a:r>
              <a:rPr lang="en" sz="8000"/>
              <a:t>Tells your code to run when you click the green flag in Scratch.</a:t>
            </a:r>
            <a:endParaRPr/>
          </a:p>
          <a:p>
            <a:pPr marL="0" lvl="0" indent="0" algn="l" rtl="0">
              <a:lnSpc>
                <a:spcPct val="115000"/>
              </a:lnSpc>
              <a:spcBef>
                <a:spcPts val="0"/>
              </a:spcBef>
              <a:spcAft>
                <a:spcPts val="0"/>
              </a:spcAft>
              <a:buSzPct val="100000"/>
              <a:buNone/>
            </a:pPr>
            <a:endParaRPr/>
          </a:p>
        </p:txBody>
      </p:sp>
      <p:pic>
        <p:nvPicPr>
          <p:cNvPr id="500" name="Google Shape;500;g2081c4a7cae_0_170"/>
          <p:cNvPicPr preferRelativeResize="0"/>
          <p:nvPr/>
        </p:nvPicPr>
        <p:blipFill rotWithShape="1">
          <a:blip r:embed="rId6">
            <a:alphaModFix/>
          </a:blip>
          <a:srcRect/>
          <a:stretch/>
        </p:blipFill>
        <p:spPr>
          <a:xfrm>
            <a:off x="3657601" y="1499121"/>
            <a:ext cx="1828800" cy="874104"/>
          </a:xfrm>
          <a:prstGeom prst="rect">
            <a:avLst/>
          </a:prstGeom>
          <a:noFill/>
          <a:ln>
            <a:noFill/>
          </a:ln>
        </p:spPr>
      </p:pic>
      <p:sp>
        <p:nvSpPr>
          <p:cNvPr id="501" name="Google Shape;501;g2081c4a7cae_0_170"/>
          <p:cNvSpPr/>
          <p:nvPr/>
        </p:nvSpPr>
        <p:spPr>
          <a:xfrm rot="726301">
            <a:off x="4916666" y="655534"/>
            <a:ext cx="1522145" cy="382935"/>
          </a:xfrm>
          <a:prstGeom prst="rightArrow">
            <a:avLst>
              <a:gd name="adj1" fmla="val 50000"/>
              <a:gd name="adj2" fmla="val 50000"/>
            </a:avLst>
          </a:prstGeom>
          <a:solidFill>
            <a:srgbClr val="D84315"/>
          </a:solidFill>
          <a:ln w="9525" cap="flat" cmpd="sng">
            <a:solidFill>
              <a:srgbClr val="FF572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2081c4a7cae_0_178"/>
          <p:cNvSpPr txBox="1">
            <a:spLocks noGrp="1"/>
          </p:cNvSpPr>
          <p:nvPr>
            <p:ph type="title"/>
          </p:nvPr>
        </p:nvSpPr>
        <p:spPr>
          <a:xfrm rot="-5400000">
            <a:off x="-3834198" y="407646"/>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Think block (</a:t>
            </a:r>
            <a:r>
              <a:rPr lang="en" u="sng">
                <a:solidFill>
                  <a:schemeClr val="hlink"/>
                </a:solidFill>
                <a:hlinkClick r:id="rId3"/>
              </a:rPr>
              <a:t>explainer video</a:t>
            </a:r>
            <a:r>
              <a:rPr lang="en"/>
              <a:t>)</a:t>
            </a:r>
            <a:endParaRPr/>
          </a:p>
        </p:txBody>
      </p:sp>
      <p:sp>
        <p:nvSpPr>
          <p:cNvPr id="507" name="Google Shape;507;g2081c4a7cae_0_178"/>
          <p:cNvSpPr txBox="1">
            <a:spLocks noGrp="1"/>
          </p:cNvSpPr>
          <p:nvPr>
            <p:ph type="body" idx="1"/>
          </p:nvPr>
        </p:nvSpPr>
        <p:spPr>
          <a:xfrm>
            <a:off x="311700" y="4570800"/>
            <a:ext cx="8520600" cy="572700"/>
          </a:xfrm>
          <a:prstGeom prst="rect">
            <a:avLst/>
          </a:prstGeom>
          <a:noFill/>
          <a:ln>
            <a:noFill/>
          </a:ln>
        </p:spPr>
        <p:txBody>
          <a:bodyPr spcFirstLastPara="1" wrap="square" lIns="91425" tIns="91425" rIns="91425" bIns="91425" anchor="t" anchorCtr="0">
            <a:normAutofit fontScale="25000" lnSpcReduction="20000"/>
          </a:bodyPr>
          <a:lstStyle/>
          <a:p>
            <a:pPr marL="0" lvl="0" indent="0" algn="ctr" rtl="0">
              <a:lnSpc>
                <a:spcPct val="115000"/>
              </a:lnSpc>
              <a:spcBef>
                <a:spcPts val="0"/>
              </a:spcBef>
              <a:spcAft>
                <a:spcPts val="0"/>
              </a:spcAft>
              <a:buSzPct val="90000"/>
              <a:buNone/>
            </a:pPr>
            <a:r>
              <a:rPr lang="en" sz="8000"/>
              <a:t>Makes your sprite “think” something</a:t>
            </a:r>
            <a:endParaRPr sz="8000"/>
          </a:p>
          <a:p>
            <a:pPr marL="0" lvl="0" indent="0" algn="ctr" rtl="0">
              <a:lnSpc>
                <a:spcPct val="115000"/>
              </a:lnSpc>
              <a:spcBef>
                <a:spcPts val="0"/>
              </a:spcBef>
              <a:spcAft>
                <a:spcPts val="0"/>
              </a:spcAft>
              <a:buSzPct val="307692"/>
              <a:buNone/>
            </a:pPr>
            <a:endParaRPr/>
          </a:p>
          <a:p>
            <a:pPr marL="0" lvl="0" indent="0" algn="ctr" rtl="0">
              <a:lnSpc>
                <a:spcPct val="115000"/>
              </a:lnSpc>
              <a:spcBef>
                <a:spcPts val="0"/>
              </a:spcBef>
              <a:spcAft>
                <a:spcPts val="0"/>
              </a:spcAft>
              <a:buSzPct val="307692"/>
              <a:buNone/>
            </a:pPr>
            <a:endParaRPr/>
          </a:p>
          <a:p>
            <a:pPr marL="0" lvl="0" indent="0" algn="ctr" rtl="0">
              <a:lnSpc>
                <a:spcPct val="115000"/>
              </a:lnSpc>
              <a:spcBef>
                <a:spcPts val="0"/>
              </a:spcBef>
              <a:spcAft>
                <a:spcPts val="0"/>
              </a:spcAft>
              <a:buSzPct val="307692"/>
              <a:buNone/>
            </a:pPr>
            <a:endParaRPr/>
          </a:p>
          <a:p>
            <a:pPr marL="0" lvl="0" indent="0" algn="ctr" rtl="0">
              <a:lnSpc>
                <a:spcPct val="115000"/>
              </a:lnSpc>
              <a:spcBef>
                <a:spcPts val="0"/>
              </a:spcBef>
              <a:spcAft>
                <a:spcPts val="0"/>
              </a:spcAft>
              <a:buSzPct val="307692"/>
              <a:buNone/>
            </a:pPr>
            <a:endParaRPr/>
          </a:p>
          <a:p>
            <a:pPr marL="0" lvl="0" indent="0" algn="ctr" rtl="0">
              <a:lnSpc>
                <a:spcPct val="115000"/>
              </a:lnSpc>
              <a:spcBef>
                <a:spcPts val="0"/>
              </a:spcBef>
              <a:spcAft>
                <a:spcPts val="0"/>
              </a:spcAft>
              <a:buSzPct val="100000"/>
              <a:buNone/>
            </a:pPr>
            <a:endParaRPr/>
          </a:p>
        </p:txBody>
      </p:sp>
      <p:pic>
        <p:nvPicPr>
          <p:cNvPr id="508" name="Google Shape;508;g2081c4a7cae_0_178"/>
          <p:cNvPicPr preferRelativeResize="0"/>
          <p:nvPr/>
        </p:nvPicPr>
        <p:blipFill rotWithShape="1">
          <a:blip r:embed="rId4">
            <a:alphaModFix/>
          </a:blip>
          <a:srcRect/>
          <a:stretch/>
        </p:blipFill>
        <p:spPr>
          <a:xfrm>
            <a:off x="1046925" y="381273"/>
            <a:ext cx="8097073" cy="4007402"/>
          </a:xfrm>
          <a:prstGeom prst="rect">
            <a:avLst/>
          </a:prstGeom>
          <a:noFill/>
          <a:ln>
            <a:noFill/>
          </a:ln>
        </p:spPr>
      </p:pic>
      <p:sp>
        <p:nvSpPr>
          <p:cNvPr id="509" name="Google Shape;509;g2081c4a7cae_0_178"/>
          <p:cNvSpPr/>
          <p:nvPr/>
        </p:nvSpPr>
        <p:spPr>
          <a:xfrm rot="726301">
            <a:off x="6202541" y="1002159"/>
            <a:ext cx="1522145" cy="382935"/>
          </a:xfrm>
          <a:prstGeom prst="rightArrow">
            <a:avLst>
              <a:gd name="adj1" fmla="val 50000"/>
              <a:gd name="adj2" fmla="val 50000"/>
            </a:avLst>
          </a:prstGeom>
          <a:solidFill>
            <a:srgbClr val="D84315"/>
          </a:solidFill>
          <a:ln w="9525" cap="flat" cmpd="sng">
            <a:solidFill>
              <a:srgbClr val="FF572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081c4a7cae_0_185"/>
          <p:cNvSpPr txBox="1">
            <a:spLocks noGrp="1"/>
          </p:cNvSpPr>
          <p:nvPr>
            <p:ph type="title"/>
          </p:nvPr>
        </p:nvSpPr>
        <p:spPr>
          <a:xfrm rot="-5400000">
            <a:off x="-3769550" y="4444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Speak/Say block (</a:t>
            </a:r>
            <a:r>
              <a:rPr lang="en" u="sng">
                <a:solidFill>
                  <a:schemeClr val="hlink"/>
                </a:solidFill>
                <a:hlinkClick r:id="rId3"/>
              </a:rPr>
              <a:t>explainer video</a:t>
            </a:r>
            <a:r>
              <a:rPr lang="en"/>
              <a:t>)</a:t>
            </a:r>
            <a:endParaRPr/>
          </a:p>
        </p:txBody>
      </p:sp>
      <p:sp>
        <p:nvSpPr>
          <p:cNvPr id="515" name="Google Shape;515;g2081c4a7cae_0_185"/>
          <p:cNvSpPr txBox="1">
            <a:spLocks noGrp="1"/>
          </p:cNvSpPr>
          <p:nvPr>
            <p:ph type="body" idx="1"/>
          </p:nvPr>
        </p:nvSpPr>
        <p:spPr>
          <a:xfrm>
            <a:off x="311700" y="4553725"/>
            <a:ext cx="8520600" cy="428700"/>
          </a:xfrm>
          <a:prstGeom prst="rect">
            <a:avLst/>
          </a:prstGeom>
          <a:noFill/>
          <a:ln>
            <a:noFill/>
          </a:ln>
        </p:spPr>
        <p:txBody>
          <a:bodyPr spcFirstLastPara="1" wrap="square" lIns="91425" tIns="91425" rIns="91425" bIns="91425" anchor="t" anchorCtr="0">
            <a:normAutofit fontScale="25000" lnSpcReduction="20000"/>
          </a:bodyPr>
          <a:lstStyle/>
          <a:p>
            <a:pPr marL="0" lvl="0" indent="0" algn="ctr" rtl="0">
              <a:lnSpc>
                <a:spcPct val="115000"/>
              </a:lnSpc>
              <a:spcBef>
                <a:spcPts val="0"/>
              </a:spcBef>
              <a:spcAft>
                <a:spcPts val="0"/>
              </a:spcAft>
              <a:buSzPct val="90000"/>
              <a:buNone/>
            </a:pPr>
            <a:r>
              <a:rPr lang="en" sz="8000"/>
              <a:t>Codes your sprite to say something</a:t>
            </a:r>
            <a:endParaRPr sz="8000"/>
          </a:p>
          <a:p>
            <a:pPr marL="0" lvl="0" indent="0" algn="l" rtl="0">
              <a:lnSpc>
                <a:spcPct val="115000"/>
              </a:lnSpc>
              <a:spcBef>
                <a:spcPts val="0"/>
              </a:spcBef>
              <a:spcAft>
                <a:spcPts val="0"/>
              </a:spcAft>
              <a:buSzPct val="100000"/>
              <a:buNone/>
            </a:pPr>
            <a:endParaRPr/>
          </a:p>
        </p:txBody>
      </p:sp>
      <p:pic>
        <p:nvPicPr>
          <p:cNvPr id="516" name="Google Shape;516;g2081c4a7cae_0_185"/>
          <p:cNvPicPr preferRelativeResize="0"/>
          <p:nvPr/>
        </p:nvPicPr>
        <p:blipFill rotWithShape="1">
          <a:blip r:embed="rId4">
            <a:alphaModFix/>
          </a:blip>
          <a:srcRect/>
          <a:stretch/>
        </p:blipFill>
        <p:spPr>
          <a:xfrm>
            <a:off x="900925" y="286575"/>
            <a:ext cx="8166875" cy="4071150"/>
          </a:xfrm>
          <a:prstGeom prst="rect">
            <a:avLst/>
          </a:prstGeom>
          <a:noFill/>
          <a:ln>
            <a:noFill/>
          </a:ln>
        </p:spPr>
      </p:pic>
      <p:sp>
        <p:nvSpPr>
          <p:cNvPr id="517" name="Google Shape;517;g2081c4a7cae_0_185"/>
          <p:cNvSpPr/>
          <p:nvPr/>
        </p:nvSpPr>
        <p:spPr>
          <a:xfrm rot="726301">
            <a:off x="5945366" y="867984"/>
            <a:ext cx="1522145" cy="382935"/>
          </a:xfrm>
          <a:prstGeom prst="rightArrow">
            <a:avLst>
              <a:gd name="adj1" fmla="val 50000"/>
              <a:gd name="adj2" fmla="val 50000"/>
            </a:avLst>
          </a:prstGeom>
          <a:solidFill>
            <a:srgbClr val="D84315"/>
          </a:solidFill>
          <a:ln w="9525" cap="flat" cmpd="sng">
            <a:solidFill>
              <a:srgbClr val="FF572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2081c4a7cae_0_239"/>
          <p:cNvSpPr txBox="1">
            <a:spLocks noGrp="1"/>
          </p:cNvSpPr>
          <p:nvPr>
            <p:ph type="title"/>
          </p:nvPr>
        </p:nvSpPr>
        <p:spPr>
          <a:xfrm rot="-5400000">
            <a:off x="-3892550" y="3218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Switch costume block (</a:t>
            </a:r>
            <a:r>
              <a:rPr lang="en" u="sng">
                <a:solidFill>
                  <a:schemeClr val="hlink"/>
                </a:solidFill>
                <a:hlinkClick r:id="rId3"/>
              </a:rPr>
              <a:t>explainer video</a:t>
            </a:r>
            <a:r>
              <a:rPr lang="en"/>
              <a:t>)</a:t>
            </a:r>
            <a:endParaRPr/>
          </a:p>
        </p:txBody>
      </p:sp>
      <p:sp>
        <p:nvSpPr>
          <p:cNvPr id="523" name="Google Shape;523;g2081c4a7cae_0_239"/>
          <p:cNvSpPr txBox="1">
            <a:spLocks noGrp="1"/>
          </p:cNvSpPr>
          <p:nvPr>
            <p:ph type="body" idx="1"/>
          </p:nvPr>
        </p:nvSpPr>
        <p:spPr>
          <a:xfrm>
            <a:off x="1622425" y="4569825"/>
            <a:ext cx="7929300" cy="670800"/>
          </a:xfrm>
          <a:prstGeom prst="rect">
            <a:avLst/>
          </a:prstGeom>
          <a:noFill/>
          <a:ln>
            <a:noFill/>
          </a:ln>
        </p:spPr>
        <p:txBody>
          <a:bodyPr spcFirstLastPara="1" wrap="square" lIns="91425" tIns="91425" rIns="91425" bIns="91425" anchor="t" anchorCtr="0">
            <a:normAutofit fontScale="32500" lnSpcReduction="20000"/>
          </a:bodyPr>
          <a:lstStyle/>
          <a:p>
            <a:pPr marL="0" lvl="0" indent="0" algn="l" rtl="0">
              <a:lnSpc>
                <a:spcPct val="115000"/>
              </a:lnSpc>
              <a:spcBef>
                <a:spcPts val="0"/>
              </a:spcBef>
              <a:spcAft>
                <a:spcPts val="0"/>
              </a:spcAft>
              <a:buSzPct val="90000"/>
              <a:buNone/>
            </a:pPr>
            <a:r>
              <a:rPr lang="en" sz="8000"/>
              <a:t>Changes the appearance of your sprite.</a:t>
            </a:r>
            <a:endParaRPr/>
          </a:p>
          <a:p>
            <a:pPr marL="0" lvl="0" indent="0" algn="l" rtl="0">
              <a:lnSpc>
                <a:spcPct val="115000"/>
              </a:lnSpc>
              <a:spcBef>
                <a:spcPts val="0"/>
              </a:spcBef>
              <a:spcAft>
                <a:spcPts val="0"/>
              </a:spcAft>
              <a:buSzPct val="100000"/>
              <a:buNone/>
            </a:pPr>
            <a:endParaRPr/>
          </a:p>
        </p:txBody>
      </p:sp>
      <p:sp>
        <p:nvSpPr>
          <p:cNvPr id="524" name="Google Shape;524;g2081c4a7cae_0_239"/>
          <p:cNvSpPr/>
          <p:nvPr/>
        </p:nvSpPr>
        <p:spPr>
          <a:xfrm rot="726301">
            <a:off x="4916570" y="655514"/>
            <a:ext cx="1522145" cy="382935"/>
          </a:xfrm>
          <a:prstGeom prst="rightArrow">
            <a:avLst>
              <a:gd name="adj1" fmla="val 50000"/>
              <a:gd name="adj2" fmla="val 50000"/>
            </a:avLst>
          </a:prstGeom>
          <a:solidFill>
            <a:srgbClr val="D84315"/>
          </a:solidFill>
          <a:ln w="9525" cap="flat" cmpd="sng">
            <a:solidFill>
              <a:srgbClr val="FF572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5" name="Google Shape;525;g2081c4a7cae_0_239"/>
          <p:cNvPicPr preferRelativeResize="0"/>
          <p:nvPr/>
        </p:nvPicPr>
        <p:blipFill rotWithShape="1">
          <a:blip r:embed="rId4">
            <a:alphaModFix/>
          </a:blip>
          <a:srcRect/>
          <a:stretch/>
        </p:blipFill>
        <p:spPr>
          <a:xfrm>
            <a:off x="849375" y="569035"/>
            <a:ext cx="7929299" cy="400078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g2081c4a7cae_0_246"/>
          <p:cNvPicPr preferRelativeResize="0"/>
          <p:nvPr/>
        </p:nvPicPr>
        <p:blipFill rotWithShape="1">
          <a:blip r:embed="rId3">
            <a:alphaModFix/>
          </a:blip>
          <a:srcRect/>
          <a:stretch/>
        </p:blipFill>
        <p:spPr>
          <a:xfrm>
            <a:off x="152400" y="619900"/>
            <a:ext cx="8937502" cy="4044050"/>
          </a:xfrm>
          <a:prstGeom prst="rect">
            <a:avLst/>
          </a:prstGeom>
          <a:noFill/>
          <a:ln>
            <a:noFill/>
          </a:ln>
        </p:spPr>
      </p:pic>
      <p:sp>
        <p:nvSpPr>
          <p:cNvPr id="531" name="Google Shape;531;g2081c4a7cae_0_246"/>
          <p:cNvSpPr/>
          <p:nvPr/>
        </p:nvSpPr>
        <p:spPr>
          <a:xfrm rot="10800000">
            <a:off x="939872" y="1072123"/>
            <a:ext cx="1522200" cy="383100"/>
          </a:xfrm>
          <a:prstGeom prst="rightArrow">
            <a:avLst>
              <a:gd name="adj1" fmla="val 50000"/>
              <a:gd name="adj2" fmla="val 50000"/>
            </a:avLst>
          </a:prstGeom>
          <a:solidFill>
            <a:srgbClr val="D84315"/>
          </a:solidFill>
          <a:ln w="9525" cap="flat" cmpd="sng">
            <a:solidFill>
              <a:srgbClr val="FF572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g2081c4a7cae_0_246"/>
          <p:cNvSpPr/>
          <p:nvPr/>
        </p:nvSpPr>
        <p:spPr>
          <a:xfrm rot="10800000">
            <a:off x="939872" y="1681723"/>
            <a:ext cx="1522200" cy="383100"/>
          </a:xfrm>
          <a:prstGeom prst="rightArrow">
            <a:avLst>
              <a:gd name="adj1" fmla="val 50000"/>
              <a:gd name="adj2" fmla="val 50000"/>
            </a:avLst>
          </a:prstGeom>
          <a:solidFill>
            <a:srgbClr val="D84315"/>
          </a:solidFill>
          <a:ln w="9525" cap="flat" cmpd="sng">
            <a:solidFill>
              <a:srgbClr val="FF572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g2081c4a7cae_0_246"/>
          <p:cNvSpPr/>
          <p:nvPr/>
        </p:nvSpPr>
        <p:spPr>
          <a:xfrm rot="10800000">
            <a:off x="939872" y="2215123"/>
            <a:ext cx="1522200" cy="383100"/>
          </a:xfrm>
          <a:prstGeom prst="rightArrow">
            <a:avLst>
              <a:gd name="adj1" fmla="val 50000"/>
              <a:gd name="adj2" fmla="val 50000"/>
            </a:avLst>
          </a:prstGeom>
          <a:solidFill>
            <a:srgbClr val="D84315"/>
          </a:solidFill>
          <a:ln w="9525" cap="flat" cmpd="sng">
            <a:solidFill>
              <a:srgbClr val="FF572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g2081c4a7cae_0_246"/>
          <p:cNvSpPr/>
          <p:nvPr/>
        </p:nvSpPr>
        <p:spPr>
          <a:xfrm rot="10800000">
            <a:off x="939872" y="2748523"/>
            <a:ext cx="1522200" cy="383100"/>
          </a:xfrm>
          <a:prstGeom prst="rightArrow">
            <a:avLst>
              <a:gd name="adj1" fmla="val 50000"/>
              <a:gd name="adj2" fmla="val 50000"/>
            </a:avLst>
          </a:prstGeom>
          <a:solidFill>
            <a:srgbClr val="D84315"/>
          </a:solidFill>
          <a:ln w="9525" cap="flat" cmpd="sng">
            <a:solidFill>
              <a:srgbClr val="FF572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1dc9d82accf_0_386"/>
          <p:cNvSpPr txBox="1">
            <a:spLocks noGrp="1"/>
          </p:cNvSpPr>
          <p:nvPr>
            <p:ph type="title"/>
          </p:nvPr>
        </p:nvSpPr>
        <p:spPr>
          <a:xfrm>
            <a:off x="311700" y="1348800"/>
            <a:ext cx="8114400" cy="24459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6800"/>
              <a:buNone/>
            </a:pPr>
            <a:r>
              <a:rPr lang="en">
                <a:latin typeface="Bebas Neue"/>
                <a:ea typeface="Bebas Neue"/>
                <a:cs typeface="Bebas Neue"/>
                <a:sym typeface="Bebas Neue"/>
              </a:rPr>
              <a:t>Independent practice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11ada4b8e4d_0_25"/>
          <p:cNvSpPr txBox="1">
            <a:spLocks noGrp="1"/>
          </p:cNvSpPr>
          <p:nvPr>
            <p:ph type="title"/>
          </p:nvPr>
        </p:nvSpPr>
        <p:spPr>
          <a:xfrm>
            <a:off x="311700" y="2111550"/>
            <a:ext cx="8520600" cy="9204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3000"/>
              <a:buNone/>
            </a:pPr>
            <a:r>
              <a:rPr lang="en" sz="4800"/>
              <a:t>Computer Science?</a:t>
            </a:r>
            <a:endParaRPr sz="4800"/>
          </a:p>
        </p:txBody>
      </p:sp>
      <p:sp>
        <p:nvSpPr>
          <p:cNvPr id="99" name="Google Shape;99;g11ada4b8e4d_0_25"/>
          <p:cNvSpPr txBox="1">
            <a:spLocks noGrp="1"/>
          </p:cNvSpPr>
          <p:nvPr>
            <p:ph type="body" idx="4294967295"/>
          </p:nvPr>
        </p:nvSpPr>
        <p:spPr>
          <a:xfrm>
            <a:off x="311700" y="876123"/>
            <a:ext cx="8458500" cy="1077900"/>
          </a:xfrm>
          <a:prstGeom prst="rect">
            <a:avLst/>
          </a:prstGeom>
          <a:noFill/>
          <a:ln>
            <a:noFill/>
          </a:ln>
        </p:spPr>
        <p:txBody>
          <a:bodyPr spcFirstLastPara="1" wrap="square" lIns="91425" tIns="91425" rIns="91425" bIns="91425" anchor="t" anchorCtr="0">
            <a:normAutofit fontScale="40000" lnSpcReduction="20000"/>
          </a:bodyPr>
          <a:lstStyle/>
          <a:p>
            <a:pPr marL="0" lvl="0" indent="0" algn="l" rtl="0">
              <a:lnSpc>
                <a:spcPct val="115000"/>
              </a:lnSpc>
              <a:spcBef>
                <a:spcPts val="0"/>
              </a:spcBef>
              <a:spcAft>
                <a:spcPts val="0"/>
              </a:spcAft>
              <a:buSzPct val="128734"/>
              <a:buNone/>
            </a:pPr>
            <a:endParaRPr sz="4350"/>
          </a:p>
          <a:p>
            <a:pPr marL="0" lvl="0" indent="0" algn="ctr" rtl="0">
              <a:lnSpc>
                <a:spcPct val="100000"/>
              </a:lnSpc>
              <a:spcBef>
                <a:spcPts val="0"/>
              </a:spcBef>
              <a:spcAft>
                <a:spcPts val="0"/>
              </a:spcAft>
              <a:buSzPct val="69230"/>
              <a:buNone/>
            </a:pPr>
            <a:r>
              <a:rPr lang="en" sz="6500"/>
              <a:t>What do you </a:t>
            </a:r>
            <a:r>
              <a:rPr lang="en" sz="65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know</a:t>
            </a:r>
            <a:r>
              <a:rPr lang="en" sz="6500"/>
              <a:t> about…</a:t>
            </a:r>
            <a:endParaRPr sz="6500"/>
          </a:p>
          <a:p>
            <a:pPr marL="0" lvl="0" indent="0" algn="l" rtl="0">
              <a:lnSpc>
                <a:spcPct val="115000"/>
              </a:lnSpc>
              <a:spcBef>
                <a:spcPts val="1200"/>
              </a:spcBef>
              <a:spcAft>
                <a:spcPts val="1200"/>
              </a:spcAft>
              <a:buSzPct val="311111"/>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g210b6bdbf46_0_9"/>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a:t>Try it out!</a:t>
            </a:r>
            <a:endParaRPr/>
          </a:p>
        </p:txBody>
      </p:sp>
      <p:sp>
        <p:nvSpPr>
          <p:cNvPr id="545" name="Google Shape;545;g210b6bdbf46_0_9"/>
          <p:cNvSpPr txBox="1">
            <a:spLocks noGrp="1"/>
          </p:cNvSpPr>
          <p:nvPr>
            <p:ph type="body" idx="1"/>
          </p:nvPr>
        </p:nvSpPr>
        <p:spPr>
          <a:xfrm>
            <a:off x="208450" y="839950"/>
            <a:ext cx="8623800" cy="2059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We are going to create a </a:t>
            </a:r>
            <a:r>
              <a:rPr lang="en" b="1"/>
              <a:t>pattern </a:t>
            </a:r>
            <a:r>
              <a:rPr lang="en"/>
              <a:t>with the blocks we just learned. </a:t>
            </a:r>
            <a:endParaRPr/>
          </a:p>
          <a:p>
            <a:pPr marL="0" lvl="0" indent="0" algn="l" rtl="0">
              <a:lnSpc>
                <a:spcPct val="115000"/>
              </a:lnSpc>
              <a:spcBef>
                <a:spcPts val="1200"/>
              </a:spcBef>
              <a:spcAft>
                <a:spcPts val="0"/>
              </a:spcAft>
              <a:buSzPts val="1800"/>
              <a:buNone/>
            </a:pPr>
            <a:r>
              <a:rPr lang="en"/>
              <a:t>Remember, a </a:t>
            </a:r>
            <a:r>
              <a:rPr lang="en" b="1"/>
              <a:t>pattern i</a:t>
            </a:r>
            <a:r>
              <a:rPr lang="en"/>
              <a:t>s something that repeats, like a design or sequence.</a:t>
            </a:r>
            <a:endParaRPr/>
          </a:p>
          <a:p>
            <a:pPr marL="0" lvl="0" indent="0" algn="l" rtl="0">
              <a:lnSpc>
                <a:spcPct val="115000"/>
              </a:lnSpc>
              <a:spcBef>
                <a:spcPts val="1200"/>
              </a:spcBef>
              <a:spcAft>
                <a:spcPts val="1200"/>
              </a:spcAft>
              <a:buSzPts val="1800"/>
              <a:buNone/>
            </a:pPr>
            <a:r>
              <a:rPr lang="en"/>
              <a:t>Consider designing your pattern around: the color of the blocks, the shape and size of the blocks, or the words in the blocks. </a:t>
            </a:r>
            <a:endParaRPr/>
          </a:p>
        </p:txBody>
      </p:sp>
      <p:pic>
        <p:nvPicPr>
          <p:cNvPr id="546" name="Google Shape;546;g210b6bdbf46_0_9"/>
          <p:cNvPicPr preferRelativeResize="0"/>
          <p:nvPr/>
        </p:nvPicPr>
        <p:blipFill rotWithShape="1">
          <a:blip r:embed="rId3">
            <a:alphaModFix/>
          </a:blip>
          <a:srcRect/>
          <a:stretch/>
        </p:blipFill>
        <p:spPr>
          <a:xfrm>
            <a:off x="7060225" y="3530400"/>
            <a:ext cx="1828800" cy="609592"/>
          </a:xfrm>
          <a:prstGeom prst="rect">
            <a:avLst/>
          </a:prstGeom>
          <a:noFill/>
          <a:ln>
            <a:noFill/>
          </a:ln>
        </p:spPr>
      </p:pic>
      <p:pic>
        <p:nvPicPr>
          <p:cNvPr id="547" name="Google Shape;547;g210b6bdbf46_0_9"/>
          <p:cNvPicPr preferRelativeResize="0"/>
          <p:nvPr/>
        </p:nvPicPr>
        <p:blipFill rotWithShape="1">
          <a:blip r:embed="rId4">
            <a:alphaModFix/>
          </a:blip>
          <a:srcRect/>
          <a:stretch/>
        </p:blipFill>
        <p:spPr>
          <a:xfrm>
            <a:off x="3056375" y="4175150"/>
            <a:ext cx="2395727" cy="777240"/>
          </a:xfrm>
          <a:prstGeom prst="rect">
            <a:avLst/>
          </a:prstGeom>
          <a:noFill/>
          <a:ln>
            <a:noFill/>
          </a:ln>
        </p:spPr>
      </p:pic>
      <p:pic>
        <p:nvPicPr>
          <p:cNvPr id="548" name="Google Shape;548;g210b6bdbf46_0_9"/>
          <p:cNvPicPr preferRelativeResize="0"/>
          <p:nvPr/>
        </p:nvPicPr>
        <p:blipFill rotWithShape="1">
          <a:blip r:embed="rId5">
            <a:alphaModFix/>
          </a:blip>
          <a:srcRect/>
          <a:stretch/>
        </p:blipFill>
        <p:spPr>
          <a:xfrm>
            <a:off x="5722850" y="2811500"/>
            <a:ext cx="2396950" cy="778200"/>
          </a:xfrm>
          <a:prstGeom prst="rect">
            <a:avLst/>
          </a:prstGeom>
          <a:noFill/>
          <a:ln>
            <a:noFill/>
          </a:ln>
        </p:spPr>
      </p:pic>
      <p:pic>
        <p:nvPicPr>
          <p:cNvPr id="549" name="Google Shape;549;g210b6bdbf46_0_9"/>
          <p:cNvPicPr preferRelativeResize="0"/>
          <p:nvPr/>
        </p:nvPicPr>
        <p:blipFill rotWithShape="1">
          <a:blip r:embed="rId6">
            <a:alphaModFix/>
          </a:blip>
          <a:srcRect/>
          <a:stretch/>
        </p:blipFill>
        <p:spPr>
          <a:xfrm>
            <a:off x="417775" y="2944564"/>
            <a:ext cx="1828800" cy="512064"/>
          </a:xfrm>
          <a:prstGeom prst="rect">
            <a:avLst/>
          </a:prstGeom>
          <a:noFill/>
          <a:ln>
            <a:noFill/>
          </a:ln>
        </p:spPr>
      </p:pic>
      <p:pic>
        <p:nvPicPr>
          <p:cNvPr id="550" name="Google Shape;550;g210b6bdbf46_0_9"/>
          <p:cNvPicPr preferRelativeResize="0"/>
          <p:nvPr/>
        </p:nvPicPr>
        <p:blipFill rotWithShape="1">
          <a:blip r:embed="rId7">
            <a:alphaModFix/>
          </a:blip>
          <a:srcRect/>
          <a:stretch/>
        </p:blipFill>
        <p:spPr>
          <a:xfrm>
            <a:off x="2965648" y="2811500"/>
            <a:ext cx="1828801" cy="495946"/>
          </a:xfrm>
          <a:prstGeom prst="rect">
            <a:avLst/>
          </a:prstGeom>
          <a:noFill/>
          <a:ln>
            <a:noFill/>
          </a:ln>
        </p:spPr>
      </p:pic>
      <p:pic>
        <p:nvPicPr>
          <p:cNvPr id="551" name="Google Shape;551;g210b6bdbf46_0_9"/>
          <p:cNvPicPr preferRelativeResize="0"/>
          <p:nvPr/>
        </p:nvPicPr>
        <p:blipFill rotWithShape="1">
          <a:blip r:embed="rId8">
            <a:alphaModFix/>
          </a:blip>
          <a:srcRect/>
          <a:stretch/>
        </p:blipFill>
        <p:spPr>
          <a:xfrm>
            <a:off x="2141981" y="3528159"/>
            <a:ext cx="914400" cy="530352"/>
          </a:xfrm>
          <a:prstGeom prst="rect">
            <a:avLst/>
          </a:prstGeom>
          <a:noFill/>
          <a:ln>
            <a:noFill/>
          </a:ln>
        </p:spPr>
      </p:pic>
      <p:pic>
        <p:nvPicPr>
          <p:cNvPr id="552" name="Google Shape;552;g210b6bdbf46_0_9"/>
          <p:cNvPicPr preferRelativeResize="0"/>
          <p:nvPr/>
        </p:nvPicPr>
        <p:blipFill rotWithShape="1">
          <a:blip r:embed="rId9">
            <a:alphaModFix/>
          </a:blip>
          <a:srcRect/>
          <a:stretch/>
        </p:blipFill>
        <p:spPr>
          <a:xfrm>
            <a:off x="5949598" y="4312301"/>
            <a:ext cx="1198195" cy="572700"/>
          </a:xfrm>
          <a:prstGeom prst="rect">
            <a:avLst/>
          </a:prstGeom>
          <a:noFill/>
          <a:ln>
            <a:noFill/>
          </a:ln>
        </p:spPr>
      </p:pic>
      <p:grpSp>
        <p:nvGrpSpPr>
          <p:cNvPr id="553" name="Google Shape;553;g210b6bdbf46_0_9"/>
          <p:cNvGrpSpPr/>
          <p:nvPr/>
        </p:nvGrpSpPr>
        <p:grpSpPr>
          <a:xfrm>
            <a:off x="3947050" y="3530400"/>
            <a:ext cx="2377439" cy="731520"/>
            <a:chOff x="3559150" y="4122150"/>
            <a:chExt cx="2377439" cy="731520"/>
          </a:xfrm>
        </p:grpSpPr>
        <p:pic>
          <p:nvPicPr>
            <p:cNvPr id="554" name="Google Shape;554;g210b6bdbf46_0_9"/>
            <p:cNvPicPr preferRelativeResize="0"/>
            <p:nvPr/>
          </p:nvPicPr>
          <p:blipFill rotWithShape="1">
            <a:blip r:embed="rId5">
              <a:alphaModFix/>
            </a:blip>
            <a:srcRect/>
            <a:stretch/>
          </p:blipFill>
          <p:spPr>
            <a:xfrm>
              <a:off x="3559150" y="4122150"/>
              <a:ext cx="2377439" cy="731520"/>
            </a:xfrm>
            <a:prstGeom prst="rect">
              <a:avLst/>
            </a:prstGeom>
            <a:noFill/>
            <a:ln>
              <a:noFill/>
            </a:ln>
          </p:spPr>
        </p:pic>
        <p:sp>
          <p:nvSpPr>
            <p:cNvPr id="555" name="Google Shape;555;g210b6bdbf46_0_9"/>
            <p:cNvSpPr/>
            <p:nvPr/>
          </p:nvSpPr>
          <p:spPr>
            <a:xfrm>
              <a:off x="4284075" y="4275350"/>
              <a:ext cx="165900" cy="148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6" name="Google Shape;556;g210b6bdbf46_0_9"/>
          <p:cNvGrpSpPr/>
          <p:nvPr/>
        </p:nvGrpSpPr>
        <p:grpSpPr>
          <a:xfrm>
            <a:off x="417775" y="4130025"/>
            <a:ext cx="2377439" cy="731520"/>
            <a:chOff x="1930475" y="4122150"/>
            <a:chExt cx="2377439" cy="731520"/>
          </a:xfrm>
        </p:grpSpPr>
        <p:pic>
          <p:nvPicPr>
            <p:cNvPr id="557" name="Google Shape;557;g210b6bdbf46_0_9"/>
            <p:cNvPicPr preferRelativeResize="0"/>
            <p:nvPr/>
          </p:nvPicPr>
          <p:blipFill rotWithShape="1">
            <a:blip r:embed="rId4">
              <a:alphaModFix/>
            </a:blip>
            <a:srcRect/>
            <a:stretch/>
          </p:blipFill>
          <p:spPr>
            <a:xfrm>
              <a:off x="1930475" y="4122150"/>
              <a:ext cx="2377439" cy="731520"/>
            </a:xfrm>
            <a:prstGeom prst="rect">
              <a:avLst/>
            </a:prstGeom>
            <a:noFill/>
            <a:ln>
              <a:noFill/>
            </a:ln>
          </p:spPr>
        </p:pic>
        <p:sp>
          <p:nvSpPr>
            <p:cNvPr id="558" name="Google Shape;558;g210b6bdbf46_0_9"/>
            <p:cNvSpPr/>
            <p:nvPr/>
          </p:nvSpPr>
          <p:spPr>
            <a:xfrm>
              <a:off x="2661175" y="4249175"/>
              <a:ext cx="165900" cy="165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1dc9d82accf_0_626"/>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Try it out!</a:t>
            </a:r>
            <a:endParaRPr>
              <a:highlight>
                <a:srgbClr val="FFFF00"/>
              </a:highlight>
            </a:endParaRPr>
          </a:p>
        </p:txBody>
      </p:sp>
      <p:sp>
        <p:nvSpPr>
          <p:cNvPr id="564" name="Google Shape;564;g1dc9d82accf_0_6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406400" algn="l" rtl="0">
              <a:lnSpc>
                <a:spcPct val="115000"/>
              </a:lnSpc>
              <a:spcBef>
                <a:spcPts val="0"/>
              </a:spcBef>
              <a:spcAft>
                <a:spcPts val="0"/>
              </a:spcAft>
              <a:buSzPts val="2800"/>
              <a:buChar char="❏"/>
            </a:pPr>
            <a:r>
              <a:rPr lang="en" sz="2800"/>
              <a:t>Open Scratch</a:t>
            </a:r>
            <a:endParaRPr sz="2800">
              <a:highlight>
                <a:schemeClr val="accent6"/>
              </a:highlight>
            </a:endParaRPr>
          </a:p>
          <a:p>
            <a:pPr marL="457200" lvl="0" indent="-406400" algn="l" rtl="0">
              <a:lnSpc>
                <a:spcPct val="115000"/>
              </a:lnSpc>
              <a:spcBef>
                <a:spcPts val="0"/>
              </a:spcBef>
              <a:spcAft>
                <a:spcPts val="0"/>
              </a:spcAft>
              <a:buSzPts val="2800"/>
              <a:buChar char="❏"/>
            </a:pPr>
            <a:r>
              <a:rPr lang="en" sz="2800"/>
              <a:t>Add the </a:t>
            </a:r>
            <a:r>
              <a:rPr lang="en" sz="2800" b="1"/>
              <a:t>“when green flag clicked” </a:t>
            </a:r>
            <a:r>
              <a:rPr lang="en" sz="2800"/>
              <a:t>block</a:t>
            </a:r>
            <a:endParaRPr sz="2800"/>
          </a:p>
          <a:p>
            <a:pPr marL="457200" lvl="0" indent="-406400" algn="l" rtl="0">
              <a:lnSpc>
                <a:spcPct val="115000"/>
              </a:lnSpc>
              <a:spcBef>
                <a:spcPts val="0"/>
              </a:spcBef>
              <a:spcAft>
                <a:spcPts val="0"/>
              </a:spcAft>
              <a:buSzPts val="2800"/>
              <a:buChar char="❏"/>
            </a:pPr>
            <a:r>
              <a:rPr lang="en" sz="2800"/>
              <a:t>Code a pattern using the </a:t>
            </a:r>
            <a:r>
              <a:rPr lang="en" sz="2800" b="1"/>
              <a:t>think, say, turn </a:t>
            </a:r>
            <a:r>
              <a:rPr lang="en" sz="2800"/>
              <a:t>and </a:t>
            </a:r>
            <a:r>
              <a:rPr lang="en" sz="2800" b="1"/>
              <a:t>switch costume </a:t>
            </a:r>
            <a:r>
              <a:rPr lang="en" sz="2800"/>
              <a:t>Scratch blocks</a:t>
            </a:r>
            <a:endParaRPr sz="2800"/>
          </a:p>
          <a:p>
            <a:pPr marL="457200" lvl="0" indent="-406400" algn="l" rtl="0">
              <a:lnSpc>
                <a:spcPct val="115000"/>
              </a:lnSpc>
              <a:spcBef>
                <a:spcPts val="0"/>
              </a:spcBef>
              <a:spcAft>
                <a:spcPts val="0"/>
              </a:spcAft>
              <a:buSzPts val="2800"/>
              <a:buChar char="❏"/>
            </a:pPr>
            <a:r>
              <a:rPr lang="en" sz="2800"/>
              <a:t>Run your code!</a:t>
            </a:r>
            <a:endParaRPr sz="2800"/>
          </a:p>
          <a:p>
            <a:pPr marL="0" lvl="0" indent="0" algn="l" rtl="0">
              <a:lnSpc>
                <a:spcPct val="115000"/>
              </a:lnSpc>
              <a:spcBef>
                <a:spcPts val="1200"/>
              </a:spcBef>
              <a:spcAft>
                <a:spcPts val="1200"/>
              </a:spcAft>
              <a:buSzPts val="1800"/>
              <a:buNone/>
            </a:pPr>
            <a:endParaRPr/>
          </a:p>
        </p:txBody>
      </p:sp>
      <p:sp>
        <p:nvSpPr>
          <p:cNvPr id="565" name="Google Shape;565;g1dc9d82accf_0_626"/>
          <p:cNvSpPr txBox="1"/>
          <p:nvPr/>
        </p:nvSpPr>
        <p:spPr>
          <a:xfrm>
            <a:off x="0" y="4035300"/>
            <a:ext cx="89682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 sz="6000" b="0" i="0" u="none" strike="noStrike" cap="none">
                <a:solidFill>
                  <a:schemeClr val="accent5"/>
                </a:solidFill>
                <a:latin typeface="Bebas Neue"/>
                <a:ea typeface="Bebas Neue"/>
                <a:cs typeface="Bebas Neue"/>
                <a:sym typeface="Bebas Neue"/>
              </a:rPr>
              <a:t>Pause and work (10-15 minutes)</a:t>
            </a:r>
            <a:endParaRPr sz="6000" b="0" i="0" u="none" strike="noStrike" cap="none">
              <a:solidFill>
                <a:schemeClr val="accent5"/>
              </a:solidFill>
              <a:latin typeface="Bebas Neue"/>
              <a:ea typeface="Bebas Neue"/>
              <a:cs typeface="Bebas Neue"/>
              <a:sym typeface="Bebas Neue"/>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1dc9d82accf_0_661"/>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a:t>Lesson Objectives:  I can…</a:t>
            </a:r>
            <a:endParaRPr/>
          </a:p>
        </p:txBody>
      </p:sp>
      <p:sp>
        <p:nvSpPr>
          <p:cNvPr id="571" name="Google Shape;571;g1dc9d82accf_0_661"/>
          <p:cNvSpPr txBox="1">
            <a:spLocks noGrp="1"/>
          </p:cNvSpPr>
          <p:nvPr>
            <p:ph type="body" idx="1"/>
          </p:nvPr>
        </p:nvSpPr>
        <p:spPr>
          <a:xfrm>
            <a:off x="259275" y="1455300"/>
            <a:ext cx="8520600" cy="22329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0"/>
                  </a:ext>
                </a:extLst>
              </a:rPr>
              <a:t>Describe characteristics of Computer Science (CS)</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1"/>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
                  </a:ext>
                </a:extLst>
              </a:rPr>
              <a:t>Define the computational thinking skills of patterns and sequencing</a:t>
            </a:r>
            <a:endParaRPr>
              <a:highlight>
                <a:srgbClr val="FFFF00"/>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4"/>
                  </a:ext>
                </a:extLst>
              </a:rPr>
              <a:t>Describe a pattern I follow in my own life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5"/>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6"/>
                  </a:ext>
                </a:extLst>
              </a:rPr>
              <a:t>Change my sprite and backdrop in Scratch</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7"/>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
                  </a:ext>
                </a:extLst>
              </a:rPr>
              <a:t>Identify and understand the purpose of the start, speak/say, and switch costume blocks in Scratch</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9"/>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
                  </a:ext>
                </a:extLst>
              </a:rPr>
              <a:t>Believe anyone can be a computer scientist!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
                </a:ext>
              </a:extLst>
            </a:endParaRPr>
          </a:p>
          <a:p>
            <a:pPr marL="457200" lvl="0" indent="0" algn="l" rtl="0">
              <a:lnSpc>
                <a:spcPct val="115000"/>
              </a:lnSpc>
              <a:spcBef>
                <a:spcPts val="1000"/>
              </a:spcBef>
              <a:spcAft>
                <a:spcPts val="0"/>
              </a:spcAft>
              <a:buSzPts val="1800"/>
              <a:buNone/>
            </a:pPr>
            <a:endParaRPr/>
          </a:p>
          <a:p>
            <a:pPr marL="0" lvl="0" indent="0" algn="l" rtl="0">
              <a:lnSpc>
                <a:spcPct val="115000"/>
              </a:lnSpc>
              <a:spcBef>
                <a:spcPts val="1000"/>
              </a:spcBef>
              <a:spcAft>
                <a:spcPts val="1200"/>
              </a:spcAft>
              <a:buSzPts val="1800"/>
              <a:buNone/>
            </a:pPr>
            <a:endParaRPr/>
          </a:p>
        </p:txBody>
      </p:sp>
      <p:pic>
        <p:nvPicPr>
          <p:cNvPr id="572" name="Google Shape;572;g1dc9d82accf_0_661"/>
          <p:cNvPicPr preferRelativeResize="0"/>
          <p:nvPr/>
        </p:nvPicPr>
        <p:blipFill rotWithShape="1">
          <a:blip r:embed="rId3">
            <a:alphaModFix/>
          </a:blip>
          <a:srcRect/>
          <a:stretch/>
        </p:blipFill>
        <p:spPr>
          <a:xfrm>
            <a:off x="5188425" y="97675"/>
            <a:ext cx="2986650" cy="13126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g20390b7c406_1_779"/>
          <p:cNvSpPr txBox="1"/>
          <p:nvPr/>
        </p:nvSpPr>
        <p:spPr>
          <a:xfrm>
            <a:off x="342100" y="834725"/>
            <a:ext cx="8583900" cy="3570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chemeClr val="lt1"/>
                </a:solidFill>
                <a:latin typeface="Proxima Nova"/>
                <a:ea typeface="Proxima Nova"/>
                <a:cs typeface="Proxima Nova"/>
                <a:sym typeface="Proxima Nova"/>
              </a:rPr>
              <a:t>Computational thinking means</a:t>
            </a:r>
            <a:r>
              <a:rPr lang="en" sz="2200" b="1" i="0" u="none" strike="noStrike" cap="none">
                <a:solidFill>
                  <a:schemeClr val="lt1"/>
                </a:solidFill>
                <a:latin typeface="Proxima Nova"/>
                <a:ea typeface="Proxima Nova"/>
                <a:cs typeface="Proxima Nova"/>
                <a:sym typeface="Proxima Nova"/>
              </a:rPr>
              <a:t> “thinking like a computer scientist.” </a:t>
            </a:r>
            <a:endParaRPr sz="2200" b="1" i="0" u="none" strike="noStrike" cap="none">
              <a:solidFill>
                <a:schemeClr val="lt1"/>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chemeClr val="lt1"/>
                </a:solidFill>
                <a:latin typeface="Proxima Nova"/>
                <a:ea typeface="Proxima Nova"/>
                <a:cs typeface="Proxima Nova"/>
                <a:sym typeface="Proxima Nova"/>
              </a:rPr>
              <a:t>We’ve learned about these computational thinking skills: </a:t>
            </a:r>
            <a:endParaRPr sz="2200" b="0" i="0" u="none" strike="noStrike" cap="none">
              <a:solidFill>
                <a:schemeClr val="lt1"/>
              </a:solidFill>
              <a:latin typeface="Proxima Nova"/>
              <a:ea typeface="Proxima Nova"/>
              <a:cs typeface="Proxima Nova"/>
              <a:sym typeface="Proxima Nova"/>
            </a:endParaRPr>
          </a:p>
          <a:p>
            <a:pPr marL="457200" marR="0" lvl="0" indent="-368300" algn="l" rtl="0">
              <a:lnSpc>
                <a:spcPct val="100000"/>
              </a:lnSpc>
              <a:spcBef>
                <a:spcPts val="0"/>
              </a:spcBef>
              <a:spcAft>
                <a:spcPts val="0"/>
              </a:spcAft>
              <a:buClr>
                <a:schemeClr val="lt1"/>
              </a:buClr>
              <a:buSzPts val="2200"/>
              <a:buFont typeface="Proxima Nova"/>
              <a:buChar char="●"/>
            </a:pPr>
            <a:r>
              <a:rPr lang="en" sz="2200" b="0" i="0" u="none" strike="noStrike" cap="none">
                <a:solidFill>
                  <a:schemeClr val="lt1"/>
                </a:solidFill>
                <a:latin typeface="Proxima Nova"/>
                <a:ea typeface="Proxima Nova"/>
                <a:cs typeface="Proxima Nova"/>
                <a:sym typeface="Proxima Nova"/>
              </a:rPr>
              <a:t>Pattern recognition </a:t>
            </a:r>
            <a:endParaRPr sz="2200" b="0" i="0" u="none" strike="noStrike" cap="none">
              <a:solidFill>
                <a:schemeClr val="lt1"/>
              </a:solidFill>
              <a:latin typeface="Proxima Nova"/>
              <a:ea typeface="Proxima Nova"/>
              <a:cs typeface="Proxima Nova"/>
              <a:sym typeface="Proxima Nova"/>
            </a:endParaRPr>
          </a:p>
          <a:p>
            <a:pPr marL="457200" marR="0" lvl="0" indent="-368300" algn="l" rtl="0">
              <a:lnSpc>
                <a:spcPct val="100000"/>
              </a:lnSpc>
              <a:spcBef>
                <a:spcPts val="0"/>
              </a:spcBef>
              <a:spcAft>
                <a:spcPts val="0"/>
              </a:spcAft>
              <a:buClr>
                <a:schemeClr val="lt1"/>
              </a:buClr>
              <a:buSzPts val="2200"/>
              <a:buFont typeface="Proxima Nova"/>
              <a:buChar char="●"/>
            </a:pPr>
            <a:r>
              <a:rPr lang="en" sz="2200" b="0" i="0" u="none" strike="noStrike" cap="none">
                <a:solidFill>
                  <a:schemeClr val="lt1"/>
                </a:solidFill>
                <a:latin typeface="Proxima Nova"/>
                <a:ea typeface="Proxima Nova"/>
                <a:cs typeface="Proxima Nova"/>
                <a:sym typeface="Proxima Nova"/>
              </a:rPr>
              <a:t>Sequencing </a:t>
            </a:r>
            <a:endParaRPr sz="2200" b="0" i="0" u="none" strike="noStrike" cap="none">
              <a:solidFill>
                <a:schemeClr val="lt1"/>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chemeClr val="lt1"/>
                </a:solidFill>
                <a:latin typeface="Proxima Nova"/>
                <a:ea typeface="Proxima Nova"/>
                <a:cs typeface="Proxima Nova"/>
                <a:sym typeface="Proxima Nova"/>
              </a:rPr>
              <a:t>Pick one of these skills and </a:t>
            </a:r>
            <a:r>
              <a:rPr lang="en" sz="2200" b="0" i="0" u="none" strike="noStrike" cap="none">
                <a:solidFill>
                  <a:schemeClr val="lt1"/>
                </a:solidFill>
                <a:latin typeface="Proxima Nova"/>
                <a:ea typeface="Proxima Nova"/>
                <a:cs typeface="Proxima Nova"/>
                <a:sym typeface="Proxima Nov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2"/>
                  </a:ext>
                </a:extLst>
              </a:rPr>
              <a:t>share with</a:t>
            </a:r>
            <a:r>
              <a:rPr lang="en" sz="2200" b="0" i="0" u="none" strike="noStrike" cap="none">
                <a:solidFill>
                  <a:schemeClr val="lt1"/>
                </a:solidFill>
                <a:latin typeface="Proxima Nova"/>
                <a:ea typeface="Proxima Nova"/>
                <a:cs typeface="Proxima Nova"/>
                <a:sym typeface="Proxima Nova"/>
              </a:rPr>
              <a:t> a small group for a few  minutes about how this skill </a:t>
            </a:r>
            <a:r>
              <a:rPr lang="en" sz="2200" b="1" i="0" u="none" strike="noStrike" cap="none">
                <a:solidFill>
                  <a:schemeClr val="lt1"/>
                </a:solidFill>
                <a:latin typeface="Proxima Nova"/>
                <a:ea typeface="Proxima Nova"/>
                <a:cs typeface="Proxima Nova"/>
                <a:sym typeface="Proxima Nova"/>
              </a:rPr>
              <a:t>helps you think like a computer scientist. </a:t>
            </a:r>
            <a:endParaRPr sz="2200" b="1" i="0" u="none" strike="noStrike" cap="none">
              <a:solidFill>
                <a:schemeClr val="lt1"/>
              </a:solidFill>
              <a:latin typeface="Proxima Nova"/>
              <a:ea typeface="Proxima Nova"/>
              <a:cs typeface="Proxima Nova"/>
              <a:sym typeface="Proxima Nova"/>
            </a:endParaRPr>
          </a:p>
        </p:txBody>
      </p:sp>
      <p:sp>
        <p:nvSpPr>
          <p:cNvPr id="578" name="Google Shape;578;g20390b7c406_1_779"/>
          <p:cNvSpPr txBox="1">
            <a:spLocks noGrp="1"/>
          </p:cNvSpPr>
          <p:nvPr>
            <p:ph type="title"/>
          </p:nvPr>
        </p:nvSpPr>
        <p:spPr>
          <a:xfrm>
            <a:off x="342100" y="0"/>
            <a:ext cx="8198700" cy="953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r>
              <a:rPr lang="en" sz="4220" b="1">
                <a:latin typeface="Bebas Neue"/>
                <a:ea typeface="Bebas Neue"/>
                <a:cs typeface="Bebas Neue"/>
                <a:sym typeface="Bebas Neue"/>
              </a:rPr>
              <a:t>Wrap up </a:t>
            </a:r>
            <a:endParaRPr sz="4220">
              <a:latin typeface="Bebas Neue"/>
              <a:ea typeface="Bebas Neue"/>
              <a:cs typeface="Bebas Neue"/>
              <a:sym typeface="Bebas Neue"/>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1dc9d82accf_0_667"/>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a:t>Lesson Objectives:  I can…</a:t>
            </a:r>
            <a:endParaRPr/>
          </a:p>
        </p:txBody>
      </p:sp>
      <p:sp>
        <p:nvSpPr>
          <p:cNvPr id="584" name="Google Shape;584;g1dc9d82accf_0_667"/>
          <p:cNvSpPr txBox="1">
            <a:spLocks noGrp="1"/>
          </p:cNvSpPr>
          <p:nvPr>
            <p:ph type="body" idx="1"/>
          </p:nvPr>
        </p:nvSpPr>
        <p:spPr>
          <a:xfrm>
            <a:off x="259275" y="1455300"/>
            <a:ext cx="8520600" cy="22329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3"/>
                  </a:ext>
                </a:extLst>
              </a:rPr>
              <a:t>Describe characteristics of Computer Science (CS)</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4"/>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5"/>
                  </a:ext>
                </a:extLst>
              </a:rPr>
              <a:t>Define the computational thinking skills of patterns and sequencing</a:t>
            </a:r>
            <a:endParaRPr>
              <a:highlight>
                <a:srgbClr val="FFFF00"/>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6"/>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7"/>
                  </a:ext>
                </a:extLst>
              </a:rPr>
              <a:t>Describe a pattern I follow in my own life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8"/>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9"/>
                  </a:ext>
                </a:extLst>
              </a:rPr>
              <a:t>Change my sprite and backdrop in Scratch</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1"/>
                  </a:ext>
                </a:extLst>
              </a:rPr>
              <a:t>Identify and understand the purpose of the start, speak/say, and switch costume blocks in Scratch</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2"/>
                </a:ext>
              </a:extLst>
            </a:endParaRPr>
          </a:p>
          <a:p>
            <a:pPr marL="457200" lvl="0" indent="-342900" algn="l" rtl="0">
              <a:lnSpc>
                <a:spcPct val="115000"/>
              </a:lnSpc>
              <a:spcBef>
                <a:spcPts val="1000"/>
              </a:spcBef>
              <a:spcAft>
                <a:spcPts val="0"/>
              </a:spcAft>
              <a:buSzPts val="1800"/>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3"/>
                  </a:ext>
                </a:extLst>
              </a:rPr>
              <a:t>Believe anyone can be a computer scientist!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4"/>
                </a:ext>
              </a:extLst>
            </a:endParaRPr>
          </a:p>
          <a:p>
            <a:pPr marL="457200" lvl="0" indent="0" algn="l" rtl="0">
              <a:lnSpc>
                <a:spcPct val="115000"/>
              </a:lnSpc>
              <a:spcBef>
                <a:spcPts val="1000"/>
              </a:spcBef>
              <a:spcAft>
                <a:spcPts val="0"/>
              </a:spcAft>
              <a:buSzPts val="1800"/>
              <a:buNone/>
            </a:pPr>
            <a:endParaRPr/>
          </a:p>
          <a:p>
            <a:pPr marL="0" lvl="0" indent="0" algn="l" rtl="0">
              <a:lnSpc>
                <a:spcPct val="115000"/>
              </a:lnSpc>
              <a:spcBef>
                <a:spcPts val="1000"/>
              </a:spcBef>
              <a:spcAft>
                <a:spcPts val="1200"/>
              </a:spcAft>
              <a:buSzPts val="1800"/>
              <a:buNone/>
            </a:pPr>
            <a:endParaRPr/>
          </a:p>
        </p:txBody>
      </p:sp>
      <p:pic>
        <p:nvPicPr>
          <p:cNvPr id="585" name="Google Shape;585;g1dc9d82accf_0_667"/>
          <p:cNvPicPr preferRelativeResize="0"/>
          <p:nvPr/>
        </p:nvPicPr>
        <p:blipFill rotWithShape="1">
          <a:blip r:embed="rId3">
            <a:alphaModFix/>
          </a:blip>
          <a:srcRect/>
          <a:stretch/>
        </p:blipFill>
        <p:spPr>
          <a:xfrm>
            <a:off x="5188425" y="97675"/>
            <a:ext cx="2986650" cy="1312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1ada4b8e4d_0_30"/>
          <p:cNvSpPr txBox="1">
            <a:spLocks noGrp="1"/>
          </p:cNvSpPr>
          <p:nvPr>
            <p:ph type="title"/>
          </p:nvPr>
        </p:nvSpPr>
        <p:spPr>
          <a:xfrm>
            <a:off x="311700" y="2111550"/>
            <a:ext cx="8520600" cy="9204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3000"/>
              <a:buNone/>
            </a:pPr>
            <a:r>
              <a:rPr lang="en" sz="4800"/>
              <a:t>Coding?</a:t>
            </a:r>
            <a:endParaRPr sz="4800"/>
          </a:p>
        </p:txBody>
      </p:sp>
      <p:sp>
        <p:nvSpPr>
          <p:cNvPr id="105" name="Google Shape;105;g11ada4b8e4d_0_30"/>
          <p:cNvSpPr txBox="1">
            <a:spLocks noGrp="1"/>
          </p:cNvSpPr>
          <p:nvPr>
            <p:ph type="body" idx="4294967295"/>
          </p:nvPr>
        </p:nvSpPr>
        <p:spPr>
          <a:xfrm>
            <a:off x="311700" y="876123"/>
            <a:ext cx="8458500" cy="1077900"/>
          </a:xfrm>
          <a:prstGeom prst="rect">
            <a:avLst/>
          </a:prstGeom>
          <a:noFill/>
          <a:ln>
            <a:noFill/>
          </a:ln>
        </p:spPr>
        <p:txBody>
          <a:bodyPr spcFirstLastPara="1" wrap="square" lIns="91425" tIns="91425" rIns="91425" bIns="91425" anchor="t" anchorCtr="0">
            <a:normAutofit fontScale="40000" lnSpcReduction="20000"/>
          </a:bodyPr>
          <a:lstStyle/>
          <a:p>
            <a:pPr marL="0" lvl="0" indent="0" algn="l" rtl="0">
              <a:lnSpc>
                <a:spcPct val="115000"/>
              </a:lnSpc>
              <a:spcBef>
                <a:spcPts val="0"/>
              </a:spcBef>
              <a:spcAft>
                <a:spcPts val="0"/>
              </a:spcAft>
              <a:buSzPct val="128734"/>
              <a:buNone/>
            </a:pPr>
            <a:endParaRPr sz="4350"/>
          </a:p>
          <a:p>
            <a:pPr marL="0" lvl="0" indent="0" algn="ctr" rtl="0">
              <a:lnSpc>
                <a:spcPct val="100000"/>
              </a:lnSpc>
              <a:spcBef>
                <a:spcPts val="0"/>
              </a:spcBef>
              <a:spcAft>
                <a:spcPts val="0"/>
              </a:spcAft>
              <a:buSzPct val="69230"/>
              <a:buNone/>
            </a:pPr>
            <a:r>
              <a:rPr lang="en" sz="6500"/>
              <a:t>What do you know about…</a:t>
            </a:r>
            <a:endParaRPr sz="6500"/>
          </a:p>
          <a:p>
            <a:pPr marL="0" lvl="0" indent="0" algn="l" rtl="0">
              <a:lnSpc>
                <a:spcPct val="115000"/>
              </a:lnSpc>
              <a:spcBef>
                <a:spcPts val="1200"/>
              </a:spcBef>
              <a:spcAft>
                <a:spcPts val="1200"/>
              </a:spcAft>
              <a:buSzPct val="311111"/>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11f3e8019f6_0_1"/>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We are going to learn more about computer science! </a:t>
            </a:r>
            <a:endParaRPr/>
          </a:p>
        </p:txBody>
      </p:sp>
      <p:pic>
        <p:nvPicPr>
          <p:cNvPr id="111" name="Google Shape;111;g11f3e8019f6_0_1" descr="Find the full course at http://learn.code.org&#10;&#10;Help us caption &amp; translate this video!&#10;&#10;https://amara.org/v/DNPo/" title="Unplugged - What is Computer Science?">
            <a:hlinkClick r:id="rId3"/>
          </p:cNvPr>
          <p:cNvPicPr preferRelativeResize="0"/>
          <p:nvPr/>
        </p:nvPicPr>
        <p:blipFill rotWithShape="1">
          <a:blip r:embed="rId4">
            <a:alphaModFix/>
          </a:blip>
          <a:srcRect/>
          <a:stretch/>
        </p:blipFill>
        <p:spPr>
          <a:xfrm>
            <a:off x="2286000" y="8572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11fbaf08a2d_0_0"/>
          <p:cNvSpPr txBox="1">
            <a:spLocks noGrp="1"/>
          </p:cNvSpPr>
          <p:nvPr>
            <p:ph type="title"/>
          </p:nvPr>
        </p:nvSpPr>
        <p:spPr>
          <a:xfrm>
            <a:off x="311700" y="210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a:t>Computer Scientists</a:t>
            </a:r>
            <a:endParaRPr/>
          </a:p>
        </p:txBody>
      </p:sp>
      <p:pic>
        <p:nvPicPr>
          <p:cNvPr id="117" name="Google Shape;117;g11fbaf08a2d_0_0"/>
          <p:cNvPicPr preferRelativeResize="0"/>
          <p:nvPr/>
        </p:nvPicPr>
        <p:blipFill rotWithShape="1">
          <a:blip r:embed="rId3">
            <a:alphaModFix/>
          </a:blip>
          <a:srcRect l="18314" b="-2354"/>
          <a:stretch/>
        </p:blipFill>
        <p:spPr>
          <a:xfrm>
            <a:off x="4380749" y="1526100"/>
            <a:ext cx="3884150" cy="2940051"/>
          </a:xfrm>
          <a:prstGeom prst="rect">
            <a:avLst/>
          </a:prstGeom>
          <a:noFill/>
          <a:ln>
            <a:noFill/>
          </a:ln>
        </p:spPr>
      </p:pic>
      <p:pic>
        <p:nvPicPr>
          <p:cNvPr id="118" name="Google Shape;118;g11fbaf08a2d_0_0"/>
          <p:cNvPicPr preferRelativeResize="0"/>
          <p:nvPr/>
        </p:nvPicPr>
        <p:blipFill rotWithShape="1">
          <a:blip r:embed="rId4">
            <a:alphaModFix/>
          </a:blip>
          <a:srcRect l="19759" r="-6996"/>
          <a:stretch/>
        </p:blipFill>
        <p:spPr>
          <a:xfrm>
            <a:off x="115200" y="850800"/>
            <a:ext cx="4206125" cy="2900875"/>
          </a:xfrm>
          <a:prstGeom prst="rect">
            <a:avLst/>
          </a:prstGeom>
          <a:noFill/>
          <a:ln>
            <a:noFill/>
          </a:ln>
        </p:spPr>
      </p:pic>
      <p:pic>
        <p:nvPicPr>
          <p:cNvPr id="119" name="Google Shape;119;g11fbaf08a2d_0_0"/>
          <p:cNvPicPr preferRelativeResize="0"/>
          <p:nvPr/>
        </p:nvPicPr>
        <p:blipFill rotWithShape="1">
          <a:blip r:embed="rId5">
            <a:alphaModFix/>
          </a:blip>
          <a:srcRect/>
          <a:stretch/>
        </p:blipFill>
        <p:spPr>
          <a:xfrm>
            <a:off x="5550800" y="162174"/>
            <a:ext cx="2082350" cy="1170275"/>
          </a:xfrm>
          <a:prstGeom prst="rect">
            <a:avLst/>
          </a:prstGeom>
          <a:noFill/>
          <a:ln>
            <a:noFill/>
          </a:ln>
        </p:spPr>
      </p:pic>
      <p:sp>
        <p:nvSpPr>
          <p:cNvPr id="120" name="Google Shape;120;g11fbaf08a2d_0_0"/>
          <p:cNvSpPr txBox="1"/>
          <p:nvPr/>
        </p:nvSpPr>
        <p:spPr>
          <a:xfrm>
            <a:off x="115200" y="4375775"/>
            <a:ext cx="89136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Proxima Nova"/>
                <a:ea typeface="Proxima Nova"/>
                <a:cs typeface="Proxima Nova"/>
                <a:sym typeface="Proxima Nova"/>
              </a:rPr>
              <a:t>Computer scientist (n): </a:t>
            </a:r>
            <a:r>
              <a:rPr lang="en" sz="2000" b="0" i="0" u="none" strike="noStrike" cap="none">
                <a:solidFill>
                  <a:srgbClr val="000000"/>
                </a:solidFill>
                <a:latin typeface="Proxima Nova"/>
                <a:ea typeface="Proxima Nova"/>
                <a:cs typeface="Proxima Nova"/>
                <a:sym typeface="Proxima Nova"/>
              </a:rPr>
              <a:t>a person who studies computers and how they can be used to solve problems.</a:t>
            </a:r>
            <a:endParaRPr sz="2000" b="0" i="0" u="none" strike="noStrike" cap="none">
              <a:solidFill>
                <a:srgbClr val="000000"/>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1000"/>
                                        <p:tgtEl>
                                          <p:spTgt spid="1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fade">
                                      <p:cBhvr>
                                        <p:cTn id="22" dur="1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3345</Words>
  <Application>Microsoft Macintosh PowerPoint</Application>
  <PresentationFormat>On-screen Show (16:9)</PresentationFormat>
  <Paragraphs>298</Paragraphs>
  <Slides>64</Slides>
  <Notes>64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Calibri</vt:lpstr>
      <vt:lpstr>Alfa Slab One</vt:lpstr>
      <vt:lpstr>Proxima Nova</vt:lpstr>
      <vt:lpstr>Oswald</vt:lpstr>
      <vt:lpstr>Monoton</vt:lpstr>
      <vt:lpstr>Arial</vt:lpstr>
      <vt:lpstr>Bebas Neue</vt:lpstr>
      <vt:lpstr>Roboto</vt:lpstr>
      <vt:lpstr>Gameday</vt:lpstr>
      <vt:lpstr>Lesson 1</vt:lpstr>
      <vt:lpstr>Summary and Standards</vt:lpstr>
      <vt:lpstr>Materials and resources needed for this lesson:</vt:lpstr>
      <vt:lpstr>Lesson Objectives:  I can…</vt:lpstr>
      <vt:lpstr>Vocabulary</vt:lpstr>
      <vt:lpstr>Computer Science?</vt:lpstr>
      <vt:lpstr>Coding?</vt:lpstr>
      <vt:lpstr>We are going to learn more about computer science! </vt:lpstr>
      <vt:lpstr>Computer Scientists</vt:lpstr>
      <vt:lpstr>Lesson Objectives:  I can…</vt:lpstr>
      <vt:lpstr>How do Computer Scientists think?</vt:lpstr>
      <vt:lpstr>Computer scientists use computational thinking skills</vt:lpstr>
      <vt:lpstr>Computer scientists use computational thinking skills</vt:lpstr>
      <vt:lpstr>Patterns &amp; Sequencing</vt:lpstr>
      <vt:lpstr>PowerPoint Presentation</vt:lpstr>
      <vt:lpstr>Introduction: examples of patterns --things that repeat--in real life</vt:lpstr>
      <vt:lpstr>Sequence: an ordered set of instructions</vt:lpstr>
      <vt:lpstr>Sequence for making a bowl of cereal</vt:lpstr>
      <vt:lpstr>Patterns in writing</vt:lpstr>
      <vt:lpstr>Examples of Patterns in our writing</vt:lpstr>
      <vt:lpstr>Guided Practice: Example A</vt:lpstr>
      <vt:lpstr>For both Writing &amp; Computer science, Patterns &amp; Sequencing are very important! </vt:lpstr>
      <vt:lpstr>Turn &amp; Talk</vt:lpstr>
      <vt:lpstr>Lesson Objectives:  I can…</vt:lpstr>
      <vt:lpstr>There are many connections between writing &amp; Coding!tory in your own words</vt:lpstr>
      <vt:lpstr> We can code using Scratch</vt:lpstr>
      <vt:lpstr>Please watch a quick video to learn about Scratch.</vt:lpstr>
      <vt:lpstr>Coding in Scratch</vt:lpstr>
      <vt:lpstr>Terms used in Scratch</vt:lpstr>
      <vt:lpstr>Computer commands</vt:lpstr>
      <vt:lpstr>Computer commands</vt:lpstr>
      <vt:lpstr>Computer commands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Changing sprites &amp; Backdrops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Try it out!</vt:lpstr>
      <vt:lpstr>Lesson Objectives:  I can…</vt:lpstr>
      <vt:lpstr> We can write code in Scratch</vt:lpstr>
      <vt:lpstr>Start Block (explainer video)</vt:lpstr>
      <vt:lpstr>Think block (explainer video)</vt:lpstr>
      <vt:lpstr>Speak/Say block (explainer video)</vt:lpstr>
      <vt:lpstr>Switch costume block (explainer video)</vt:lpstr>
      <vt:lpstr>PowerPoint Presentation</vt:lpstr>
      <vt:lpstr>Independent practice</vt:lpstr>
      <vt:lpstr>Try it out!</vt:lpstr>
      <vt:lpstr>Try it out!</vt:lpstr>
      <vt:lpstr>Lesson Objectives:  I can…</vt:lpstr>
      <vt:lpstr>Wrap up </vt:lpstr>
      <vt:lpstr>Lesson Objectives:  I can…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dc:title>
  <cp:lastModifiedBy>Seyed Vahid Mousavi</cp:lastModifiedBy>
  <cp:revision>1</cp:revision>
  <cp:lastPrinted>2023-10-02T23:46:49Z</cp:lastPrinted>
  <dcterms:modified xsi:type="dcterms:W3CDTF">2023-10-02T23:47:50Z</dcterms:modified>
</cp:coreProperties>
</file>