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Alfa Slab One" panose="020B0604020202020204" charset="0"/>
      <p:regular r:id="rId23"/>
    </p:embeddedFont>
    <p:embeddedFont>
      <p:font typeface="Bebas Neue" panose="020B0606020202050201" pitchFamily="34" charset="0"/>
      <p:regular r:id="rId24"/>
    </p:embeddedFont>
    <p:embeddedFont>
      <p:font typeface="Monoton" panose="020B0604020202020204" charset="0"/>
      <p:regular r:id="rId25"/>
    </p:embeddedFont>
    <p:embeddedFont>
      <p:font typeface="Montserrat" panose="00000500000000000000" pitchFamily="2" charset="0"/>
      <p:regular r:id="rId26"/>
      <p:bold r:id="rId27"/>
      <p:italic r:id="rId28"/>
      <p:boldItalic r:id="rId29"/>
    </p:embeddedFont>
    <p:embeddedFont>
      <p:font typeface="Proxima Nova" panose="020B0604020202020204" charset="0"/>
      <p:regular r:id="rId30"/>
      <p:bold r:id="rId31"/>
      <p:italic r:id="rId32"/>
      <p:boldItalic r:id="rId33"/>
    </p:embeddedFont>
    <p:embeddedFont>
      <p:font typeface="Roboto" panose="020000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jWu74ySHGypAoE6vjsuUNv53pOY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208"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2ddc9f2010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g12ddc9f2010_0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rPr>
              <a:t>Next, students should use the paper graphic organizer to plan and select blocks for Scratch in CoCo columns 2 &amp; 3, based on their planned animation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306d0115be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g1306d0115be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Pause here and students should </a:t>
            </a:r>
            <a:r>
              <a:rPr lang="en">
                <a:solidFill>
                  <a:schemeClr val="dk1"/>
                </a:solidFill>
              </a:rPr>
              <a:t> fill  in CoCo with their writing in CoCo Columns 2 &amp; 3from their paper graphic organizer from last time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306d0115be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g1306d0115be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Great job, next time we will use Scratch to animate our writing. But first, let’s learn some new features in Scratch.</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306d0115be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g1306d0115be_0_1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Let’s learn some new things in Scratch that we may want to use in our animations.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306d0115be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1306d0115be_0_2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Remember: An Algorithm is a list of steps or commands to finish a task.  Today we are going to learn about a new block in scratch that can be really helpful when we code!</a:t>
            </a:r>
            <a:endParaRPr i="1">
              <a:solidFill>
                <a:srgbClr val="4285F4"/>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2ddc9f2010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g12ddc9f2010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rPr>
              <a:t>In Scratch, the yellow blocks are our control blocks. You already know one of them: the start block. Today you will learn about several types of repeat blocks. We use this to create loops, or algorithms that repeat. Loops are great tools to use within code and projects to repeat an action multiple times. In the 'Control' section of block code, we can use these loops: </a:t>
            </a:r>
            <a:endParaRPr>
              <a:solidFill>
                <a:schemeClr val="dk1"/>
              </a:solidFill>
            </a:endParaRPr>
          </a:p>
          <a:p>
            <a:pPr marL="1371600" lvl="2" indent="-298450" algn="l" rtl="0">
              <a:lnSpc>
                <a:spcPct val="100000"/>
              </a:lnSpc>
              <a:spcBef>
                <a:spcPts val="0"/>
              </a:spcBef>
              <a:spcAft>
                <a:spcPts val="0"/>
              </a:spcAft>
              <a:buClr>
                <a:schemeClr val="dk1"/>
              </a:buClr>
              <a:buSzPts val="1100"/>
              <a:buAutoNum type="romanLcPeriod"/>
            </a:pPr>
            <a:r>
              <a:rPr lang="en">
                <a:solidFill>
                  <a:schemeClr val="dk1"/>
                </a:solidFill>
              </a:rPr>
              <a:t>Repeat x number of times: The Repeat Until () block is a Control block. Blocks held inside this block will loop until the specified event happens, in which case the code beneath the block (if any) will execute.</a:t>
            </a:r>
            <a:endParaRPr>
              <a:solidFill>
                <a:schemeClr val="dk1"/>
              </a:solidFill>
            </a:endParaRPr>
          </a:p>
          <a:p>
            <a:pPr marL="1371600" lvl="2" indent="-298450" algn="l" rtl="0">
              <a:lnSpc>
                <a:spcPct val="100000"/>
              </a:lnSpc>
              <a:spcBef>
                <a:spcPts val="0"/>
              </a:spcBef>
              <a:spcAft>
                <a:spcPts val="0"/>
              </a:spcAft>
              <a:buClr>
                <a:schemeClr val="dk1"/>
              </a:buClr>
              <a:buSzPts val="1100"/>
              <a:buAutoNum type="romanLcPeriod"/>
            </a:pPr>
            <a:r>
              <a:rPr lang="en">
                <a:solidFill>
                  <a:schemeClr val="dk1"/>
                </a:solidFill>
              </a:rPr>
              <a:t>Repeat until: The Repeat () block is a Control block. Blocks held inside this block will loop a given amount of times, before allowing the script to continue.</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2ddc9f2010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g12ddc9f2010_0_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Watch Video Here: https://www.dropbox.com/s/jiiknq8vobh5l1l/repeat%20%28%29.mp4?dl=0</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2efff859f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12efff859f8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Watch Video Here: https://www.dropbox.com/s/jiiknq8vobh5l1l/repeat%20%28%29.mp4?dl=0</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2ddc9f2010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g12ddc9f2010_0_1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306d0115be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1306d0115be_0_2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Great job! Share your animation with your teacher or a partner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Today, we are going to learn some new things in Scratch, such as new commands and how to change sprites! This will help us get ready to use Coco and Scratch to animate the writing we did last time.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306d0115be_0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g1306d0115be_0_3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Next time we will complete the final step and code our animation in Scratch!</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You will need….[read slide]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Let’s go over today’s lesson’s objectives: [read slide]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306d0115b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g1306d0115b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Today we are going to be using CoCo to continue planning for animation!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306d0115be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g1306d0115be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Now, let’s think about other types of explanatory writing together.</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i="1"/>
              <a:t>(</a:t>
            </a:r>
            <a:r>
              <a:rPr lang="en" sz="1050" i="1">
                <a:solidFill>
                  <a:schemeClr val="dk1"/>
                </a:solidFill>
                <a:highlight>
                  <a:srgbClr val="FFFFFF"/>
                </a:highlight>
                <a:latin typeface="Roboto"/>
                <a:ea typeface="Roboto"/>
                <a:cs typeface="Roboto"/>
                <a:sym typeface="Roboto"/>
              </a:rPr>
              <a:t>Please require students to use CoCo where indicated)</a:t>
            </a:r>
            <a:endParaRPr i="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306d0115be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g1306d0115be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Students should retrieve their completed Graphic Organizer from last lesson.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2ddc9f2010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g12ddc9f2010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Remember, there are four columns in CoCo to complete. For now, we are going to add our writing into Column 1. Under, “My Ideas”</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Pause here and students should </a:t>
            </a:r>
            <a:r>
              <a:rPr lang="en">
                <a:solidFill>
                  <a:schemeClr val="dk1"/>
                </a:solidFill>
              </a:rPr>
              <a:t> fill  in CoCo with their writing in CoCo Column 1 from their paper graphic organizer from last time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39"/>
          <p:cNvCxnSpPr/>
          <p:nvPr/>
        </p:nvCxnSpPr>
        <p:spPr>
          <a:xfrm rot="10800000" flipH="1">
            <a:off x="-145325" y="2737175"/>
            <a:ext cx="9301200" cy="36300"/>
          </a:xfrm>
          <a:prstGeom prst="straightConnector1">
            <a:avLst/>
          </a:prstGeom>
          <a:noFill/>
          <a:ln w="76200" cap="flat" cmpd="sng">
            <a:solidFill>
              <a:schemeClr val="accent5"/>
            </a:solidFill>
            <a:prstDash val="solid"/>
            <a:round/>
            <a:headEnd type="none" w="sm" len="sm"/>
            <a:tailEnd type="none" w="sm" len="sm"/>
          </a:ln>
        </p:spPr>
      </p:cxnSp>
      <p:sp>
        <p:nvSpPr>
          <p:cNvPr id="11" name="Google Shape;11;p39"/>
          <p:cNvSpPr txBox="1">
            <a:spLocks noGrp="1"/>
          </p:cNvSpPr>
          <p:nvPr>
            <p:ph type="ctrTitle"/>
          </p:nvPr>
        </p:nvSpPr>
        <p:spPr>
          <a:xfrm>
            <a:off x="311700" y="595975"/>
            <a:ext cx="8520600" cy="1957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12" name="Google Shape;12;p39"/>
          <p:cNvSpPr txBox="1">
            <a:spLocks noGrp="1"/>
          </p:cNvSpPr>
          <p:nvPr>
            <p:ph type="subTitle" idx="1"/>
          </p:nvPr>
        </p:nvSpPr>
        <p:spPr>
          <a:xfrm>
            <a:off x="311700" y="3165823"/>
            <a:ext cx="8520600" cy="733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48"/>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7" name="Google Shape;47;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49"/>
          <p:cNvSpPr txBox="1">
            <a:spLocks noGrp="1"/>
          </p:cNvSpPr>
          <p:nvPr>
            <p:ph type="title" hasCustomPrompt="1"/>
          </p:nvPr>
        </p:nvSpPr>
        <p:spPr>
          <a:xfrm>
            <a:off x="311700" y="1167925"/>
            <a:ext cx="8520600" cy="1980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50" name="Google Shape;50;p49"/>
          <p:cNvSpPr txBox="1">
            <a:spLocks noGrp="1"/>
          </p:cNvSpPr>
          <p:nvPr>
            <p:ph type="body" idx="1"/>
          </p:nvPr>
        </p:nvSpPr>
        <p:spPr>
          <a:xfrm>
            <a:off x="311700" y="32242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1" name="Google Shape;51;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CONTENT 2">
  <p:cSld name="TITLE &amp; CONTENT 2">
    <p:bg>
      <p:bgPr>
        <a:solidFill>
          <a:schemeClr val="dk1"/>
        </a:solidFill>
        <a:effectLst/>
      </p:bgPr>
    </p:bg>
    <p:spTree>
      <p:nvGrpSpPr>
        <p:cNvPr id="1" name="Shape 52"/>
        <p:cNvGrpSpPr/>
        <p:nvPr/>
      </p:nvGrpSpPr>
      <p:grpSpPr>
        <a:xfrm>
          <a:off x="0" y="0"/>
          <a:ext cx="0" cy="0"/>
          <a:chOff x="0" y="0"/>
          <a:chExt cx="0" cy="0"/>
        </a:xfrm>
      </p:grpSpPr>
      <p:sp>
        <p:nvSpPr>
          <p:cNvPr id="53" name="Google Shape;53;p50"/>
          <p:cNvSpPr/>
          <p:nvPr/>
        </p:nvSpPr>
        <p:spPr>
          <a:xfrm rot="-2154903">
            <a:off x="7119922" y="55630"/>
            <a:ext cx="2088733" cy="960987"/>
          </a:xfrm>
          <a:custGeom>
            <a:avLst/>
            <a:gdLst/>
            <a:ahLst/>
            <a:cxnLst/>
            <a:rect l="l" t="t" r="r" b="b"/>
            <a:pathLst>
              <a:path w="2784591" h="1281138" extrusionOk="0">
                <a:moveTo>
                  <a:pt x="213022" y="412659"/>
                </a:moveTo>
                <a:cubicBezTo>
                  <a:pt x="473322" y="382062"/>
                  <a:pt x="733621" y="401185"/>
                  <a:pt x="982437" y="450906"/>
                </a:cubicBezTo>
                <a:cubicBezTo>
                  <a:pt x="1043684" y="462380"/>
                  <a:pt x="1170006" y="481503"/>
                  <a:pt x="1231252" y="492977"/>
                </a:cubicBezTo>
                <a:cubicBezTo>
                  <a:pt x="1587251" y="569470"/>
                  <a:pt x="1916453" y="722457"/>
                  <a:pt x="2188237" y="944287"/>
                </a:cubicBezTo>
                <a:cubicBezTo>
                  <a:pt x="2291591" y="1027473"/>
                  <a:pt x="2385794" y="1120341"/>
                  <a:pt x="2471250" y="1220873"/>
                </a:cubicBezTo>
                <a:lnTo>
                  <a:pt x="2519548" y="1281138"/>
                </a:lnTo>
                <a:lnTo>
                  <a:pt x="2784591" y="915436"/>
                </a:lnTo>
                <a:lnTo>
                  <a:pt x="2667207" y="788611"/>
                </a:lnTo>
                <a:cubicBezTo>
                  <a:pt x="2614573" y="736321"/>
                  <a:pt x="2559546" y="686122"/>
                  <a:pt x="2502127" y="638314"/>
                </a:cubicBezTo>
                <a:cubicBezTo>
                  <a:pt x="2188237" y="378238"/>
                  <a:pt x="1797788" y="183180"/>
                  <a:pt x="1407338" y="87563"/>
                </a:cubicBezTo>
                <a:cubicBezTo>
                  <a:pt x="1016889" y="-8053"/>
                  <a:pt x="634095" y="-15702"/>
                  <a:pt x="320204" y="18720"/>
                </a:cubicBezTo>
                <a:cubicBezTo>
                  <a:pt x="36937" y="64616"/>
                  <a:pt x="-39622" y="118161"/>
                  <a:pt x="17797" y="152583"/>
                </a:cubicBezTo>
                <a:cubicBezTo>
                  <a:pt x="44593" y="175531"/>
                  <a:pt x="105839" y="190829"/>
                  <a:pt x="197710" y="202304"/>
                </a:cubicBezTo>
                <a:cubicBezTo>
                  <a:pt x="239818" y="206128"/>
                  <a:pt x="289580" y="213777"/>
                  <a:pt x="347000" y="213778"/>
                </a:cubicBezTo>
                <a:cubicBezTo>
                  <a:pt x="404418" y="221427"/>
                  <a:pt x="465666" y="229076"/>
                  <a:pt x="534569" y="232901"/>
                </a:cubicBezTo>
                <a:cubicBezTo>
                  <a:pt x="534569" y="240550"/>
                  <a:pt x="534569" y="259673"/>
                  <a:pt x="534568" y="271147"/>
                </a:cubicBezTo>
                <a:cubicBezTo>
                  <a:pt x="469493" y="267323"/>
                  <a:pt x="415903" y="271148"/>
                  <a:pt x="369967" y="271147"/>
                </a:cubicBezTo>
                <a:cubicBezTo>
                  <a:pt x="327860" y="274972"/>
                  <a:pt x="293409" y="282621"/>
                  <a:pt x="266613" y="286446"/>
                </a:cubicBezTo>
                <a:cubicBezTo>
                  <a:pt x="216849" y="297920"/>
                  <a:pt x="201538" y="313218"/>
                  <a:pt x="197710" y="324692"/>
                </a:cubicBezTo>
                <a:cubicBezTo>
                  <a:pt x="190055" y="355290"/>
                  <a:pt x="243645" y="385887"/>
                  <a:pt x="213022" y="41265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54" name="Google Shape;54;p50"/>
          <p:cNvSpPr/>
          <p:nvPr/>
        </p:nvSpPr>
        <p:spPr>
          <a:xfrm rot="-8308094">
            <a:off x="7873469" y="3817479"/>
            <a:ext cx="690641" cy="1779528"/>
          </a:xfrm>
          <a:custGeom>
            <a:avLst/>
            <a:gdLst/>
            <a:ahLst/>
            <a:cxnLst/>
            <a:rect l="l" t="t" r="r" b="b"/>
            <a:pathLst>
              <a:path w="1477159" h="2946480" extrusionOk="0">
                <a:moveTo>
                  <a:pt x="950749" y="1504486"/>
                </a:moveTo>
                <a:cubicBezTo>
                  <a:pt x="1054103" y="1164092"/>
                  <a:pt x="1096209" y="804574"/>
                  <a:pt x="1050274" y="452706"/>
                </a:cubicBezTo>
                <a:lnTo>
                  <a:pt x="1033941" y="322442"/>
                </a:lnTo>
                <a:lnTo>
                  <a:pt x="1043529" y="313956"/>
                </a:lnTo>
                <a:lnTo>
                  <a:pt x="1046312" y="329211"/>
                </a:lnTo>
                <a:cubicBezTo>
                  <a:pt x="1104822" y="720970"/>
                  <a:pt x="1074677" y="1122977"/>
                  <a:pt x="950749" y="1504486"/>
                </a:cubicBezTo>
                <a:close/>
                <a:moveTo>
                  <a:pt x="343355" y="2528606"/>
                </a:moveTo>
                <a:cubicBezTo>
                  <a:pt x="294735" y="2568638"/>
                  <a:pt x="244493" y="2605988"/>
                  <a:pt x="192816" y="2640410"/>
                </a:cubicBezTo>
                <a:cubicBezTo>
                  <a:pt x="227268" y="2602163"/>
                  <a:pt x="261719" y="2560092"/>
                  <a:pt x="299999" y="2514196"/>
                </a:cubicBezTo>
                <a:cubicBezTo>
                  <a:pt x="319138" y="2491248"/>
                  <a:pt x="338278" y="2468301"/>
                  <a:pt x="361246" y="2445353"/>
                </a:cubicBezTo>
                <a:cubicBezTo>
                  <a:pt x="380386" y="2422404"/>
                  <a:pt x="403353" y="2395632"/>
                  <a:pt x="426321" y="2372684"/>
                </a:cubicBezTo>
                <a:cubicBezTo>
                  <a:pt x="659825" y="2139380"/>
                  <a:pt x="828254" y="1844881"/>
                  <a:pt x="935436" y="1538909"/>
                </a:cubicBezTo>
                <a:cubicBezTo>
                  <a:pt x="946920" y="1542733"/>
                  <a:pt x="966060" y="1546558"/>
                  <a:pt x="973716" y="1550383"/>
                </a:cubicBezTo>
                <a:cubicBezTo>
                  <a:pt x="1087596" y="1152140"/>
                  <a:pt x="1125278" y="745113"/>
                  <a:pt x="1071372" y="344675"/>
                </a:cubicBezTo>
                <a:lnTo>
                  <a:pt x="1063276" y="296479"/>
                </a:lnTo>
                <a:lnTo>
                  <a:pt x="1105572" y="259045"/>
                </a:lnTo>
                <a:lnTo>
                  <a:pt x="1124142" y="368384"/>
                </a:lnTo>
                <a:cubicBezTo>
                  <a:pt x="1133053" y="435734"/>
                  <a:pt x="1139274" y="503383"/>
                  <a:pt x="1142145" y="571271"/>
                </a:cubicBezTo>
                <a:cubicBezTo>
                  <a:pt x="1157457" y="842821"/>
                  <a:pt x="1134489" y="1118196"/>
                  <a:pt x="1061759" y="1378273"/>
                </a:cubicBezTo>
                <a:cubicBezTo>
                  <a:pt x="944527" y="1836754"/>
                  <a:pt x="683690" y="2248382"/>
                  <a:pt x="343355" y="2528606"/>
                </a:cubicBezTo>
                <a:close/>
                <a:moveTo>
                  <a:pt x="636857" y="2736026"/>
                </a:moveTo>
                <a:cubicBezTo>
                  <a:pt x="583266" y="2781922"/>
                  <a:pt x="537331" y="2820169"/>
                  <a:pt x="506708" y="2835467"/>
                </a:cubicBezTo>
                <a:cubicBezTo>
                  <a:pt x="418665" y="2896662"/>
                  <a:pt x="399525" y="2877538"/>
                  <a:pt x="399526" y="2850766"/>
                </a:cubicBezTo>
                <a:cubicBezTo>
                  <a:pt x="583266" y="2709253"/>
                  <a:pt x="744040" y="2537144"/>
                  <a:pt x="878017" y="2353560"/>
                </a:cubicBezTo>
                <a:cubicBezTo>
                  <a:pt x="1015823" y="2166153"/>
                  <a:pt x="1123005" y="1959621"/>
                  <a:pt x="1203392" y="1749265"/>
                </a:cubicBezTo>
                <a:cubicBezTo>
                  <a:pt x="1410100" y="1229111"/>
                  <a:pt x="1459863" y="647764"/>
                  <a:pt x="1352681" y="93188"/>
                </a:cubicBezTo>
                <a:cubicBezTo>
                  <a:pt x="1452208" y="636289"/>
                  <a:pt x="1410100" y="1217638"/>
                  <a:pt x="1203392" y="1749265"/>
                </a:cubicBezTo>
                <a:cubicBezTo>
                  <a:pt x="1119177" y="1959621"/>
                  <a:pt x="1011995" y="2162327"/>
                  <a:pt x="874190" y="2345912"/>
                </a:cubicBezTo>
                <a:cubicBezTo>
                  <a:pt x="736384" y="2525670"/>
                  <a:pt x="579438" y="2690130"/>
                  <a:pt x="399525" y="2827818"/>
                </a:cubicBezTo>
                <a:cubicBezTo>
                  <a:pt x="399525" y="2804870"/>
                  <a:pt x="399525" y="2778097"/>
                  <a:pt x="365074" y="2778098"/>
                </a:cubicBezTo>
                <a:cubicBezTo>
                  <a:pt x="365074" y="2778098"/>
                  <a:pt x="257892" y="2862240"/>
                  <a:pt x="200473" y="2900487"/>
                </a:cubicBezTo>
                <a:cubicBezTo>
                  <a:pt x="-56000" y="3007577"/>
                  <a:pt x="-21548" y="2908136"/>
                  <a:pt x="58839" y="2801045"/>
                </a:cubicBezTo>
                <a:cubicBezTo>
                  <a:pt x="77979" y="2774273"/>
                  <a:pt x="104774" y="2751325"/>
                  <a:pt x="131570" y="2716903"/>
                </a:cubicBezTo>
                <a:cubicBezTo>
                  <a:pt x="158365" y="2697780"/>
                  <a:pt x="181333" y="2682481"/>
                  <a:pt x="208128" y="2663358"/>
                </a:cubicBezTo>
                <a:cubicBezTo>
                  <a:pt x="678965" y="2342087"/>
                  <a:pt x="989027" y="1806635"/>
                  <a:pt x="1115349" y="1179391"/>
                </a:cubicBezTo>
                <a:cubicBezTo>
                  <a:pt x="1161285" y="957560"/>
                  <a:pt x="1172769" y="712782"/>
                  <a:pt x="1145973" y="471829"/>
                </a:cubicBezTo>
                <a:cubicBezTo>
                  <a:pt x="1138317" y="410634"/>
                  <a:pt x="1134489" y="349440"/>
                  <a:pt x="1123005" y="288246"/>
                </a:cubicBezTo>
                <a:lnTo>
                  <a:pt x="1114863" y="250823"/>
                </a:lnTo>
                <a:lnTo>
                  <a:pt x="1398265" y="0"/>
                </a:lnTo>
                <a:lnTo>
                  <a:pt x="1406152" y="33009"/>
                </a:lnTo>
                <a:cubicBezTo>
                  <a:pt x="1465366" y="329361"/>
                  <a:pt x="1493358" y="647763"/>
                  <a:pt x="1467519" y="957561"/>
                </a:cubicBezTo>
                <a:cubicBezTo>
                  <a:pt x="1429240" y="1370624"/>
                  <a:pt x="1310574" y="1779862"/>
                  <a:pt x="1100038" y="2116432"/>
                </a:cubicBezTo>
                <a:cubicBezTo>
                  <a:pt x="1080898" y="2150854"/>
                  <a:pt x="1061758" y="2185275"/>
                  <a:pt x="1038791" y="2219698"/>
                </a:cubicBezTo>
                <a:cubicBezTo>
                  <a:pt x="1015823" y="2254120"/>
                  <a:pt x="992855" y="2292366"/>
                  <a:pt x="969888" y="2326788"/>
                </a:cubicBezTo>
                <a:cubicBezTo>
                  <a:pt x="920125" y="2407106"/>
                  <a:pt x="862705" y="2479775"/>
                  <a:pt x="805287" y="2552443"/>
                </a:cubicBezTo>
                <a:cubicBezTo>
                  <a:pt x="747868" y="2621286"/>
                  <a:pt x="686620" y="2682481"/>
                  <a:pt x="636857" y="273602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55" name="Google Shape;55;p50"/>
          <p:cNvSpPr/>
          <p:nvPr/>
        </p:nvSpPr>
        <p:spPr>
          <a:xfrm rot="7456352" flipH="1">
            <a:off x="153262" y="3901100"/>
            <a:ext cx="605000" cy="1507748"/>
          </a:xfrm>
          <a:custGeom>
            <a:avLst/>
            <a:gdLst/>
            <a:ahLst/>
            <a:cxnLst/>
            <a:rect l="l" t="t" r="r" b="b"/>
            <a:pathLst>
              <a:path w="806375" h="2009605" extrusionOk="0">
                <a:moveTo>
                  <a:pt x="370549" y="1716991"/>
                </a:moveTo>
                <a:lnTo>
                  <a:pt x="367206" y="1651916"/>
                </a:lnTo>
                <a:cubicBezTo>
                  <a:pt x="357091" y="1531408"/>
                  <a:pt x="339166" y="1411412"/>
                  <a:pt x="313559" y="1292695"/>
                </a:cubicBezTo>
                <a:cubicBezTo>
                  <a:pt x="288976" y="1178072"/>
                  <a:pt x="252101" y="1055261"/>
                  <a:pt x="219323" y="936544"/>
                </a:cubicBezTo>
                <a:cubicBezTo>
                  <a:pt x="178351" y="821921"/>
                  <a:pt x="141476" y="703204"/>
                  <a:pt x="88213" y="592674"/>
                </a:cubicBezTo>
                <a:cubicBezTo>
                  <a:pt x="65679" y="535362"/>
                  <a:pt x="40583" y="479330"/>
                  <a:pt x="13247" y="424449"/>
                </a:cubicBezTo>
                <a:lnTo>
                  <a:pt x="12342" y="422798"/>
                </a:lnTo>
                <a:lnTo>
                  <a:pt x="0" y="440946"/>
                </a:lnTo>
                <a:lnTo>
                  <a:pt x="30852" y="498520"/>
                </a:lnTo>
                <a:cubicBezTo>
                  <a:pt x="112796" y="674548"/>
                  <a:pt x="178351" y="854670"/>
                  <a:pt x="235712" y="1038887"/>
                </a:cubicBezTo>
                <a:cubicBezTo>
                  <a:pt x="284878" y="1227196"/>
                  <a:pt x="334045" y="1411412"/>
                  <a:pt x="350434" y="1603815"/>
                </a:cubicBezTo>
                <a:lnTo>
                  <a:pt x="357671" y="1708233"/>
                </a:lnTo>
                <a:close/>
                <a:moveTo>
                  <a:pt x="800801" y="2009605"/>
                </a:moveTo>
                <a:lnTo>
                  <a:pt x="806375" y="1810739"/>
                </a:lnTo>
                <a:cubicBezTo>
                  <a:pt x="798308" y="1476655"/>
                  <a:pt x="740692" y="1144299"/>
                  <a:pt x="657723" y="846483"/>
                </a:cubicBezTo>
                <a:cubicBezTo>
                  <a:pt x="593192" y="625424"/>
                  <a:pt x="512529" y="408970"/>
                  <a:pt x="408819" y="200576"/>
                </a:cubicBezTo>
                <a:lnTo>
                  <a:pt x="299887" y="0"/>
                </a:lnTo>
                <a:lnTo>
                  <a:pt x="32164" y="393653"/>
                </a:lnTo>
                <a:lnTo>
                  <a:pt x="42824" y="412680"/>
                </a:lnTo>
                <a:cubicBezTo>
                  <a:pt x="71312" y="468840"/>
                  <a:pt x="97431" y="526152"/>
                  <a:pt x="120990" y="584487"/>
                </a:cubicBezTo>
                <a:cubicBezTo>
                  <a:pt x="178351" y="699111"/>
                  <a:pt x="211129" y="821921"/>
                  <a:pt x="252101" y="940638"/>
                </a:cubicBezTo>
                <a:cubicBezTo>
                  <a:pt x="284879" y="1059355"/>
                  <a:pt x="321753" y="1182165"/>
                  <a:pt x="342239" y="1304976"/>
                </a:cubicBezTo>
                <a:cubicBezTo>
                  <a:pt x="366822" y="1426763"/>
                  <a:pt x="383211" y="1549318"/>
                  <a:pt x="391790" y="1672257"/>
                </a:cubicBezTo>
                <a:lnTo>
                  <a:pt x="392223" y="1731732"/>
                </a:lnTo>
                <a:lnTo>
                  <a:pt x="449576" y="1770737"/>
                </a:lnTo>
                <a:lnTo>
                  <a:pt x="448766" y="1730720"/>
                </a:lnTo>
                <a:cubicBezTo>
                  <a:pt x="436475" y="1440068"/>
                  <a:pt x="366823" y="1153510"/>
                  <a:pt x="284878" y="875139"/>
                </a:cubicBezTo>
                <a:cubicBezTo>
                  <a:pt x="325850" y="989762"/>
                  <a:pt x="350434" y="1116667"/>
                  <a:pt x="387309" y="1239477"/>
                </a:cubicBezTo>
                <a:cubicBezTo>
                  <a:pt x="399600" y="1300883"/>
                  <a:pt x="415989" y="1366382"/>
                  <a:pt x="428280" y="1427787"/>
                </a:cubicBezTo>
                <a:cubicBezTo>
                  <a:pt x="440572" y="1493286"/>
                  <a:pt x="444669" y="1558785"/>
                  <a:pt x="452864" y="1624284"/>
                </a:cubicBezTo>
                <a:lnTo>
                  <a:pt x="464072" y="1780596"/>
                </a:lnTo>
                <a:lnTo>
                  <a:pt x="724957" y="1958024"/>
                </a:lnTo>
                <a:lnTo>
                  <a:pt x="728704" y="1885280"/>
                </a:lnTo>
                <a:cubicBezTo>
                  <a:pt x="732689" y="1660743"/>
                  <a:pt x="714060" y="1436998"/>
                  <a:pt x="674112" y="1219009"/>
                </a:cubicBezTo>
                <a:cubicBezTo>
                  <a:pt x="717133" y="1441603"/>
                  <a:pt x="736530" y="1668227"/>
                  <a:pt x="732305" y="1893916"/>
                </a:cubicBezTo>
                <a:lnTo>
                  <a:pt x="728723" y="1960586"/>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56" name="Google Shape;56;p50"/>
          <p:cNvSpPr txBox="1">
            <a:spLocks noGrp="1"/>
          </p:cNvSpPr>
          <p:nvPr>
            <p:ph type="title"/>
          </p:nvPr>
        </p:nvSpPr>
        <p:spPr>
          <a:xfrm>
            <a:off x="251992" y="232337"/>
            <a:ext cx="8106000" cy="6069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7" name="Google Shape;57;p50"/>
          <p:cNvSpPr txBox="1">
            <a:spLocks noGrp="1"/>
          </p:cNvSpPr>
          <p:nvPr>
            <p:ph type="body" idx="1"/>
          </p:nvPr>
        </p:nvSpPr>
        <p:spPr>
          <a:xfrm>
            <a:off x="251991" y="801121"/>
            <a:ext cx="8106000" cy="3780000"/>
          </a:xfrm>
          <a:prstGeom prst="rect">
            <a:avLst/>
          </a:prstGeom>
          <a:noFill/>
          <a:ln>
            <a:noFill/>
          </a:ln>
        </p:spPr>
        <p:txBody>
          <a:bodyPr spcFirstLastPara="1" wrap="square" lIns="68575" tIns="34275" rIns="68575" bIns="34275" anchor="t" anchorCtr="0">
            <a:normAutofit/>
          </a:bodyPr>
          <a:lstStyle>
            <a:lvl1pPr marL="457200" lvl="0" indent="-342900" algn="l">
              <a:lnSpc>
                <a:spcPct val="100000"/>
              </a:lnSpc>
              <a:spcBef>
                <a:spcPts val="800"/>
              </a:spcBef>
              <a:spcAft>
                <a:spcPts val="0"/>
              </a:spcAft>
              <a:buClr>
                <a:srgbClr val="000000"/>
              </a:buClr>
              <a:buSzPts val="1800"/>
              <a:buChar char="●"/>
              <a:defRPr sz="1800"/>
            </a:lvl1pPr>
            <a:lvl2pPr marL="914400" lvl="1" indent="-336550" algn="l">
              <a:lnSpc>
                <a:spcPct val="100000"/>
              </a:lnSpc>
              <a:spcBef>
                <a:spcPts val="1200"/>
              </a:spcBef>
              <a:spcAft>
                <a:spcPts val="0"/>
              </a:spcAft>
              <a:buClr>
                <a:srgbClr val="000000"/>
              </a:buClr>
              <a:buSzPts val="1700"/>
              <a:buChar char="○"/>
              <a:defRPr sz="1700"/>
            </a:lvl2pPr>
            <a:lvl3pPr marL="1371600" lvl="2" indent="-323850" algn="l">
              <a:lnSpc>
                <a:spcPct val="100000"/>
              </a:lnSpc>
              <a:spcBef>
                <a:spcPts val="1200"/>
              </a:spcBef>
              <a:spcAft>
                <a:spcPts val="0"/>
              </a:spcAft>
              <a:buClr>
                <a:srgbClr val="000000"/>
              </a:buClr>
              <a:buSzPts val="1500"/>
              <a:buChar char="■"/>
              <a:defRPr sz="1500"/>
            </a:lvl3pPr>
            <a:lvl4pPr marL="1828800" lvl="3" indent="-317500" algn="l">
              <a:lnSpc>
                <a:spcPct val="100000"/>
              </a:lnSpc>
              <a:spcBef>
                <a:spcPts val="1200"/>
              </a:spcBef>
              <a:spcAft>
                <a:spcPts val="0"/>
              </a:spcAft>
              <a:buClr>
                <a:srgbClr val="000000"/>
              </a:buClr>
              <a:buSzPts val="1400"/>
              <a:buChar char="●"/>
              <a:defRPr sz="1400"/>
            </a:lvl4pPr>
            <a:lvl5pPr marL="2286000" lvl="4" indent="-304800" algn="l">
              <a:lnSpc>
                <a:spcPct val="100000"/>
              </a:lnSpc>
              <a:spcBef>
                <a:spcPts val="1200"/>
              </a:spcBef>
              <a:spcAft>
                <a:spcPts val="0"/>
              </a:spcAft>
              <a:buClr>
                <a:srgbClr val="000000"/>
              </a:buClr>
              <a:buSzPts val="1200"/>
              <a:buChar char="○"/>
              <a:defRPr sz="1200"/>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58" name="Google Shape;58;p50"/>
          <p:cNvSpPr txBox="1">
            <a:spLocks noGrp="1"/>
          </p:cNvSpPr>
          <p:nvPr>
            <p:ph type="sldNum" idx="12"/>
          </p:nvPr>
        </p:nvSpPr>
        <p:spPr>
          <a:xfrm>
            <a:off x="7651377" y="4741075"/>
            <a:ext cx="1240500" cy="2739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
        <p:cNvGrpSpPr/>
        <p:nvPr/>
      </p:nvGrpSpPr>
      <p:grpSpPr>
        <a:xfrm>
          <a:off x="0" y="0"/>
          <a:ext cx="0" cy="0"/>
          <a:chOff x="0" y="0"/>
          <a:chExt cx="0" cy="0"/>
        </a:xfrm>
      </p:grpSpPr>
      <p:sp>
        <p:nvSpPr>
          <p:cNvPr id="15" name="Google Shape;15;p40"/>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6" name="Google Shape;16;p4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7" name="Google Shape;17;p4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8" name="Google Shape;18;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1"/>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1" name="Google Shape;21;p4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2" name="Google Shape;22;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23"/>
        <p:cNvGrpSpPr/>
        <p:nvPr/>
      </p:nvGrpSpPr>
      <p:grpSpPr>
        <a:xfrm>
          <a:off x="0" y="0"/>
          <a:ext cx="0" cy="0"/>
          <a:chOff x="0" y="0"/>
          <a:chExt cx="0" cy="0"/>
        </a:xfrm>
      </p:grpSpPr>
      <p:sp>
        <p:nvSpPr>
          <p:cNvPr id="24" name="Google Shape;24;p42"/>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a:endParaRPr/>
          </a:p>
        </p:txBody>
      </p:sp>
      <p:sp>
        <p:nvSpPr>
          <p:cNvPr id="25" name="Google Shape;25;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26"/>
        <p:cNvGrpSpPr/>
        <p:nvPr/>
      </p:nvGrpSpPr>
      <p:grpSpPr>
        <a:xfrm>
          <a:off x="0" y="0"/>
          <a:ext cx="0" cy="0"/>
          <a:chOff x="0" y="0"/>
          <a:chExt cx="0" cy="0"/>
        </a:xfrm>
      </p:grpSpPr>
      <p:sp>
        <p:nvSpPr>
          <p:cNvPr id="27" name="Google Shape;27;p43"/>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8" name="Google Shape;28;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45"/>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3" name="Google Shape;33;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46"/>
          <p:cNvSpPr txBox="1">
            <a:spLocks noGrp="1"/>
          </p:cNvSpPr>
          <p:nvPr>
            <p:ph type="title"/>
          </p:nvPr>
        </p:nvSpPr>
        <p:spPr>
          <a:xfrm>
            <a:off x="311700" y="6318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6" name="Google Shape;36;p46"/>
          <p:cNvSpPr txBox="1">
            <a:spLocks noGrp="1"/>
          </p:cNvSpPr>
          <p:nvPr>
            <p:ph type="body" idx="1"/>
          </p:nvPr>
        </p:nvSpPr>
        <p:spPr>
          <a:xfrm>
            <a:off x="311700" y="1490875"/>
            <a:ext cx="2808000" cy="30780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7" name="Google Shape;37;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47"/>
          <p:cNvSpPr/>
          <p:nvPr/>
        </p:nvSpPr>
        <p:spPr>
          <a:xfrm>
            <a:off x="4572000" y="100"/>
            <a:ext cx="4572000" cy="5143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0" name="Google Shape;40;p47"/>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47"/>
          <p:cNvSpPr txBox="1">
            <a:spLocks noGrp="1"/>
          </p:cNvSpPr>
          <p:nvPr>
            <p:ph type="title"/>
          </p:nvPr>
        </p:nvSpPr>
        <p:spPr>
          <a:xfrm>
            <a:off x="265500" y="1375599"/>
            <a:ext cx="4045200" cy="1551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42" name="Google Shape;42;p47"/>
          <p:cNvSpPr txBox="1">
            <a:spLocks noGrp="1"/>
          </p:cNvSpPr>
          <p:nvPr>
            <p:ph type="subTitle" idx="1"/>
          </p:nvPr>
        </p:nvSpPr>
        <p:spPr>
          <a:xfrm>
            <a:off x="265500" y="2981125"/>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1800"/>
              <a:buFont typeface="Bebas Neue"/>
              <a:buNone/>
              <a:defRPr>
                <a:latin typeface="Bebas Neue"/>
                <a:ea typeface="Bebas Neue"/>
                <a:cs typeface="Bebas Neue"/>
                <a:sym typeface="Bebas Ne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3" name="Google Shape;43;p47"/>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44" name="Google Shape;44;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38"/>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CC0000"/>
              </a:buClr>
              <a:buSzPts val="3000"/>
              <a:buFont typeface="Monoton"/>
              <a:buNone/>
              <a:defRPr sz="3000" b="0" i="0" u="none" strike="noStrike" cap="none">
                <a:solidFill>
                  <a:srgbClr val="CC0000"/>
                </a:solidFill>
                <a:latin typeface="Monoton"/>
                <a:ea typeface="Monoton"/>
                <a:cs typeface="Monoton"/>
                <a:sym typeface="Monoton"/>
              </a:defRPr>
            </a:lvl1pPr>
            <a:lvl2pPr marR="0" lvl="1"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2pPr>
            <a:lvl3pPr marR="0" lvl="2"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3pPr>
            <a:lvl4pPr marR="0" lvl="3"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4pPr>
            <a:lvl5pPr marR="0" lvl="4"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5pPr>
            <a:lvl6pPr marR="0" lvl="5"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6pPr>
            <a:lvl7pPr marR="0" lvl="6"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7pPr>
            <a:lvl8pPr marR="0" lvl="7"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8pPr>
            <a:lvl9pPr marR="0" lvl="8"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9pPr>
          </a:lstStyle>
          <a:p>
            <a:endParaRPr/>
          </a:p>
        </p:txBody>
      </p:sp>
      <p:sp>
        <p:nvSpPr>
          <p:cNvPr id="7" name="Google Shape;7;p3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rgbClr val="000000"/>
              </a:buClr>
              <a:buSzPts val="1800"/>
              <a:buFont typeface="Proxima Nova"/>
              <a:buChar char="●"/>
              <a:defRPr sz="1800" b="0" i="0" u="none" strike="noStrike" cap="none">
                <a:solidFill>
                  <a:srgbClr val="000000"/>
                </a:solidFill>
                <a:latin typeface="Proxima Nova"/>
                <a:ea typeface="Proxima Nova"/>
                <a:cs typeface="Proxima Nova"/>
                <a:sym typeface="Proxima Nova"/>
              </a:defRPr>
            </a:lvl1pPr>
            <a:lvl2pPr marL="914400" marR="0" lvl="1"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2pPr>
            <a:lvl3pPr marL="1371600" marR="0" lvl="2"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3pPr>
            <a:lvl4pPr marL="1828800" marR="0" lvl="3"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4pPr>
            <a:lvl5pPr marL="2286000" marR="0" lvl="4"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5pPr>
            <a:lvl6pPr marL="2743200" marR="0" lvl="5"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6pPr>
            <a:lvl7pPr marL="3200400" marR="0" lvl="6"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7pPr>
            <a:lvl8pPr marL="3657600" marR="0" lvl="7"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8pPr>
            <a:lvl9pPr marL="4114800" marR="0" lvl="8"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9pPr>
          </a:lstStyle>
          <a:p>
            <a:endParaRPr/>
          </a:p>
        </p:txBody>
      </p:sp>
      <p:sp>
        <p:nvSpPr>
          <p:cNvPr id="8" name="Google Shape;8;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https://www.dropbox.com/s/jiiknq8vobh5l1l/repeat%20%28%29.mp4?dl=0"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hyperlink" Target="https://www.dropbox.com/s/ybu8zjthk1jvj3u/repeatuntil.mp4?dl=0"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scratch.mit.edu/" TargetMode="Externa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hyperlink" Target="https://wego.gmu.edu/scratchgo/login.ph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Unit 3, lesson 2</a:t>
            </a:r>
            <a:endParaRPr sz="6000"/>
          </a:p>
        </p:txBody>
      </p:sp>
      <p:sp>
        <p:nvSpPr>
          <p:cNvPr id="64" name="Google Shape;64;p1"/>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Algorithms and debugging</a:t>
            </a:r>
            <a:endParaRPr sz="3000"/>
          </a:p>
        </p:txBody>
      </p:sp>
      <p:pic>
        <p:nvPicPr>
          <p:cNvPr id="65" name="Google Shape;65;p1" descr="This is a picture of the CS For All logo." title="CS For All"/>
          <p:cNvPicPr preferRelativeResize="0"/>
          <p:nvPr/>
        </p:nvPicPr>
        <p:blipFill rotWithShape="1">
          <a:blip r:embed="rId3">
            <a:alphaModFix/>
          </a:blip>
          <a:srcRect/>
          <a:stretch/>
        </p:blipFill>
        <p:spPr>
          <a:xfrm>
            <a:off x="1865700" y="3442123"/>
            <a:ext cx="4705350" cy="1209675"/>
          </a:xfrm>
          <a:prstGeom prst="rect">
            <a:avLst/>
          </a:prstGeom>
          <a:noFill/>
          <a:ln>
            <a:noFill/>
          </a:ln>
        </p:spPr>
      </p:pic>
      <p:pic>
        <p:nvPicPr>
          <p:cNvPr id="66" name="Google Shape;66;p1"/>
          <p:cNvPicPr preferRelativeResize="0"/>
          <p:nvPr/>
        </p:nvPicPr>
        <p:blipFill rotWithShape="1">
          <a:blip r:embed="rId4">
            <a:alphaModFix/>
          </a:blip>
          <a:srcRect/>
          <a:stretch/>
        </p:blipFill>
        <p:spPr>
          <a:xfrm>
            <a:off x="6669400" y="3506823"/>
            <a:ext cx="1063128" cy="1080275"/>
          </a:xfrm>
          <a:prstGeom prst="rect">
            <a:avLst/>
          </a:prstGeom>
          <a:noFill/>
          <a:ln>
            <a:noFill/>
          </a:ln>
        </p:spPr>
      </p:pic>
      <p:sp>
        <p:nvSpPr>
          <p:cNvPr id="67" name="Google Shape;67;p1"/>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Lesson created by the GMU-ODU CSforAll Team. For more information about </a:t>
            </a:r>
            <a:endParaRPr sz="800" b="1" i="0" u="none" strike="noStrike" cap="none" dirty="0">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this lesson and our CSforAll initiative, contact Dr. Amy Hutchison at </a:t>
            </a:r>
            <a:r>
              <a:rPr lang="en" sz="800" b="1" u="sng" dirty="0">
                <a:solidFill>
                  <a:srgbClr val="F16666"/>
                </a:solidFill>
              </a:rPr>
              <a:t>ahutchison1@ua.edu</a:t>
            </a:r>
            <a:endParaRPr sz="800" b="0" i="0" u="none" strike="noStrike" cap="none" dirty="0">
              <a:solidFill>
                <a:srgbClr val="000000"/>
              </a:solidFill>
              <a:latin typeface="Arial"/>
              <a:ea typeface="Arial"/>
              <a:cs typeface="Arial"/>
              <a:sym typeface="Arial"/>
            </a:endParaRPr>
          </a:p>
        </p:txBody>
      </p:sp>
      <p:sp>
        <p:nvSpPr>
          <p:cNvPr id="68" name="Google Shape;68;p1"/>
          <p:cNvSpPr txBox="1"/>
          <p:nvPr/>
        </p:nvSpPr>
        <p:spPr>
          <a:xfrm>
            <a:off x="3053050" y="2851050"/>
            <a:ext cx="2743200" cy="492600"/>
          </a:xfrm>
          <a:prstGeom prst="rect">
            <a:avLst/>
          </a:prstGeom>
          <a:solidFill>
            <a:srgbClr val="FFAB40"/>
          </a:solidFill>
          <a:ln>
            <a:noFill/>
          </a:ln>
          <a:effectLst>
            <a:outerShdw blurRad="57150" dist="19050" dir="5400000" algn="bl" rotWithShape="0">
              <a:srgbClr val="000000">
                <a:alpha val="48235"/>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000000"/>
                </a:solidFill>
                <a:latin typeface="Bebas Neue"/>
                <a:ea typeface="Bebas Neue"/>
                <a:cs typeface="Bebas Neue"/>
                <a:sym typeface="Bebas Neue"/>
              </a:rPr>
              <a:t>3rd &amp; 4th Grade</a:t>
            </a:r>
            <a:endParaRPr sz="14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g12ddc9f2010_0_58"/>
          <p:cNvPicPr preferRelativeResize="0"/>
          <p:nvPr/>
        </p:nvPicPr>
        <p:blipFill rotWithShape="1">
          <a:blip r:embed="rId3">
            <a:alphaModFix/>
          </a:blip>
          <a:srcRect/>
          <a:stretch/>
        </p:blipFill>
        <p:spPr>
          <a:xfrm>
            <a:off x="53849" y="91900"/>
            <a:ext cx="8954373" cy="4223601"/>
          </a:xfrm>
          <a:prstGeom prst="rect">
            <a:avLst/>
          </a:prstGeom>
          <a:noFill/>
          <a:ln w="9525" cap="flat" cmpd="sng">
            <a:solidFill>
              <a:schemeClr val="accent3"/>
            </a:solidFill>
            <a:prstDash val="solid"/>
            <a:round/>
            <a:headEnd type="none" w="sm" len="sm"/>
            <a:tailEnd type="none" w="sm" len="sm"/>
          </a:ln>
        </p:spPr>
      </p:pic>
      <p:sp>
        <p:nvSpPr>
          <p:cNvPr id="130" name="Google Shape;130;g12ddc9f2010_0_58"/>
          <p:cNvSpPr/>
          <p:nvPr/>
        </p:nvSpPr>
        <p:spPr>
          <a:xfrm rot="10265341">
            <a:off x="6639012" y="1846426"/>
            <a:ext cx="1522274" cy="383231"/>
          </a:xfrm>
          <a:prstGeom prst="rightArrow">
            <a:avLst>
              <a:gd name="adj1" fmla="val 50000"/>
              <a:gd name="adj2" fmla="val 50000"/>
            </a:avLst>
          </a:prstGeom>
          <a:solidFill>
            <a:schemeClr val="accent4"/>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34"/>
        <p:cNvGrpSpPr/>
        <p:nvPr/>
      </p:nvGrpSpPr>
      <p:grpSpPr>
        <a:xfrm>
          <a:off x="0" y="0"/>
          <a:ext cx="0" cy="0"/>
          <a:chOff x="0" y="0"/>
          <a:chExt cx="0" cy="0"/>
        </a:xfrm>
      </p:grpSpPr>
      <p:sp>
        <p:nvSpPr>
          <p:cNvPr id="135" name="Google Shape;135;g1306d0115be_0_76"/>
          <p:cNvSpPr txBox="1">
            <a:spLocks noGrp="1"/>
          </p:cNvSpPr>
          <p:nvPr>
            <p:ph type="title"/>
          </p:nvPr>
        </p:nvSpPr>
        <p:spPr>
          <a:xfrm>
            <a:off x="311700" y="2285400"/>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000"/>
              <a:buNone/>
            </a:pPr>
            <a:r>
              <a:rPr lang="en" sz="5200">
                <a:solidFill>
                  <a:schemeClr val="lt1"/>
                </a:solidFill>
              </a:rPr>
              <a:t>Complete Columns 2 &amp; 3 in CoCo</a:t>
            </a:r>
            <a:endParaRPr sz="52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1306d0115be_0_80"/>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a:latin typeface="Bebas Neue"/>
                <a:ea typeface="Bebas Neue"/>
                <a:cs typeface="Bebas Neue"/>
                <a:sym typeface="Bebas Neue"/>
              </a:rPr>
              <a:t>Great job!</a:t>
            </a:r>
            <a:endParaRPr>
              <a:latin typeface="Bebas Neue"/>
              <a:ea typeface="Bebas Neue"/>
              <a:cs typeface="Bebas Neue"/>
              <a:sym typeface="Bebas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1306d0115be_0_143"/>
          <p:cNvSpPr txBox="1">
            <a:spLocks noGrp="1"/>
          </p:cNvSpPr>
          <p:nvPr>
            <p:ph type="title"/>
          </p:nvPr>
        </p:nvSpPr>
        <p:spPr>
          <a:xfrm>
            <a:off x="311700" y="1348800"/>
            <a:ext cx="8114400" cy="24459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6800"/>
              <a:buNone/>
            </a:pPr>
            <a:r>
              <a:rPr lang="en">
                <a:latin typeface="Bebas Neue"/>
                <a:ea typeface="Bebas Neue"/>
                <a:cs typeface="Bebas Neue"/>
                <a:sym typeface="Bebas Neue"/>
              </a:rPr>
              <a:t>Guided practice: Scratch</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1306d0115be_0_201"/>
          <p:cNvSpPr txBox="1">
            <a:spLocks noGrp="1"/>
          </p:cNvSpPr>
          <p:nvPr>
            <p:ph type="title"/>
          </p:nvPr>
        </p:nvSpPr>
        <p:spPr>
          <a:xfrm>
            <a:off x="490250" y="526350"/>
            <a:ext cx="8198700" cy="4090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990"/>
              <a:buNone/>
            </a:pPr>
            <a:endParaRPr sz="4220">
              <a:latin typeface="Bebas Neue"/>
              <a:ea typeface="Bebas Neue"/>
              <a:cs typeface="Bebas Neue"/>
              <a:sym typeface="Bebas Neue"/>
            </a:endParaRPr>
          </a:p>
          <a:p>
            <a:pPr marL="0" lvl="0" indent="0" algn="l" rtl="0">
              <a:lnSpc>
                <a:spcPct val="100000"/>
              </a:lnSpc>
              <a:spcBef>
                <a:spcPts val="0"/>
              </a:spcBef>
              <a:spcAft>
                <a:spcPts val="0"/>
              </a:spcAft>
              <a:buSzPts val="990"/>
              <a:buNone/>
            </a:pPr>
            <a:r>
              <a:rPr lang="en" sz="4220" b="1">
                <a:latin typeface="Bebas Neue"/>
                <a:ea typeface="Bebas Neue"/>
                <a:cs typeface="Bebas Neue"/>
                <a:sym typeface="Bebas Neue"/>
              </a:rPr>
              <a:t>Algorithm</a:t>
            </a:r>
            <a:r>
              <a:rPr lang="en" sz="4220">
                <a:latin typeface="Bebas Neue"/>
                <a:ea typeface="Bebas Neue"/>
                <a:cs typeface="Bebas Neue"/>
                <a:sym typeface="Bebas Neue"/>
              </a:rPr>
              <a:t>: A list of steps to finish a task</a:t>
            </a:r>
            <a:endParaRPr sz="4220">
              <a:latin typeface="Bebas Neue"/>
              <a:ea typeface="Bebas Neue"/>
              <a:cs typeface="Bebas Neue"/>
              <a:sym typeface="Bebas Neue"/>
            </a:endParaRPr>
          </a:p>
          <a:p>
            <a:pPr marL="0" lvl="0" indent="0" algn="l" rtl="0">
              <a:lnSpc>
                <a:spcPct val="100000"/>
              </a:lnSpc>
              <a:spcBef>
                <a:spcPts val="0"/>
              </a:spcBef>
              <a:spcAft>
                <a:spcPts val="0"/>
              </a:spcAft>
              <a:buSzPts val="990"/>
              <a:buNone/>
            </a:pPr>
            <a:endParaRPr sz="4220">
              <a:latin typeface="Bebas Neue"/>
              <a:ea typeface="Bebas Neue"/>
              <a:cs typeface="Bebas Neue"/>
              <a:sym typeface="Bebas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54"/>
        <p:cNvGrpSpPr/>
        <p:nvPr/>
      </p:nvGrpSpPr>
      <p:grpSpPr>
        <a:xfrm>
          <a:off x="0" y="0"/>
          <a:ext cx="0" cy="0"/>
          <a:chOff x="0" y="0"/>
          <a:chExt cx="0" cy="0"/>
        </a:xfrm>
      </p:grpSpPr>
      <p:sp>
        <p:nvSpPr>
          <p:cNvPr id="155" name="Google Shape;155;g12ddc9f2010_0_65"/>
          <p:cNvSpPr txBox="1">
            <a:spLocks noGrp="1"/>
          </p:cNvSpPr>
          <p:nvPr>
            <p:ph type="title"/>
          </p:nvPr>
        </p:nvSpPr>
        <p:spPr>
          <a:xfrm>
            <a:off x="490250" y="526350"/>
            <a:ext cx="4145400" cy="40908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en">
                <a:latin typeface="Bebas Neue"/>
                <a:ea typeface="Bebas Neue"/>
                <a:cs typeface="Bebas Neue"/>
                <a:sym typeface="Bebas Neue"/>
              </a:rPr>
              <a:t>Control blocks &amp; Loops</a:t>
            </a:r>
            <a:endParaRPr>
              <a:latin typeface="Bebas Neue"/>
              <a:ea typeface="Bebas Neue"/>
              <a:cs typeface="Bebas Neue"/>
              <a:sym typeface="Bebas Neue"/>
            </a:endParaRPr>
          </a:p>
        </p:txBody>
      </p:sp>
      <p:sp>
        <p:nvSpPr>
          <p:cNvPr id="156" name="Google Shape;156;g12ddc9f2010_0_65"/>
          <p:cNvSpPr txBox="1"/>
          <p:nvPr/>
        </p:nvSpPr>
        <p:spPr>
          <a:xfrm>
            <a:off x="4572000" y="0"/>
            <a:ext cx="4652100" cy="51564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100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p:txBody>
      </p:sp>
      <p:pic>
        <p:nvPicPr>
          <p:cNvPr id="157" name="Google Shape;157;g12ddc9f2010_0_65"/>
          <p:cNvPicPr preferRelativeResize="0"/>
          <p:nvPr/>
        </p:nvPicPr>
        <p:blipFill rotWithShape="1">
          <a:blip r:embed="rId3">
            <a:alphaModFix/>
          </a:blip>
          <a:srcRect/>
          <a:stretch/>
        </p:blipFill>
        <p:spPr>
          <a:xfrm>
            <a:off x="5319688" y="1090725"/>
            <a:ext cx="2023275" cy="1627100"/>
          </a:xfrm>
          <a:prstGeom prst="rect">
            <a:avLst/>
          </a:prstGeom>
          <a:noFill/>
          <a:ln>
            <a:noFill/>
          </a:ln>
        </p:spPr>
      </p:pic>
      <p:pic>
        <p:nvPicPr>
          <p:cNvPr id="158" name="Google Shape;158;g12ddc9f2010_0_65"/>
          <p:cNvPicPr preferRelativeResize="0"/>
          <p:nvPr/>
        </p:nvPicPr>
        <p:blipFill rotWithShape="1">
          <a:blip r:embed="rId4">
            <a:alphaModFix/>
          </a:blip>
          <a:srcRect/>
          <a:stretch/>
        </p:blipFill>
        <p:spPr>
          <a:xfrm>
            <a:off x="6262425" y="2818250"/>
            <a:ext cx="1949375" cy="1361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12ddc9f2010_0_121"/>
          <p:cNvSpPr txBox="1">
            <a:spLocks noGrp="1"/>
          </p:cNvSpPr>
          <p:nvPr>
            <p:ph type="title"/>
          </p:nvPr>
        </p:nvSpPr>
        <p:spPr>
          <a:xfrm rot="-726">
            <a:off x="311695" y="314227"/>
            <a:ext cx="42603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Repeat X number of times </a:t>
            </a:r>
            <a:r>
              <a:rPr lang="en" u="sng">
                <a:solidFill>
                  <a:schemeClr val="hlink"/>
                </a:solidFill>
                <a:hlinkClick r:id="rId3"/>
              </a:rPr>
              <a:t>(Video)</a:t>
            </a:r>
            <a:endParaRPr/>
          </a:p>
        </p:txBody>
      </p:sp>
      <p:sp>
        <p:nvSpPr>
          <p:cNvPr id="164" name="Google Shape;164;g12ddc9f2010_0_121"/>
          <p:cNvSpPr txBox="1">
            <a:spLocks noGrp="1"/>
          </p:cNvSpPr>
          <p:nvPr>
            <p:ph type="body" idx="1"/>
          </p:nvPr>
        </p:nvSpPr>
        <p:spPr>
          <a:xfrm>
            <a:off x="607350" y="3665700"/>
            <a:ext cx="7929300" cy="8952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lnSpc>
                <a:spcPct val="115000"/>
              </a:lnSpc>
              <a:spcBef>
                <a:spcPts val="0"/>
              </a:spcBef>
              <a:spcAft>
                <a:spcPts val="0"/>
              </a:spcAft>
              <a:buSzPct val="90000"/>
              <a:buNone/>
            </a:pPr>
            <a:r>
              <a:rPr lang="en" sz="8000"/>
              <a:t>Repeats an action a certain # of times</a:t>
            </a:r>
            <a:endParaRPr sz="8000"/>
          </a:p>
          <a:p>
            <a:pPr marL="0" lvl="0" indent="0" algn="l" rtl="0">
              <a:lnSpc>
                <a:spcPct val="115000"/>
              </a:lnSpc>
              <a:spcBef>
                <a:spcPts val="0"/>
              </a:spcBef>
              <a:spcAft>
                <a:spcPts val="0"/>
              </a:spcAft>
              <a:buSzPct val="90000"/>
              <a:buNone/>
            </a:pPr>
            <a:r>
              <a:rPr lang="en" sz="8000"/>
              <a:t>When you place other blocks inside this block, it will loop for a  specified number of times. </a:t>
            </a:r>
            <a:endParaRPr sz="8000"/>
          </a:p>
          <a:p>
            <a:pPr marL="0" lvl="0" indent="0" algn="l" rtl="0">
              <a:lnSpc>
                <a:spcPct val="115000"/>
              </a:lnSpc>
              <a:spcBef>
                <a:spcPts val="0"/>
              </a:spcBef>
              <a:spcAft>
                <a:spcPts val="0"/>
              </a:spcAft>
              <a:buSzPct val="90000"/>
              <a:buNone/>
            </a:pPr>
            <a:endParaRPr sz="8000"/>
          </a:p>
          <a:p>
            <a:pPr marL="0" lvl="0" indent="0" algn="l" rtl="0">
              <a:lnSpc>
                <a:spcPct val="115000"/>
              </a:lnSpc>
              <a:spcBef>
                <a:spcPts val="0"/>
              </a:spcBef>
              <a:spcAft>
                <a:spcPts val="0"/>
              </a:spcAft>
              <a:buSzPct val="90000"/>
              <a:buNone/>
            </a:pPr>
            <a:endParaRPr sz="8000"/>
          </a:p>
          <a:p>
            <a:pPr marL="0" lvl="0" indent="0" algn="l" rtl="0">
              <a:lnSpc>
                <a:spcPct val="115000"/>
              </a:lnSpc>
              <a:spcBef>
                <a:spcPts val="0"/>
              </a:spcBef>
              <a:spcAft>
                <a:spcPts val="0"/>
              </a:spcAft>
              <a:buSzPct val="100000"/>
              <a:buNone/>
            </a:pPr>
            <a:endParaRPr/>
          </a:p>
        </p:txBody>
      </p:sp>
      <p:sp>
        <p:nvSpPr>
          <p:cNvPr id="165" name="Google Shape;165;g12ddc9f2010_0_121"/>
          <p:cNvSpPr/>
          <p:nvPr/>
        </p:nvSpPr>
        <p:spPr>
          <a:xfrm rot="1703819">
            <a:off x="4255364" y="1650731"/>
            <a:ext cx="1548642" cy="437866"/>
          </a:xfrm>
          <a:prstGeom prst="rightArrow">
            <a:avLst>
              <a:gd name="adj1" fmla="val 50000"/>
              <a:gd name="adj2" fmla="val 50000"/>
            </a:avLst>
          </a:prstGeom>
          <a:solidFill>
            <a:srgbClr val="D84315"/>
          </a:solidFill>
          <a:ln w="9525" cap="flat" cmpd="sng">
            <a:solidFill>
              <a:srgbClr val="FF572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g12ddc9f2010_0_121"/>
          <p:cNvSpPr txBox="1"/>
          <p:nvPr/>
        </p:nvSpPr>
        <p:spPr>
          <a:xfrm>
            <a:off x="4296875" y="1197625"/>
            <a:ext cx="2573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pic>
        <p:nvPicPr>
          <p:cNvPr id="167" name="Google Shape;167;g12ddc9f2010_0_121"/>
          <p:cNvPicPr preferRelativeResize="0"/>
          <p:nvPr/>
        </p:nvPicPr>
        <p:blipFill rotWithShape="1">
          <a:blip r:embed="rId4">
            <a:alphaModFix/>
          </a:blip>
          <a:srcRect/>
          <a:stretch/>
        </p:blipFill>
        <p:spPr>
          <a:xfrm>
            <a:off x="378550" y="887375"/>
            <a:ext cx="2023275" cy="1627100"/>
          </a:xfrm>
          <a:prstGeom prst="rect">
            <a:avLst/>
          </a:prstGeom>
          <a:noFill/>
          <a:ln>
            <a:noFill/>
          </a:ln>
        </p:spPr>
      </p:pic>
      <p:pic>
        <p:nvPicPr>
          <p:cNvPr id="168" name="Google Shape;168;g12ddc9f2010_0_121"/>
          <p:cNvPicPr preferRelativeResize="0"/>
          <p:nvPr/>
        </p:nvPicPr>
        <p:blipFill rotWithShape="1">
          <a:blip r:embed="rId5">
            <a:alphaModFix/>
          </a:blip>
          <a:srcRect/>
          <a:stretch/>
        </p:blipFill>
        <p:spPr>
          <a:xfrm>
            <a:off x="5744125" y="1454863"/>
            <a:ext cx="1968925" cy="206194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12efff859f8_1_0"/>
          <p:cNvSpPr txBox="1">
            <a:spLocks noGrp="1"/>
          </p:cNvSpPr>
          <p:nvPr>
            <p:ph type="title"/>
          </p:nvPr>
        </p:nvSpPr>
        <p:spPr>
          <a:xfrm rot="-726">
            <a:off x="311695" y="314227"/>
            <a:ext cx="42603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Repeat Until </a:t>
            </a:r>
            <a:r>
              <a:rPr lang="en" u="sng">
                <a:solidFill>
                  <a:schemeClr val="hlink"/>
                </a:solidFill>
                <a:hlinkClick r:id="rId3"/>
              </a:rPr>
              <a:t>(Video)</a:t>
            </a:r>
            <a:endParaRPr/>
          </a:p>
        </p:txBody>
      </p:sp>
      <p:sp>
        <p:nvSpPr>
          <p:cNvPr id="174" name="Google Shape;174;g12efff859f8_1_0"/>
          <p:cNvSpPr txBox="1">
            <a:spLocks noGrp="1"/>
          </p:cNvSpPr>
          <p:nvPr>
            <p:ph type="body" idx="1"/>
          </p:nvPr>
        </p:nvSpPr>
        <p:spPr>
          <a:xfrm>
            <a:off x="607350" y="3665700"/>
            <a:ext cx="7929300" cy="895200"/>
          </a:xfrm>
          <a:prstGeom prst="rect">
            <a:avLst/>
          </a:prstGeom>
          <a:noFill/>
          <a:ln>
            <a:noFill/>
          </a:ln>
        </p:spPr>
        <p:txBody>
          <a:bodyPr spcFirstLastPara="1" wrap="square" lIns="91425" tIns="91425" rIns="91425" bIns="91425" anchor="t" anchorCtr="0">
            <a:normAutofit fontScale="32500" lnSpcReduction="20000"/>
          </a:bodyPr>
          <a:lstStyle/>
          <a:p>
            <a:pPr marL="0" lvl="0" indent="0" algn="l" rtl="0">
              <a:lnSpc>
                <a:spcPct val="115000"/>
              </a:lnSpc>
              <a:spcBef>
                <a:spcPts val="0"/>
              </a:spcBef>
              <a:spcAft>
                <a:spcPts val="0"/>
              </a:spcAft>
              <a:buClr>
                <a:srgbClr val="000000"/>
              </a:buClr>
              <a:buSzPct val="90000"/>
              <a:buFont typeface="Arial"/>
              <a:buNone/>
            </a:pPr>
            <a:r>
              <a:rPr lang="en" sz="8000"/>
              <a:t>Repeats until another command ends the action. </a:t>
            </a:r>
            <a:endParaRPr sz="8000"/>
          </a:p>
          <a:p>
            <a:pPr marL="0" lvl="0" indent="0" algn="l" rtl="0">
              <a:lnSpc>
                <a:spcPct val="115000"/>
              </a:lnSpc>
              <a:spcBef>
                <a:spcPts val="0"/>
              </a:spcBef>
              <a:spcAft>
                <a:spcPts val="0"/>
              </a:spcAft>
              <a:buClr>
                <a:srgbClr val="000000"/>
              </a:buClr>
              <a:buSzPct val="100000"/>
              <a:buFont typeface="Arial"/>
              <a:buNone/>
            </a:pPr>
            <a:endParaRPr/>
          </a:p>
          <a:p>
            <a:pPr marL="0" lvl="0" indent="0" algn="l" rtl="0">
              <a:lnSpc>
                <a:spcPct val="115000"/>
              </a:lnSpc>
              <a:spcBef>
                <a:spcPts val="0"/>
              </a:spcBef>
              <a:spcAft>
                <a:spcPts val="0"/>
              </a:spcAft>
              <a:buSzPct val="69230"/>
              <a:buNone/>
            </a:pPr>
            <a:endParaRPr sz="8000"/>
          </a:p>
          <a:p>
            <a:pPr marL="0" lvl="0" indent="0" algn="l" rtl="0">
              <a:lnSpc>
                <a:spcPct val="115000"/>
              </a:lnSpc>
              <a:spcBef>
                <a:spcPts val="0"/>
              </a:spcBef>
              <a:spcAft>
                <a:spcPts val="0"/>
              </a:spcAft>
              <a:buSzPct val="69230"/>
              <a:buNone/>
            </a:pPr>
            <a:endParaRPr sz="8000"/>
          </a:p>
          <a:p>
            <a:pPr marL="0" lvl="0" indent="0" algn="l" rtl="0">
              <a:lnSpc>
                <a:spcPct val="115000"/>
              </a:lnSpc>
              <a:spcBef>
                <a:spcPts val="0"/>
              </a:spcBef>
              <a:spcAft>
                <a:spcPts val="0"/>
              </a:spcAft>
              <a:buSzPct val="90000"/>
              <a:buNone/>
            </a:pPr>
            <a:endParaRPr sz="8000"/>
          </a:p>
          <a:p>
            <a:pPr marL="0" lvl="0" indent="0" algn="l" rtl="0">
              <a:lnSpc>
                <a:spcPct val="115000"/>
              </a:lnSpc>
              <a:spcBef>
                <a:spcPts val="0"/>
              </a:spcBef>
              <a:spcAft>
                <a:spcPts val="0"/>
              </a:spcAft>
              <a:buSzPct val="100000"/>
              <a:buNone/>
            </a:pPr>
            <a:endParaRPr/>
          </a:p>
        </p:txBody>
      </p:sp>
      <p:sp>
        <p:nvSpPr>
          <p:cNvPr id="175" name="Google Shape;175;g12efff859f8_1_0"/>
          <p:cNvSpPr txBox="1"/>
          <p:nvPr/>
        </p:nvSpPr>
        <p:spPr>
          <a:xfrm>
            <a:off x="4296875" y="1197625"/>
            <a:ext cx="2573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pic>
        <p:nvPicPr>
          <p:cNvPr id="176" name="Google Shape;176;g12efff859f8_1_0"/>
          <p:cNvPicPr preferRelativeResize="0"/>
          <p:nvPr/>
        </p:nvPicPr>
        <p:blipFill rotWithShape="1">
          <a:blip r:embed="rId4">
            <a:alphaModFix/>
          </a:blip>
          <a:srcRect/>
          <a:stretch/>
        </p:blipFill>
        <p:spPr>
          <a:xfrm>
            <a:off x="607350" y="1368877"/>
            <a:ext cx="2190750" cy="1600200"/>
          </a:xfrm>
          <a:prstGeom prst="rect">
            <a:avLst/>
          </a:prstGeom>
          <a:noFill/>
          <a:ln>
            <a:noFill/>
          </a:ln>
        </p:spPr>
      </p:pic>
      <p:pic>
        <p:nvPicPr>
          <p:cNvPr id="177" name="Google Shape;177;g12efff859f8_1_0"/>
          <p:cNvPicPr preferRelativeResize="0"/>
          <p:nvPr/>
        </p:nvPicPr>
        <p:blipFill rotWithShape="1">
          <a:blip r:embed="rId5">
            <a:alphaModFix/>
          </a:blip>
          <a:srcRect/>
          <a:stretch/>
        </p:blipFill>
        <p:spPr>
          <a:xfrm>
            <a:off x="4934075" y="1287437"/>
            <a:ext cx="3775642" cy="1763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12ddc9f2010_0_181"/>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Independent Practice: </a:t>
            </a:r>
            <a:endParaRPr/>
          </a:p>
        </p:txBody>
      </p:sp>
      <p:sp>
        <p:nvSpPr>
          <p:cNvPr id="183" name="Google Shape;183;g12ddc9f2010_0_18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AutoNum type="arabicPeriod"/>
            </a:pPr>
            <a:r>
              <a:rPr lang="en" sz="2400"/>
              <a:t>Navigate to scratch.mit.edu</a:t>
            </a:r>
            <a:endParaRPr sz="2400"/>
          </a:p>
          <a:p>
            <a:pPr marL="457200" lvl="0" indent="-381000" algn="l" rtl="0">
              <a:lnSpc>
                <a:spcPct val="115000"/>
              </a:lnSpc>
              <a:spcBef>
                <a:spcPts val="0"/>
              </a:spcBef>
              <a:spcAft>
                <a:spcPts val="0"/>
              </a:spcAft>
              <a:buSzPts val="2400"/>
              <a:buAutoNum type="arabicPeriod"/>
            </a:pPr>
            <a:r>
              <a:rPr lang="en" sz="2400"/>
              <a:t>Create a new project </a:t>
            </a:r>
            <a:endParaRPr sz="2400"/>
          </a:p>
          <a:p>
            <a:pPr marL="457200" lvl="0" indent="-381000" algn="l" rtl="0">
              <a:lnSpc>
                <a:spcPct val="115000"/>
              </a:lnSpc>
              <a:spcBef>
                <a:spcPts val="0"/>
              </a:spcBef>
              <a:spcAft>
                <a:spcPts val="0"/>
              </a:spcAft>
              <a:buSzPts val="2400"/>
              <a:buAutoNum type="arabicPeriod"/>
            </a:pPr>
            <a:r>
              <a:rPr lang="en" sz="2400"/>
              <a:t>Choose a Sprite</a:t>
            </a:r>
            <a:endParaRPr sz="2400"/>
          </a:p>
          <a:p>
            <a:pPr marL="457200" lvl="0" indent="-381000" algn="l" rtl="0">
              <a:lnSpc>
                <a:spcPct val="115000"/>
              </a:lnSpc>
              <a:spcBef>
                <a:spcPts val="0"/>
              </a:spcBef>
              <a:spcAft>
                <a:spcPts val="0"/>
              </a:spcAft>
              <a:buSzPts val="2400"/>
              <a:buAutoNum type="arabicPeriod"/>
            </a:pPr>
            <a:r>
              <a:rPr lang="en" sz="2400"/>
              <a:t>Animate a </a:t>
            </a:r>
            <a:r>
              <a:rPr lang="en" sz="2400" b="1"/>
              <a:t>dance with three moves</a:t>
            </a:r>
            <a:endParaRPr sz="2400" b="1"/>
          </a:p>
          <a:p>
            <a:pPr marL="457200" lvl="0" indent="-381000" algn="l" rtl="0">
              <a:lnSpc>
                <a:spcPct val="115000"/>
              </a:lnSpc>
              <a:spcBef>
                <a:spcPts val="0"/>
              </a:spcBef>
              <a:spcAft>
                <a:spcPts val="0"/>
              </a:spcAft>
              <a:buSzPts val="2400"/>
              <a:buAutoNum type="arabicPeriod"/>
            </a:pPr>
            <a:r>
              <a:rPr lang="en" sz="2400"/>
              <a:t>Using the loop function, have the sprite dance using both </a:t>
            </a:r>
            <a:r>
              <a:rPr lang="en" sz="2400" b="1"/>
              <a:t>“Repeat until”</a:t>
            </a:r>
            <a:r>
              <a:rPr lang="en" sz="2400"/>
              <a:t> and </a:t>
            </a:r>
            <a:r>
              <a:rPr lang="en" sz="2400" b="1"/>
              <a:t>“Repeat __ Number of times”</a:t>
            </a:r>
            <a:endParaRPr sz="2400" b="1"/>
          </a:p>
        </p:txBody>
      </p:sp>
      <p:sp>
        <p:nvSpPr>
          <p:cNvPr id="184" name="Google Shape;184;g12ddc9f2010_0_181"/>
          <p:cNvSpPr txBox="1"/>
          <p:nvPr/>
        </p:nvSpPr>
        <p:spPr>
          <a:xfrm>
            <a:off x="667650" y="4449225"/>
            <a:ext cx="7808700" cy="6003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 sz="2700" b="0" i="0" u="none" strike="noStrike" cap="none">
                <a:solidFill>
                  <a:schemeClr val="lt1"/>
                </a:solidFill>
                <a:latin typeface="Bebas Neue"/>
                <a:ea typeface="Bebas Neue"/>
                <a:cs typeface="Bebas Neue"/>
                <a:sym typeface="Bebas Neue"/>
              </a:rPr>
              <a:t>Pause here. (5-10 minutes)</a:t>
            </a:r>
            <a:endParaRPr sz="2700" b="0" i="0" u="none" strike="noStrike" cap="none">
              <a:solidFill>
                <a:schemeClr val="lt1"/>
              </a:solidFill>
              <a:latin typeface="Bebas Neue"/>
              <a:ea typeface="Bebas Neue"/>
              <a:cs typeface="Bebas Neue"/>
              <a:sym typeface="Bebas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1306d0115be_0_264"/>
          <p:cNvSpPr txBox="1">
            <a:spLocks noGrp="1"/>
          </p:cNvSpPr>
          <p:nvPr>
            <p:ph type="title"/>
          </p:nvPr>
        </p:nvSpPr>
        <p:spPr>
          <a:xfrm>
            <a:off x="311700" y="1348800"/>
            <a:ext cx="8114400" cy="24459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6800"/>
              <a:buNone/>
            </a:pPr>
            <a:r>
              <a:rPr lang="en">
                <a:latin typeface="Bebas Neue"/>
                <a:ea typeface="Bebas Neue"/>
                <a:cs typeface="Bebas Neue"/>
                <a:sym typeface="Bebas Neue"/>
              </a:rPr>
              <a:t>Wrap up: Share your animation!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t>Summary and Standards</a:t>
            </a:r>
            <a:endParaRPr/>
          </a:p>
        </p:txBody>
      </p:sp>
      <p:sp>
        <p:nvSpPr>
          <p:cNvPr id="74" name="Google Shape;74;p2"/>
          <p:cNvSpPr txBox="1">
            <a:spLocks noGrp="1"/>
          </p:cNvSpPr>
          <p:nvPr>
            <p:ph type="body" idx="1"/>
          </p:nvPr>
        </p:nvSpPr>
        <p:spPr>
          <a:xfrm>
            <a:off x="239300" y="782738"/>
            <a:ext cx="8458500" cy="12825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lnSpc>
                <a:spcPct val="115000"/>
              </a:lnSpc>
              <a:spcBef>
                <a:spcPts val="0"/>
              </a:spcBef>
              <a:spcAft>
                <a:spcPts val="0"/>
              </a:spcAft>
              <a:buSzPct val="77777"/>
              <a:buNone/>
            </a:pPr>
            <a:r>
              <a:rPr lang="en" sz="7200" b="1"/>
              <a:t>Summary: </a:t>
            </a:r>
            <a:endParaRPr sz="7200" b="1"/>
          </a:p>
          <a:p>
            <a:pPr marL="0" lvl="0" indent="0" algn="l" rtl="0">
              <a:lnSpc>
                <a:spcPct val="115000"/>
              </a:lnSpc>
              <a:spcBef>
                <a:spcPts val="1200"/>
              </a:spcBef>
              <a:spcAft>
                <a:spcPts val="0"/>
              </a:spcAft>
              <a:buSzPct val="77776"/>
              <a:buNone/>
            </a:pPr>
            <a:r>
              <a:rPr lang="en" sz="7200"/>
              <a:t>In this lesson, students will continue planning their explanatory writing in CoCo. </a:t>
            </a:r>
            <a:endParaRPr sz="7200"/>
          </a:p>
          <a:p>
            <a:pPr marL="0" lvl="0" indent="0" algn="l" rtl="0">
              <a:lnSpc>
                <a:spcPct val="115000"/>
              </a:lnSpc>
              <a:spcBef>
                <a:spcPts val="1200"/>
              </a:spcBef>
              <a:spcAft>
                <a:spcPts val="0"/>
              </a:spcAft>
              <a:buSzPct val="77777"/>
              <a:buNone/>
            </a:pPr>
            <a:endParaRPr sz="7200"/>
          </a:p>
          <a:p>
            <a:pPr marL="0" lvl="0" indent="0" algn="l" rtl="0">
              <a:lnSpc>
                <a:spcPct val="115000"/>
              </a:lnSpc>
              <a:spcBef>
                <a:spcPts val="1200"/>
              </a:spcBef>
              <a:spcAft>
                <a:spcPts val="1200"/>
              </a:spcAft>
              <a:buSzPts val="1400"/>
              <a:buNone/>
            </a:pPr>
            <a:r>
              <a:rPr lang="en"/>
              <a:t> </a:t>
            </a:r>
            <a:endParaRPr/>
          </a:p>
        </p:txBody>
      </p:sp>
      <p:sp>
        <p:nvSpPr>
          <p:cNvPr id="75" name="Google Shape;75;p2"/>
          <p:cNvSpPr txBox="1"/>
          <p:nvPr/>
        </p:nvSpPr>
        <p:spPr>
          <a:xfrm>
            <a:off x="207050" y="2343500"/>
            <a:ext cx="4260300" cy="187740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Proxima Nova"/>
                <a:ea typeface="Proxima Nova"/>
                <a:cs typeface="Proxima Nova"/>
                <a:sym typeface="Proxima Nova"/>
              </a:rPr>
              <a:t>ELA Standards</a:t>
            </a: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Proxima Nova"/>
                <a:ea typeface="Proxima Nova"/>
                <a:cs typeface="Proxima Nova"/>
                <a:sym typeface="Proxima Nova"/>
              </a:rPr>
              <a:t>The student will write in a variety of forms to include narrative, descriptive, opinion, and expository. </a:t>
            </a: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Proxima Nova"/>
                <a:ea typeface="Proxima Nova"/>
                <a:cs typeface="Proxima Nova"/>
                <a:sym typeface="Proxima Nova"/>
              </a:rPr>
              <a:t>a) Engage in writing as a process.</a:t>
            </a: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Proxima Nova"/>
                <a:ea typeface="Proxima Nova"/>
                <a:cs typeface="Proxima Nova"/>
                <a:sym typeface="Proxima Nova"/>
              </a:rPr>
              <a:t>b) Identify audience and purpose.</a:t>
            </a: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Proxima Nova"/>
                <a:ea typeface="Proxima Nova"/>
                <a:cs typeface="Proxima Nova"/>
                <a:sym typeface="Proxima Nova"/>
              </a:rPr>
              <a:t>c) Use a variety of prewriting strategies.</a:t>
            </a: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Proxima Nova"/>
                <a:ea typeface="Proxima Nova"/>
                <a:cs typeface="Proxima Nova"/>
                <a:sym typeface="Proxima Nova"/>
              </a:rPr>
              <a:t>d) Use organizational strategies to structure writing according to type. </a:t>
            </a: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Proxima Nova"/>
                <a:ea typeface="Proxima Nova"/>
                <a:cs typeface="Proxima Nova"/>
                <a:sym typeface="Proxima Nova"/>
              </a:rPr>
              <a:t>e) Use transition words to vary sentence structure.</a:t>
            </a: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Proxima Nova"/>
              <a:ea typeface="Proxima Nova"/>
              <a:cs typeface="Proxima Nova"/>
              <a:sym typeface="Proxima Nova"/>
            </a:endParaRPr>
          </a:p>
        </p:txBody>
      </p:sp>
      <p:sp>
        <p:nvSpPr>
          <p:cNvPr id="76" name="Google Shape;76;p2"/>
          <p:cNvSpPr txBox="1"/>
          <p:nvPr/>
        </p:nvSpPr>
        <p:spPr>
          <a:xfrm>
            <a:off x="4394800" y="2272550"/>
            <a:ext cx="4260300" cy="2801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Proxima Nova"/>
                <a:ea typeface="Proxima Nova"/>
                <a:cs typeface="Proxima Nova"/>
                <a:sym typeface="Proxima Nova"/>
              </a:rPr>
              <a:t>CS Standards:</a:t>
            </a: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The student will construct programs to accomplish tasks as a means of creative expression using a block or text based programming language, both independently and collaboratively</a:t>
            </a: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a. using sequencing;</a:t>
            </a: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b. using loops (a wide variety of patterns such as repeating patterns or growing patterns); and</a:t>
            </a: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c. identifying events.</a:t>
            </a: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The student will create a plan as part of the iterative design process, independently and/or collaboratively, using a variety of strategies (e.g., pair programming, storyboard, flowchart, pseudocode, story map).</a:t>
            </a:r>
            <a:endParaRPr sz="12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1306d0115be_0_322"/>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a:latin typeface="Bebas Neue"/>
                <a:ea typeface="Bebas Neue"/>
                <a:cs typeface="Bebas Neue"/>
                <a:sym typeface="Bebas Neue"/>
              </a:rPr>
              <a:t>next time…</a:t>
            </a:r>
            <a:endParaRPr>
              <a:latin typeface="Bebas Neue"/>
              <a:ea typeface="Bebas Neue"/>
              <a:cs typeface="Bebas Neue"/>
              <a:sym typeface="Bebas Neue"/>
            </a:endParaRPr>
          </a:p>
        </p:txBody>
      </p:sp>
      <p:pic>
        <p:nvPicPr>
          <p:cNvPr id="195" name="Google Shape;195;g1306d0115be_0_322"/>
          <p:cNvPicPr preferRelativeResize="0"/>
          <p:nvPr/>
        </p:nvPicPr>
        <p:blipFill rotWithShape="1">
          <a:blip r:embed="rId3">
            <a:alphaModFix/>
          </a:blip>
          <a:srcRect/>
          <a:stretch/>
        </p:blipFill>
        <p:spPr>
          <a:xfrm>
            <a:off x="6236691" y="432725"/>
            <a:ext cx="2130484" cy="4278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t>Materials and resources needed for this lesson:</a:t>
            </a:r>
            <a:endParaRPr/>
          </a:p>
        </p:txBody>
      </p:sp>
      <p:sp>
        <p:nvSpPr>
          <p:cNvPr id="82" name="Google Shape;82;p3"/>
          <p:cNvSpPr txBox="1">
            <a:spLocks noGrp="1"/>
          </p:cNvSpPr>
          <p:nvPr>
            <p:ph type="body" idx="1"/>
          </p:nvPr>
        </p:nvSpPr>
        <p:spPr>
          <a:xfrm>
            <a:off x="311700" y="1152475"/>
            <a:ext cx="5092500" cy="36522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Chromebook/Laptop</a:t>
            </a:r>
            <a:endParaRPr/>
          </a:p>
          <a:p>
            <a:pPr marL="457200" lvl="0" indent="-342900" algn="l" rtl="0">
              <a:lnSpc>
                <a:spcPct val="115000"/>
              </a:lnSpc>
              <a:spcBef>
                <a:spcPts val="0"/>
              </a:spcBef>
              <a:spcAft>
                <a:spcPts val="0"/>
              </a:spcAft>
              <a:buSzPts val="1800"/>
              <a:buChar char="●"/>
            </a:pPr>
            <a:r>
              <a:rPr lang="en"/>
              <a:t>Internet Access </a:t>
            </a:r>
            <a:endParaRPr/>
          </a:p>
          <a:p>
            <a:pPr marL="457200" lvl="0" indent="-342900" algn="l" rtl="0">
              <a:lnSpc>
                <a:spcPct val="115000"/>
              </a:lnSpc>
              <a:spcBef>
                <a:spcPts val="0"/>
              </a:spcBef>
              <a:spcAft>
                <a:spcPts val="0"/>
              </a:spcAft>
              <a:buSzPts val="1800"/>
              <a:buChar char="●"/>
            </a:pPr>
            <a:r>
              <a:rPr lang="en" u="sng">
                <a:solidFill>
                  <a:schemeClr val="accent5"/>
                </a:solidFill>
                <a:hlinkClick r:id="rId3">
                  <a:extLst>
                    <a:ext uri="{A12FA001-AC4F-418D-AE19-62706E023703}">
                      <ahyp:hlinkClr xmlns:ahyp="http://schemas.microsoft.com/office/drawing/2018/hyperlinkcolor" val="tx"/>
                    </a:ext>
                  </a:extLst>
                </a:hlinkClick>
              </a:rPr>
              <a:t>Link to Scratch</a:t>
            </a:r>
            <a:endParaRPr/>
          </a:p>
          <a:p>
            <a:pPr marL="457200" lvl="0" indent="-342900" algn="l" rtl="0">
              <a:lnSpc>
                <a:spcPct val="115000"/>
              </a:lnSpc>
              <a:spcBef>
                <a:spcPts val="0"/>
              </a:spcBef>
              <a:spcAft>
                <a:spcPts val="0"/>
              </a:spcAft>
              <a:buSzPts val="1800"/>
              <a:buChar char="●"/>
            </a:pPr>
            <a:r>
              <a:rPr lang="en" u="sng">
                <a:solidFill>
                  <a:schemeClr val="hlink"/>
                </a:solidFill>
                <a:hlinkClick r:id="rId4"/>
              </a:rPr>
              <a:t>Link to Coco</a:t>
            </a:r>
            <a:endParaRPr/>
          </a:p>
          <a:p>
            <a:pPr marL="457200" lvl="0" indent="-342900" algn="l" rtl="0">
              <a:lnSpc>
                <a:spcPct val="115000"/>
              </a:lnSpc>
              <a:spcBef>
                <a:spcPts val="0"/>
              </a:spcBef>
              <a:spcAft>
                <a:spcPts val="0"/>
              </a:spcAft>
              <a:buSzPts val="1800"/>
              <a:buChar char="●"/>
            </a:pPr>
            <a:r>
              <a:rPr lang="en"/>
              <a:t>Teacher Unit 3, lesson 2 slide deck</a:t>
            </a:r>
            <a:endParaRPr/>
          </a:p>
          <a:p>
            <a:pPr marL="457200" lvl="0" indent="-342900" algn="l" rtl="0">
              <a:lnSpc>
                <a:spcPct val="115000"/>
              </a:lnSpc>
              <a:spcBef>
                <a:spcPts val="0"/>
              </a:spcBef>
              <a:spcAft>
                <a:spcPts val="0"/>
              </a:spcAft>
              <a:buSzPts val="1800"/>
              <a:buChar char="●"/>
            </a:pPr>
            <a:r>
              <a:rPr lang="en"/>
              <a:t>Students’ completed explanatory writing piece and graphic organizer from last lesson</a:t>
            </a:r>
            <a:endParaRPr/>
          </a:p>
        </p:txBody>
      </p:sp>
      <p:pic>
        <p:nvPicPr>
          <p:cNvPr id="83" name="Google Shape;83;p3"/>
          <p:cNvPicPr preferRelativeResize="0"/>
          <p:nvPr/>
        </p:nvPicPr>
        <p:blipFill rotWithShape="1">
          <a:blip r:embed="rId5">
            <a:alphaModFix/>
          </a:blip>
          <a:srcRect/>
          <a:stretch/>
        </p:blipFill>
        <p:spPr>
          <a:xfrm>
            <a:off x="5328000" y="3248150"/>
            <a:ext cx="922950" cy="1853300"/>
          </a:xfrm>
          <a:prstGeom prst="rect">
            <a:avLst/>
          </a:prstGeom>
          <a:noFill/>
          <a:ln>
            <a:noFill/>
          </a:ln>
        </p:spPr>
      </p:pic>
      <p:pic>
        <p:nvPicPr>
          <p:cNvPr id="84" name="Google Shape;84;p3"/>
          <p:cNvPicPr preferRelativeResize="0"/>
          <p:nvPr/>
        </p:nvPicPr>
        <p:blipFill rotWithShape="1">
          <a:blip r:embed="rId6">
            <a:alphaModFix/>
          </a:blip>
          <a:srcRect/>
          <a:stretch/>
        </p:blipFill>
        <p:spPr>
          <a:xfrm>
            <a:off x="137039" y="3718800"/>
            <a:ext cx="2005673" cy="1336775"/>
          </a:xfrm>
          <a:prstGeom prst="rect">
            <a:avLst/>
          </a:prstGeom>
          <a:noFill/>
          <a:ln>
            <a:noFill/>
          </a:ln>
        </p:spPr>
      </p:pic>
      <p:pic>
        <p:nvPicPr>
          <p:cNvPr id="85" name="Google Shape;85;p3"/>
          <p:cNvPicPr preferRelativeResize="0"/>
          <p:nvPr/>
        </p:nvPicPr>
        <p:blipFill rotWithShape="1">
          <a:blip r:embed="rId7">
            <a:alphaModFix/>
          </a:blip>
          <a:srcRect/>
          <a:stretch/>
        </p:blipFill>
        <p:spPr>
          <a:xfrm>
            <a:off x="2319998" y="3548925"/>
            <a:ext cx="2697649" cy="1506650"/>
          </a:xfrm>
          <a:prstGeom prst="rect">
            <a:avLst/>
          </a:prstGeom>
          <a:noFill/>
          <a:ln>
            <a:noFill/>
          </a:ln>
        </p:spPr>
      </p:pic>
      <p:sp>
        <p:nvSpPr>
          <p:cNvPr id="86" name="Google Shape;86;p3"/>
          <p:cNvSpPr txBox="1"/>
          <p:nvPr/>
        </p:nvSpPr>
        <p:spPr>
          <a:xfrm>
            <a:off x="5090200" y="782750"/>
            <a:ext cx="3886200" cy="2339700"/>
          </a:xfrm>
          <a:prstGeom prst="rect">
            <a:avLst/>
          </a:prstGeom>
          <a:solidFill>
            <a:srgbClr val="FFAB4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Proxima Nova"/>
                <a:ea typeface="Proxima Nova"/>
                <a:cs typeface="Proxima Nova"/>
                <a:sym typeface="Proxima Nova"/>
              </a:rPr>
              <a:t>Reminder</a:t>
            </a:r>
            <a:r>
              <a:rPr lang="en" sz="1400" b="0" i="0" u="none" strike="noStrike" cap="none">
                <a:solidFill>
                  <a:srgbClr val="000000"/>
                </a:solidFill>
                <a:latin typeface="Proxima Nova"/>
                <a:ea typeface="Proxima Nova"/>
                <a:cs typeface="Proxima Nova"/>
                <a:sym typeface="Proxima Nova"/>
              </a:rPr>
              <a:t>:</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In this lesson, every student should be </a:t>
            </a:r>
            <a:r>
              <a:rPr lang="en" sz="1400" b="1" i="0" u="none" strike="noStrike" cap="none">
                <a:solidFill>
                  <a:srgbClr val="000000"/>
                </a:solidFill>
                <a:latin typeface="Proxima Nova"/>
                <a:ea typeface="Proxima Nova"/>
                <a:cs typeface="Proxima Nova"/>
                <a:sym typeface="Proxima Nova"/>
              </a:rPr>
              <a:t>assigned a story in CoCo</a:t>
            </a:r>
            <a:r>
              <a:rPr lang="en" sz="1400" b="0" i="0" u="none" strike="noStrike" cap="none">
                <a:solidFill>
                  <a:srgbClr val="000000"/>
                </a:solidFill>
                <a:latin typeface="Proxima Nova"/>
                <a:ea typeface="Proxima Nova"/>
                <a:cs typeface="Proxima Nova"/>
                <a:sym typeface="Proxima Nova"/>
              </a:rPr>
              <a:t> using </a:t>
            </a:r>
            <a:r>
              <a:rPr lang="en" sz="1400" b="1" i="0" u="none" strike="noStrike" cap="none">
                <a:solidFill>
                  <a:srgbClr val="000000"/>
                </a:solidFill>
                <a:latin typeface="Proxima Nova"/>
                <a:ea typeface="Proxima Nova"/>
                <a:cs typeface="Proxima Nova"/>
                <a:sym typeface="Proxima Nova"/>
              </a:rPr>
              <a:t>Level 3.</a:t>
            </a:r>
            <a:r>
              <a:rPr lang="en" sz="1400" b="0" i="0" u="none" strike="noStrike" cap="none">
                <a:solidFill>
                  <a:srgbClr val="000000"/>
                </a:solidFill>
                <a:latin typeface="Proxima Nova"/>
                <a:ea typeface="Proxima Nova"/>
                <a:cs typeface="Proxima Nova"/>
                <a:sym typeface="Proxima Nova"/>
              </a:rPr>
              <a:t> </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The story should be titled “</a:t>
            </a:r>
            <a:r>
              <a:rPr lang="en" sz="1400" b="1" i="0" u="none" strike="noStrike" cap="none">
                <a:solidFill>
                  <a:srgbClr val="000000"/>
                </a:solidFill>
                <a:latin typeface="Proxima Nova"/>
                <a:ea typeface="Proxima Nova"/>
                <a:cs typeface="Proxima Nova"/>
                <a:sym typeface="Proxima Nova"/>
              </a:rPr>
              <a:t>Unit 3 Story.</a:t>
            </a:r>
            <a:r>
              <a:rPr lang="en" sz="1400" b="0" i="0" u="none" strike="noStrike" cap="none">
                <a:solidFill>
                  <a:srgbClr val="000000"/>
                </a:solidFill>
                <a:latin typeface="Proxima Nova"/>
                <a:ea typeface="Proxima Nova"/>
                <a:cs typeface="Proxima Nova"/>
                <a:sym typeface="Proxima Nova"/>
              </a:rPr>
              <a:t>”</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Each student should save their work using this naming strategy: “</a:t>
            </a:r>
            <a:r>
              <a:rPr lang="en" sz="1400" b="1" i="0" u="none" strike="noStrike" cap="none">
                <a:solidFill>
                  <a:srgbClr val="000000"/>
                </a:solidFill>
                <a:latin typeface="Proxima Nova"/>
                <a:ea typeface="Proxima Nova"/>
                <a:cs typeface="Proxima Nova"/>
                <a:sym typeface="Proxima Nova"/>
              </a:rPr>
              <a:t>Student Name + Unit # + Descriptor”,</a:t>
            </a:r>
            <a:r>
              <a:rPr lang="en" sz="1400" b="0" i="0" u="none" strike="noStrike" cap="none">
                <a:solidFill>
                  <a:srgbClr val="000000"/>
                </a:solidFill>
                <a:latin typeface="Proxima Nova"/>
                <a:ea typeface="Proxima Nova"/>
                <a:cs typeface="Proxima Nova"/>
                <a:sym typeface="Proxima Nova"/>
              </a:rPr>
              <a:t> for example, “</a:t>
            </a:r>
            <a:r>
              <a:rPr lang="en" sz="1400" b="1" i="0" u="none" strike="noStrike" cap="none">
                <a:solidFill>
                  <a:srgbClr val="000000"/>
                </a:solidFill>
                <a:latin typeface="Proxima Nova"/>
                <a:ea typeface="Proxima Nova"/>
                <a:cs typeface="Proxima Nova"/>
                <a:sym typeface="Proxima Nova"/>
              </a:rPr>
              <a:t>Johnny Unit 3 Story”</a:t>
            </a:r>
            <a:endParaRPr sz="1400" b="1"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highlight>
                  <a:schemeClr val="lt1"/>
                </a:highlight>
              </a:rPr>
              <a:t>Lesson Objectives:  I can…</a:t>
            </a:r>
            <a:endParaRPr>
              <a:highlight>
                <a:schemeClr val="lt1"/>
              </a:highlight>
            </a:endParaRPr>
          </a:p>
        </p:txBody>
      </p:sp>
      <p:sp>
        <p:nvSpPr>
          <p:cNvPr id="92" name="Google Shape;92;p4"/>
          <p:cNvSpPr txBox="1">
            <a:spLocks noGrp="1"/>
          </p:cNvSpPr>
          <p:nvPr>
            <p:ph type="body" idx="1"/>
          </p:nvPr>
        </p:nvSpPr>
        <p:spPr>
          <a:xfrm>
            <a:off x="311700" y="1152475"/>
            <a:ext cx="8520600" cy="2232900"/>
          </a:xfrm>
          <a:prstGeom prst="rect">
            <a:avLst/>
          </a:prstGeom>
          <a:noFill/>
          <a:ln>
            <a:noFill/>
          </a:ln>
        </p:spPr>
        <p:txBody>
          <a:bodyPr spcFirstLastPara="1" wrap="square" lIns="91425" tIns="91425" rIns="91425" bIns="91425" anchor="t" anchorCtr="0">
            <a:noAutofit/>
          </a:bodyPr>
          <a:lstStyle/>
          <a:p>
            <a:pPr marL="342900" lvl="0" indent="-342900" algn="l" rtl="0">
              <a:lnSpc>
                <a:spcPct val="115000"/>
              </a:lnSpc>
              <a:spcBef>
                <a:spcPts val="1200"/>
              </a:spcBef>
              <a:spcAft>
                <a:spcPts val="0"/>
              </a:spcAft>
              <a:buSzPts val="1800"/>
              <a:buChar char="❑"/>
            </a:pPr>
            <a:r>
              <a:rPr lang="en"/>
              <a:t>Review Algorithms and Explanatory Writing</a:t>
            </a:r>
            <a:endParaRPr/>
          </a:p>
          <a:p>
            <a:pPr marL="342900" lvl="0" indent="-342900" algn="l" rtl="0">
              <a:lnSpc>
                <a:spcPct val="115000"/>
              </a:lnSpc>
              <a:spcBef>
                <a:spcPts val="1200"/>
              </a:spcBef>
              <a:spcAft>
                <a:spcPts val="0"/>
              </a:spcAft>
              <a:buSzPts val="1800"/>
              <a:buChar char="❑"/>
            </a:pPr>
            <a:r>
              <a:rPr lang="en"/>
              <a:t>Plan my writing and animation for Scratch using Coco Level 3 (Column 1, 2, 3)</a:t>
            </a:r>
            <a:endParaRPr/>
          </a:p>
          <a:p>
            <a:pPr marL="342900" lvl="0" indent="-342900" algn="l" rtl="0">
              <a:lnSpc>
                <a:spcPct val="115000"/>
              </a:lnSpc>
              <a:spcBef>
                <a:spcPts val="1200"/>
              </a:spcBef>
              <a:spcAft>
                <a:spcPts val="0"/>
              </a:spcAft>
              <a:buSzPts val="1800"/>
              <a:buChar char="❑"/>
            </a:pPr>
            <a:r>
              <a:rPr lang="en"/>
              <a:t>Identify and use Control Blocks and Loops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1306d0115be_0_0"/>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Remember</a:t>
            </a:r>
            <a:endParaRPr/>
          </a:p>
        </p:txBody>
      </p:sp>
      <p:sp>
        <p:nvSpPr>
          <p:cNvPr id="98" name="Google Shape;98;g1306d0115be_0_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2000"/>
              <a:t>Explanatory writing:</a:t>
            </a:r>
            <a:endParaRPr sz="2000"/>
          </a:p>
          <a:p>
            <a:pPr marL="457200" lvl="0" indent="-355600" algn="l" rtl="0">
              <a:lnSpc>
                <a:spcPct val="115000"/>
              </a:lnSpc>
              <a:spcBef>
                <a:spcPts val="1200"/>
              </a:spcBef>
              <a:spcAft>
                <a:spcPts val="0"/>
              </a:spcAft>
              <a:buSzPts val="2000"/>
              <a:buChar char="●"/>
            </a:pPr>
            <a:r>
              <a:rPr lang="en" sz="2000" b="1"/>
              <a:t>Explains </a:t>
            </a:r>
            <a:r>
              <a:rPr lang="en" sz="2000"/>
              <a:t>something to someone or helps them understand how to do something. So it is important to provide many details! </a:t>
            </a:r>
            <a:endParaRPr sz="2000"/>
          </a:p>
          <a:p>
            <a:pPr marL="457200" lvl="0" indent="-355600" algn="l" rtl="0">
              <a:lnSpc>
                <a:spcPct val="115000"/>
              </a:lnSpc>
              <a:spcBef>
                <a:spcPts val="0"/>
              </a:spcBef>
              <a:spcAft>
                <a:spcPts val="0"/>
              </a:spcAft>
              <a:buSzPts val="2000"/>
              <a:buChar char="●"/>
            </a:pPr>
            <a:r>
              <a:rPr lang="en" sz="2000"/>
              <a:t>Is written in a specific order or </a:t>
            </a:r>
            <a:r>
              <a:rPr lang="en" sz="2000" b="1"/>
              <a:t>sequence</a:t>
            </a:r>
            <a:endParaRPr sz="2000" b="1"/>
          </a:p>
          <a:p>
            <a:pPr marL="914400" lvl="1" indent="-355600" algn="l" rtl="0">
              <a:lnSpc>
                <a:spcPct val="115000"/>
              </a:lnSpc>
              <a:spcBef>
                <a:spcPts val="0"/>
              </a:spcBef>
              <a:spcAft>
                <a:spcPts val="0"/>
              </a:spcAft>
              <a:buSzPts val="2000"/>
              <a:buChar char="○"/>
            </a:pPr>
            <a:r>
              <a:rPr lang="en" sz="2000"/>
              <a:t>A sequence is a set of things that follow each other in a particular order, where order matters! </a:t>
            </a:r>
            <a:endParaRPr sz="2000"/>
          </a:p>
          <a:p>
            <a:pPr marL="457200" lvl="0" indent="-355600" algn="l" rtl="0">
              <a:lnSpc>
                <a:spcPct val="115000"/>
              </a:lnSpc>
              <a:spcBef>
                <a:spcPts val="0"/>
              </a:spcBef>
              <a:spcAft>
                <a:spcPts val="0"/>
              </a:spcAft>
              <a:buSzPts val="2000"/>
              <a:buChar char="●"/>
            </a:pPr>
            <a:r>
              <a:rPr lang="en" sz="2000"/>
              <a:t>Often uses sequencing words such as </a:t>
            </a:r>
            <a:r>
              <a:rPr lang="en" sz="2000" b="1"/>
              <a:t>first, then, next, </a:t>
            </a:r>
            <a:r>
              <a:rPr lang="en" sz="2000"/>
              <a:t>and</a:t>
            </a:r>
            <a:r>
              <a:rPr lang="en" sz="2000" b="1"/>
              <a:t> last</a:t>
            </a:r>
            <a:r>
              <a:rPr lang="en" sz="2000"/>
              <a:t> to communicate the correct order of steps, also known as their sequence</a:t>
            </a:r>
            <a:endParaRPr sz="2000"/>
          </a:p>
          <a:p>
            <a:pPr marL="0" lvl="0" indent="0" algn="l" rtl="0">
              <a:lnSpc>
                <a:spcPct val="115000"/>
              </a:lnSpc>
              <a:spcBef>
                <a:spcPts val="1200"/>
              </a:spcBef>
              <a:spcAft>
                <a:spcPts val="1200"/>
              </a:spcAft>
              <a:buSzPts val="18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1306d0115be_0_85"/>
          <p:cNvSpPr txBox="1">
            <a:spLocks noGrp="1"/>
          </p:cNvSpPr>
          <p:nvPr>
            <p:ph type="title"/>
          </p:nvPr>
        </p:nvSpPr>
        <p:spPr>
          <a:xfrm>
            <a:off x="311700" y="1348800"/>
            <a:ext cx="8114400" cy="24459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6800"/>
              <a:buNone/>
            </a:pPr>
            <a:r>
              <a:rPr lang="en">
                <a:latin typeface="Bebas Neue"/>
                <a:ea typeface="Bebas Neue"/>
                <a:cs typeface="Bebas Neue"/>
                <a:sym typeface="Bebas Neue"/>
              </a:rPr>
              <a:t>Guided practice: CoCo</a:t>
            </a:r>
            <a:endParaRPr/>
          </a:p>
        </p:txBody>
      </p:sp>
      <p:pic>
        <p:nvPicPr>
          <p:cNvPr id="104" name="Google Shape;104;g1306d0115be_0_85"/>
          <p:cNvPicPr preferRelativeResize="0"/>
          <p:nvPr/>
        </p:nvPicPr>
        <p:blipFill rotWithShape="1">
          <a:blip r:embed="rId3">
            <a:alphaModFix/>
          </a:blip>
          <a:srcRect/>
          <a:stretch/>
        </p:blipFill>
        <p:spPr>
          <a:xfrm>
            <a:off x="8257643" y="3537250"/>
            <a:ext cx="761225" cy="1528525"/>
          </a:xfrm>
          <a:prstGeom prst="rect">
            <a:avLst/>
          </a:prstGeom>
          <a:noFill/>
          <a:ln>
            <a:noFill/>
          </a:ln>
        </p:spPr>
      </p:pic>
      <p:sp>
        <p:nvSpPr>
          <p:cNvPr id="105" name="Google Shape;105;g1306d0115be_0_85"/>
          <p:cNvSpPr txBox="1"/>
          <p:nvPr/>
        </p:nvSpPr>
        <p:spPr>
          <a:xfrm>
            <a:off x="6482400" y="3712350"/>
            <a:ext cx="266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sp>
        <p:nvSpPr>
          <p:cNvPr id="106" name="Google Shape;106;g1306d0115be_0_85"/>
          <p:cNvSpPr/>
          <p:nvPr/>
        </p:nvSpPr>
        <p:spPr>
          <a:xfrm>
            <a:off x="7343700" y="3212500"/>
            <a:ext cx="705900" cy="759000"/>
          </a:xfrm>
          <a:prstGeom prst="wedgeRectCallout">
            <a:avLst>
              <a:gd name="adj1" fmla="val 92194"/>
              <a:gd name="adj2" fmla="val 43794"/>
            </a:avLst>
          </a:prstGeom>
          <a:solidFill>
            <a:srgbClr val="FFFFF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Proxima Nova"/>
                <a:ea typeface="Proxima Nova"/>
                <a:cs typeface="Proxima Nova"/>
                <a:sym typeface="Proxima Nova"/>
              </a:rPr>
              <a:t>Make sure you are using CoCo!</a:t>
            </a:r>
            <a:endParaRPr sz="10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1306d0115be_0_6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Finish Planning with COCO</a:t>
            </a:r>
            <a:endParaRPr/>
          </a:p>
        </p:txBody>
      </p:sp>
      <p:sp>
        <p:nvSpPr>
          <p:cNvPr id="112" name="Google Shape;112;g1306d0115be_0_64"/>
          <p:cNvSpPr txBox="1">
            <a:spLocks noGrp="1"/>
          </p:cNvSpPr>
          <p:nvPr>
            <p:ph type="body" idx="1"/>
          </p:nvPr>
        </p:nvSpPr>
        <p:spPr>
          <a:xfrm>
            <a:off x="311700" y="1152475"/>
            <a:ext cx="46203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You will need your </a:t>
            </a:r>
            <a:r>
              <a:rPr lang="en" b="1"/>
              <a:t>completed </a:t>
            </a:r>
            <a:r>
              <a:rPr lang="en"/>
              <a:t>graphic organizer from last time! </a:t>
            </a:r>
            <a:endParaRPr/>
          </a:p>
          <a:p>
            <a:pPr marL="0" lvl="0" indent="0" algn="l" rtl="0">
              <a:lnSpc>
                <a:spcPct val="115000"/>
              </a:lnSpc>
              <a:spcBef>
                <a:spcPts val="0"/>
              </a:spcBef>
              <a:spcAft>
                <a:spcPts val="0"/>
              </a:spcAft>
              <a:buSzPts val="1800"/>
              <a:buNone/>
            </a:pPr>
            <a:endParaRPr/>
          </a:p>
        </p:txBody>
      </p:sp>
      <p:pic>
        <p:nvPicPr>
          <p:cNvPr id="113" name="Google Shape;113;g1306d0115be_0_64"/>
          <p:cNvPicPr preferRelativeResize="0"/>
          <p:nvPr/>
        </p:nvPicPr>
        <p:blipFill>
          <a:blip r:embed="rId3">
            <a:alphaModFix/>
          </a:blip>
          <a:stretch>
            <a:fillRect/>
          </a:stretch>
        </p:blipFill>
        <p:spPr>
          <a:xfrm>
            <a:off x="4612525" y="966600"/>
            <a:ext cx="3907198" cy="345488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g12ddc9f2010_0_4"/>
          <p:cNvPicPr preferRelativeResize="0"/>
          <p:nvPr/>
        </p:nvPicPr>
        <p:blipFill rotWithShape="1">
          <a:blip r:embed="rId3">
            <a:alphaModFix/>
          </a:blip>
          <a:srcRect/>
          <a:stretch/>
        </p:blipFill>
        <p:spPr>
          <a:xfrm>
            <a:off x="53849" y="91900"/>
            <a:ext cx="8954373" cy="4223601"/>
          </a:xfrm>
          <a:prstGeom prst="rect">
            <a:avLst/>
          </a:prstGeom>
          <a:noFill/>
          <a:ln w="9525" cap="flat" cmpd="sng">
            <a:solidFill>
              <a:schemeClr val="accent3"/>
            </a:solidFill>
            <a:prstDash val="solid"/>
            <a:round/>
            <a:headEnd type="none" w="sm" len="sm"/>
            <a:tailEnd type="none" w="sm" len="sm"/>
          </a:ln>
        </p:spPr>
      </p:pic>
      <p:sp>
        <p:nvSpPr>
          <p:cNvPr id="119" name="Google Shape;119;g12ddc9f2010_0_4"/>
          <p:cNvSpPr/>
          <p:nvPr/>
        </p:nvSpPr>
        <p:spPr>
          <a:xfrm rot="10265341">
            <a:off x="1791337" y="460276"/>
            <a:ext cx="1522274" cy="383231"/>
          </a:xfrm>
          <a:prstGeom prst="rightArrow">
            <a:avLst>
              <a:gd name="adj1" fmla="val 50000"/>
              <a:gd name="adj2" fmla="val 50000"/>
            </a:avLst>
          </a:prstGeom>
          <a:solidFill>
            <a:schemeClr val="accent4"/>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23"/>
        <p:cNvGrpSpPr/>
        <p:nvPr/>
      </p:nvGrpSpPr>
      <p:grpSpPr>
        <a:xfrm>
          <a:off x="0" y="0"/>
          <a:ext cx="0" cy="0"/>
          <a:chOff x="0" y="0"/>
          <a:chExt cx="0" cy="0"/>
        </a:xfrm>
      </p:grpSpPr>
      <p:sp>
        <p:nvSpPr>
          <p:cNvPr id="124" name="Google Shape;124;p30"/>
          <p:cNvSpPr txBox="1">
            <a:spLocks noGrp="1"/>
          </p:cNvSpPr>
          <p:nvPr>
            <p:ph type="title"/>
          </p:nvPr>
        </p:nvSpPr>
        <p:spPr>
          <a:xfrm>
            <a:off x="311700" y="2285400"/>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000"/>
              <a:buNone/>
            </a:pPr>
            <a:r>
              <a:rPr lang="en" sz="5200">
                <a:solidFill>
                  <a:schemeClr val="lt1"/>
                </a:solidFill>
              </a:rPr>
              <a:t>Complete Column 1 in CoCo</a:t>
            </a:r>
            <a:endParaRPr sz="5200">
              <a:solidFill>
                <a:schemeClr val="lt1"/>
              </a:solidFill>
            </a:endParaRPr>
          </a:p>
        </p:txBody>
      </p:sp>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1140</Words>
  <Application>Microsoft Office PowerPoint</Application>
  <PresentationFormat>On-screen Show (16:9)</PresentationFormat>
  <Paragraphs>109</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Roboto</vt:lpstr>
      <vt:lpstr>Montserrat</vt:lpstr>
      <vt:lpstr>Monoton</vt:lpstr>
      <vt:lpstr>Bebas Neue</vt:lpstr>
      <vt:lpstr>Proxima Nova</vt:lpstr>
      <vt:lpstr>Alfa Slab One</vt:lpstr>
      <vt:lpstr>Gameday</vt:lpstr>
      <vt:lpstr>Unit 3, lesson 2</vt:lpstr>
      <vt:lpstr>Summary and Standards</vt:lpstr>
      <vt:lpstr>Materials and resources needed for this lesson:</vt:lpstr>
      <vt:lpstr>Lesson Objectives:  I can…</vt:lpstr>
      <vt:lpstr>Remember</vt:lpstr>
      <vt:lpstr>Guided practice: CoCo</vt:lpstr>
      <vt:lpstr>Finish Planning with COCO</vt:lpstr>
      <vt:lpstr>PowerPoint Presentation</vt:lpstr>
      <vt:lpstr>Complete Column 1 in CoCo</vt:lpstr>
      <vt:lpstr>PowerPoint Presentation</vt:lpstr>
      <vt:lpstr>Complete Columns 2 &amp; 3 in CoCo</vt:lpstr>
      <vt:lpstr>Great job!</vt:lpstr>
      <vt:lpstr>Guided practice: Scratch</vt:lpstr>
      <vt:lpstr> Algorithm: A list of steps to finish a task </vt:lpstr>
      <vt:lpstr>Control blocks &amp; Loops</vt:lpstr>
      <vt:lpstr>Repeat X number of times (Video)</vt:lpstr>
      <vt:lpstr>Repeat Until (Video)</vt:lpstr>
      <vt:lpstr>Independent Practice: </vt:lpstr>
      <vt:lpstr>Wrap up: Share your animation!</vt:lpstr>
      <vt:lpstr>next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lesson 2</dc:title>
  <cp:lastModifiedBy>Qi Si</cp:lastModifiedBy>
  <cp:revision>1</cp:revision>
  <dcterms:modified xsi:type="dcterms:W3CDTF">2023-06-09T02:26:30Z</dcterms:modified>
</cp:coreProperties>
</file>