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9"/>
  </p:notesMasterIdLst>
  <p:sldIdLst>
    <p:sldId id="256" r:id="rId3"/>
    <p:sldId id="257" r:id="rId4"/>
    <p:sldId id="258" r:id="rId5"/>
    <p:sldId id="262" r:id="rId6"/>
    <p:sldId id="263" r:id="rId7"/>
    <p:sldId id="264" r:id="rId8"/>
  </p:sldIdLst>
  <p:sldSz cx="9144000" cy="5143500" type="screen16x9"/>
  <p:notesSz cx="6858000" cy="9144000"/>
  <p:embeddedFontLst>
    <p:embeddedFont>
      <p:font typeface="Alfa Slab One" panose="020B0604020202020204" charset="0"/>
      <p:regular r:id="rId10"/>
    </p:embeddedFont>
    <p:embeddedFont>
      <p:font typeface="Bebas Neue" panose="020B0606020202050201" pitchFamily="34" charset="0"/>
      <p:regular r:id="rId11"/>
    </p:embeddedFont>
    <p:embeddedFont>
      <p:font typeface="Monoton" panose="020B0604020202020204" charset="0"/>
      <p:regular r:id="rId12"/>
    </p:embeddedFont>
    <p:embeddedFont>
      <p:font typeface="Montserrat" panose="00000500000000000000" pitchFamily="2" charset="0"/>
      <p:regular r:id="rId13"/>
      <p:bold r:id="rId14"/>
      <p:italic r:id="rId15"/>
      <p:boldItalic r:id="rId16"/>
    </p:embeddedFont>
    <p:embeddedFont>
      <p:font typeface="Oswald" panose="00000500000000000000" pitchFamily="2" charset="0"/>
      <p:regular r:id="rId17"/>
      <p:bold r:id="rId18"/>
    </p:embeddedFont>
    <p:embeddedFont>
      <p:font typeface="Proxima Nova"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p/iNBVcYZ4mZyFB4H9NNBGn9a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81f7abfda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081f7abfda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81f7abfda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081f7abfda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7"/>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6"/>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48"/>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48"/>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48"/>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48"/>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48"/>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2081f7abfda_0_2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g2081f7abfda_0_2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7" name="Google Shape;67;g2081f7abfda_0_23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g2081f7abfda_0_2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g2081f7abfda_0_23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1" name="Google Shape;71;g2081f7abfda_0_2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g2081f7abfda_0_2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g2081f7abfda_0_2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g2081f7abfda_0_2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g2081f7abfda_0_2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g2081f7abfda_0_24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g2081f7abfda_0_24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2081f7abfda_0_2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g2081f7abfda_0_2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g2081f7abfda_0_2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g2081f7abfda_0_25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6" name="Google Shape;86;g2081f7abfda_0_25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g2081f7abfda_0_2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g2081f7abfda_0_25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0" name="Google Shape;90;g2081f7abfda_0_2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g2081f7abfda_0_25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081f7abfda_0_25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4" name="Google Shape;94;g2081f7abfda_0_25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g2081f7abfda_0_25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g2081f7abfda_0_2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g2081f7abfda_0_26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9" name="Google Shape;99;g2081f7abfda_0_2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g2081f7abfda_0_26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g2081f7abfda_0_26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g2081f7abfda_0_2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43"/>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44"/>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44"/>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5"/>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9"/>
        <p:cNvGrpSpPr/>
        <p:nvPr/>
      </p:nvGrpSpPr>
      <p:grpSpPr>
        <a:xfrm>
          <a:off x="0" y="0"/>
          <a:ext cx="0" cy="0"/>
          <a:chOff x="0" y="0"/>
          <a:chExt cx="0" cy="0"/>
        </a:xfrm>
      </p:grpSpPr>
      <p:sp>
        <p:nvSpPr>
          <p:cNvPr id="60" name="Google Shape;60;g2081f7abfda_0_2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1" name="Google Shape;61;g2081f7abfda_0_2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2" name="Google Shape;62;g2081f7abfda_0_2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bit.ly/3RcpLyo"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hyperlink" Target="https://bit.ly/3PexYz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9" name="Google Shape;109;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 Planning an animation</a:t>
            </a:r>
            <a:endParaRPr sz="3000"/>
          </a:p>
        </p:txBody>
      </p:sp>
      <p:pic>
        <p:nvPicPr>
          <p:cNvPr id="110" name="Google Shape;110;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11" name="Google Shape;111;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12" name="Google Shape;112;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chemeClr val="hlink"/>
                </a:solidFill>
                <a:latin typeface="Arial"/>
                <a:ea typeface="Arial"/>
                <a:cs typeface="Arial"/>
                <a:sym typeface="Arial"/>
                <a:hlinkClick r:id="rId5"/>
              </a:rPr>
              <a:t>achutchison1@ua.edu</a:t>
            </a:r>
            <a:r>
              <a:rPr lang="en" sz="800" b="1" i="0" u="none" strike="noStrike" cap="none">
                <a:solidFill>
                  <a:srgbClr val="F16666"/>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113" name="Google Shape;113;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Grades </a:t>
            </a:r>
            <a:r>
              <a:rPr lang="en" sz="2000">
                <a:latin typeface="Bebas Neue"/>
                <a:ea typeface="Bebas Neue"/>
                <a:cs typeface="Bebas Neue"/>
                <a:sym typeface="Bebas Neue"/>
              </a:rPr>
              <a:t>5</a:t>
            </a:r>
            <a:r>
              <a:rPr lang="en" sz="2000" b="0" i="0" u="none" strike="noStrike" cap="none">
                <a:solidFill>
                  <a:srgbClr val="000000"/>
                </a:solidFill>
                <a:latin typeface="Bebas Neue"/>
                <a:ea typeface="Bebas Neue"/>
                <a:cs typeface="Bebas Neue"/>
                <a:sym typeface="Bebas Neue"/>
              </a:rPr>
              <a:t> &amp; </a:t>
            </a:r>
            <a:r>
              <a:rPr lang="en" sz="2000">
                <a:latin typeface="Bebas Neue"/>
                <a:ea typeface="Bebas Neue"/>
                <a:cs typeface="Bebas Neue"/>
                <a:sym typeface="Bebas Neue"/>
              </a:rPr>
              <a:t>6</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081f7abfda_0_1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up</a:t>
            </a:r>
            <a:endParaRPr/>
          </a:p>
        </p:txBody>
      </p:sp>
      <p:sp>
        <p:nvSpPr>
          <p:cNvPr id="119" name="Google Shape;119;g2081f7abfda_0_1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Open Scratch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120" name="Google Shape;120;g2081f7abfda_0_136"/>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081f7abfda_0_142"/>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126" name="Google Shape;126;g2081f7abfda_0_142"/>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127" name="Google Shape;127;g2081f7abfda_0_142"/>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128" name="Google Shape;128;g2081f7abfda_0_142"/>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129" name="Google Shape;129;g2081f7abfda_0_142"/>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130" name="Google Shape;130;g2081f7abfda_0_142"/>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131" name="Google Shape;131;g2081f7abfda_0_142"/>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2081f7abfda_0_142"/>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081f7abfda_0_142"/>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081f7abfda_0_142"/>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081f7abfda_0_142"/>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136" name="Google Shape;136;g2081f7abfda_0_142"/>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137" name="Google Shape;137;g2081f7abfda_0_142"/>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138" name="Google Shape;138;g2081f7abfda_0_142"/>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139" name="Google Shape;139;g2081f7abfda_0_142"/>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140" name="Google Shape;140;g2081f7abfda_0_142"/>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141" name="Google Shape;141;g2081f7abfda_0_142"/>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42" name="Google Shape;142;g2081f7abfda_0_142"/>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143" name="Google Shape;143;g2081f7abfda_0_142"/>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144" name="Google Shape;144;g2081f7abfda_0_142"/>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145" name="Google Shape;145;g2081f7abfda_0_142"/>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146" name="Google Shape;146;g2081f7abfda_0_142"/>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147" name="Google Shape;147;g2081f7abfda_0_142"/>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148" name="Google Shape;148;g2081f7abfda_0_142"/>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149" name="Google Shape;149;g2081f7abfda_0_142"/>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150" name="Google Shape;150;g2081f7abfda_0_142"/>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151" name="Google Shape;151;g2081f7abfda_0_142"/>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152" name="Google Shape;152;g2081f7abfda_0_142"/>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153" name="Google Shape;153;g2081f7abfda_0_142"/>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154" name="Google Shape;154;g2081f7abfda_0_142"/>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155" name="Google Shape;155;g2081f7abfda_0_142"/>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156" name="Google Shape;156;g2081f7abfda_0_142"/>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157" name="Google Shape;157;g2081f7abfda_0_142"/>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158" name="Google Shape;158;g2081f7abfda_0_142"/>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081f7abfda_0_142"/>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1:</a:t>
            </a:r>
            <a:endParaRPr/>
          </a:p>
        </p:txBody>
      </p:sp>
      <p:sp>
        <p:nvSpPr>
          <p:cNvPr id="165" name="Google Shape;165;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highlight>
                  <a:srgbClr val="FFFFFF"/>
                </a:highlight>
                <a:latin typeface="Oswald"/>
                <a:ea typeface="Oswald"/>
                <a:cs typeface="Oswald"/>
                <a:sym typeface="Oswald"/>
              </a:rPr>
              <a:t>To debug, download the .sb3 file from the following</a:t>
            </a:r>
            <a:r>
              <a:rPr lang="en" sz="2000" dirty="0">
                <a:solidFill>
                  <a:srgbClr val="0097A7"/>
                </a:solidFill>
                <a:highlight>
                  <a:srgbClr val="FFFFFF"/>
                </a:highlight>
                <a:uFill>
                  <a:noFill/>
                </a:uFill>
                <a:latin typeface="Oswald"/>
                <a:ea typeface="Oswald"/>
                <a:cs typeface="Oswald"/>
                <a:sym typeface="Oswald"/>
                <a:hlinkClick r:id="rId3">
                  <a:extLst>
                    <a:ext uri="{A12FA001-AC4F-418D-AE19-62706E023703}">
                      <ahyp:hlinkClr xmlns:ahyp="http://schemas.microsoft.com/office/drawing/2018/hyperlinkcolor" val="tx"/>
                    </a:ext>
                  </a:extLst>
                </a:hlinkClick>
              </a:rPr>
              <a:t> </a:t>
            </a:r>
            <a:r>
              <a:rPr lang="en" sz="2000" u="sng" dirty="0">
                <a:solidFill>
                  <a:srgbClr val="0097A7"/>
                </a:solidFill>
                <a:highlight>
                  <a:srgbClr val="FFFFFF"/>
                </a:highlight>
                <a:latin typeface="Oswald"/>
                <a:ea typeface="Oswald"/>
                <a:cs typeface="Oswald"/>
                <a:sym typeface="Oswald"/>
              </a:rPr>
              <a:t>L</a:t>
            </a:r>
            <a:r>
              <a:rPr lang="en" sz="2000" u="sng" dirty="0">
                <a:solidFill>
                  <a:srgbClr val="0097A7"/>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ink</a:t>
            </a:r>
            <a:r>
              <a:rPr lang="en" sz="1200" dirty="0">
                <a:solidFill>
                  <a:srgbClr val="0097A7"/>
                </a:solidFill>
                <a:latin typeface="Arial"/>
                <a:ea typeface="Arial"/>
                <a:cs typeface="Arial"/>
                <a:sym typeface="Arial"/>
              </a:rPr>
              <a:t>:</a:t>
            </a:r>
            <a:r>
              <a:rPr lang="en" sz="1200" dirty="0">
                <a:solidFill>
                  <a:srgbClr val="0097A7"/>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2000" u="sng" dirty="0">
                <a:solidFill>
                  <a:srgbClr val="0097A7"/>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https://bit.ly/3RcpLyo</a:t>
            </a:r>
            <a:endParaRPr sz="2000" u="sng" dirty="0">
              <a:solidFill>
                <a:srgbClr val="0097A7"/>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dirty="0">
                <a:highlight>
                  <a:srgbClr val="FFFFFF"/>
                </a:highlight>
                <a:latin typeface="Oswald"/>
                <a:ea typeface="Oswald"/>
                <a:cs typeface="Oswald"/>
                <a:sym typeface="Oswald"/>
              </a:rPr>
              <a:t>Next, go to the following CS First Scratch</a:t>
            </a:r>
            <a:r>
              <a:rPr lang="en" sz="2000" dirty="0">
                <a:solidFill>
                  <a:schemeClr val="hlink"/>
                </a:solidFill>
                <a:highlight>
                  <a:srgbClr val="FFFFFF"/>
                </a:highlight>
                <a:uFill>
                  <a:noFill/>
                </a:uFill>
                <a:latin typeface="Oswald"/>
                <a:ea typeface="Oswald"/>
                <a:cs typeface="Oswald"/>
                <a:sym typeface="Oswald"/>
                <a:hlinkClick r:id="rId4"/>
              </a:rPr>
              <a:t> </a:t>
            </a:r>
            <a:r>
              <a:rPr lang="en" sz="2000" u="sng" dirty="0">
                <a:solidFill>
                  <a:schemeClr val="hlink"/>
                </a:solidFill>
                <a:highlight>
                  <a:srgbClr val="FFFFFF"/>
                </a:highlight>
                <a:latin typeface="Oswald"/>
                <a:ea typeface="Oswald"/>
                <a:cs typeface="Oswald"/>
                <a:sym typeface="Oswald"/>
                <a:hlinkClick r:id="rId4"/>
              </a:rPr>
              <a:t>Link</a:t>
            </a:r>
            <a:r>
              <a:rPr lang="en" sz="2000" dirty="0">
                <a:highlight>
                  <a:srgbClr val="FFFFFF"/>
                </a:highlight>
                <a:latin typeface="Oswald"/>
                <a:ea typeface="Oswald"/>
                <a:cs typeface="Oswald"/>
                <a:sym typeface="Oswald"/>
              </a:rPr>
              <a:t>:</a:t>
            </a:r>
            <a:r>
              <a:rPr lang="en" sz="2000" dirty="0">
                <a:solidFill>
                  <a:schemeClr val="hlink"/>
                </a:solidFill>
                <a:highlight>
                  <a:srgbClr val="FFFFFF"/>
                </a:highlight>
                <a:uFill>
                  <a:noFill/>
                </a:uFill>
                <a:latin typeface="Oswald"/>
                <a:ea typeface="Oswald"/>
                <a:cs typeface="Oswald"/>
                <a:sym typeface="Oswald"/>
                <a:hlinkClick r:id="rId4"/>
              </a:rPr>
              <a:t> </a:t>
            </a:r>
            <a:r>
              <a:rPr lang="en" sz="2000" u="sng" dirty="0">
                <a:solidFill>
                  <a:schemeClr val="hlink"/>
                </a:solidFill>
                <a:highlight>
                  <a:srgbClr val="FFFFFF"/>
                </a:highlight>
                <a:latin typeface="Oswald"/>
                <a:ea typeface="Oswald"/>
                <a:cs typeface="Oswald"/>
                <a:sym typeface="Oswald"/>
                <a:hlinkClick r:id="rId4"/>
              </a:rPr>
              <a:t>https://bit.ly/3PexYzB</a:t>
            </a:r>
            <a:endParaRPr sz="2000" u="sng" dirty="0">
              <a:solidFill>
                <a:schemeClr val="hlink"/>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dirty="0">
                <a:highlight>
                  <a:srgbClr val="FFFFFF"/>
                </a:highlight>
                <a:latin typeface="Oswald"/>
                <a:ea typeface="Oswald"/>
                <a:cs typeface="Oswald"/>
                <a:sym typeface="Oswald"/>
              </a:rPr>
              <a:t>Click Sign in and Choose “I’m a student”</a:t>
            </a:r>
            <a:endParaRPr sz="2000" dirty="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dirty="0">
                <a:highlight>
                  <a:srgbClr val="FFFFFF"/>
                </a:highlight>
                <a:latin typeface="Oswald"/>
                <a:ea typeface="Oswald"/>
                <a:cs typeface="Oswald"/>
                <a:sym typeface="Oswald"/>
              </a:rPr>
              <a:t>Click “File” menu and Choose “Load from your computer”</a:t>
            </a:r>
            <a:endParaRPr sz="2000" dirty="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dirty="0">
                <a:highlight>
                  <a:srgbClr val="FFFFFF"/>
                </a:highlight>
                <a:latin typeface="Oswald"/>
                <a:ea typeface="Oswald"/>
                <a:cs typeface="Oswald"/>
                <a:sym typeface="Oswald"/>
              </a:rPr>
              <a:t>Now you can start debugging!!! Have fun!!!</a:t>
            </a:r>
            <a:endParaRPr sz="2000" dirty="0">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endParaRPr sz="2000" dirty="0">
              <a:solidFill>
                <a:schemeClr val="dk1"/>
              </a:solidFill>
              <a:highlight>
                <a:srgbClr val="FFFFFF"/>
              </a:highlight>
              <a:latin typeface="Oswald"/>
              <a:ea typeface="Oswald"/>
              <a:cs typeface="Oswald"/>
              <a:sym typeface="Oswald"/>
            </a:endParaRPr>
          </a:p>
        </p:txBody>
      </p:sp>
      <p:pic>
        <p:nvPicPr>
          <p:cNvPr id="166" name="Google Shape;166;p2"/>
          <p:cNvPicPr preferRelativeResize="0"/>
          <p:nvPr/>
        </p:nvPicPr>
        <p:blipFill rotWithShape="1">
          <a:blip r:embed="rId5">
            <a:alphaModFix/>
          </a:blip>
          <a:srcRect/>
          <a:stretch/>
        </p:blipFill>
        <p:spPr>
          <a:xfrm>
            <a:off x="6445276" y="2071338"/>
            <a:ext cx="2340876" cy="3003475"/>
          </a:xfrm>
          <a:prstGeom prst="rect">
            <a:avLst/>
          </a:prstGeom>
          <a:noFill/>
          <a:ln>
            <a:noFill/>
          </a:ln>
        </p:spPr>
      </p:pic>
      <p:sp>
        <p:nvSpPr>
          <p:cNvPr id="167" name="Google Shape;167;p2"/>
          <p:cNvSpPr txBox="1"/>
          <p:nvPr/>
        </p:nvSpPr>
        <p:spPr>
          <a:xfrm>
            <a:off x="311700" y="3407425"/>
            <a:ext cx="4601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dk1"/>
                </a:solidFill>
                <a:highlight>
                  <a:srgbClr val="FFFFFF"/>
                </a:highlight>
                <a:latin typeface="Arial"/>
                <a:ea typeface="Arial"/>
                <a:cs typeface="Arial"/>
                <a:sym typeface="Arial"/>
              </a:rPr>
              <a:t>Challenge: </a:t>
            </a:r>
            <a:r>
              <a:rPr lang="en" sz="1200" b="0" i="0" u="none" strike="noStrike" cap="none">
                <a:solidFill>
                  <a:schemeClr val="dk1"/>
                </a:solidFill>
                <a:highlight>
                  <a:srgbClr val="FFFFFF"/>
                </a:highlight>
                <a:latin typeface="Arial"/>
                <a:ea typeface="Arial"/>
                <a:cs typeface="Arial"/>
                <a:sym typeface="Arial"/>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sz="1400" b="0" i="0" u="none" strike="noStrike" cap="none">
              <a:solidFill>
                <a:srgbClr val="000000"/>
              </a:solidFill>
              <a:latin typeface="Arial"/>
              <a:ea typeface="Arial"/>
              <a:cs typeface="Arial"/>
              <a:sym typeface="Arial"/>
            </a:endParaRPr>
          </a:p>
        </p:txBody>
      </p:sp>
      <p:pic>
        <p:nvPicPr>
          <p:cNvPr id="168" name="Google Shape;168;p2"/>
          <p:cNvPicPr preferRelativeResize="0"/>
          <p:nvPr/>
        </p:nvPicPr>
        <p:blipFill rotWithShape="1">
          <a:blip r:embed="rId6">
            <a:alphaModFix/>
          </a:blip>
          <a:srcRect/>
          <a:stretch/>
        </p:blipFill>
        <p:spPr>
          <a:xfrm>
            <a:off x="5035400" y="2689400"/>
            <a:ext cx="1140250" cy="1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2:</a:t>
            </a:r>
            <a:endParaRPr/>
          </a:p>
        </p:txBody>
      </p:sp>
      <p:sp>
        <p:nvSpPr>
          <p:cNvPr id="174" name="Google Shape;17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u="sng" dirty="0">
                <a:solidFill>
                  <a:srgbClr val="0097A7"/>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Link</a:t>
            </a:r>
            <a:r>
              <a:rPr lang="en" sz="1200" dirty="0">
                <a:solidFill>
                  <a:srgbClr val="0097A7"/>
                </a:solidFill>
              </a:rPr>
              <a:t>: </a:t>
            </a:r>
            <a:r>
              <a:rPr lang="en" sz="2000" u="sng" dirty="0">
                <a:solidFill>
                  <a:srgbClr val="0097A7"/>
                </a:solidFill>
                <a:highlight>
                  <a:srgbClr val="FFFFFF"/>
                </a:highlight>
                <a:latin typeface="Oswald"/>
                <a:ea typeface="Oswald"/>
                <a:cs typeface="Oswald"/>
                <a:sym typeface="Oswald"/>
                <a:hlinkClick r:id="rId3">
                  <a:extLst>
                    <a:ext uri="{A12FA001-AC4F-418D-AE19-62706E023703}">
                      <ahyp:hlinkClr xmlns:ahyp="http://schemas.microsoft.com/office/drawing/2018/hyperlinkcolor" val="tx"/>
                    </a:ext>
                  </a:extLst>
                </a:hlinkClick>
              </a:rPr>
              <a:t>https://bit.ly/460mk1Y</a:t>
            </a:r>
            <a:endParaRPr sz="2000" dirty="0">
              <a:solidFill>
                <a:srgbClr val="0097A7"/>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endParaRPr sz="900" dirty="0"/>
          </a:p>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Next, go to the following CS First Scratch </a:t>
            </a:r>
            <a:r>
              <a:rPr lang="en" sz="2000" u="sng" dirty="0">
                <a:solidFill>
                  <a:srgbClr val="0097A7"/>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 sz="2000" dirty="0">
                <a:solidFill>
                  <a:srgbClr val="0097A7"/>
                </a:solidFill>
                <a:highlight>
                  <a:srgbClr val="FFFFFF"/>
                </a:highlight>
                <a:latin typeface="Oswald"/>
                <a:ea typeface="Oswald"/>
                <a:cs typeface="Oswald"/>
                <a:sym typeface="Oswald"/>
              </a:rPr>
              <a:t>: </a:t>
            </a:r>
            <a:r>
              <a:rPr lang="en" sz="2000" u="sng" dirty="0">
                <a:solidFill>
                  <a:srgbClr val="0097A7"/>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sz="2000" dirty="0">
              <a:solidFill>
                <a:srgbClr val="0097A7"/>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Click Sign in and Choose “I’m a student”</a:t>
            </a:r>
            <a:endParaRPr dirty="0"/>
          </a:p>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Click “File” menu and Choose “Load from your computer”</a:t>
            </a:r>
            <a:endParaRPr dirty="0"/>
          </a:p>
          <a:p>
            <a:pPr marL="0" lvl="0" indent="0" algn="l" rtl="0">
              <a:lnSpc>
                <a:spcPct val="115000"/>
              </a:lnSpc>
              <a:spcBef>
                <a:spcPts val="0"/>
              </a:spcBef>
              <a:spcAft>
                <a:spcPts val="0"/>
              </a:spcAft>
              <a:buSzPts val="1800"/>
              <a:buNone/>
            </a:pPr>
            <a:r>
              <a:rPr lang="en" sz="2000" dirty="0">
                <a:solidFill>
                  <a:schemeClr val="dk1"/>
                </a:solidFill>
                <a:highlight>
                  <a:srgbClr val="FFFFFF"/>
                </a:highlight>
                <a:latin typeface="Oswald"/>
                <a:ea typeface="Oswald"/>
                <a:cs typeface="Oswald"/>
                <a:sym typeface="Oswald"/>
              </a:rPr>
              <a:t>Now you can start debugging!!! Have fun!!!</a:t>
            </a:r>
            <a:endParaRPr sz="2000" dirty="0"/>
          </a:p>
        </p:txBody>
      </p:sp>
      <p:pic>
        <p:nvPicPr>
          <p:cNvPr id="175" name="Google Shape;175;p3"/>
          <p:cNvPicPr preferRelativeResize="0"/>
          <p:nvPr/>
        </p:nvPicPr>
        <p:blipFill rotWithShape="1">
          <a:blip r:embed="rId5">
            <a:alphaModFix/>
          </a:blip>
          <a:srcRect/>
          <a:stretch/>
        </p:blipFill>
        <p:spPr>
          <a:xfrm>
            <a:off x="6466788" y="2375555"/>
            <a:ext cx="1578413" cy="1860632"/>
          </a:xfrm>
          <a:prstGeom prst="rect">
            <a:avLst/>
          </a:prstGeom>
          <a:noFill/>
          <a:ln>
            <a:noFill/>
          </a:ln>
        </p:spPr>
      </p:pic>
      <p:sp>
        <p:nvSpPr>
          <p:cNvPr id="176" name="Google Shape;176;p3"/>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when the green flag is clicked, Coco firstly should say ‘’Woof! Woof!" in a speech bubble and next as a sound. But the sound happens before the speech bubble- and Coco only makes one ‘Woof!’ sound! How can we debug this?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3:</a:t>
            </a:r>
            <a:endParaRPr/>
          </a:p>
        </p:txBody>
      </p:sp>
      <p:sp>
        <p:nvSpPr>
          <p:cNvPr id="182" name="Google Shape;18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2000" u="sng" dirty="0">
                <a:solidFill>
                  <a:srgbClr val="0097A7"/>
                </a:solidFill>
                <a:highlight>
                  <a:srgbClr val="FFFFFF"/>
                </a:highlight>
                <a:latin typeface="Oswald" panose="00000500000000000000" pitchFamily="2" charset="0"/>
                <a:ea typeface="Oswald"/>
                <a:cs typeface="Oswald"/>
                <a:sym typeface="Oswald"/>
                <a:hlinkClick r:id="rId3">
                  <a:extLst>
                    <a:ext uri="{A12FA001-AC4F-418D-AE19-62706E023703}">
                      <ahyp:hlinkClr xmlns:ahyp="http://schemas.microsoft.com/office/drawing/2018/hyperlinkcolor" val="tx"/>
                    </a:ext>
                  </a:extLst>
                </a:hlinkClick>
              </a:rPr>
              <a:t>Link</a:t>
            </a:r>
            <a:r>
              <a:rPr lang="en" sz="2000" dirty="0">
                <a:solidFill>
                  <a:srgbClr val="0097A7"/>
                </a:solidFill>
                <a:latin typeface="Oswald" panose="00000500000000000000" pitchFamily="2" charset="0"/>
              </a:rPr>
              <a:t>: </a:t>
            </a:r>
            <a:r>
              <a:rPr lang="en" sz="2000" u="sng" dirty="0">
                <a:solidFill>
                  <a:srgbClr val="0097A7"/>
                </a:solidFill>
                <a:latin typeface="Oswald" panose="00000500000000000000" pitchFamily="2" charset="0"/>
                <a:hlinkClick r:id="rId3">
                  <a:extLst>
                    <a:ext uri="{A12FA001-AC4F-418D-AE19-62706E023703}">
                      <ahyp:hlinkClr xmlns:ahyp="http://schemas.microsoft.com/office/drawing/2018/hyperlinkcolor" val="tx"/>
                    </a:ext>
                  </a:extLst>
                </a:hlinkClick>
              </a:rPr>
              <a:t>https://bit.ly/3RfWliX</a:t>
            </a:r>
            <a:r>
              <a:rPr lang="en" sz="2000" dirty="0">
                <a:solidFill>
                  <a:srgbClr val="0097A7"/>
                </a:solidFill>
                <a:latin typeface="Oswald" panose="00000500000000000000" pitchFamily="2" charset="0"/>
              </a:rPr>
              <a:t> </a:t>
            </a:r>
            <a:endParaRPr sz="2000" dirty="0">
              <a:solidFill>
                <a:srgbClr val="0097A7"/>
              </a:solidFill>
              <a:latin typeface="Oswald" panose="00000500000000000000" pitchFamily="2" charset="0"/>
            </a:endParaRPr>
          </a:p>
          <a:p>
            <a:pPr marL="0" lvl="0" indent="0" algn="l" rtl="0">
              <a:lnSpc>
                <a:spcPct val="115000"/>
              </a:lnSpc>
              <a:spcBef>
                <a:spcPts val="0"/>
              </a:spcBef>
              <a:spcAft>
                <a:spcPts val="0"/>
              </a:spcAft>
              <a:buSzPts val="1800"/>
              <a:buNone/>
            </a:pPr>
            <a:r>
              <a:rPr lang="en" sz="1800" dirty="0">
                <a:solidFill>
                  <a:schemeClr val="dk1"/>
                </a:solidFill>
                <a:highlight>
                  <a:srgbClr val="FFFFFF"/>
                </a:highlight>
                <a:latin typeface="Oswald"/>
                <a:ea typeface="Oswald"/>
                <a:cs typeface="Oswald"/>
                <a:sym typeface="Oswald"/>
              </a:rPr>
              <a:t>Next, go to the following CS First Scratch </a:t>
            </a:r>
            <a:r>
              <a:rPr lang="en" sz="2000" u="sng" dirty="0">
                <a:solidFill>
                  <a:srgbClr val="0097A7"/>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Link</a:t>
            </a:r>
            <a:r>
              <a:rPr lang="en" sz="2000" dirty="0">
                <a:solidFill>
                  <a:srgbClr val="0097A7"/>
                </a:solidFill>
                <a:highlight>
                  <a:srgbClr val="FFFFFF"/>
                </a:highlight>
                <a:latin typeface="Oswald"/>
                <a:ea typeface="Oswald"/>
                <a:cs typeface="Oswald"/>
                <a:sym typeface="Oswald"/>
              </a:rPr>
              <a:t>: </a:t>
            </a:r>
            <a:r>
              <a:rPr lang="en" sz="2000" u="sng" dirty="0">
                <a:solidFill>
                  <a:srgbClr val="0097A7"/>
                </a:solidFill>
                <a:highlight>
                  <a:srgbClr val="FFFFFF"/>
                </a:highlight>
                <a:latin typeface="Oswald"/>
                <a:ea typeface="Oswald"/>
                <a:cs typeface="Oswald"/>
                <a:sym typeface="Oswald"/>
                <a:hlinkClick r:id="rId4">
                  <a:extLst>
                    <a:ext uri="{A12FA001-AC4F-418D-AE19-62706E023703}">
                      <ahyp:hlinkClr xmlns:ahyp="http://schemas.microsoft.com/office/drawing/2018/hyperlinkcolor" val="tx"/>
                    </a:ext>
                  </a:extLst>
                </a:hlinkClick>
              </a:rPr>
              <a:t>https://bit.ly/3PexYzB</a:t>
            </a:r>
            <a:endParaRPr sz="2000" dirty="0">
              <a:solidFill>
                <a:srgbClr val="0097A7"/>
              </a:solidFill>
              <a:highlight>
                <a:srgbClr val="FFFFFF"/>
              </a:highlight>
              <a:latin typeface="Oswald"/>
              <a:ea typeface="Oswald"/>
              <a:cs typeface="Oswald"/>
              <a:sym typeface="Oswald"/>
            </a:endParaRPr>
          </a:p>
          <a:p>
            <a:pPr marL="0" lvl="0" indent="0" algn="l" rtl="0">
              <a:lnSpc>
                <a:spcPct val="115000"/>
              </a:lnSpc>
              <a:spcBef>
                <a:spcPts val="0"/>
              </a:spcBef>
              <a:spcAft>
                <a:spcPts val="0"/>
              </a:spcAft>
              <a:buSzPts val="1800"/>
              <a:buNone/>
            </a:pPr>
            <a:r>
              <a:rPr lang="en" sz="1800" dirty="0">
                <a:solidFill>
                  <a:schemeClr val="dk1"/>
                </a:solidFill>
                <a:highlight>
                  <a:srgbClr val="FFFFFF"/>
                </a:highlight>
                <a:latin typeface="Oswald"/>
                <a:ea typeface="Oswald"/>
                <a:cs typeface="Oswald"/>
                <a:sym typeface="Oswald"/>
              </a:rPr>
              <a:t>Click Sign in and Choose “I’m a student”</a:t>
            </a:r>
            <a:endParaRPr dirty="0"/>
          </a:p>
          <a:p>
            <a:pPr marL="0" lvl="0" indent="0" algn="l" rtl="0">
              <a:lnSpc>
                <a:spcPct val="115000"/>
              </a:lnSpc>
              <a:spcBef>
                <a:spcPts val="0"/>
              </a:spcBef>
              <a:spcAft>
                <a:spcPts val="0"/>
              </a:spcAft>
              <a:buSzPts val="1800"/>
              <a:buNone/>
            </a:pPr>
            <a:r>
              <a:rPr lang="en" sz="1800" dirty="0">
                <a:solidFill>
                  <a:schemeClr val="dk1"/>
                </a:solidFill>
                <a:highlight>
                  <a:srgbClr val="FFFFFF"/>
                </a:highlight>
                <a:latin typeface="Oswald"/>
                <a:ea typeface="Oswald"/>
                <a:cs typeface="Oswald"/>
                <a:sym typeface="Oswald"/>
              </a:rPr>
              <a:t>Click “File” menu and Choose “Load from your computer”</a:t>
            </a:r>
            <a:endParaRPr dirty="0"/>
          </a:p>
          <a:p>
            <a:pPr marL="0" lvl="0" indent="0" algn="l" rtl="0">
              <a:lnSpc>
                <a:spcPct val="115000"/>
              </a:lnSpc>
              <a:spcBef>
                <a:spcPts val="0"/>
              </a:spcBef>
              <a:spcAft>
                <a:spcPts val="0"/>
              </a:spcAft>
              <a:buSzPts val="1800"/>
              <a:buNone/>
            </a:pPr>
            <a:r>
              <a:rPr lang="en" sz="1800" dirty="0">
                <a:solidFill>
                  <a:schemeClr val="dk1"/>
                </a:solidFill>
                <a:highlight>
                  <a:srgbClr val="FFFFFF"/>
                </a:highlight>
                <a:latin typeface="Oswald"/>
                <a:ea typeface="Oswald"/>
                <a:cs typeface="Oswald"/>
                <a:sym typeface="Oswald"/>
              </a:rPr>
              <a:t>Now you can start debugging!!! Have fun!!!</a:t>
            </a:r>
            <a:endParaRPr dirty="0"/>
          </a:p>
          <a:p>
            <a:pPr marL="0" lvl="0" indent="0" algn="l" rtl="0">
              <a:lnSpc>
                <a:spcPct val="115000"/>
              </a:lnSpc>
              <a:spcBef>
                <a:spcPts val="0"/>
              </a:spcBef>
              <a:spcAft>
                <a:spcPts val="0"/>
              </a:spcAft>
              <a:buClr>
                <a:schemeClr val="dk1"/>
              </a:buClr>
              <a:buSzPts val="1100"/>
              <a:buFont typeface="Arial"/>
              <a:buNone/>
            </a:pPr>
            <a:endParaRPr dirty="0"/>
          </a:p>
        </p:txBody>
      </p:sp>
      <p:pic>
        <p:nvPicPr>
          <p:cNvPr id="183" name="Google Shape;183;p4"/>
          <p:cNvPicPr preferRelativeResize="0"/>
          <p:nvPr/>
        </p:nvPicPr>
        <p:blipFill rotWithShape="1">
          <a:blip r:embed="rId5">
            <a:alphaModFix/>
          </a:blip>
          <a:srcRect/>
          <a:stretch/>
        </p:blipFill>
        <p:spPr>
          <a:xfrm>
            <a:off x="6052008" y="2290713"/>
            <a:ext cx="1993194" cy="1945474"/>
          </a:xfrm>
          <a:prstGeom prst="rect">
            <a:avLst/>
          </a:prstGeom>
          <a:noFill/>
          <a:ln>
            <a:noFill/>
          </a:ln>
        </p:spPr>
      </p:pic>
      <p:sp>
        <p:nvSpPr>
          <p:cNvPr id="184" name="Google Shape;184;p4"/>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When the green flag is clicked, both Coco and Pascal should respond to Pearl and say "Hi, Pearl!". But only Pascal responds and says "Hi, Pearl!". How do we fix the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541</Words>
  <Application>Microsoft Office PowerPoint</Application>
  <PresentationFormat>On-screen Show (16:9)</PresentationFormat>
  <Paragraphs>44</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Proxima Nova</vt:lpstr>
      <vt:lpstr>Oswald</vt:lpstr>
      <vt:lpstr>Montserrat</vt:lpstr>
      <vt:lpstr>Bebas Neue</vt:lpstr>
      <vt:lpstr>Monoton</vt:lpstr>
      <vt:lpstr>Alfa Slab One</vt:lpstr>
      <vt:lpstr>Gameday</vt:lpstr>
      <vt:lpstr>Simple Light</vt:lpstr>
      <vt:lpstr>Student slides</vt:lpstr>
      <vt:lpstr>Warm up</vt:lpstr>
      <vt:lpstr>PowerPoint Presentation</vt:lpstr>
      <vt:lpstr>Debugging Challenge 1:</vt:lpstr>
      <vt:lpstr>Debugging Challenge 2:</vt:lpstr>
      <vt:lpstr>Debugging Challenge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Franziska Iffland</cp:lastModifiedBy>
  <cp:revision>2</cp:revision>
  <dcterms:modified xsi:type="dcterms:W3CDTF">2025-02-11T15:48:10Z</dcterms:modified>
</cp:coreProperties>
</file>