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Alfa Slab One" pitchFamily="2" charset="77"/>
      <p:regular r:id="rId39"/>
    </p:embeddedFont>
    <p:embeddedFont>
      <p:font typeface="Bebas Neue" panose="020B0606020202050201" pitchFamily="34" charset="77"/>
      <p:regular r:id="rId40"/>
    </p:embeddedFont>
    <p:embeddedFont>
      <p:font typeface="Monoton" pitchFamily="2" charset="0"/>
      <p:regular r:id="rId41"/>
    </p:embeddedFont>
    <p:embeddedFont>
      <p:font typeface="Oswald" pitchFamily="2" charset="77"/>
      <p:regular r:id="rId42"/>
      <p:bold r:id="rId43"/>
    </p:embeddedFont>
    <p:embeddedFont>
      <p:font typeface="Proxima Nova" panose="02000506030000020004"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hB6pSjcgw2y7qDWOzmYy7A6gk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C2DBAB-33C7-411C-88DF-FDF121D009EF}">
  <a:tblStyle styleId="{1CC2DBAB-33C7-411C-88DF-FDF121D009EF}"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8"/>
  </p:normalViewPr>
  <p:slideViewPr>
    <p:cSldViewPr snapToGrid="0">
      <p:cViewPr varScale="1">
        <p:scale>
          <a:sx n="145" d="100"/>
          <a:sy n="145" d="100"/>
        </p:scale>
        <p:origin x="68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ites.google.com/sandi.net/cs-fables/home?authuser=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scratched.gse.harvard.edu/discussions/creative-computing-2012/debugging-strategies-and-spiral-debug-it-challenge.htm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26585dc66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126585dc664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rgbClr val="BA6BE3"/>
                </a:solidFill>
              </a:rPr>
              <a:t>Ok, here is the sequence of steps to complete you independent practice. Your teacher is going to share two links with you that you will need to open on your computer. </a:t>
            </a:r>
            <a:endParaRPr sz="1150">
              <a:solidFill>
                <a:schemeClr val="dk1"/>
              </a:solidFill>
              <a:highlight>
                <a:srgbClr val="FFFF00"/>
              </a:highlight>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Pause here.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26585dc664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g126585dc664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2f4066fab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12f4066fab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26585dc664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126585dc664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a moment, you will navigate to your student slide deck. In the deck is an outline for you. You will choose whether you want to write instructions for making lemonade or tea. Then you will type you instructions in. There is also a link to this document in the handouts, for the option to hand write your instructions. Your teacher will let you know what to do next.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6585dc664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126585dc664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26585dc664_2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126585dc664_2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Ok, so you will [read slide]</a:t>
            </a:r>
            <a:endParaRPr/>
          </a:p>
          <a:p>
            <a:pPr marL="0" lvl="0" indent="0" algn="l" rtl="0">
              <a:lnSpc>
                <a:spcPct val="100000"/>
              </a:lnSpc>
              <a:spcBef>
                <a:spcPts val="0"/>
              </a:spcBef>
              <a:spcAft>
                <a:spcPts val="0"/>
              </a:spcAft>
              <a:buSzPts val="1100"/>
              <a:buNone/>
            </a:pPr>
            <a:r>
              <a:rPr lang="en"/>
              <a:t>Pause here while you 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26585dc664_2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126585dc664_2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In a moment, your teacher will share the slide deck with you and you will see a screen like this. You will drag the blue box to the correct answer. You may also want to navigate to Scratch on your device if you can’t remember how to do some of these things in Scratch. Once you are done, we will go over the answers together!</a:t>
            </a:r>
            <a:endParaRPr sz="1400">
              <a:solidFill>
                <a:schemeClr val="dk1"/>
              </a:solidFill>
              <a:latin typeface="Oswald"/>
              <a:ea typeface="Oswald"/>
              <a:cs typeface="Oswald"/>
              <a:sym typeface="Oswald"/>
            </a:endParaRPr>
          </a:p>
          <a:p>
            <a:pPr marL="0" lvl="0" indent="0" algn="ctr" rtl="0">
              <a:lnSpc>
                <a:spcPct val="100000"/>
              </a:lnSpc>
              <a:spcBef>
                <a:spcPts val="0"/>
              </a:spcBef>
              <a:spcAft>
                <a:spcPts val="0"/>
              </a:spcAft>
              <a:buClr>
                <a:schemeClr val="dk1"/>
              </a:buClr>
              <a:buSzPts val="1100"/>
              <a:buFont typeface="Arial"/>
              <a:buNone/>
            </a:pPr>
            <a:endParaRPr sz="1400">
              <a:solidFill>
                <a:schemeClr val="dk1"/>
              </a:solidFill>
              <a:latin typeface="Oswald"/>
              <a:ea typeface="Oswald"/>
              <a:cs typeface="Oswald"/>
              <a:sym typeface="Oswald"/>
            </a:endParaRPr>
          </a:p>
          <a:p>
            <a:pPr marL="0" lvl="0" indent="0" algn="ctr"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Acknowledgments: Adapted from</a:t>
            </a:r>
            <a:r>
              <a:rPr lang="en" sz="1400" u="sng">
                <a:solidFill>
                  <a:schemeClr val="hlink"/>
                </a:solidFill>
                <a:latin typeface="Oswald"/>
                <a:ea typeface="Oswald"/>
                <a:cs typeface="Oswald"/>
                <a:sym typeface="Oswald"/>
                <a:hlinkClick r:id="rId3"/>
              </a:rPr>
              <a:t> CS+Fables</a:t>
            </a:r>
            <a:endParaRPr sz="1400">
              <a:solidFill>
                <a:schemeClr val="dk1"/>
              </a:solidFill>
              <a:latin typeface="Oswald"/>
              <a:ea typeface="Oswald"/>
              <a:cs typeface="Oswald"/>
              <a:sym typeface="Oswa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d47e756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12d47e7562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2d47e7562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12d47e75622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2d47e7562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g12d47e7562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Adopted from </a:t>
            </a:r>
            <a:r>
              <a:rPr lang="en" u="sng">
                <a:solidFill>
                  <a:schemeClr val="hlink"/>
                </a:solidFill>
                <a:hlinkClick r:id="rId3"/>
              </a:rPr>
              <a:t>Debug it!</a:t>
            </a:r>
            <a:r>
              <a:rPr lang="en"/>
              <a:t> And Scratch </a:t>
            </a:r>
            <a:r>
              <a:rPr lang="en" u="sng">
                <a:solidFill>
                  <a:schemeClr val="hlink"/>
                </a:solidFill>
                <a:hlinkClick r:id="rId4"/>
              </a:rPr>
              <a:t>debugging strategies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2d47e7562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g12d47e75622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d47e7562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12d47e75622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2d47e7562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g12d47e75622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2d47e7562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12d47e75622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2d47e75622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12d47e75622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2d47e7562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g12d47e75622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2d47e7562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12d47e75622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2d47e7562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g12d47e75622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highlight>
                <a:schemeClr val="lt1"/>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2d47e7562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12d47e75622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2d47e75622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12d47e75622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d47e7562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12d47e75622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2d47e75622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g12d47e75622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2d47e75622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12d47e75622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Adopted from </a:t>
            </a:r>
            <a:r>
              <a:rPr lang="en" u="sng">
                <a:solidFill>
                  <a:schemeClr val="hlink"/>
                </a:solidFill>
                <a:hlinkClick r:id="rId3"/>
              </a:rPr>
              <a:t>Debug it!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2d47e7562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g12d47e75622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6585dc66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126585dc664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Watch this video if working in pairs.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2"/>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22"/>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22"/>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1"/>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31"/>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126585dc664_2_3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g126585dc664_2_30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g126585dc664_2_30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g126585dc664_2_3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g126585dc664_2_31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g126585dc664_2_3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g126585dc664_2_3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g126585dc664_2_3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8" name="Google Shape;68;g126585dc664_2_3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g126585dc664_2_3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g126585dc664_2_3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2" name="Google Shape;72;g126585dc664_2_3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3" name="Google Shape;73;g126585dc664_2_3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g126585dc664_2_3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g126585dc664_2_3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g126585dc664_2_32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9" name="Google Shape;79;g126585dc664_2_32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g126585dc664_2_3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g126585dc664_2_3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3" name="Google Shape;83;g126585dc664_2_3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2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g126585dc664_2_3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126585dc664_2_3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7" name="Google Shape;87;g126585dc664_2_3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Google Shape;88;g126585dc664_2_3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9" name="Google Shape;89;g126585dc664_2_3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g126585dc664_2_34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2" name="Google Shape;92;g126585dc664_2_3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g126585dc664_2_34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5" name="Google Shape;95;g126585dc664_2_34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6" name="Google Shape;96;g126585dc664_2_3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8"/>
        <p:cNvGrpSpPr/>
        <p:nvPr/>
      </p:nvGrpSpPr>
      <p:grpSpPr>
        <a:xfrm>
          <a:off x="0" y="0"/>
          <a:ext cx="0" cy="0"/>
          <a:chOff x="0" y="0"/>
          <a:chExt cx="0" cy="0"/>
        </a:xfrm>
      </p:grpSpPr>
      <p:sp>
        <p:nvSpPr>
          <p:cNvPr id="19" name="Google Shape;19;p24"/>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0" name="Google Shape;2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3" name="Google Shape;2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6" name="Google Shape;2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 name="Google Shape;29;p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28"/>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29"/>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2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29"/>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29"/>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2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2"/>
        <p:cNvGrpSpPr/>
        <p:nvPr/>
      </p:nvGrpSpPr>
      <p:grpSpPr>
        <a:xfrm>
          <a:off x="0" y="0"/>
          <a:ext cx="0" cy="0"/>
          <a:chOff x="0" y="0"/>
          <a:chExt cx="0" cy="0"/>
        </a:xfrm>
      </p:grpSpPr>
      <p:sp>
        <p:nvSpPr>
          <p:cNvPr id="53" name="Google Shape;53;g126585dc664_2_30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4" name="Google Shape;54;g126585dc664_2_3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5" name="Google Shape;55;g126585dc664_2_3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chutchison1@ua.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mailto:achutchison1@ua.edu"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scratch.mit.edu/projects/571362020/edito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ego.gmu.edu/scratchgo/welcome_user.ph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achutchison1@ua.edu"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dropbox.com/scl/fi/3vzeu9vty3vo6v5hbnu20/Student_MCQ-Formative-Assessments.docx.docx?dl=0&amp;rlkey=pqjl03l1cb5nokshovpm15k7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dropbox.com/scl/fi/qf1j67ajoq6tu0gacc460/Lemonade-or-Koolaid-recipe.docx.docx?dl=0&amp;rlkey=4vm66w2jppnter0oqmgmw8i2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achutchison1@ua.edu"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mailto:achutchison1@ua.ed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hyperlink" Target="https://bit.ly/3tjlVY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bit.ly/3qiowQ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hyperlink" Target="https://bit.ly/3zGP7J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bit.ly/33gUd3B"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hyperlink" Target="https://bit.ly/333GNb9"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bit.ly/31Ezar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hyperlink" Target="https://bit.ly/3HI5Nm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bit.ly/32Ti2y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scratch.mit.edu/projects/62442056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hyperlink" Target="https://bit.ly/3EYeGr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bit.ly/3JDZUZ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vgkahOzFH2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dropbox.com/s/f3ozppb4pk4egku/Pair%20Programming-%281080p%29.mp4?dl=0"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7.jpg"/><Relationship Id="rId4" Type="http://schemas.openxmlformats.org/officeDocument/2006/relationships/image" Target="../media/image1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7.jpg"/><Relationship Id="rId4" Type="http://schemas.openxmlformats.org/officeDocument/2006/relationships/image" Target="../media/image1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102" name="Google Shape;102;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1</a:t>
            </a:r>
            <a:endParaRPr sz="3000"/>
          </a:p>
        </p:txBody>
      </p:sp>
      <p:pic>
        <p:nvPicPr>
          <p:cNvPr id="103" name="Google Shape;103;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104" name="Google Shape;104;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105" name="Google Shape;105;p1"/>
          <p:cNvSpPr txBox="1"/>
          <p:nvPr/>
        </p:nvSpPr>
        <p:spPr>
          <a:xfrm>
            <a:off x="1950025" y="4651800"/>
            <a:ext cx="5782500" cy="430857"/>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a:t>
            </a:r>
            <a:r>
              <a:rPr lang="en-US" sz="800" b="1" i="0" u="none" strike="noStrike" cap="none" dirty="0">
                <a:solidFill>
                  <a:srgbClr val="F16666"/>
                </a:solidFill>
                <a:latin typeface="Arial"/>
                <a:ea typeface="Arial"/>
                <a:cs typeface="Arial"/>
                <a:sym typeface="Arial"/>
              </a:rPr>
              <a:t>s</a:t>
            </a:r>
            <a:r>
              <a:rPr lang="en" sz="800" b="1" i="0" u="none" strike="noStrike" cap="none" dirty="0">
                <a:solidFill>
                  <a:srgbClr val="F16666"/>
                </a:solidFill>
                <a:latin typeface="Arial"/>
                <a:ea typeface="Arial"/>
                <a:cs typeface="Arial"/>
                <a:sym typeface="Arial"/>
              </a:rPr>
              <a:t>for All</a:t>
            </a:r>
            <a:r>
              <a:rPr lang="en" sz="800" b="1" dirty="0">
                <a:solidFill>
                  <a:srgbClr val="F16666"/>
                </a:solidFill>
              </a:rPr>
              <a:t> </a:t>
            </a:r>
            <a:r>
              <a:rPr lang="en" sz="800" b="1" i="0" u="none" strike="noStrike" cap="none" dirty="0">
                <a:solidFill>
                  <a:srgbClr val="F16666"/>
                </a:solidFill>
                <a:latin typeface="Arial"/>
                <a:ea typeface="Arial"/>
                <a:cs typeface="Arial"/>
                <a:sym typeface="Arial"/>
              </a:rPr>
              <a:t>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a:t>
            </a:r>
            <a:r>
              <a:rPr lang="en-US" sz="800" b="1" i="0" u="none" strike="noStrike" cap="none" dirty="0">
                <a:solidFill>
                  <a:srgbClr val="F16666"/>
                </a:solidFill>
                <a:latin typeface="Arial"/>
                <a:ea typeface="Arial"/>
                <a:cs typeface="Arial"/>
                <a:sym typeface="Arial"/>
              </a:rPr>
              <a:t>s</a:t>
            </a:r>
            <a:r>
              <a:rPr lang="en" sz="800" b="1" i="0" u="none" strike="noStrike" cap="none" dirty="0">
                <a:solidFill>
                  <a:srgbClr val="F16666"/>
                </a:solidFill>
                <a:latin typeface="Arial"/>
                <a:ea typeface="Arial"/>
                <a:cs typeface="Arial"/>
                <a:sym typeface="Arial"/>
              </a:rPr>
              <a:t>for All initiative, contact Dr. Amy Hutchison at </a:t>
            </a:r>
            <a:r>
              <a:rPr lang="en" sz="800" b="1" u="sng" dirty="0">
                <a:solidFill>
                  <a:srgbClr val="1C3AA9"/>
                </a:solidFill>
                <a:hlinkClick r:id="rId5">
                  <a:extLst>
                    <a:ext uri="{A12FA001-AC4F-418D-AE19-62706E023703}">
                      <ahyp:hlinkClr xmlns:ahyp="http://schemas.microsoft.com/office/drawing/2018/hyperlinkcolor" val="tx"/>
                    </a:ext>
                  </a:extLst>
                </a:hlinkClick>
              </a:rPr>
              <a:t>achutchison1@ua.edu</a:t>
            </a:r>
            <a:r>
              <a:rPr lang="en" sz="800" b="1" dirty="0">
                <a:solidFill>
                  <a:srgbClr val="F16666"/>
                </a:solidFill>
              </a:rPr>
              <a:t> </a:t>
            </a:r>
            <a:endParaRPr sz="800" b="0" i="0" u="none" strike="noStrike" cap="none" dirty="0">
              <a:solidFill>
                <a:srgbClr val="000000"/>
              </a:solidFill>
              <a:latin typeface="Arial"/>
              <a:ea typeface="Arial"/>
              <a:cs typeface="Arial"/>
              <a:sym typeface="Arial"/>
            </a:endParaRPr>
          </a:p>
        </p:txBody>
      </p:sp>
      <p:sp>
        <p:nvSpPr>
          <p:cNvPr id="106" name="Google Shape;106;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6"/>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Great job!</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7"/>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06" name="Google Shape;306;p7"/>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2</a:t>
            </a:r>
            <a:endParaRPr sz="3000"/>
          </a:p>
        </p:txBody>
      </p:sp>
      <p:pic>
        <p:nvPicPr>
          <p:cNvPr id="307" name="Google Shape;307;p7"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308" name="Google Shape;308;p7"/>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309" name="Google Shape;309;p7"/>
          <p:cNvSpPr txBox="1"/>
          <p:nvPr/>
        </p:nvSpPr>
        <p:spPr>
          <a:xfrm>
            <a:off x="1680750" y="4651798"/>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a:t>
            </a:r>
            <a:r>
              <a:rPr lang="en-US" sz="800" b="1" i="0" u="none" strike="noStrike" cap="none" dirty="0">
                <a:solidFill>
                  <a:srgbClr val="F16666"/>
                </a:solidFill>
                <a:latin typeface="Arial"/>
                <a:ea typeface="Arial"/>
                <a:cs typeface="Arial"/>
                <a:sym typeface="Arial"/>
              </a:rPr>
              <a:t>s</a:t>
            </a:r>
            <a:r>
              <a:rPr lang="en" sz="800" b="1" i="0" u="none" strike="noStrike" cap="none" dirty="0">
                <a:solidFill>
                  <a:srgbClr val="F16666"/>
                </a:solidFill>
                <a:latin typeface="Arial"/>
                <a:ea typeface="Arial"/>
                <a:cs typeface="Arial"/>
                <a:sym typeface="Arial"/>
              </a:rPr>
              <a:t>for 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a:t>
            </a:r>
            <a:r>
              <a:rPr lang="en-US" sz="800" b="1" i="0" u="none" strike="noStrike" cap="none" dirty="0">
                <a:solidFill>
                  <a:srgbClr val="F16666"/>
                </a:solidFill>
                <a:latin typeface="Arial"/>
                <a:ea typeface="Arial"/>
                <a:cs typeface="Arial"/>
                <a:sym typeface="Arial"/>
              </a:rPr>
              <a:t>s</a:t>
            </a:r>
            <a:r>
              <a:rPr lang="en" sz="800" b="1" i="0" u="none" strike="noStrike" cap="none" dirty="0">
                <a:solidFill>
                  <a:srgbClr val="F16666"/>
                </a:solidFill>
                <a:latin typeface="Arial"/>
                <a:ea typeface="Arial"/>
                <a:cs typeface="Arial"/>
                <a:sym typeface="Arial"/>
              </a:rPr>
              <a:t>for All initiative, contact Dr. Amy Hutchison at</a:t>
            </a:r>
            <a:r>
              <a:rPr lang="en" sz="800" b="1" u="sng" dirty="0">
                <a:solidFill>
                  <a:srgbClr val="1C3AA9"/>
                </a:solidFill>
                <a:hlinkClick r:id="rId5">
                  <a:extLst>
                    <a:ext uri="{A12FA001-AC4F-418D-AE19-62706E023703}">
                      <ahyp:hlinkClr xmlns:ahyp="http://schemas.microsoft.com/office/drawing/2018/hyperlinkcolor" val="tx"/>
                    </a:ext>
                  </a:extLst>
                </a:hlinkClick>
              </a:rPr>
              <a:t>  achutchison1@ua.edu</a:t>
            </a:r>
            <a:r>
              <a:rPr lang="en" sz="800" b="1" dirty="0">
                <a:solidFill>
                  <a:srgbClr val="F16666"/>
                </a:solidFill>
              </a:rPr>
              <a:t> </a:t>
            </a:r>
            <a:endParaRPr sz="800" b="0" i="0" u="none" strike="noStrike" cap="none" dirty="0">
              <a:solidFill>
                <a:srgbClr val="000000"/>
              </a:solidFill>
              <a:latin typeface="Arial"/>
              <a:ea typeface="Arial"/>
              <a:cs typeface="Arial"/>
              <a:sym typeface="Arial"/>
            </a:endParaRPr>
          </a:p>
        </p:txBody>
      </p:sp>
      <p:sp>
        <p:nvSpPr>
          <p:cNvPr id="310" name="Google Shape;310;p7"/>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26585dc664_2_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316" name="Google Shape;316;g126585dc664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AutoNum type="arabicPeriod"/>
            </a:pPr>
            <a:r>
              <a:rPr lang="en" sz="2400"/>
              <a:t>First, open a new window in your browser. </a:t>
            </a:r>
            <a:endParaRPr sz="2400"/>
          </a:p>
          <a:p>
            <a:pPr marL="457200" lvl="0" indent="-381000" algn="l" rtl="0">
              <a:lnSpc>
                <a:spcPct val="115000"/>
              </a:lnSpc>
              <a:spcBef>
                <a:spcPts val="0"/>
              </a:spcBef>
              <a:spcAft>
                <a:spcPts val="0"/>
              </a:spcAft>
              <a:buSzPts val="2400"/>
              <a:buAutoNum type="arabicPeriod"/>
            </a:pPr>
            <a:r>
              <a:rPr lang="en" sz="2400"/>
              <a:t>Then, open the </a:t>
            </a:r>
            <a:r>
              <a:rPr lang="en" sz="2400" u="sng">
                <a:solidFill>
                  <a:schemeClr val="hlink"/>
                </a:solidFill>
                <a:hlinkClick r:id="rId3"/>
              </a:rPr>
              <a:t>link to the Scratch project</a:t>
            </a:r>
            <a:r>
              <a:rPr lang="en" sz="2400"/>
              <a:t> and the </a:t>
            </a:r>
            <a:r>
              <a:rPr lang="en" sz="2400" u="sng">
                <a:solidFill>
                  <a:schemeClr val="hlink"/>
                </a:solidFil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Coco link</a:t>
            </a:r>
            <a:r>
              <a:rPr lang="en" sz="2400"/>
              <a:t> that was shared with you by your teacher</a:t>
            </a:r>
            <a:endParaRPr sz="2400"/>
          </a:p>
          <a:p>
            <a:pPr marL="457200" lvl="0" indent="-381000" algn="l" rtl="0">
              <a:lnSpc>
                <a:spcPct val="115000"/>
              </a:lnSpc>
              <a:spcBef>
                <a:spcPts val="0"/>
              </a:spcBef>
              <a:spcAft>
                <a:spcPts val="0"/>
              </a:spcAft>
              <a:buSzPts val="2400"/>
              <a:buAutoNum type="arabicPeriod"/>
            </a:pPr>
            <a:r>
              <a:rPr lang="en" sz="2400"/>
              <a:t>Next, put the code into the correct sequence using </a:t>
            </a:r>
            <a:r>
              <a:rPr lang="en" sz="2400" b="1"/>
              <a:t>CoCo</a:t>
            </a:r>
            <a:endParaRPr sz="2400" b="1"/>
          </a:p>
          <a:p>
            <a:pPr marL="457200" lvl="0" indent="-381000" algn="l" rtl="0">
              <a:lnSpc>
                <a:spcPct val="115000"/>
              </a:lnSpc>
              <a:spcBef>
                <a:spcPts val="0"/>
              </a:spcBef>
              <a:spcAft>
                <a:spcPts val="0"/>
              </a:spcAft>
              <a:buSzPts val="2400"/>
              <a:buAutoNum type="arabicPeriod"/>
            </a:pPr>
            <a:r>
              <a:rPr lang="en" sz="2400"/>
              <a:t>Last, play your animation by pressing the green flag</a:t>
            </a:r>
            <a:endParaRPr sz="2400"/>
          </a:p>
          <a:p>
            <a:pPr marL="457200" lvl="0" indent="-381000" algn="l" rtl="0">
              <a:lnSpc>
                <a:spcPct val="115000"/>
              </a:lnSpc>
              <a:spcBef>
                <a:spcPts val="0"/>
              </a:spcBef>
              <a:spcAft>
                <a:spcPts val="0"/>
              </a:spcAft>
              <a:buSzPts val="2400"/>
              <a:buAutoNum type="arabicPeriod"/>
            </a:pPr>
            <a:r>
              <a:rPr lang="en" sz="2400"/>
              <a:t>Finally, correct any mistakes you made by fixing your code!</a:t>
            </a:r>
            <a:endParaRPr sz="2400"/>
          </a:p>
        </p:txBody>
      </p:sp>
      <p:sp>
        <p:nvSpPr>
          <p:cNvPr id="317" name="Google Shape;317;g126585dc664_2_0"/>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(15-20 minutes)</a:t>
            </a:r>
            <a:endParaRPr sz="27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26585dc664_2_53"/>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23" name="Google Shape;323;g126585dc664_2_53"/>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dirty="0"/>
              <a:t>Lesson 3</a:t>
            </a:r>
            <a:endParaRPr sz="3000" dirty="0"/>
          </a:p>
        </p:txBody>
      </p:sp>
      <p:pic>
        <p:nvPicPr>
          <p:cNvPr id="324" name="Google Shape;324;g126585dc664_2_53"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25" name="Google Shape;325;g126585dc664_2_53"/>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26" name="Google Shape;326;g126585dc664_2_53"/>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a:t>
            </a:r>
            <a:r>
              <a:rPr lang="en-US" sz="800" b="1" i="0" u="none" strike="noStrike" cap="none" dirty="0">
                <a:solidFill>
                  <a:srgbClr val="F16666"/>
                </a:solidFill>
                <a:latin typeface="Arial"/>
                <a:ea typeface="Arial"/>
                <a:cs typeface="Arial"/>
                <a:sym typeface="Arial"/>
              </a:rPr>
              <a:t>s</a:t>
            </a:r>
            <a:r>
              <a:rPr lang="en" sz="800" b="1" i="0" u="none" strike="noStrike" cap="none" dirty="0">
                <a:solidFill>
                  <a:srgbClr val="F16666"/>
                </a:solidFill>
                <a:latin typeface="Arial"/>
                <a:ea typeface="Arial"/>
                <a:cs typeface="Arial"/>
                <a:sym typeface="Arial"/>
              </a:rPr>
              <a:t>for 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a:t>
            </a:r>
            <a:r>
              <a:rPr lang="en-US" sz="800" b="1" i="0" u="none" strike="noStrike" cap="none" dirty="0">
                <a:solidFill>
                  <a:srgbClr val="F16666"/>
                </a:solidFill>
                <a:latin typeface="Arial"/>
                <a:ea typeface="Arial"/>
                <a:cs typeface="Arial"/>
                <a:sym typeface="Arial"/>
              </a:rPr>
              <a:t>s</a:t>
            </a:r>
            <a:r>
              <a:rPr lang="en" sz="800" b="1" i="0" u="none" strike="noStrike" cap="none" dirty="0">
                <a:solidFill>
                  <a:srgbClr val="F16666"/>
                </a:solidFill>
                <a:latin typeface="Arial"/>
                <a:ea typeface="Arial"/>
                <a:cs typeface="Arial"/>
                <a:sym typeface="Arial"/>
              </a:rPr>
              <a:t>for All initiative, contact Dr. Amy Hutchison at </a:t>
            </a:r>
            <a:r>
              <a:rPr lang="en" sz="800" b="1" u="sng" dirty="0">
                <a:solidFill>
                  <a:srgbClr val="1C3AA9"/>
                </a:solidFill>
                <a:hlinkClick r:id="rId5">
                  <a:extLst>
                    <a:ext uri="{A12FA001-AC4F-418D-AE19-62706E023703}">
                      <ahyp:hlinkClr xmlns:ahyp="http://schemas.microsoft.com/office/drawing/2018/hyperlinkcolor" val="tx"/>
                    </a:ext>
                  </a:extLst>
                </a:hlinkClick>
              </a:rPr>
              <a:t>achutchison1@ua.edu</a:t>
            </a:r>
            <a:r>
              <a:rPr lang="en" sz="800" b="1" i="0" u="none" strike="noStrike" cap="none" dirty="0">
                <a:solidFill>
                  <a:srgbClr val="F16666"/>
                </a:solidFill>
                <a:latin typeface="Arial"/>
                <a:ea typeface="Arial"/>
                <a:cs typeface="Arial"/>
                <a:sym typeface="Arial"/>
              </a:rPr>
              <a:t> </a:t>
            </a:r>
            <a:endParaRPr sz="800" b="0" i="0" u="none" strike="noStrike" cap="none" dirty="0">
              <a:solidFill>
                <a:srgbClr val="000000"/>
              </a:solidFill>
              <a:latin typeface="Arial"/>
              <a:ea typeface="Arial"/>
              <a:cs typeface="Arial"/>
              <a:sym typeface="Arial"/>
            </a:endParaRPr>
          </a:p>
        </p:txBody>
      </p:sp>
      <p:pic>
        <p:nvPicPr>
          <p:cNvPr id="327" name="Google Shape;327;g126585dc664_2_53"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28" name="Google Shape;328;g126585dc664_2_53"/>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30" name="Google Shape;330;g126585dc664_2_53"/>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dirty="0">
                <a:solidFill>
                  <a:srgbClr val="000000"/>
                </a:solidFill>
                <a:latin typeface="Bebas Neue"/>
                <a:ea typeface="Bebas Neue"/>
                <a:cs typeface="Bebas Neue"/>
                <a:sym typeface="Bebas Neue"/>
              </a:rPr>
              <a:t>3rd &amp; 4th Grade</a:t>
            </a:r>
            <a:endParaRPr sz="1400" b="0" i="0" u="none" strike="noStrike" cap="none" dirty="0">
              <a:solidFill>
                <a:srgbClr val="000000"/>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2f4066fab1_0_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Patterns &amp; sequencing review activity </a:t>
            </a:r>
            <a:endParaRPr/>
          </a:p>
        </p:txBody>
      </p:sp>
      <p:sp>
        <p:nvSpPr>
          <p:cNvPr id="336" name="Google Shape;336;g12f4066fab1_0_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u="sng">
                <a:solidFill>
                  <a:schemeClr val="hlink"/>
                </a:solidFill>
                <a:hlinkClick r:id="rId3"/>
              </a:rPr>
              <a:t>Warm up </a:t>
            </a:r>
            <a:r>
              <a:rPr lang="en"/>
              <a:t>with this activity. </a:t>
            </a:r>
            <a:endParaRPr/>
          </a:p>
          <a:p>
            <a:pPr marL="457200" lvl="0" indent="-342900" algn="l" rtl="0">
              <a:lnSpc>
                <a:spcPct val="115000"/>
              </a:lnSpc>
              <a:spcBef>
                <a:spcPts val="0"/>
              </a:spcBef>
              <a:spcAft>
                <a:spcPts val="0"/>
              </a:spcAft>
              <a:buSzPts val="1800"/>
              <a:buAutoNum type="arabicPeriod"/>
            </a:pPr>
            <a:r>
              <a:rPr lang="en"/>
              <a:t>Answer each question</a:t>
            </a:r>
            <a:endParaRPr/>
          </a:p>
          <a:p>
            <a:pPr marL="457200" lvl="0" indent="-342900" algn="l" rtl="0">
              <a:lnSpc>
                <a:spcPct val="115000"/>
              </a:lnSpc>
              <a:spcBef>
                <a:spcPts val="0"/>
              </a:spcBef>
              <a:spcAft>
                <a:spcPts val="0"/>
              </a:spcAft>
              <a:buSzPts val="1800"/>
              <a:buAutoNum type="arabicPeriod"/>
            </a:pPr>
            <a:r>
              <a:rPr lang="en"/>
              <a:t>Review answers as a class!</a:t>
            </a:r>
            <a:endParaRPr/>
          </a:p>
        </p:txBody>
      </p:sp>
      <p:pic>
        <p:nvPicPr>
          <p:cNvPr id="337" name="Google Shape;337;g12f4066fab1_0_3" descr="A picture containing shoji, building&#10;&#10;Description automatically generated"/>
          <p:cNvPicPr preferRelativeResize="0"/>
          <p:nvPr/>
        </p:nvPicPr>
        <p:blipFill rotWithShape="1">
          <a:blip r:embed="rId4">
            <a:alphaModFix/>
          </a:blip>
          <a:srcRect/>
          <a:stretch/>
        </p:blipFill>
        <p:spPr>
          <a:xfrm>
            <a:off x="4572000" y="896470"/>
            <a:ext cx="3737480" cy="33505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26585dc664_2_6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343" name="Google Shape;343;g126585dc664_2_61"/>
          <p:cNvSpPr txBox="1">
            <a:spLocks noGrp="1"/>
          </p:cNvSpPr>
          <p:nvPr>
            <p:ph type="body" idx="1"/>
          </p:nvPr>
        </p:nvSpPr>
        <p:spPr>
          <a:xfrm>
            <a:off x="311700" y="1152475"/>
            <a:ext cx="5661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Write a recipe for making a drink. </a:t>
            </a:r>
            <a:endParaRPr/>
          </a:p>
          <a:p>
            <a:pPr marL="0" lvl="0" indent="0" algn="l" rtl="0">
              <a:lnSpc>
                <a:spcPct val="115000"/>
              </a:lnSpc>
              <a:spcBef>
                <a:spcPts val="1200"/>
              </a:spcBef>
              <a:spcAft>
                <a:spcPts val="0"/>
              </a:spcAft>
              <a:buSzPts val="1800"/>
              <a:buNone/>
            </a:pPr>
            <a:r>
              <a:rPr lang="en"/>
              <a:t>You may choose to write about lemonade, Koolaid, or another drink of your choice!</a:t>
            </a:r>
            <a:endParaRPr/>
          </a:p>
          <a:p>
            <a:pPr marL="0" lvl="0" indent="0" algn="l" rtl="0">
              <a:lnSpc>
                <a:spcPct val="115000"/>
              </a:lnSpc>
              <a:spcBef>
                <a:spcPts val="1200"/>
              </a:spcBef>
              <a:spcAft>
                <a:spcPts val="0"/>
              </a:spcAft>
              <a:buSzPts val="1800"/>
              <a:buNone/>
            </a:pPr>
            <a:r>
              <a:rPr lang="en" u="sng">
                <a:solidFill>
                  <a:schemeClr val="hlink"/>
                </a:solidFill>
                <a:hlinkClick r:id="rId3"/>
              </a:rPr>
              <a:t>https://www.dropbox.com/scl/fi/qf1j67ajoq6tu0gacc460/Lemonade-or-Koolaid-recipe.docx.docx?dl=0&amp;rlkey=4vm66w2jppnter0oqmgmw8i2t</a:t>
            </a:r>
            <a:r>
              <a:rPr lang="en"/>
              <a:t> </a:t>
            </a:r>
            <a:endParaRPr/>
          </a:p>
          <a:p>
            <a:pPr marL="0" lvl="0" indent="0" algn="l" rtl="0">
              <a:lnSpc>
                <a:spcPct val="115000"/>
              </a:lnSpc>
              <a:spcBef>
                <a:spcPts val="1200"/>
              </a:spcBef>
              <a:spcAft>
                <a:spcPts val="0"/>
              </a:spcAft>
              <a:buSzPts val="1800"/>
              <a:buNone/>
            </a:pPr>
            <a:endParaRPr/>
          </a:p>
        </p:txBody>
      </p:sp>
      <p:pic>
        <p:nvPicPr>
          <p:cNvPr id="344" name="Google Shape;344;g126585dc664_2_61"/>
          <p:cNvPicPr preferRelativeResize="0"/>
          <p:nvPr/>
        </p:nvPicPr>
        <p:blipFill rotWithShape="1">
          <a:blip r:embed="rId4">
            <a:alphaModFix/>
          </a:blip>
          <a:srcRect t="18474" b="8125"/>
          <a:stretch/>
        </p:blipFill>
        <p:spPr>
          <a:xfrm>
            <a:off x="6333800" y="64525"/>
            <a:ext cx="2565600" cy="2783774"/>
          </a:xfrm>
          <a:prstGeom prst="rect">
            <a:avLst/>
          </a:prstGeom>
          <a:noFill/>
          <a:ln>
            <a:noFill/>
          </a:ln>
        </p:spPr>
      </p:pic>
      <p:pic>
        <p:nvPicPr>
          <p:cNvPr id="345" name="Google Shape;345;g126585dc664_2_61"/>
          <p:cNvPicPr preferRelativeResize="0"/>
          <p:nvPr/>
        </p:nvPicPr>
        <p:blipFill rotWithShape="1">
          <a:blip r:embed="rId5">
            <a:alphaModFix/>
          </a:blip>
          <a:srcRect t="48828"/>
          <a:stretch/>
        </p:blipFill>
        <p:spPr>
          <a:xfrm>
            <a:off x="6342900" y="2958900"/>
            <a:ext cx="2565600" cy="19692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126585dc664_2_115"/>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51" name="Google Shape;351;g126585dc664_2_115"/>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4</a:t>
            </a:r>
            <a:endParaRPr sz="3000"/>
          </a:p>
        </p:txBody>
      </p:sp>
      <p:pic>
        <p:nvPicPr>
          <p:cNvPr id="352" name="Google Shape;352;g126585dc664_2_115"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53" name="Google Shape;353;g126585dc664_2_115"/>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54" name="Google Shape;354;g126585dc664_2_115"/>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a:t>
            </a:r>
            <a:r>
              <a:rPr lang="en-US" sz="800" b="1" i="0" u="none" strike="noStrike" cap="none" dirty="0">
                <a:solidFill>
                  <a:srgbClr val="F16666"/>
                </a:solidFill>
                <a:latin typeface="Arial"/>
                <a:ea typeface="Arial"/>
                <a:cs typeface="Arial"/>
                <a:sym typeface="Arial"/>
              </a:rPr>
              <a:t>s</a:t>
            </a:r>
            <a:r>
              <a:rPr lang="en" sz="800" b="1" i="0" u="none" strike="noStrike" cap="none" dirty="0">
                <a:solidFill>
                  <a:srgbClr val="F16666"/>
                </a:solidFill>
                <a:latin typeface="Arial"/>
                <a:ea typeface="Arial"/>
                <a:cs typeface="Arial"/>
                <a:sym typeface="Arial"/>
              </a:rPr>
              <a:t>for 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a:t>
            </a:r>
            <a:r>
              <a:rPr lang="en-US" sz="800" b="1" i="0" u="none" strike="noStrike" cap="none" dirty="0">
                <a:solidFill>
                  <a:srgbClr val="F16666"/>
                </a:solidFill>
                <a:latin typeface="Arial"/>
                <a:ea typeface="Arial"/>
                <a:cs typeface="Arial"/>
                <a:sym typeface="Arial"/>
              </a:rPr>
              <a:t>s</a:t>
            </a:r>
            <a:r>
              <a:rPr lang="en" sz="800" b="1" i="0" u="none" strike="noStrike" cap="none" dirty="0">
                <a:solidFill>
                  <a:srgbClr val="F16666"/>
                </a:solidFill>
                <a:latin typeface="Arial"/>
                <a:ea typeface="Arial"/>
                <a:cs typeface="Arial"/>
                <a:sym typeface="Arial"/>
              </a:rPr>
              <a:t>for All initiative, contact Dr. Amy Hutchison at</a:t>
            </a:r>
            <a:r>
              <a:rPr lang="en" sz="800" b="1" u="sng" dirty="0">
                <a:solidFill>
                  <a:srgbClr val="1C3AA9"/>
                </a:solidFill>
                <a:hlinkClick r:id="rId5">
                  <a:extLst>
                    <a:ext uri="{A12FA001-AC4F-418D-AE19-62706E023703}">
                      <ahyp:hlinkClr xmlns:ahyp="http://schemas.microsoft.com/office/drawing/2018/hyperlinkcolor" val="tx"/>
                    </a:ext>
                  </a:extLst>
                </a:hlinkClick>
              </a:rPr>
              <a:t> achutchison1@ua.edu</a:t>
            </a:r>
            <a:r>
              <a:rPr lang="en" sz="800" b="1" dirty="0">
                <a:solidFill>
                  <a:srgbClr val="F16666"/>
                </a:solidFill>
              </a:rPr>
              <a:t> </a:t>
            </a:r>
            <a:endParaRPr sz="800" b="0" i="0" u="none" strike="noStrike" cap="none" dirty="0">
              <a:solidFill>
                <a:srgbClr val="000000"/>
              </a:solidFill>
              <a:latin typeface="Arial"/>
              <a:ea typeface="Arial"/>
              <a:cs typeface="Arial"/>
              <a:sym typeface="Arial"/>
            </a:endParaRPr>
          </a:p>
        </p:txBody>
      </p:sp>
      <p:pic>
        <p:nvPicPr>
          <p:cNvPr id="355" name="Google Shape;355;g126585dc664_2_115"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56" name="Google Shape;356;g126585dc664_2_115"/>
          <p:cNvPicPr preferRelativeResize="0"/>
          <p:nvPr/>
        </p:nvPicPr>
        <p:blipFill rotWithShape="1">
          <a:blip r:embed="rId4">
            <a:alphaModFix/>
          </a:blip>
          <a:srcRect/>
          <a:stretch/>
        </p:blipFill>
        <p:spPr>
          <a:xfrm>
            <a:off x="6669400" y="3506823"/>
            <a:ext cx="1063128" cy="10802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26585dc664_2_29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Warm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up</a:t>
            </a:r>
            <a:endParaRPr/>
          </a:p>
        </p:txBody>
      </p:sp>
      <p:sp>
        <p:nvSpPr>
          <p:cNvPr id="363" name="Google Shape;363;g126585dc664_2_29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rmAutofit/>
          </a:bodyPr>
          <a:lstStyle/>
          <a:p>
            <a:pPr marL="457200" lvl="0" indent="-361950" algn="l" rtl="0">
              <a:lnSpc>
                <a:spcPct val="115000"/>
              </a:lnSpc>
              <a:spcBef>
                <a:spcPts val="0"/>
              </a:spcBef>
              <a:spcAft>
                <a:spcPts val="0"/>
              </a:spcAft>
              <a:buSzPts val="2100"/>
              <a:buAutoNum type="arabicPeriod"/>
            </a:pPr>
            <a:r>
              <a:rPr lang="en" sz="2100"/>
              <a:t>Open your slide deck and navigate to activity slide.</a:t>
            </a:r>
            <a:endParaRPr sz="2100"/>
          </a:p>
          <a:p>
            <a:pPr marL="457200" lvl="0" indent="-361950" algn="l" rtl="0">
              <a:lnSpc>
                <a:spcPct val="115000"/>
              </a:lnSpc>
              <a:spcBef>
                <a:spcPts val="0"/>
              </a:spcBef>
              <a:spcAft>
                <a:spcPts val="0"/>
              </a:spcAft>
              <a:buSzPts val="2100"/>
              <a:buAutoNum type="arabicPeriod"/>
            </a:pPr>
            <a:r>
              <a:rPr lang="en" sz="2100"/>
              <a:t>Visit scratch.mit.edu to figure out how to do each task.</a:t>
            </a:r>
            <a:endParaRPr sz="2100"/>
          </a:p>
          <a:p>
            <a:pPr marL="457200" lvl="0" indent="-361950" algn="l" rtl="0">
              <a:lnSpc>
                <a:spcPct val="115000"/>
              </a:lnSpc>
              <a:spcBef>
                <a:spcPts val="0"/>
              </a:spcBef>
              <a:spcAft>
                <a:spcPts val="0"/>
              </a:spcAft>
              <a:buSzPts val="2100"/>
              <a:buAutoNum type="arabicPeriod"/>
            </a:pPr>
            <a:r>
              <a:rPr lang="en" sz="2100"/>
              <a:t>Drag the blue box to the correct item.</a:t>
            </a:r>
            <a:endParaRPr sz="2100"/>
          </a:p>
          <a:p>
            <a:pPr marL="457200" lvl="0" indent="0" algn="l" rtl="0">
              <a:lnSpc>
                <a:spcPct val="115000"/>
              </a:lnSpc>
              <a:spcBef>
                <a:spcPts val="1200"/>
              </a:spcBef>
              <a:spcAft>
                <a:spcPts val="1200"/>
              </a:spcAft>
              <a:buSzPts val="1800"/>
              <a:buNone/>
            </a:pPr>
            <a:endParaRPr/>
          </a:p>
        </p:txBody>
      </p:sp>
      <p:sp>
        <p:nvSpPr>
          <p:cNvPr id="364" name="Google Shape;364;g126585dc664_2_297"/>
          <p:cNvSpPr txBox="1"/>
          <p:nvPr/>
        </p:nvSpPr>
        <p:spPr>
          <a:xfrm>
            <a:off x="325000" y="4416900"/>
            <a:ext cx="85827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here (10 minutes)</a:t>
            </a:r>
            <a:endParaRPr sz="30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g126585dc664_2_259"/>
          <p:cNvPicPr preferRelativeResize="0"/>
          <p:nvPr/>
        </p:nvPicPr>
        <p:blipFill rotWithShape="1">
          <a:blip r:embed="rId3">
            <a:alphaModFix/>
          </a:blip>
          <a:srcRect/>
          <a:stretch/>
        </p:blipFill>
        <p:spPr>
          <a:xfrm>
            <a:off x="6590075" y="3094034"/>
            <a:ext cx="1256375" cy="418792"/>
          </a:xfrm>
          <a:prstGeom prst="rect">
            <a:avLst/>
          </a:prstGeom>
          <a:noFill/>
          <a:ln>
            <a:noFill/>
          </a:ln>
        </p:spPr>
      </p:pic>
      <p:pic>
        <p:nvPicPr>
          <p:cNvPr id="370" name="Google Shape;370;g126585dc664_2_259"/>
          <p:cNvPicPr preferRelativeResize="0"/>
          <p:nvPr/>
        </p:nvPicPr>
        <p:blipFill rotWithShape="1">
          <a:blip r:embed="rId4">
            <a:alphaModFix/>
          </a:blip>
          <a:srcRect/>
          <a:stretch/>
        </p:blipFill>
        <p:spPr>
          <a:xfrm>
            <a:off x="3308099" y="4640664"/>
            <a:ext cx="1361889" cy="369300"/>
          </a:xfrm>
          <a:prstGeom prst="rect">
            <a:avLst/>
          </a:prstGeom>
          <a:noFill/>
          <a:ln>
            <a:noFill/>
          </a:ln>
        </p:spPr>
      </p:pic>
      <p:pic>
        <p:nvPicPr>
          <p:cNvPr id="371" name="Google Shape;371;g126585dc664_2_259"/>
          <p:cNvPicPr preferRelativeResize="0"/>
          <p:nvPr/>
        </p:nvPicPr>
        <p:blipFill rotWithShape="1">
          <a:blip r:embed="rId5">
            <a:alphaModFix/>
          </a:blip>
          <a:srcRect/>
          <a:stretch/>
        </p:blipFill>
        <p:spPr>
          <a:xfrm>
            <a:off x="3308101" y="1400125"/>
            <a:ext cx="876217" cy="418800"/>
          </a:xfrm>
          <a:prstGeom prst="rect">
            <a:avLst/>
          </a:prstGeom>
          <a:noFill/>
          <a:ln>
            <a:noFill/>
          </a:ln>
        </p:spPr>
      </p:pic>
      <p:pic>
        <p:nvPicPr>
          <p:cNvPr id="372" name="Google Shape;372;g126585dc664_2_259"/>
          <p:cNvPicPr preferRelativeResize="0"/>
          <p:nvPr/>
        </p:nvPicPr>
        <p:blipFill rotWithShape="1">
          <a:blip r:embed="rId6">
            <a:alphaModFix/>
          </a:blip>
          <a:srcRect/>
          <a:stretch/>
        </p:blipFill>
        <p:spPr>
          <a:xfrm>
            <a:off x="4572000" y="2113337"/>
            <a:ext cx="1408625" cy="486325"/>
          </a:xfrm>
          <a:prstGeom prst="rect">
            <a:avLst/>
          </a:prstGeom>
          <a:noFill/>
          <a:ln>
            <a:noFill/>
          </a:ln>
        </p:spPr>
      </p:pic>
      <p:pic>
        <p:nvPicPr>
          <p:cNvPr id="373" name="Google Shape;373;g126585dc664_2_259"/>
          <p:cNvPicPr preferRelativeResize="0"/>
          <p:nvPr/>
        </p:nvPicPr>
        <p:blipFill rotWithShape="1">
          <a:blip r:embed="rId7">
            <a:alphaModFix/>
          </a:blip>
          <a:srcRect/>
          <a:stretch/>
        </p:blipFill>
        <p:spPr>
          <a:xfrm>
            <a:off x="5051300" y="3078800"/>
            <a:ext cx="706145" cy="656725"/>
          </a:xfrm>
          <a:prstGeom prst="rect">
            <a:avLst/>
          </a:prstGeom>
          <a:noFill/>
          <a:ln>
            <a:noFill/>
          </a:ln>
        </p:spPr>
      </p:pic>
      <p:pic>
        <p:nvPicPr>
          <p:cNvPr id="374" name="Google Shape;374;g126585dc664_2_259"/>
          <p:cNvPicPr preferRelativeResize="0"/>
          <p:nvPr/>
        </p:nvPicPr>
        <p:blipFill rotWithShape="1">
          <a:blip r:embed="rId8">
            <a:alphaModFix/>
          </a:blip>
          <a:srcRect/>
          <a:stretch/>
        </p:blipFill>
        <p:spPr>
          <a:xfrm>
            <a:off x="3483075" y="3111830"/>
            <a:ext cx="649725" cy="656733"/>
          </a:xfrm>
          <a:prstGeom prst="rect">
            <a:avLst/>
          </a:prstGeom>
          <a:noFill/>
          <a:ln>
            <a:noFill/>
          </a:ln>
        </p:spPr>
      </p:pic>
      <p:sp>
        <p:nvSpPr>
          <p:cNvPr id="375" name="Google Shape;375;g126585dc664_2_259"/>
          <p:cNvSpPr/>
          <p:nvPr/>
        </p:nvSpPr>
        <p:spPr>
          <a:xfrm>
            <a:off x="759250" y="1356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126585dc664_2_259"/>
          <p:cNvSpPr/>
          <p:nvPr/>
        </p:nvSpPr>
        <p:spPr>
          <a:xfrm>
            <a:off x="911650" y="2880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126585dc664_2_259"/>
          <p:cNvSpPr/>
          <p:nvPr/>
        </p:nvSpPr>
        <p:spPr>
          <a:xfrm>
            <a:off x="1064050" y="4404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26585dc664_2_259"/>
          <p:cNvSpPr/>
          <p:nvPr/>
        </p:nvSpPr>
        <p:spPr>
          <a:xfrm>
            <a:off x="1216450" y="5928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126585dc664_2_259"/>
          <p:cNvSpPr txBox="1"/>
          <p:nvPr/>
        </p:nvSpPr>
        <p:spPr>
          <a:xfrm>
            <a:off x="223750" y="1509488"/>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start </a:t>
            </a:r>
            <a:r>
              <a:rPr lang="en" sz="1200" b="0" i="0" u="none" strike="noStrike" cap="none">
                <a:solidFill>
                  <a:schemeClr val="dk1"/>
                </a:solidFill>
                <a:highlight>
                  <a:srgbClr val="FFFFFF"/>
                </a:highlight>
                <a:latin typeface="Arial"/>
                <a:ea typeface="Arial"/>
                <a:cs typeface="Arial"/>
                <a:sym typeface="Arial"/>
              </a:rPr>
              <a:t>block?</a:t>
            </a:r>
            <a:endParaRPr sz="1200" b="0" i="0" u="none" strike="noStrike" cap="none">
              <a:solidFill>
                <a:srgbClr val="000000"/>
              </a:solidFill>
              <a:latin typeface="Arial"/>
              <a:ea typeface="Arial"/>
              <a:cs typeface="Arial"/>
              <a:sym typeface="Arial"/>
            </a:endParaRPr>
          </a:p>
        </p:txBody>
      </p:sp>
      <p:sp>
        <p:nvSpPr>
          <p:cNvPr id="380" name="Google Shape;380;g126585dc664_2_259"/>
          <p:cNvSpPr txBox="1"/>
          <p:nvPr/>
        </p:nvSpPr>
        <p:spPr>
          <a:xfrm>
            <a:off x="247300" y="2706575"/>
            <a:ext cx="2490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think block</a:t>
            </a:r>
            <a:r>
              <a:rPr lang="en" sz="1200" b="0" i="0" u="none" strike="noStrike" cap="none">
                <a:solidFill>
                  <a:schemeClr val="dk1"/>
                </a:solidFill>
                <a:highlight>
                  <a:srgbClr val="FFFFFF"/>
                </a:highlight>
                <a:latin typeface="Arial"/>
                <a:ea typeface="Arial"/>
                <a:cs typeface="Arial"/>
                <a:sym typeface="Arial"/>
              </a:rPr>
              <a:t> purple?</a:t>
            </a:r>
            <a:endParaRPr sz="1200" b="0" i="0" u="none" strike="noStrike" cap="none">
              <a:solidFill>
                <a:srgbClr val="000000"/>
              </a:solidFill>
              <a:latin typeface="Arial"/>
              <a:ea typeface="Arial"/>
              <a:cs typeface="Arial"/>
              <a:sym typeface="Arial"/>
            </a:endParaRPr>
          </a:p>
        </p:txBody>
      </p:sp>
      <p:sp>
        <p:nvSpPr>
          <p:cNvPr id="381" name="Google Shape;381;g126585dc664_2_259"/>
          <p:cNvSpPr txBox="1"/>
          <p:nvPr/>
        </p:nvSpPr>
        <p:spPr>
          <a:xfrm>
            <a:off x="3380400" y="2678588"/>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True</a:t>
            </a:r>
            <a:endParaRPr sz="1400" b="0" i="0" u="none" strike="noStrike" cap="none">
              <a:solidFill>
                <a:srgbClr val="000000"/>
              </a:solidFill>
              <a:latin typeface="Arial"/>
              <a:ea typeface="Arial"/>
              <a:cs typeface="Arial"/>
              <a:sym typeface="Arial"/>
            </a:endParaRPr>
          </a:p>
        </p:txBody>
      </p:sp>
      <p:sp>
        <p:nvSpPr>
          <p:cNvPr id="382" name="Google Shape;382;g126585dc664_2_259"/>
          <p:cNvSpPr txBox="1"/>
          <p:nvPr/>
        </p:nvSpPr>
        <p:spPr>
          <a:xfrm>
            <a:off x="4999788" y="2678588"/>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False</a:t>
            </a:r>
            <a:endParaRPr sz="1400" b="0" i="0" u="none" strike="noStrike" cap="none">
              <a:solidFill>
                <a:srgbClr val="000000"/>
              </a:solidFill>
              <a:latin typeface="Arial"/>
              <a:ea typeface="Arial"/>
              <a:cs typeface="Arial"/>
              <a:sym typeface="Arial"/>
            </a:endParaRPr>
          </a:p>
        </p:txBody>
      </p:sp>
      <p:sp>
        <p:nvSpPr>
          <p:cNvPr id="383" name="Google Shape;383;g126585dc664_2_259"/>
          <p:cNvSpPr txBox="1"/>
          <p:nvPr/>
        </p:nvSpPr>
        <p:spPr>
          <a:xfrm>
            <a:off x="223750" y="3178675"/>
            <a:ext cx="2842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choose a sprite</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sp>
        <p:nvSpPr>
          <p:cNvPr id="384" name="Google Shape;384;g126585dc664_2_259"/>
          <p:cNvSpPr txBox="1"/>
          <p:nvPr/>
        </p:nvSpPr>
        <p:spPr>
          <a:xfrm>
            <a:off x="223750" y="4326825"/>
            <a:ext cx="2445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block allows you to switch to a new </a:t>
            </a:r>
            <a:r>
              <a:rPr lang="en" sz="1200" b="1" i="0" u="none" strike="noStrike" cap="none">
                <a:solidFill>
                  <a:schemeClr val="dk1"/>
                </a:solidFill>
                <a:highlight>
                  <a:srgbClr val="FFFFFF"/>
                </a:highlight>
                <a:latin typeface="Arial"/>
                <a:ea typeface="Arial"/>
                <a:cs typeface="Arial"/>
                <a:sym typeface="Arial"/>
              </a:rPr>
              <a:t>costume</a:t>
            </a:r>
            <a:r>
              <a:rPr lang="en" sz="1200" b="0" i="0" u="none" strike="noStrike" cap="none">
                <a:solidFill>
                  <a:schemeClr val="dk1"/>
                </a:solidFill>
                <a:highlight>
                  <a:srgbClr val="FFFFFF"/>
                </a:highlight>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cxnSp>
        <p:nvCxnSpPr>
          <p:cNvPr id="385" name="Google Shape;385;g126585dc664_2_259"/>
          <p:cNvCxnSpPr/>
          <p:nvPr/>
        </p:nvCxnSpPr>
        <p:spPr>
          <a:xfrm>
            <a:off x="326300" y="19749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386" name="Google Shape;386;g126585dc664_2_259"/>
          <p:cNvCxnSpPr/>
          <p:nvPr/>
        </p:nvCxnSpPr>
        <p:spPr>
          <a:xfrm>
            <a:off x="272600" y="3039663"/>
            <a:ext cx="8397900" cy="0"/>
          </a:xfrm>
          <a:prstGeom prst="straightConnector1">
            <a:avLst/>
          </a:prstGeom>
          <a:noFill/>
          <a:ln w="28575" cap="flat" cmpd="sng">
            <a:solidFill>
              <a:srgbClr val="0097A7"/>
            </a:solidFill>
            <a:prstDash val="solid"/>
            <a:round/>
            <a:headEnd type="none" w="sm" len="sm"/>
            <a:tailEnd type="none" w="sm" len="sm"/>
          </a:ln>
        </p:spPr>
      </p:cxnSp>
      <p:cxnSp>
        <p:nvCxnSpPr>
          <p:cNvPr id="387" name="Google Shape;387;g126585dc664_2_259"/>
          <p:cNvCxnSpPr/>
          <p:nvPr/>
        </p:nvCxnSpPr>
        <p:spPr>
          <a:xfrm>
            <a:off x="272600" y="3716800"/>
            <a:ext cx="8397900" cy="0"/>
          </a:xfrm>
          <a:prstGeom prst="straightConnector1">
            <a:avLst/>
          </a:prstGeom>
          <a:noFill/>
          <a:ln w="28575" cap="flat" cmpd="sng">
            <a:solidFill>
              <a:srgbClr val="0097A7"/>
            </a:solidFill>
            <a:prstDash val="solid"/>
            <a:round/>
            <a:headEnd type="none" w="sm" len="sm"/>
            <a:tailEnd type="none" w="sm" len="sm"/>
          </a:ln>
        </p:spPr>
      </p:cxnSp>
      <p:pic>
        <p:nvPicPr>
          <p:cNvPr id="388" name="Google Shape;388;g126585dc664_2_259"/>
          <p:cNvPicPr preferRelativeResize="0"/>
          <p:nvPr/>
        </p:nvPicPr>
        <p:blipFill rotWithShape="1">
          <a:blip r:embed="rId6">
            <a:alphaModFix/>
          </a:blip>
          <a:srcRect/>
          <a:stretch/>
        </p:blipFill>
        <p:spPr>
          <a:xfrm>
            <a:off x="5051300" y="4631888"/>
            <a:ext cx="1661415" cy="573600"/>
          </a:xfrm>
          <a:prstGeom prst="rect">
            <a:avLst/>
          </a:prstGeom>
          <a:noFill/>
          <a:ln>
            <a:noFill/>
          </a:ln>
        </p:spPr>
      </p:pic>
      <p:sp>
        <p:nvSpPr>
          <p:cNvPr id="389" name="Google Shape;389;g126585dc664_2_259"/>
          <p:cNvSpPr txBox="1"/>
          <p:nvPr/>
        </p:nvSpPr>
        <p:spPr>
          <a:xfrm>
            <a:off x="3263000" y="377825"/>
            <a:ext cx="5014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highlight>
                  <a:srgbClr val="FFFFFF"/>
                </a:highlight>
                <a:latin typeface="Arial"/>
                <a:ea typeface="Arial"/>
                <a:cs typeface="Arial"/>
                <a:sym typeface="Arial"/>
              </a:rPr>
              <a:t>Supercoders, move the blue boxes to the right answer.</a:t>
            </a:r>
            <a:endParaRPr sz="1400" b="1" i="0" u="none" strike="noStrike" cap="none">
              <a:solidFill>
                <a:srgbClr val="000000"/>
              </a:solidFill>
              <a:latin typeface="Arial"/>
              <a:ea typeface="Arial"/>
              <a:cs typeface="Arial"/>
              <a:sym typeface="Arial"/>
            </a:endParaRPr>
          </a:p>
        </p:txBody>
      </p:sp>
      <p:pic>
        <p:nvPicPr>
          <p:cNvPr id="390" name="Google Shape;390;g126585dc664_2_259"/>
          <p:cNvPicPr preferRelativeResize="0"/>
          <p:nvPr/>
        </p:nvPicPr>
        <p:blipFill rotWithShape="1">
          <a:blip r:embed="rId9">
            <a:alphaModFix/>
          </a:blip>
          <a:srcRect/>
          <a:stretch/>
        </p:blipFill>
        <p:spPr>
          <a:xfrm>
            <a:off x="6131350" y="1285525"/>
            <a:ext cx="1438275" cy="533400"/>
          </a:xfrm>
          <a:prstGeom prst="rect">
            <a:avLst/>
          </a:prstGeom>
          <a:noFill/>
          <a:ln>
            <a:noFill/>
          </a:ln>
        </p:spPr>
      </p:pic>
      <p:pic>
        <p:nvPicPr>
          <p:cNvPr id="391" name="Google Shape;391;g126585dc664_2_259"/>
          <p:cNvPicPr preferRelativeResize="0"/>
          <p:nvPr/>
        </p:nvPicPr>
        <p:blipFill rotWithShape="1">
          <a:blip r:embed="rId10">
            <a:alphaModFix/>
          </a:blip>
          <a:srcRect/>
          <a:stretch/>
        </p:blipFill>
        <p:spPr>
          <a:xfrm>
            <a:off x="6631775" y="4631899"/>
            <a:ext cx="1256373" cy="351775"/>
          </a:xfrm>
          <a:prstGeom prst="rect">
            <a:avLst/>
          </a:prstGeom>
          <a:noFill/>
          <a:ln>
            <a:noFill/>
          </a:ln>
        </p:spPr>
      </p:pic>
      <p:sp>
        <p:nvSpPr>
          <p:cNvPr id="392" name="Google Shape;392;g126585dc664_2_259"/>
          <p:cNvSpPr txBox="1"/>
          <p:nvPr/>
        </p:nvSpPr>
        <p:spPr>
          <a:xfrm>
            <a:off x="223750" y="2114425"/>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wait</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pic>
        <p:nvPicPr>
          <p:cNvPr id="393" name="Google Shape;393;g126585dc664_2_259"/>
          <p:cNvPicPr preferRelativeResize="0"/>
          <p:nvPr/>
        </p:nvPicPr>
        <p:blipFill rotWithShape="1">
          <a:blip r:embed="rId4">
            <a:alphaModFix/>
          </a:blip>
          <a:srcRect/>
          <a:stretch/>
        </p:blipFill>
        <p:spPr>
          <a:xfrm>
            <a:off x="4525274" y="1426414"/>
            <a:ext cx="1361889" cy="369300"/>
          </a:xfrm>
          <a:prstGeom prst="rect">
            <a:avLst/>
          </a:prstGeom>
          <a:noFill/>
          <a:ln>
            <a:noFill/>
          </a:ln>
        </p:spPr>
      </p:pic>
      <p:pic>
        <p:nvPicPr>
          <p:cNvPr id="394" name="Google Shape;394;g126585dc664_2_259"/>
          <p:cNvPicPr preferRelativeResize="0"/>
          <p:nvPr/>
        </p:nvPicPr>
        <p:blipFill rotWithShape="1">
          <a:blip r:embed="rId9">
            <a:alphaModFix/>
          </a:blip>
          <a:srcRect/>
          <a:stretch/>
        </p:blipFill>
        <p:spPr>
          <a:xfrm>
            <a:off x="2958175" y="2018663"/>
            <a:ext cx="1438275" cy="533400"/>
          </a:xfrm>
          <a:prstGeom prst="rect">
            <a:avLst/>
          </a:prstGeom>
          <a:noFill/>
          <a:ln>
            <a:noFill/>
          </a:ln>
        </p:spPr>
      </p:pic>
      <p:pic>
        <p:nvPicPr>
          <p:cNvPr id="395" name="Google Shape;395;g126585dc664_2_259"/>
          <p:cNvPicPr preferRelativeResize="0"/>
          <p:nvPr/>
        </p:nvPicPr>
        <p:blipFill rotWithShape="1">
          <a:blip r:embed="rId8">
            <a:alphaModFix/>
          </a:blip>
          <a:srcRect/>
          <a:stretch/>
        </p:blipFill>
        <p:spPr>
          <a:xfrm>
            <a:off x="6489500" y="2005072"/>
            <a:ext cx="649725" cy="656741"/>
          </a:xfrm>
          <a:prstGeom prst="rect">
            <a:avLst/>
          </a:prstGeom>
          <a:noFill/>
          <a:ln>
            <a:noFill/>
          </a:ln>
        </p:spPr>
      </p:pic>
      <p:cxnSp>
        <p:nvCxnSpPr>
          <p:cNvPr id="396" name="Google Shape;396;g126585dc664_2_259"/>
          <p:cNvCxnSpPr/>
          <p:nvPr/>
        </p:nvCxnSpPr>
        <p:spPr>
          <a:xfrm>
            <a:off x="272600" y="26146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397" name="Google Shape;397;g126585dc664_2_259"/>
          <p:cNvCxnSpPr/>
          <p:nvPr/>
        </p:nvCxnSpPr>
        <p:spPr>
          <a:xfrm>
            <a:off x="326300" y="4418925"/>
            <a:ext cx="8397900" cy="0"/>
          </a:xfrm>
          <a:prstGeom prst="straightConnector1">
            <a:avLst/>
          </a:prstGeom>
          <a:noFill/>
          <a:ln w="28575" cap="flat" cmpd="sng">
            <a:solidFill>
              <a:srgbClr val="0097A7"/>
            </a:solidFill>
            <a:prstDash val="solid"/>
            <a:round/>
            <a:headEnd type="none" w="sm" len="sm"/>
            <a:tailEnd type="none" w="sm" len="sm"/>
          </a:ln>
        </p:spPr>
      </p:cxnSp>
      <p:sp>
        <p:nvSpPr>
          <p:cNvPr id="398" name="Google Shape;398;g126585dc664_2_259"/>
          <p:cNvSpPr txBox="1"/>
          <p:nvPr/>
        </p:nvSpPr>
        <p:spPr>
          <a:xfrm>
            <a:off x="294525" y="3798800"/>
            <a:ext cx="261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move</a:t>
            </a:r>
            <a:r>
              <a:rPr lang="en" sz="1200" b="0" i="0" u="none" strike="noStrike" cap="none">
                <a:solidFill>
                  <a:schemeClr val="dk1"/>
                </a:solidFill>
                <a:highlight>
                  <a:srgbClr val="FFFFFF"/>
                </a:highlight>
                <a:latin typeface="Arial"/>
                <a:ea typeface="Arial"/>
                <a:cs typeface="Arial"/>
                <a:sym typeface="Arial"/>
              </a:rPr>
              <a:t> block colored yellow, purple, or blue?</a:t>
            </a:r>
            <a:endParaRPr sz="1400" b="0" i="0" u="none" strike="noStrike" cap="none">
              <a:solidFill>
                <a:srgbClr val="000000"/>
              </a:solidFill>
              <a:latin typeface="Arial"/>
              <a:ea typeface="Arial"/>
              <a:cs typeface="Arial"/>
              <a:sym typeface="Arial"/>
            </a:endParaRPr>
          </a:p>
        </p:txBody>
      </p:sp>
      <p:sp>
        <p:nvSpPr>
          <p:cNvPr id="399" name="Google Shape;399;g126585dc664_2_259"/>
          <p:cNvSpPr txBox="1"/>
          <p:nvPr/>
        </p:nvSpPr>
        <p:spPr>
          <a:xfrm>
            <a:off x="3254400" y="3838300"/>
            <a:ext cx="11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yellow</a:t>
            </a:r>
            <a:endParaRPr sz="1400" b="0" i="0" u="none" strike="noStrike" cap="none">
              <a:solidFill>
                <a:srgbClr val="000000"/>
              </a:solidFill>
              <a:latin typeface="Arial"/>
              <a:ea typeface="Arial"/>
              <a:cs typeface="Arial"/>
              <a:sym typeface="Arial"/>
            </a:endParaRPr>
          </a:p>
        </p:txBody>
      </p:sp>
      <p:sp>
        <p:nvSpPr>
          <p:cNvPr id="400" name="Google Shape;400;g126585dc664_2_259"/>
          <p:cNvSpPr txBox="1"/>
          <p:nvPr/>
        </p:nvSpPr>
        <p:spPr>
          <a:xfrm>
            <a:off x="4761075" y="3843513"/>
            <a:ext cx="140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purple</a:t>
            </a:r>
            <a:endParaRPr sz="1400" b="0" i="0" u="none" strike="noStrike" cap="none">
              <a:solidFill>
                <a:srgbClr val="000000"/>
              </a:solidFill>
              <a:latin typeface="Arial"/>
              <a:ea typeface="Arial"/>
              <a:cs typeface="Arial"/>
              <a:sym typeface="Arial"/>
            </a:endParaRPr>
          </a:p>
        </p:txBody>
      </p:sp>
      <p:sp>
        <p:nvSpPr>
          <p:cNvPr id="401" name="Google Shape;401;g126585dc664_2_259"/>
          <p:cNvSpPr txBox="1"/>
          <p:nvPr/>
        </p:nvSpPr>
        <p:spPr>
          <a:xfrm>
            <a:off x="6611850" y="3855475"/>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blue</a:t>
            </a:r>
            <a:endParaRPr sz="1400" b="0" i="0" u="none" strike="noStrike" cap="none">
              <a:solidFill>
                <a:srgbClr val="000000"/>
              </a:solidFill>
              <a:latin typeface="Arial"/>
              <a:ea typeface="Arial"/>
              <a:cs typeface="Arial"/>
              <a:sym typeface="Arial"/>
            </a:endParaRPr>
          </a:p>
        </p:txBody>
      </p:sp>
      <p:sp>
        <p:nvSpPr>
          <p:cNvPr id="402" name="Google Shape;402;g126585dc664_2_259"/>
          <p:cNvSpPr/>
          <p:nvPr/>
        </p:nvSpPr>
        <p:spPr>
          <a:xfrm>
            <a:off x="1368850" y="7452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g126585dc664_2_259"/>
          <p:cNvSpPr/>
          <p:nvPr/>
        </p:nvSpPr>
        <p:spPr>
          <a:xfrm>
            <a:off x="1508050" y="89875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12d47e75622_0_0"/>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409" name="Google Shape;409;g12d47e75622_0_0"/>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5</a:t>
            </a:r>
            <a:endParaRPr sz="3000"/>
          </a:p>
        </p:txBody>
      </p:sp>
      <p:pic>
        <p:nvPicPr>
          <p:cNvPr id="410" name="Google Shape;410;g12d47e75622_0_0"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411" name="Google Shape;411;g12d47e75622_0_0"/>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412" name="Google Shape;412;g12d47e75622_0_0"/>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a:t>
            </a:r>
            <a:r>
              <a:rPr lang="en-US" sz="800" b="1" i="0" u="none" strike="noStrike" cap="none" dirty="0">
                <a:solidFill>
                  <a:srgbClr val="F16666"/>
                </a:solidFill>
                <a:latin typeface="Arial"/>
                <a:ea typeface="Arial"/>
                <a:cs typeface="Arial"/>
                <a:sym typeface="Arial"/>
              </a:rPr>
              <a:t>s</a:t>
            </a:r>
            <a:r>
              <a:rPr lang="en" sz="800" b="1" i="0" u="none" strike="noStrike" cap="none" dirty="0">
                <a:solidFill>
                  <a:srgbClr val="F16666"/>
                </a:solidFill>
                <a:latin typeface="Arial"/>
                <a:ea typeface="Arial"/>
                <a:cs typeface="Arial"/>
                <a:sym typeface="Arial"/>
              </a:rPr>
              <a:t>for 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a:t>
            </a:r>
            <a:r>
              <a:rPr lang="en-US" sz="800" b="1" i="0" u="none" strike="noStrike" cap="none" dirty="0">
                <a:solidFill>
                  <a:srgbClr val="F16666"/>
                </a:solidFill>
                <a:latin typeface="Arial"/>
                <a:ea typeface="Arial"/>
                <a:cs typeface="Arial"/>
                <a:sym typeface="Arial"/>
              </a:rPr>
              <a:t>s</a:t>
            </a:r>
            <a:r>
              <a:rPr lang="en" sz="800" b="1" i="0" u="none" strike="noStrike" cap="none" dirty="0">
                <a:solidFill>
                  <a:srgbClr val="F16666"/>
                </a:solidFill>
                <a:latin typeface="Arial"/>
                <a:ea typeface="Arial"/>
                <a:cs typeface="Arial"/>
                <a:sym typeface="Arial"/>
              </a:rPr>
              <a:t>for All initiative, contact Dr. Amy Hutchison at </a:t>
            </a:r>
            <a:r>
              <a:rPr lang="en" sz="800" b="1" u="sng" dirty="0">
                <a:solidFill>
                  <a:srgbClr val="1C3AA9"/>
                </a:solidFill>
                <a:hlinkClick r:id="rId5">
                  <a:extLst>
                    <a:ext uri="{A12FA001-AC4F-418D-AE19-62706E023703}">
                      <ahyp:hlinkClr xmlns:ahyp="http://schemas.microsoft.com/office/drawing/2018/hyperlinkcolor" val="tx"/>
                    </a:ext>
                  </a:extLst>
                </a:hlinkClick>
              </a:rPr>
              <a:t>achutchison1@ua.edu</a:t>
            </a:r>
            <a:r>
              <a:rPr lang="en" sz="800" b="1" dirty="0">
                <a:solidFill>
                  <a:srgbClr val="F16666"/>
                </a:solidFill>
              </a:rPr>
              <a:t> </a:t>
            </a:r>
            <a:endParaRPr sz="800" b="0" i="0" u="none" strike="noStrike" cap="none" dirty="0">
              <a:solidFill>
                <a:srgbClr val="000000"/>
              </a:solidFill>
              <a:latin typeface="Arial"/>
              <a:ea typeface="Arial"/>
              <a:cs typeface="Arial"/>
              <a:sym typeface="Arial"/>
            </a:endParaRPr>
          </a:p>
        </p:txBody>
      </p:sp>
      <p:pic>
        <p:nvPicPr>
          <p:cNvPr id="413" name="Google Shape;413;g12d47e75622_0_0"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414" name="Google Shape;414;g12d47e75622_0_0"/>
          <p:cNvPicPr preferRelativeResize="0"/>
          <p:nvPr/>
        </p:nvPicPr>
        <p:blipFill rotWithShape="1">
          <a:blip r:embed="rId4">
            <a:alphaModFix/>
          </a:blip>
          <a:srcRect/>
          <a:stretch/>
        </p:blipFill>
        <p:spPr>
          <a:xfrm>
            <a:off x="6669400" y="3506823"/>
            <a:ext cx="1063128" cy="10802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Lesson Objectives:  I can…</a:t>
            </a:r>
            <a:endParaRPr/>
          </a:p>
        </p:txBody>
      </p:sp>
      <p:sp>
        <p:nvSpPr>
          <p:cNvPr id="112" name="Google Shape;112;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1000"/>
              </a:spcBef>
              <a:spcAft>
                <a:spcPts val="0"/>
              </a:spcAft>
              <a:buSzPts val="1800"/>
              <a:buChar char="●"/>
            </a:pPr>
            <a:r>
              <a:rPr lang="en"/>
              <a:t>Review familiar patterns and sequences     </a:t>
            </a:r>
            <a:endParaRPr/>
          </a:p>
          <a:p>
            <a:pPr marL="457200" lvl="0" indent="-342900" algn="l" rtl="0">
              <a:lnSpc>
                <a:spcPct val="115000"/>
              </a:lnSpc>
              <a:spcBef>
                <a:spcPts val="1000"/>
              </a:spcBef>
              <a:spcAft>
                <a:spcPts val="0"/>
              </a:spcAft>
              <a:buSzPts val="1800"/>
              <a:buChar char="●"/>
            </a:pPr>
            <a:r>
              <a:rPr lang="en"/>
              <a:t>Review Scratch objects and blocks                                                                                            </a:t>
            </a:r>
            <a:endParaRPr/>
          </a:p>
          <a:p>
            <a:pPr marL="457200" lvl="0" indent="-342900" algn="l" rtl="0">
              <a:lnSpc>
                <a:spcPct val="115000"/>
              </a:lnSpc>
              <a:spcBef>
                <a:spcPts val="1000"/>
              </a:spcBef>
              <a:spcAft>
                <a:spcPts val="0"/>
              </a:spcAft>
              <a:buSzPts val="1800"/>
              <a:buChar char="●"/>
            </a:pPr>
            <a:r>
              <a:rPr lang="en"/>
              <a:t>Identify and use the start block, speak block, think block</a:t>
            </a:r>
            <a:endParaRPr/>
          </a:p>
          <a:p>
            <a:pPr marL="457200" lvl="0" indent="-342900" algn="l" rtl="0">
              <a:lnSpc>
                <a:spcPct val="115000"/>
              </a:lnSpc>
              <a:spcBef>
                <a:spcPts val="1000"/>
              </a:spcBef>
              <a:spcAft>
                <a:spcPts val="0"/>
              </a:spcAft>
              <a:buSzPts val="1800"/>
              <a:buChar char="●"/>
            </a:pPr>
            <a:r>
              <a:rPr lang="en"/>
              <a:t>Select and drag Scratch blocks to sequence a code (unplugged)</a:t>
            </a:r>
            <a:endParaRPr/>
          </a:p>
          <a:p>
            <a:pPr marL="0" lvl="0" indent="0" algn="l" rtl="0">
              <a:lnSpc>
                <a:spcPct val="115000"/>
              </a:lnSpc>
              <a:spcBef>
                <a:spcPts val="1000"/>
              </a:spcBef>
              <a:spcAft>
                <a:spcPts val="120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12d47e75622_0_17"/>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latin typeface="Bebas Neue"/>
                <a:ea typeface="Bebas Neue"/>
                <a:cs typeface="Bebas Neue"/>
                <a:sym typeface="Bebas Neue"/>
              </a:rPr>
              <a:t>Optional Debugging Activity </a:t>
            </a:r>
            <a:endParaRPr>
              <a:latin typeface="Bebas Neue"/>
              <a:ea typeface="Bebas Neue"/>
              <a:cs typeface="Bebas Neue"/>
              <a:sym typeface="Bebas Neue"/>
            </a:endParaRPr>
          </a:p>
        </p:txBody>
      </p:sp>
      <p:sp>
        <p:nvSpPr>
          <p:cNvPr id="421" name="Google Shape;421;g12d47e75622_0_17"/>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1200">
                <a:solidFill>
                  <a:schemeClr val="dk1"/>
                </a:solidFill>
                <a:highlight>
                  <a:srgbClr val="FFFFFF"/>
                </a:highlight>
              </a:rPr>
              <a:t>ASSISTANCE NEEDED! CAN YOU DEBUG THESE CODING PROJECTS?</a:t>
            </a:r>
            <a:endParaRPr sz="1200">
              <a:solidFill>
                <a:schemeClr val="dk1"/>
              </a:solidFill>
              <a:highlight>
                <a:srgbClr val="FFFFFF"/>
              </a:highlight>
            </a:endParaRPr>
          </a:p>
          <a:p>
            <a:pPr marL="0" lvl="0" indent="0" algn="ctr" rtl="0">
              <a:lnSpc>
                <a:spcPct val="100000"/>
              </a:lnSpc>
              <a:spcBef>
                <a:spcPts val="0"/>
              </a:spcBef>
              <a:spcAft>
                <a:spcPts val="0"/>
              </a:spcAft>
              <a:buSzPts val="2800"/>
              <a:buNone/>
            </a:pPr>
            <a:r>
              <a:rPr lang="en" sz="1200">
                <a:solidFill>
                  <a:schemeClr val="dk1"/>
                </a:solidFill>
                <a:highlight>
                  <a:srgbClr val="FFFFFF"/>
                </a:highlight>
              </a:rPr>
              <a:t>In this activity, you will examine the problem and find a solution for each of the debugging challenges </a:t>
            </a:r>
            <a:endParaRPr sz="1200">
              <a:solidFill>
                <a:schemeClr val="dk1"/>
              </a:solidFill>
              <a:highlight>
                <a:srgbClr val="FFFFFF"/>
              </a:highlight>
            </a:endParaRPr>
          </a:p>
        </p:txBody>
      </p:sp>
      <p:pic>
        <p:nvPicPr>
          <p:cNvPr id="422" name="Google Shape;422;g12d47e75622_0_17"/>
          <p:cNvPicPr preferRelativeResize="0"/>
          <p:nvPr/>
        </p:nvPicPr>
        <p:blipFill rotWithShape="1">
          <a:blip r:embed="rId3">
            <a:alphaModFix/>
          </a:blip>
          <a:srcRect/>
          <a:stretch/>
        </p:blipFill>
        <p:spPr>
          <a:xfrm>
            <a:off x="7620125" y="3297474"/>
            <a:ext cx="1438775" cy="18460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12d47e75622_0_2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Tips</a:t>
            </a:r>
            <a:endParaRPr/>
          </a:p>
        </p:txBody>
      </p:sp>
      <p:sp>
        <p:nvSpPr>
          <p:cNvPr id="428" name="Google Shape;428;g12d47e75622_0_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17182" algn="l" rtl="0">
              <a:lnSpc>
                <a:spcPct val="166670"/>
              </a:lnSpc>
              <a:spcBef>
                <a:spcPts val="900"/>
              </a:spcBef>
              <a:spcAft>
                <a:spcPts val="0"/>
              </a:spcAft>
              <a:buClr>
                <a:schemeClr val="accent2"/>
              </a:buClr>
              <a:buSzPct val="100000"/>
              <a:buChar char="●"/>
            </a:pPr>
            <a:r>
              <a:rPr lang="en">
                <a:solidFill>
                  <a:schemeClr val="accent2"/>
                </a:solidFill>
                <a:highlight>
                  <a:srgbClr val="FFFFFF"/>
                </a:highlight>
              </a:rPr>
              <a:t>There are often multiple solutions to a problem.</a:t>
            </a:r>
            <a:endParaRPr>
              <a:solidFill>
                <a:schemeClr val="accent2"/>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Make a list of possible bugs in the program.</a:t>
            </a:r>
            <a:endParaRPr>
              <a:solidFill>
                <a:schemeClr val="accent2"/>
              </a:solidFill>
              <a:highlight>
                <a:srgbClr val="FFFFFF"/>
              </a:highlight>
            </a:endParaRPr>
          </a:p>
          <a:p>
            <a:pPr marL="457200" lvl="0" indent="-300037" algn="l" rtl="0">
              <a:lnSpc>
                <a:spcPct val="166670"/>
              </a:lnSpc>
              <a:spcBef>
                <a:spcPts val="0"/>
              </a:spcBef>
              <a:spcAft>
                <a:spcPts val="0"/>
              </a:spcAft>
              <a:buClr>
                <a:schemeClr val="accent2"/>
              </a:buClr>
              <a:buSzPts val="2790"/>
              <a:buChar char="●"/>
            </a:pPr>
            <a:r>
              <a:rPr lang="en">
                <a:solidFill>
                  <a:schemeClr val="accent2"/>
                </a:solidFill>
                <a:highlight>
                  <a:srgbClr val="FFFFFF"/>
                </a:highlight>
              </a:rPr>
              <a:t>Break the program into smaller, manageable pieces.</a:t>
            </a:r>
            <a:endParaRPr sz="900">
              <a:solidFill>
                <a:schemeClr val="dk1"/>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Test the program out first to identify the problem.</a:t>
            </a:r>
            <a:endParaRPr>
              <a:solidFill>
                <a:schemeClr val="accent2"/>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Keep track of your work! This can be a useful reminder of what you have already tried and point you toward what to try next.</a:t>
            </a:r>
            <a:endParaRPr>
              <a:solidFill>
                <a:schemeClr val="accent2"/>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Share and compare your problem finding and problem solving approaches with a neighbor until you find something that works for you!</a:t>
            </a:r>
            <a:endParaRPr>
              <a:solidFill>
                <a:schemeClr val="accent2"/>
              </a:solidFill>
              <a:highlight>
                <a:srgbClr val="FFFFFF"/>
              </a:highlight>
            </a:endParaRPr>
          </a:p>
          <a:p>
            <a:pPr marL="0" lvl="0" indent="0" algn="l" rtl="0">
              <a:lnSpc>
                <a:spcPct val="115000"/>
              </a:lnSpc>
              <a:spcBef>
                <a:spcPts val="0"/>
              </a:spcBef>
              <a:spcAft>
                <a:spcPts val="1200"/>
              </a:spcAft>
              <a:buSzPct val="108107"/>
              <a:buNone/>
            </a:pPr>
            <a:endParaRPr/>
          </a:p>
        </p:txBody>
      </p:sp>
      <p:pic>
        <p:nvPicPr>
          <p:cNvPr id="429" name="Google Shape;429;g12d47e75622_0_23"/>
          <p:cNvPicPr preferRelativeResize="0"/>
          <p:nvPr/>
        </p:nvPicPr>
        <p:blipFill rotWithShape="1">
          <a:blip r:embed="rId3">
            <a:alphaModFix/>
          </a:blip>
          <a:srcRect/>
          <a:stretch/>
        </p:blipFill>
        <p:spPr>
          <a:xfrm>
            <a:off x="7665050" y="158799"/>
            <a:ext cx="1438775" cy="1846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12d47e75622_0_2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1:</a:t>
            </a:r>
            <a:endParaRPr/>
          </a:p>
        </p:txBody>
      </p:sp>
      <p:sp>
        <p:nvSpPr>
          <p:cNvPr id="435" name="Google Shape;435;g12d47e75622_0_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4"/>
              </a:rPr>
              <a:t>https://bit.ly/3tjlVY6</a:t>
            </a:r>
            <a:endParaRPr sz="1200" u="sng">
              <a:solidFill>
                <a:srgbClr val="0563C1"/>
              </a:solidFill>
            </a:endParaRPr>
          </a:p>
          <a:p>
            <a:pPr marL="0" lvl="0" indent="0" algn="l" rtl="0">
              <a:lnSpc>
                <a:spcPct val="115000"/>
              </a:lnSpc>
              <a:spcBef>
                <a:spcPts val="0"/>
              </a:spcBef>
              <a:spcAft>
                <a:spcPts val="0"/>
              </a:spcAft>
              <a:buSzPts val="1800"/>
              <a:buNone/>
            </a:pPr>
            <a:endParaRPr sz="1200">
              <a:solidFill>
                <a:srgbClr val="000000"/>
              </a:solidFill>
              <a:highlight>
                <a:srgbClr val="FFFFFF"/>
              </a:highlight>
            </a:endParaRPr>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click on</a:t>
            </a:r>
            <a:r>
              <a:rPr lang="en" sz="1200">
                <a:solidFill>
                  <a:srgbClr val="000000"/>
                </a:solidFill>
                <a:highlight>
                  <a:srgbClr val="FFFFFF"/>
                </a:highlight>
              </a:rPr>
              <a:t> </a:t>
            </a:r>
            <a:endParaRPr/>
          </a:p>
        </p:txBody>
      </p:sp>
      <p:pic>
        <p:nvPicPr>
          <p:cNvPr id="436" name="Google Shape;436;g12d47e75622_0_29"/>
          <p:cNvPicPr preferRelativeResize="0"/>
          <p:nvPr/>
        </p:nvPicPr>
        <p:blipFill rotWithShape="1">
          <a:blip r:embed="rId5">
            <a:alphaModFix/>
          </a:blip>
          <a:srcRect/>
          <a:stretch/>
        </p:blipFill>
        <p:spPr>
          <a:xfrm>
            <a:off x="1779525" y="1801525"/>
            <a:ext cx="816768" cy="269825"/>
          </a:xfrm>
          <a:prstGeom prst="rect">
            <a:avLst/>
          </a:prstGeom>
          <a:noFill/>
          <a:ln>
            <a:noFill/>
          </a:ln>
        </p:spPr>
      </p:pic>
      <p:pic>
        <p:nvPicPr>
          <p:cNvPr id="437" name="Google Shape;437;g12d47e75622_0_29"/>
          <p:cNvPicPr preferRelativeResize="0"/>
          <p:nvPr/>
        </p:nvPicPr>
        <p:blipFill rotWithShape="1">
          <a:blip r:embed="rId6">
            <a:alphaModFix/>
          </a:blip>
          <a:srcRect/>
          <a:stretch/>
        </p:blipFill>
        <p:spPr>
          <a:xfrm>
            <a:off x="5704326" y="1232713"/>
            <a:ext cx="2340876" cy="3003475"/>
          </a:xfrm>
          <a:prstGeom prst="rect">
            <a:avLst/>
          </a:prstGeom>
          <a:noFill/>
          <a:ln>
            <a:noFill/>
          </a:ln>
        </p:spPr>
      </p:pic>
      <p:sp>
        <p:nvSpPr>
          <p:cNvPr id="438" name="Google Shape;438;g12d47e75622_0_29"/>
          <p:cNvSpPr txBox="1"/>
          <p:nvPr/>
        </p:nvSpPr>
        <p:spPr>
          <a:xfrm>
            <a:off x="460125" y="2292400"/>
            <a:ext cx="4601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highlight>
                  <a:srgbClr val="FFFFFF"/>
                </a:highlight>
                <a:latin typeface="Arial"/>
                <a:ea typeface="Arial"/>
                <a:cs typeface="Arial"/>
                <a:sym typeface="Arial"/>
              </a:rPr>
              <a:t>Challenge: </a:t>
            </a:r>
            <a:r>
              <a:rPr lang="en" sz="1200" b="0" i="0" u="none" strike="noStrike" cap="none">
                <a:solidFill>
                  <a:schemeClr val="dk1"/>
                </a:solidFill>
                <a:highlight>
                  <a:srgbClr val="FFFFFF"/>
                </a:highlight>
                <a:latin typeface="Arial"/>
                <a:ea typeface="Arial"/>
                <a:cs typeface="Arial"/>
                <a:sym typeface="Arial"/>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g12d47e75622_0_37"/>
          <p:cNvPicPr preferRelativeResize="0"/>
          <p:nvPr/>
        </p:nvPicPr>
        <p:blipFill rotWithShape="1">
          <a:blip r:embed="rId3">
            <a:alphaModFix/>
          </a:blip>
          <a:srcRect/>
          <a:stretch/>
        </p:blipFill>
        <p:spPr>
          <a:xfrm>
            <a:off x="4650525" y="1995650"/>
            <a:ext cx="3631125" cy="1969425"/>
          </a:xfrm>
          <a:prstGeom prst="rect">
            <a:avLst/>
          </a:prstGeom>
          <a:noFill/>
          <a:ln>
            <a:noFill/>
          </a:ln>
        </p:spPr>
      </p:pic>
      <p:sp>
        <p:nvSpPr>
          <p:cNvPr id="444" name="Google Shape;444;g12d47e75622_0_3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1 Answer Key</a:t>
            </a:r>
            <a:endParaRPr/>
          </a:p>
        </p:txBody>
      </p:sp>
      <p:sp>
        <p:nvSpPr>
          <p:cNvPr id="445" name="Google Shape;445;g12d47e75622_0_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4"/>
              </a:rPr>
              <a:t>https://bit.ly/3qiowQx</a:t>
            </a: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1200"/>
              </a:spcAft>
              <a:buSzPts val="1800"/>
              <a:buNone/>
            </a:pPr>
            <a:endParaRPr/>
          </a:p>
        </p:txBody>
      </p:sp>
      <p:pic>
        <p:nvPicPr>
          <p:cNvPr id="446" name="Google Shape;446;g12d47e75622_0_37"/>
          <p:cNvPicPr preferRelativeResize="0"/>
          <p:nvPr/>
        </p:nvPicPr>
        <p:blipFill rotWithShape="1">
          <a:blip r:embed="rId5">
            <a:alphaModFix/>
          </a:blip>
          <a:srcRect/>
          <a:stretch/>
        </p:blipFill>
        <p:spPr>
          <a:xfrm>
            <a:off x="423553" y="1579475"/>
            <a:ext cx="4079075" cy="3325750"/>
          </a:xfrm>
          <a:prstGeom prst="rect">
            <a:avLst/>
          </a:prstGeom>
          <a:noFill/>
          <a:ln>
            <a:noFill/>
          </a:ln>
        </p:spPr>
      </p:pic>
      <p:sp>
        <p:nvSpPr>
          <p:cNvPr id="447" name="Google Shape;447;g12d47e75622_0_37"/>
          <p:cNvSpPr/>
          <p:nvPr/>
        </p:nvSpPr>
        <p:spPr>
          <a:xfrm>
            <a:off x="4864150" y="2848983"/>
            <a:ext cx="1577700" cy="402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12d47e75622_0_37"/>
          <p:cNvSpPr/>
          <p:nvPr/>
        </p:nvSpPr>
        <p:spPr>
          <a:xfrm rot="5628072">
            <a:off x="5254877" y="2325279"/>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g12d47e75622_0_37"/>
          <p:cNvSpPr txBox="1"/>
          <p:nvPr/>
        </p:nvSpPr>
        <p:spPr>
          <a:xfrm>
            <a:off x="4655375" y="1590950"/>
            <a:ext cx="2712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12d47e75622_0_4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2:</a:t>
            </a:r>
            <a:endParaRPr/>
          </a:p>
        </p:txBody>
      </p:sp>
      <p:sp>
        <p:nvSpPr>
          <p:cNvPr id="455" name="Google Shape;455;g12d47e75622_0_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4"/>
              </a:rPr>
              <a:t>https://bit.ly/3zGP7JN</a:t>
            </a:r>
            <a:endParaRPr sz="1200" u="sng">
              <a:solidFill>
                <a:srgbClr val="0563C1"/>
              </a:solidFill>
            </a:endParaRPr>
          </a:p>
          <a:p>
            <a:pPr marL="0" lvl="0" indent="0" algn="l" rtl="0">
              <a:lnSpc>
                <a:spcPct val="115000"/>
              </a:lnSpc>
              <a:spcBef>
                <a:spcPts val="0"/>
              </a:spcBef>
              <a:spcAft>
                <a:spcPts val="0"/>
              </a:spcAft>
              <a:buSzPts val="1800"/>
              <a:buNone/>
            </a:pPr>
            <a:endParaRPr sz="1200">
              <a:solidFill>
                <a:srgbClr val="000000"/>
              </a:solidFill>
              <a:highlight>
                <a:srgbClr val="FFFFFF"/>
              </a:highlight>
            </a:endParaRPr>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click on</a:t>
            </a:r>
            <a:r>
              <a:rPr lang="en" sz="1200">
                <a:solidFill>
                  <a:srgbClr val="000000"/>
                </a:solidFill>
                <a:highlight>
                  <a:srgbClr val="FFFFFF"/>
                </a:highlight>
              </a:rPr>
              <a:t> </a:t>
            </a:r>
            <a:endParaRPr/>
          </a:p>
        </p:txBody>
      </p:sp>
      <p:pic>
        <p:nvPicPr>
          <p:cNvPr id="456" name="Google Shape;456;g12d47e75622_0_47"/>
          <p:cNvPicPr preferRelativeResize="0"/>
          <p:nvPr/>
        </p:nvPicPr>
        <p:blipFill rotWithShape="1">
          <a:blip r:embed="rId5">
            <a:alphaModFix/>
          </a:blip>
          <a:srcRect/>
          <a:stretch/>
        </p:blipFill>
        <p:spPr>
          <a:xfrm>
            <a:off x="1779525" y="1801525"/>
            <a:ext cx="816768" cy="269825"/>
          </a:xfrm>
          <a:prstGeom prst="rect">
            <a:avLst/>
          </a:prstGeom>
          <a:noFill/>
          <a:ln>
            <a:noFill/>
          </a:ln>
        </p:spPr>
      </p:pic>
      <p:pic>
        <p:nvPicPr>
          <p:cNvPr id="457" name="Google Shape;457;g12d47e75622_0_47"/>
          <p:cNvPicPr preferRelativeResize="0"/>
          <p:nvPr/>
        </p:nvPicPr>
        <p:blipFill rotWithShape="1">
          <a:blip r:embed="rId6">
            <a:alphaModFix/>
          </a:blip>
          <a:srcRect/>
          <a:stretch/>
        </p:blipFill>
        <p:spPr>
          <a:xfrm>
            <a:off x="5704326" y="1232713"/>
            <a:ext cx="2340876" cy="3003475"/>
          </a:xfrm>
          <a:prstGeom prst="rect">
            <a:avLst/>
          </a:prstGeom>
          <a:noFill/>
          <a:ln>
            <a:noFill/>
          </a:ln>
        </p:spPr>
      </p:pic>
      <p:sp>
        <p:nvSpPr>
          <p:cNvPr id="458" name="Google Shape;458;g12d47e75622_0_47"/>
          <p:cNvSpPr txBox="1"/>
          <p:nvPr/>
        </p:nvSpPr>
        <p:spPr>
          <a:xfrm>
            <a:off x="435475" y="2506025"/>
            <a:ext cx="40179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 In this project, when the green flag is clicked, Coco firstly should say ‘’Woof! Woof!" in a speech bubble and next as a sound. But the sound happens before the speech bubble- and Coco only makes one ‘Woof!’ sound! How can we debug this?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g12d47e75622_0_55"/>
          <p:cNvPicPr preferRelativeResize="0"/>
          <p:nvPr/>
        </p:nvPicPr>
        <p:blipFill rotWithShape="1">
          <a:blip r:embed="rId3">
            <a:alphaModFix/>
          </a:blip>
          <a:srcRect/>
          <a:stretch/>
        </p:blipFill>
        <p:spPr>
          <a:xfrm>
            <a:off x="4173950" y="1943525"/>
            <a:ext cx="4387349" cy="2814250"/>
          </a:xfrm>
          <a:prstGeom prst="rect">
            <a:avLst/>
          </a:prstGeom>
          <a:noFill/>
          <a:ln>
            <a:noFill/>
          </a:ln>
        </p:spPr>
      </p:pic>
      <p:sp>
        <p:nvSpPr>
          <p:cNvPr id="464" name="Google Shape;464;g12d47e75622_0_5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2 Answer Key</a:t>
            </a:r>
            <a:endParaRPr/>
          </a:p>
        </p:txBody>
      </p:sp>
      <p:sp>
        <p:nvSpPr>
          <p:cNvPr id="465" name="Google Shape;465;g12d47e75622_0_5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4"/>
              </a:rPr>
              <a:t>https://bit.ly/33gUd3B</a:t>
            </a: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1200"/>
              </a:spcAft>
              <a:buSzPts val="1800"/>
              <a:buNone/>
            </a:pPr>
            <a:endParaRPr/>
          </a:p>
        </p:txBody>
      </p:sp>
      <p:pic>
        <p:nvPicPr>
          <p:cNvPr id="466" name="Google Shape;466;g12d47e75622_0_55"/>
          <p:cNvPicPr preferRelativeResize="0"/>
          <p:nvPr/>
        </p:nvPicPr>
        <p:blipFill rotWithShape="1">
          <a:blip r:embed="rId5">
            <a:alphaModFix/>
          </a:blip>
          <a:srcRect/>
          <a:stretch/>
        </p:blipFill>
        <p:spPr>
          <a:xfrm>
            <a:off x="344749" y="1984575"/>
            <a:ext cx="3582726" cy="2955025"/>
          </a:xfrm>
          <a:prstGeom prst="rect">
            <a:avLst/>
          </a:prstGeom>
          <a:noFill/>
          <a:ln>
            <a:noFill/>
          </a:ln>
        </p:spPr>
      </p:pic>
      <p:sp>
        <p:nvSpPr>
          <p:cNvPr id="467" name="Google Shape;467;g12d47e75622_0_55"/>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12d47e75622_0_6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3:</a:t>
            </a:r>
            <a:endParaRPr/>
          </a:p>
        </p:txBody>
      </p:sp>
      <p:sp>
        <p:nvSpPr>
          <p:cNvPr id="473" name="Google Shape;473;g12d47e75622_0_6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4"/>
              </a:rPr>
              <a:t>https://bit.ly/333GNb9</a:t>
            </a:r>
            <a:endParaRPr sz="1200" u="sng">
              <a:solidFill>
                <a:srgbClr val="0563C1"/>
              </a:solidFill>
            </a:endParaRPr>
          </a:p>
          <a:p>
            <a:pPr marL="0" lvl="0" indent="0" algn="l" rtl="0">
              <a:lnSpc>
                <a:spcPct val="115000"/>
              </a:lnSpc>
              <a:spcBef>
                <a:spcPts val="0"/>
              </a:spcBef>
              <a:spcAft>
                <a:spcPts val="0"/>
              </a:spcAft>
              <a:buSzPts val="1800"/>
              <a:buNone/>
            </a:pPr>
            <a:endParaRPr sz="1200">
              <a:solidFill>
                <a:srgbClr val="000000"/>
              </a:solidFill>
              <a:highlight>
                <a:srgbClr val="FFFFFF"/>
              </a:highlight>
            </a:endParaRPr>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click on</a:t>
            </a:r>
            <a:r>
              <a:rPr lang="en" sz="1200">
                <a:solidFill>
                  <a:srgbClr val="000000"/>
                </a:solidFill>
                <a:highlight>
                  <a:srgbClr val="FFFFFF"/>
                </a:highlight>
              </a:rPr>
              <a:t> </a:t>
            </a:r>
            <a:endParaRPr/>
          </a:p>
        </p:txBody>
      </p:sp>
      <p:pic>
        <p:nvPicPr>
          <p:cNvPr id="474" name="Google Shape;474;g12d47e75622_0_63"/>
          <p:cNvPicPr preferRelativeResize="0"/>
          <p:nvPr/>
        </p:nvPicPr>
        <p:blipFill rotWithShape="1">
          <a:blip r:embed="rId5">
            <a:alphaModFix/>
          </a:blip>
          <a:srcRect/>
          <a:stretch/>
        </p:blipFill>
        <p:spPr>
          <a:xfrm>
            <a:off x="1779525" y="1801525"/>
            <a:ext cx="816768" cy="269825"/>
          </a:xfrm>
          <a:prstGeom prst="rect">
            <a:avLst/>
          </a:prstGeom>
          <a:noFill/>
          <a:ln>
            <a:noFill/>
          </a:ln>
        </p:spPr>
      </p:pic>
      <p:pic>
        <p:nvPicPr>
          <p:cNvPr id="475" name="Google Shape;475;g12d47e75622_0_63"/>
          <p:cNvPicPr preferRelativeResize="0"/>
          <p:nvPr/>
        </p:nvPicPr>
        <p:blipFill rotWithShape="1">
          <a:blip r:embed="rId6">
            <a:alphaModFix/>
          </a:blip>
          <a:srcRect/>
          <a:stretch/>
        </p:blipFill>
        <p:spPr>
          <a:xfrm>
            <a:off x="5704326" y="1232713"/>
            <a:ext cx="2340876" cy="3003475"/>
          </a:xfrm>
          <a:prstGeom prst="rect">
            <a:avLst/>
          </a:prstGeom>
          <a:noFill/>
          <a:ln>
            <a:noFill/>
          </a:ln>
        </p:spPr>
      </p:pic>
      <p:sp>
        <p:nvSpPr>
          <p:cNvPr id="476" name="Google Shape;476;g12d47e75622_0_63"/>
          <p:cNvSpPr txBox="1"/>
          <p:nvPr/>
        </p:nvSpPr>
        <p:spPr>
          <a:xfrm>
            <a:off x="435475" y="2506025"/>
            <a:ext cx="40179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 When the green flag is clicked, both Coco and Pascal should respond to Pearl and say "Hi, Pearl!". But only Pascal responds and says "Hi, Pearl!". How do we fix the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12d47e75622_0_7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3 Answer Key</a:t>
            </a:r>
            <a:endParaRPr/>
          </a:p>
        </p:txBody>
      </p:sp>
      <p:sp>
        <p:nvSpPr>
          <p:cNvPr id="482" name="Google Shape;482;g12d47e75622_0_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https://bit.ly/31Ezar0</a:t>
            </a: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1200"/>
              </a:spcAft>
              <a:buSzPts val="1800"/>
              <a:buNone/>
            </a:pPr>
            <a:endParaRPr/>
          </a:p>
        </p:txBody>
      </p:sp>
      <p:sp>
        <p:nvSpPr>
          <p:cNvPr id="483" name="Google Shape;483;g12d47e75622_0_71"/>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pic>
        <p:nvPicPr>
          <p:cNvPr id="484" name="Google Shape;484;g12d47e75622_0_71"/>
          <p:cNvPicPr preferRelativeResize="0"/>
          <p:nvPr/>
        </p:nvPicPr>
        <p:blipFill rotWithShape="1">
          <a:blip r:embed="rId4">
            <a:alphaModFix/>
          </a:blip>
          <a:srcRect/>
          <a:stretch/>
        </p:blipFill>
        <p:spPr>
          <a:xfrm>
            <a:off x="399099" y="2061025"/>
            <a:ext cx="3722926" cy="3029425"/>
          </a:xfrm>
          <a:prstGeom prst="rect">
            <a:avLst/>
          </a:prstGeom>
          <a:noFill/>
          <a:ln>
            <a:noFill/>
          </a:ln>
        </p:spPr>
      </p:pic>
      <p:pic>
        <p:nvPicPr>
          <p:cNvPr id="485" name="Google Shape;485;g12d47e75622_0_71"/>
          <p:cNvPicPr preferRelativeResize="0"/>
          <p:nvPr/>
        </p:nvPicPr>
        <p:blipFill rotWithShape="1">
          <a:blip r:embed="rId5">
            <a:alphaModFix/>
          </a:blip>
          <a:srcRect/>
          <a:stretch/>
        </p:blipFill>
        <p:spPr>
          <a:xfrm>
            <a:off x="4322625" y="2174000"/>
            <a:ext cx="3984725" cy="2803475"/>
          </a:xfrm>
          <a:prstGeom prst="rect">
            <a:avLst/>
          </a:prstGeom>
          <a:noFill/>
          <a:ln>
            <a:noFill/>
          </a:ln>
        </p:spPr>
      </p:pic>
      <p:sp>
        <p:nvSpPr>
          <p:cNvPr id="486" name="Google Shape;486;g12d47e75622_0_71"/>
          <p:cNvSpPr/>
          <p:nvPr/>
        </p:nvSpPr>
        <p:spPr>
          <a:xfrm>
            <a:off x="4427550" y="2582476"/>
            <a:ext cx="2279700" cy="8073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2d47e75622_0_71"/>
          <p:cNvSpPr/>
          <p:nvPr/>
        </p:nvSpPr>
        <p:spPr>
          <a:xfrm rot="5627948">
            <a:off x="5941866" y="1749329"/>
            <a:ext cx="842151" cy="779310"/>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12d47e75622_0_8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4 - Bonus</a:t>
            </a:r>
            <a:endParaRPr/>
          </a:p>
        </p:txBody>
      </p:sp>
      <p:sp>
        <p:nvSpPr>
          <p:cNvPr id="493" name="Google Shape;493;g12d47e75622_0_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4"/>
              </a:rPr>
              <a:t>https://bit.ly/3HI5NmX</a:t>
            </a:r>
            <a:endParaRPr sz="1200" u="sng">
              <a:solidFill>
                <a:srgbClr val="0563C1"/>
              </a:solidFill>
            </a:endParaRPr>
          </a:p>
          <a:p>
            <a:pPr marL="0" lvl="0" indent="0" algn="l" rtl="0">
              <a:lnSpc>
                <a:spcPct val="115000"/>
              </a:lnSpc>
              <a:spcBef>
                <a:spcPts val="0"/>
              </a:spcBef>
              <a:spcAft>
                <a:spcPts val="0"/>
              </a:spcAft>
              <a:buSzPts val="1800"/>
              <a:buNone/>
            </a:pPr>
            <a:endParaRPr sz="1200">
              <a:solidFill>
                <a:srgbClr val="000000"/>
              </a:solidFill>
              <a:highlight>
                <a:srgbClr val="FFFFFF"/>
              </a:highlight>
            </a:endParaRPr>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click on</a:t>
            </a:r>
            <a:r>
              <a:rPr lang="en" sz="1200">
                <a:solidFill>
                  <a:srgbClr val="000000"/>
                </a:solidFill>
                <a:highlight>
                  <a:srgbClr val="FFFFFF"/>
                </a:highlight>
              </a:rPr>
              <a:t> </a:t>
            </a:r>
            <a:endParaRPr/>
          </a:p>
        </p:txBody>
      </p:sp>
      <p:pic>
        <p:nvPicPr>
          <p:cNvPr id="494" name="Google Shape;494;g12d47e75622_0_81"/>
          <p:cNvPicPr preferRelativeResize="0"/>
          <p:nvPr/>
        </p:nvPicPr>
        <p:blipFill rotWithShape="1">
          <a:blip r:embed="rId5">
            <a:alphaModFix/>
          </a:blip>
          <a:srcRect/>
          <a:stretch/>
        </p:blipFill>
        <p:spPr>
          <a:xfrm>
            <a:off x="1779525" y="1801525"/>
            <a:ext cx="816768" cy="269825"/>
          </a:xfrm>
          <a:prstGeom prst="rect">
            <a:avLst/>
          </a:prstGeom>
          <a:noFill/>
          <a:ln>
            <a:noFill/>
          </a:ln>
        </p:spPr>
      </p:pic>
      <p:pic>
        <p:nvPicPr>
          <p:cNvPr id="495" name="Google Shape;495;g12d47e75622_0_81"/>
          <p:cNvPicPr preferRelativeResize="0"/>
          <p:nvPr/>
        </p:nvPicPr>
        <p:blipFill rotWithShape="1">
          <a:blip r:embed="rId6">
            <a:alphaModFix/>
          </a:blip>
          <a:srcRect/>
          <a:stretch/>
        </p:blipFill>
        <p:spPr>
          <a:xfrm>
            <a:off x="5704326" y="1232713"/>
            <a:ext cx="2340876" cy="3003475"/>
          </a:xfrm>
          <a:prstGeom prst="rect">
            <a:avLst/>
          </a:prstGeom>
          <a:noFill/>
          <a:ln>
            <a:noFill/>
          </a:ln>
        </p:spPr>
      </p:pic>
      <p:sp>
        <p:nvSpPr>
          <p:cNvPr id="496" name="Google Shape;496;g12d47e75622_0_81"/>
          <p:cNvSpPr txBox="1"/>
          <p:nvPr/>
        </p:nvSpPr>
        <p:spPr>
          <a:xfrm>
            <a:off x="470050" y="2458750"/>
            <a:ext cx="4022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 </a:t>
            </a:r>
            <a:r>
              <a:rPr lang="en" sz="1400" b="0" i="0" u="none" strike="noStrike" cap="none">
                <a:solidFill>
                  <a:srgbClr val="000000"/>
                </a:solidFill>
                <a:latin typeface="Arial"/>
                <a:ea typeface="Arial"/>
                <a:cs typeface="Arial"/>
                <a:sym typeface="Arial"/>
              </a:rPr>
              <a:t>When green flag is clicked, Coco should start on top of bed. Can you reset?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12d47e75622_0_8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Bonus Debugging Challenge 4 Answer Key</a:t>
            </a:r>
            <a:endParaRPr/>
          </a:p>
        </p:txBody>
      </p:sp>
      <p:sp>
        <p:nvSpPr>
          <p:cNvPr id="502" name="Google Shape;502;g12d47e75622_0_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https://bit.ly/32Ti2yu</a:t>
            </a: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1200"/>
              </a:spcAft>
              <a:buSzPts val="1800"/>
              <a:buNone/>
            </a:pPr>
            <a:endParaRPr/>
          </a:p>
        </p:txBody>
      </p:sp>
      <p:pic>
        <p:nvPicPr>
          <p:cNvPr id="503" name="Google Shape;503;g12d47e75622_0_89"/>
          <p:cNvPicPr preferRelativeResize="0"/>
          <p:nvPr/>
        </p:nvPicPr>
        <p:blipFill rotWithShape="1">
          <a:blip r:embed="rId4">
            <a:alphaModFix/>
          </a:blip>
          <a:srcRect/>
          <a:stretch/>
        </p:blipFill>
        <p:spPr>
          <a:xfrm>
            <a:off x="377948" y="1684375"/>
            <a:ext cx="3492275" cy="2637475"/>
          </a:xfrm>
          <a:prstGeom prst="rect">
            <a:avLst/>
          </a:prstGeom>
          <a:noFill/>
          <a:ln>
            <a:noFill/>
          </a:ln>
        </p:spPr>
      </p:pic>
      <p:pic>
        <p:nvPicPr>
          <p:cNvPr id="504" name="Google Shape;504;g12d47e75622_0_89"/>
          <p:cNvPicPr preferRelativeResize="0"/>
          <p:nvPr/>
        </p:nvPicPr>
        <p:blipFill rotWithShape="1">
          <a:blip r:embed="rId5">
            <a:alphaModFix/>
          </a:blip>
          <a:srcRect/>
          <a:stretch/>
        </p:blipFill>
        <p:spPr>
          <a:xfrm>
            <a:off x="4115600" y="2323175"/>
            <a:ext cx="4395799" cy="1998675"/>
          </a:xfrm>
          <a:prstGeom prst="rect">
            <a:avLst/>
          </a:prstGeom>
          <a:noFill/>
          <a:ln>
            <a:noFill/>
          </a:ln>
        </p:spPr>
      </p:pic>
      <p:sp>
        <p:nvSpPr>
          <p:cNvPr id="505" name="Google Shape;505;g12d47e75622_0_89"/>
          <p:cNvSpPr/>
          <p:nvPr/>
        </p:nvSpPr>
        <p:spPr>
          <a:xfrm>
            <a:off x="4183000" y="2193050"/>
            <a:ext cx="1585800" cy="912000"/>
          </a:xfrm>
          <a:prstGeom prst="rect">
            <a:avLst/>
          </a:prstGeom>
          <a:noFill/>
          <a:ln w="38100" cap="flat" cmpd="sng">
            <a:solidFill>
              <a:srgbClr val="0563C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g12d47e75622_0_89"/>
          <p:cNvSpPr txBox="1"/>
          <p:nvPr/>
        </p:nvSpPr>
        <p:spPr>
          <a:xfrm>
            <a:off x="4158200" y="1663275"/>
            <a:ext cx="312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Scratch block Warm up: Pattern 1</a:t>
            </a:r>
            <a:endParaRPr/>
          </a:p>
        </p:txBody>
      </p:sp>
      <p:sp>
        <p:nvSpPr>
          <p:cNvPr id="118" name="Google Shape;118;p3"/>
          <p:cNvSpPr txBox="1">
            <a:spLocks noGrp="1"/>
          </p:cNvSpPr>
          <p:nvPr>
            <p:ph type="body" idx="1"/>
          </p:nvPr>
        </p:nvSpPr>
        <p:spPr>
          <a:xfrm>
            <a:off x="208450" y="839950"/>
            <a:ext cx="5821500" cy="1184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1200"/>
              </a:spcAft>
              <a:buSzPts val="1800"/>
              <a:buNone/>
            </a:pPr>
            <a:r>
              <a:rPr lang="en"/>
              <a:t>Use this space to create your pattern digitally! You can use the space on this slide to copy, paste, and move around the blocks to create your pattern. </a:t>
            </a:r>
            <a:endParaRPr/>
          </a:p>
        </p:txBody>
      </p:sp>
      <p:pic>
        <p:nvPicPr>
          <p:cNvPr id="119" name="Google Shape;119;p3"/>
          <p:cNvPicPr preferRelativeResize="0"/>
          <p:nvPr/>
        </p:nvPicPr>
        <p:blipFill rotWithShape="1">
          <a:blip r:embed="rId3">
            <a:alphaModFix/>
          </a:blip>
          <a:srcRect/>
          <a:stretch/>
        </p:blipFill>
        <p:spPr>
          <a:xfrm>
            <a:off x="5785200" y="3208038"/>
            <a:ext cx="1828800" cy="493776"/>
          </a:xfrm>
          <a:prstGeom prst="rect">
            <a:avLst/>
          </a:prstGeom>
          <a:noFill/>
          <a:ln>
            <a:noFill/>
          </a:ln>
        </p:spPr>
      </p:pic>
      <p:pic>
        <p:nvPicPr>
          <p:cNvPr id="120" name="Google Shape;120;p3"/>
          <p:cNvPicPr preferRelativeResize="0"/>
          <p:nvPr/>
        </p:nvPicPr>
        <p:blipFill rotWithShape="1">
          <a:blip r:embed="rId4">
            <a:alphaModFix/>
          </a:blip>
          <a:srcRect/>
          <a:stretch/>
        </p:blipFill>
        <p:spPr>
          <a:xfrm>
            <a:off x="6029925" y="4032725"/>
            <a:ext cx="2377439" cy="731520"/>
          </a:xfrm>
          <a:prstGeom prst="rect">
            <a:avLst/>
          </a:prstGeom>
          <a:noFill/>
          <a:ln>
            <a:noFill/>
          </a:ln>
        </p:spPr>
      </p:pic>
      <p:pic>
        <p:nvPicPr>
          <p:cNvPr id="121" name="Google Shape;121;p3"/>
          <p:cNvPicPr preferRelativeResize="0"/>
          <p:nvPr/>
        </p:nvPicPr>
        <p:blipFill rotWithShape="1">
          <a:blip r:embed="rId5">
            <a:alphaModFix/>
          </a:blip>
          <a:srcRect/>
          <a:stretch/>
        </p:blipFill>
        <p:spPr>
          <a:xfrm>
            <a:off x="5707775" y="2145638"/>
            <a:ext cx="2377439" cy="731520"/>
          </a:xfrm>
          <a:prstGeom prst="rect">
            <a:avLst/>
          </a:prstGeom>
          <a:noFill/>
          <a:ln>
            <a:noFill/>
          </a:ln>
        </p:spPr>
      </p:pic>
      <p:pic>
        <p:nvPicPr>
          <p:cNvPr id="122" name="Google Shape;122;p3"/>
          <p:cNvPicPr preferRelativeResize="0"/>
          <p:nvPr/>
        </p:nvPicPr>
        <p:blipFill rotWithShape="1">
          <a:blip r:embed="rId6">
            <a:alphaModFix/>
          </a:blip>
          <a:srcRect/>
          <a:stretch/>
        </p:blipFill>
        <p:spPr>
          <a:xfrm>
            <a:off x="208450" y="3312389"/>
            <a:ext cx="1828800" cy="512064"/>
          </a:xfrm>
          <a:prstGeom prst="rect">
            <a:avLst/>
          </a:prstGeom>
          <a:noFill/>
          <a:ln>
            <a:noFill/>
          </a:ln>
        </p:spPr>
      </p:pic>
      <p:pic>
        <p:nvPicPr>
          <p:cNvPr id="123" name="Google Shape;123;p3"/>
          <p:cNvPicPr preferRelativeResize="0"/>
          <p:nvPr/>
        </p:nvPicPr>
        <p:blipFill rotWithShape="1">
          <a:blip r:embed="rId7">
            <a:alphaModFix/>
          </a:blip>
          <a:srcRect/>
          <a:stretch/>
        </p:blipFill>
        <p:spPr>
          <a:xfrm>
            <a:off x="3657598" y="3206950"/>
            <a:ext cx="1828801" cy="495946"/>
          </a:xfrm>
          <a:prstGeom prst="rect">
            <a:avLst/>
          </a:prstGeom>
          <a:noFill/>
          <a:ln>
            <a:noFill/>
          </a:ln>
        </p:spPr>
      </p:pic>
      <p:pic>
        <p:nvPicPr>
          <p:cNvPr id="124" name="Google Shape;124;p3"/>
          <p:cNvPicPr preferRelativeResize="0"/>
          <p:nvPr/>
        </p:nvPicPr>
        <p:blipFill rotWithShape="1">
          <a:blip r:embed="rId8">
            <a:alphaModFix/>
          </a:blip>
          <a:srcRect/>
          <a:stretch/>
        </p:blipFill>
        <p:spPr>
          <a:xfrm>
            <a:off x="2271406" y="3303259"/>
            <a:ext cx="914400" cy="530352"/>
          </a:xfrm>
          <a:prstGeom prst="rect">
            <a:avLst/>
          </a:prstGeom>
          <a:noFill/>
          <a:ln>
            <a:noFill/>
          </a:ln>
        </p:spPr>
      </p:pic>
      <p:pic>
        <p:nvPicPr>
          <p:cNvPr id="125" name="Google Shape;125;p3"/>
          <p:cNvPicPr preferRelativeResize="0"/>
          <p:nvPr/>
        </p:nvPicPr>
        <p:blipFill rotWithShape="1">
          <a:blip r:embed="rId9">
            <a:alphaModFix/>
          </a:blip>
          <a:srcRect/>
          <a:stretch/>
        </p:blipFill>
        <p:spPr>
          <a:xfrm>
            <a:off x="454698" y="4032725"/>
            <a:ext cx="1024127" cy="489493"/>
          </a:xfrm>
          <a:prstGeom prst="rect">
            <a:avLst/>
          </a:prstGeom>
          <a:noFill/>
          <a:ln>
            <a:noFill/>
          </a:ln>
        </p:spPr>
      </p:pic>
      <p:grpSp>
        <p:nvGrpSpPr>
          <p:cNvPr id="126" name="Google Shape;126;p3"/>
          <p:cNvGrpSpPr/>
          <p:nvPr/>
        </p:nvGrpSpPr>
        <p:grpSpPr>
          <a:xfrm>
            <a:off x="1569600" y="4122150"/>
            <a:ext cx="2377439" cy="731520"/>
            <a:chOff x="1930475" y="4122150"/>
            <a:chExt cx="2377439" cy="731520"/>
          </a:xfrm>
        </p:grpSpPr>
        <p:pic>
          <p:nvPicPr>
            <p:cNvPr id="127" name="Google Shape;127;p3"/>
            <p:cNvPicPr preferRelativeResize="0"/>
            <p:nvPr/>
          </p:nvPicPr>
          <p:blipFill rotWithShape="1">
            <a:blip r:embed="rId4">
              <a:alphaModFix/>
            </a:blip>
            <a:srcRect/>
            <a:stretch/>
          </p:blipFill>
          <p:spPr>
            <a:xfrm>
              <a:off x="1930475" y="4122150"/>
              <a:ext cx="2377439" cy="731520"/>
            </a:xfrm>
            <a:prstGeom prst="rect">
              <a:avLst/>
            </a:prstGeom>
            <a:noFill/>
            <a:ln>
              <a:noFill/>
            </a:ln>
          </p:spPr>
        </p:pic>
        <p:sp>
          <p:nvSpPr>
            <p:cNvPr id="128" name="Google Shape;128;p3"/>
            <p:cNvSpPr/>
            <p:nvPr/>
          </p:nvSpPr>
          <p:spPr>
            <a:xfrm>
              <a:off x="2661175" y="4249175"/>
              <a:ext cx="165900" cy="16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 name="Google Shape;129;p3"/>
          <p:cNvGrpSpPr/>
          <p:nvPr/>
        </p:nvGrpSpPr>
        <p:grpSpPr>
          <a:xfrm>
            <a:off x="3559150" y="4122150"/>
            <a:ext cx="2377439" cy="731520"/>
            <a:chOff x="3559150" y="4122150"/>
            <a:chExt cx="2377439" cy="731520"/>
          </a:xfrm>
        </p:grpSpPr>
        <p:pic>
          <p:nvPicPr>
            <p:cNvPr id="130" name="Google Shape;130;p3"/>
            <p:cNvPicPr preferRelativeResize="0"/>
            <p:nvPr/>
          </p:nvPicPr>
          <p:blipFill rotWithShape="1">
            <a:blip r:embed="rId5">
              <a:alphaModFix/>
            </a:blip>
            <a:srcRect/>
            <a:stretch/>
          </p:blipFill>
          <p:spPr>
            <a:xfrm>
              <a:off x="3559150" y="4122150"/>
              <a:ext cx="2377439" cy="731520"/>
            </a:xfrm>
            <a:prstGeom prst="rect">
              <a:avLst/>
            </a:prstGeom>
            <a:noFill/>
            <a:ln>
              <a:noFill/>
            </a:ln>
          </p:spPr>
        </p:pic>
        <p:sp>
          <p:nvSpPr>
            <p:cNvPr id="131" name="Google Shape;131;p3"/>
            <p:cNvSpPr/>
            <p:nvPr/>
          </p:nvSpPr>
          <p:spPr>
            <a:xfrm>
              <a:off x="4284075" y="4275350"/>
              <a:ext cx="165900" cy="14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12d47e75622_0_9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5: Bonus</a:t>
            </a:r>
            <a:endParaRPr/>
          </a:p>
        </p:txBody>
      </p:sp>
      <p:sp>
        <p:nvSpPr>
          <p:cNvPr id="512" name="Google Shape;512;g12d47e75622_0_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rgbClr val="0563C1"/>
                </a:solidFill>
                <a:hlinkClick r:id="rId3">
                  <a:extLst>
                    <a:ext uri="{A12FA001-AC4F-418D-AE19-62706E023703}">
                      <ahyp:hlinkClr xmlns:ahyp="http://schemas.microsoft.com/office/drawing/2018/hyperlinkcolor" val="tx"/>
                    </a:ext>
                  </a:extLst>
                </a:hlinkClick>
              </a:rPr>
              <a:t>https://bit.ly/3qPnaLT</a:t>
            </a:r>
            <a:endParaRPr sz="1200" u="sng">
              <a:solidFill>
                <a:srgbClr val="0563C1"/>
              </a:solidFill>
            </a:endParaRPr>
          </a:p>
          <a:p>
            <a:pPr marL="0" lvl="0" indent="0" algn="l" rtl="0">
              <a:lnSpc>
                <a:spcPct val="115000"/>
              </a:lnSpc>
              <a:spcBef>
                <a:spcPts val="0"/>
              </a:spcBef>
              <a:spcAft>
                <a:spcPts val="0"/>
              </a:spcAft>
              <a:buSzPts val="1800"/>
              <a:buNone/>
            </a:pPr>
            <a:endParaRPr sz="1200">
              <a:solidFill>
                <a:srgbClr val="000000"/>
              </a:solidFill>
              <a:highlight>
                <a:srgbClr val="FFFFFF"/>
              </a:highlight>
            </a:endParaRPr>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click on</a:t>
            </a:r>
            <a:r>
              <a:rPr lang="en" sz="1200">
                <a:solidFill>
                  <a:srgbClr val="000000"/>
                </a:solidFill>
                <a:highlight>
                  <a:srgbClr val="FFFFFF"/>
                </a:highlight>
              </a:rPr>
              <a:t> </a:t>
            </a:r>
            <a:endParaRPr/>
          </a:p>
        </p:txBody>
      </p:sp>
      <p:pic>
        <p:nvPicPr>
          <p:cNvPr id="513" name="Google Shape;513;g12d47e75622_0_98"/>
          <p:cNvPicPr preferRelativeResize="0"/>
          <p:nvPr/>
        </p:nvPicPr>
        <p:blipFill rotWithShape="1">
          <a:blip r:embed="rId4">
            <a:alphaModFix/>
          </a:blip>
          <a:srcRect/>
          <a:stretch/>
        </p:blipFill>
        <p:spPr>
          <a:xfrm>
            <a:off x="1779525" y="1801525"/>
            <a:ext cx="816768" cy="269825"/>
          </a:xfrm>
          <a:prstGeom prst="rect">
            <a:avLst/>
          </a:prstGeom>
          <a:noFill/>
          <a:ln>
            <a:noFill/>
          </a:ln>
        </p:spPr>
      </p:pic>
      <p:pic>
        <p:nvPicPr>
          <p:cNvPr id="514" name="Google Shape;514;g12d47e75622_0_98"/>
          <p:cNvPicPr preferRelativeResize="0"/>
          <p:nvPr/>
        </p:nvPicPr>
        <p:blipFill rotWithShape="1">
          <a:blip r:embed="rId5">
            <a:alphaModFix/>
          </a:blip>
          <a:srcRect/>
          <a:stretch/>
        </p:blipFill>
        <p:spPr>
          <a:xfrm>
            <a:off x="5704326" y="1232713"/>
            <a:ext cx="2340876" cy="3003475"/>
          </a:xfrm>
          <a:prstGeom prst="rect">
            <a:avLst/>
          </a:prstGeom>
          <a:noFill/>
          <a:ln>
            <a:noFill/>
          </a:ln>
        </p:spPr>
      </p:pic>
      <p:sp>
        <p:nvSpPr>
          <p:cNvPr id="515" name="Google Shape;515;g12d47e75622_0_98"/>
          <p:cNvSpPr txBox="1"/>
          <p:nvPr/>
        </p:nvSpPr>
        <p:spPr>
          <a:xfrm>
            <a:off x="451975" y="2250850"/>
            <a:ext cx="4601100" cy="2986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(1) I do not want Coco to think, "Hello! I'm Coco. " I want Coco to say, "Hi, my name is Coco."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(2) I do not want Coco to move 200 steps. I want Coco to move 100 steps.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(3) Also, I want Coco to go back to the center of the stage when I click the green flag.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(4) Also, I do not want Coco to meow, I want Coco to bark when I click the green flag.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What should I do? Can you help?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12d47e75622_0_10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5 Answer Key</a:t>
            </a:r>
            <a:endParaRPr/>
          </a:p>
        </p:txBody>
      </p:sp>
      <p:sp>
        <p:nvSpPr>
          <p:cNvPr id="521" name="Google Shape;521;g12d47e75622_0_10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https:/bit.ly/3zuSHXw</a:t>
            </a: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1200"/>
              </a:spcAft>
              <a:buSzPts val="1800"/>
              <a:buNone/>
            </a:pPr>
            <a:endParaRPr/>
          </a:p>
        </p:txBody>
      </p:sp>
      <p:pic>
        <p:nvPicPr>
          <p:cNvPr id="522" name="Google Shape;522;g12d47e75622_0_106"/>
          <p:cNvPicPr preferRelativeResize="0"/>
          <p:nvPr/>
        </p:nvPicPr>
        <p:blipFill rotWithShape="1">
          <a:blip r:embed="rId4">
            <a:alphaModFix/>
          </a:blip>
          <a:srcRect/>
          <a:stretch/>
        </p:blipFill>
        <p:spPr>
          <a:xfrm>
            <a:off x="356629" y="1775650"/>
            <a:ext cx="3812599" cy="2793225"/>
          </a:xfrm>
          <a:prstGeom prst="rect">
            <a:avLst/>
          </a:prstGeom>
          <a:noFill/>
          <a:ln>
            <a:noFill/>
          </a:ln>
        </p:spPr>
      </p:pic>
      <p:pic>
        <p:nvPicPr>
          <p:cNvPr id="523" name="Google Shape;523;g12d47e75622_0_106"/>
          <p:cNvPicPr preferRelativeResize="0"/>
          <p:nvPr/>
        </p:nvPicPr>
        <p:blipFill rotWithShape="1">
          <a:blip r:embed="rId5">
            <a:alphaModFix/>
          </a:blip>
          <a:srcRect/>
          <a:stretch/>
        </p:blipFill>
        <p:spPr>
          <a:xfrm>
            <a:off x="4368425" y="2287000"/>
            <a:ext cx="3703450" cy="2544625"/>
          </a:xfrm>
          <a:prstGeom prst="rect">
            <a:avLst/>
          </a:prstGeom>
          <a:noFill/>
          <a:ln>
            <a:noFill/>
          </a:ln>
        </p:spPr>
      </p:pic>
      <p:sp>
        <p:nvSpPr>
          <p:cNvPr id="524" name="Google Shape;524;g12d47e75622_0_106"/>
          <p:cNvSpPr txBox="1"/>
          <p:nvPr/>
        </p:nvSpPr>
        <p:spPr>
          <a:xfrm>
            <a:off x="4338975" y="1753675"/>
            <a:ext cx="2522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12d47e75622_0_11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6: Bonus </a:t>
            </a:r>
            <a:endParaRPr/>
          </a:p>
        </p:txBody>
      </p:sp>
      <p:sp>
        <p:nvSpPr>
          <p:cNvPr id="530" name="Google Shape;530;g12d47e75622_0_1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4"/>
              </a:rPr>
              <a:t>https://bit.ly/3EYeGr4</a:t>
            </a:r>
            <a:endParaRPr sz="1200" u="sng">
              <a:solidFill>
                <a:srgbClr val="0563C1"/>
              </a:solidFill>
            </a:endParaRPr>
          </a:p>
          <a:p>
            <a:pPr marL="0" lvl="0" indent="0" algn="l" rtl="0">
              <a:lnSpc>
                <a:spcPct val="115000"/>
              </a:lnSpc>
              <a:spcBef>
                <a:spcPts val="0"/>
              </a:spcBef>
              <a:spcAft>
                <a:spcPts val="0"/>
              </a:spcAft>
              <a:buSzPts val="1800"/>
              <a:buNone/>
            </a:pPr>
            <a:endParaRPr sz="1200">
              <a:solidFill>
                <a:srgbClr val="000000"/>
              </a:solidFill>
              <a:highlight>
                <a:srgbClr val="FFFFFF"/>
              </a:highlight>
            </a:endParaRPr>
          </a:p>
          <a:p>
            <a:pPr marL="0" lvl="0" indent="0" algn="l" rtl="0">
              <a:lnSpc>
                <a:spcPct val="115000"/>
              </a:lnSpc>
              <a:spcBef>
                <a:spcPts val="0"/>
              </a:spcBef>
              <a:spcAft>
                <a:spcPts val="0"/>
              </a:spcAft>
              <a:buSzPts val="1800"/>
              <a:buNone/>
            </a:pPr>
            <a:r>
              <a:rPr lang="en" sz="1200">
                <a:solidFill>
                  <a:srgbClr val="000000"/>
                </a:solidFill>
                <a:highlight>
                  <a:srgbClr val="FFFFFF"/>
                </a:highlight>
              </a:rPr>
              <a:t>Next, click on </a:t>
            </a:r>
            <a:endParaRPr/>
          </a:p>
        </p:txBody>
      </p:sp>
      <p:pic>
        <p:nvPicPr>
          <p:cNvPr id="531" name="Google Shape;531;g12d47e75622_0_114"/>
          <p:cNvPicPr preferRelativeResize="0"/>
          <p:nvPr/>
        </p:nvPicPr>
        <p:blipFill rotWithShape="1">
          <a:blip r:embed="rId5">
            <a:alphaModFix/>
          </a:blip>
          <a:srcRect/>
          <a:stretch/>
        </p:blipFill>
        <p:spPr>
          <a:xfrm>
            <a:off x="1372750" y="1720175"/>
            <a:ext cx="816768" cy="269825"/>
          </a:xfrm>
          <a:prstGeom prst="rect">
            <a:avLst/>
          </a:prstGeom>
          <a:noFill/>
          <a:ln>
            <a:noFill/>
          </a:ln>
        </p:spPr>
      </p:pic>
      <p:pic>
        <p:nvPicPr>
          <p:cNvPr id="532" name="Google Shape;532;g12d47e75622_0_114"/>
          <p:cNvPicPr preferRelativeResize="0"/>
          <p:nvPr/>
        </p:nvPicPr>
        <p:blipFill rotWithShape="1">
          <a:blip r:embed="rId6">
            <a:alphaModFix/>
          </a:blip>
          <a:srcRect/>
          <a:stretch/>
        </p:blipFill>
        <p:spPr>
          <a:xfrm>
            <a:off x="5211326" y="1249138"/>
            <a:ext cx="2340876" cy="3003475"/>
          </a:xfrm>
          <a:prstGeom prst="rect">
            <a:avLst/>
          </a:prstGeom>
          <a:noFill/>
          <a:ln>
            <a:noFill/>
          </a:ln>
        </p:spPr>
      </p:pic>
      <p:sp>
        <p:nvSpPr>
          <p:cNvPr id="533" name="Google Shape;533;g12d47e75622_0_114"/>
          <p:cNvSpPr txBox="1"/>
          <p:nvPr/>
        </p:nvSpPr>
        <p:spPr>
          <a:xfrm>
            <a:off x="501200" y="2727875"/>
            <a:ext cx="3475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12d47e75622_0_114"/>
          <p:cNvSpPr/>
          <p:nvPr/>
        </p:nvSpPr>
        <p:spPr>
          <a:xfrm>
            <a:off x="6590425" y="221850"/>
            <a:ext cx="2340900" cy="14490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Arial"/>
                <a:ea typeface="Arial"/>
                <a:cs typeface="Arial"/>
                <a:sym typeface="Arial"/>
              </a:rPr>
              <a:t>Hint: Pay attention to “Wait” blocks</a:t>
            </a:r>
            <a:endParaRPr sz="1400" b="0" i="0" u="none" strike="noStrike" cap="none">
              <a:solidFill>
                <a:srgbClr val="000000"/>
              </a:solidFill>
              <a:latin typeface="Arial"/>
              <a:ea typeface="Arial"/>
              <a:cs typeface="Arial"/>
              <a:sym typeface="Arial"/>
            </a:endParaRPr>
          </a:p>
        </p:txBody>
      </p:sp>
      <p:sp>
        <p:nvSpPr>
          <p:cNvPr id="535" name="Google Shape;535;g12d47e75622_0_114"/>
          <p:cNvSpPr txBox="1"/>
          <p:nvPr/>
        </p:nvSpPr>
        <p:spPr>
          <a:xfrm>
            <a:off x="461025" y="2413550"/>
            <a:ext cx="3950400" cy="169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 In this project, Coco wants to show you a dance. When you click on the green flag, she should do a dance while the dance music plays along with her. However, as soon as she starts to dance she stops but the dance beat continues without her! How can we fix this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12d47e75622_0_12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Bonus Debugging Challenge 6 Answer Key</a:t>
            </a:r>
            <a:endParaRPr/>
          </a:p>
        </p:txBody>
      </p:sp>
      <p:sp>
        <p:nvSpPr>
          <p:cNvPr id="541" name="Google Shape;541;g12d47e75622_0_1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https://bit.ly/3JDZUZU</a:t>
            </a: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1200"/>
              </a:spcAft>
              <a:buSzPts val="1800"/>
              <a:buNone/>
            </a:pPr>
            <a:endParaRPr/>
          </a:p>
        </p:txBody>
      </p:sp>
      <p:pic>
        <p:nvPicPr>
          <p:cNvPr id="542" name="Google Shape;542;g12d47e75622_0_124"/>
          <p:cNvPicPr preferRelativeResize="0"/>
          <p:nvPr/>
        </p:nvPicPr>
        <p:blipFill rotWithShape="1">
          <a:blip r:embed="rId4">
            <a:alphaModFix/>
          </a:blip>
          <a:srcRect/>
          <a:stretch/>
        </p:blipFill>
        <p:spPr>
          <a:xfrm>
            <a:off x="385474" y="1635075"/>
            <a:ext cx="3686299" cy="3040099"/>
          </a:xfrm>
          <a:prstGeom prst="rect">
            <a:avLst/>
          </a:prstGeom>
          <a:noFill/>
          <a:ln>
            <a:noFill/>
          </a:ln>
        </p:spPr>
      </p:pic>
      <p:pic>
        <p:nvPicPr>
          <p:cNvPr id="543" name="Google Shape;543;g12d47e75622_0_124"/>
          <p:cNvPicPr preferRelativeResize="0"/>
          <p:nvPr/>
        </p:nvPicPr>
        <p:blipFill rotWithShape="1">
          <a:blip r:embed="rId5">
            <a:alphaModFix/>
          </a:blip>
          <a:srcRect/>
          <a:stretch/>
        </p:blipFill>
        <p:spPr>
          <a:xfrm>
            <a:off x="4215175" y="2079064"/>
            <a:ext cx="3902399" cy="2641387"/>
          </a:xfrm>
          <a:prstGeom prst="rect">
            <a:avLst/>
          </a:prstGeom>
          <a:noFill/>
          <a:ln>
            <a:noFill/>
          </a:ln>
        </p:spPr>
      </p:pic>
      <p:sp>
        <p:nvSpPr>
          <p:cNvPr id="544" name="Google Shape;544;g12d47e75622_0_124"/>
          <p:cNvSpPr/>
          <p:nvPr/>
        </p:nvSpPr>
        <p:spPr>
          <a:xfrm>
            <a:off x="6834775" y="2445903"/>
            <a:ext cx="1282800" cy="251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g12d47e75622_0_124"/>
          <p:cNvSpPr/>
          <p:nvPr/>
        </p:nvSpPr>
        <p:spPr>
          <a:xfrm rot="5628072">
            <a:off x="7818177" y="1876792"/>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g12d47e75622_0_124"/>
          <p:cNvSpPr txBox="1"/>
          <p:nvPr/>
        </p:nvSpPr>
        <p:spPr>
          <a:xfrm>
            <a:off x="4257625" y="1627125"/>
            <a:ext cx="281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2d47e75622_0_13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Finished!</a:t>
            </a:r>
            <a:endParaRPr/>
          </a:p>
        </p:txBody>
      </p:sp>
      <p:sp>
        <p:nvSpPr>
          <p:cNvPr id="552" name="Google Shape;552;g12d47e75622_0_134"/>
          <p:cNvSpPr txBox="1"/>
          <p:nvPr/>
        </p:nvSpPr>
        <p:spPr>
          <a:xfrm>
            <a:off x="244075" y="1364950"/>
            <a:ext cx="8208000" cy="2662800"/>
          </a:xfrm>
          <a:prstGeom prst="rect">
            <a:avLst/>
          </a:prstGeom>
          <a:noFill/>
          <a:ln>
            <a:noFill/>
          </a:ln>
        </p:spPr>
        <p:txBody>
          <a:bodyPr spcFirstLastPara="1" wrap="square" lIns="91425" tIns="91425" rIns="91425" bIns="91425" anchor="t" anchorCtr="0">
            <a:spAutoFit/>
          </a:bodyPr>
          <a:lstStyle/>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Discuss your testing and debugging practices with a partner. Make note of the similarities and differences in your strategies. </a:t>
            </a:r>
            <a:endParaRPr sz="2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Add code commentary by right clicking on blocks in your scripts. This can help others understand different parts of your program! </a:t>
            </a:r>
            <a:endParaRPr sz="2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Help a neighbor!</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12d47e75622_0_13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Acknowledgments:</a:t>
            </a:r>
            <a:endParaRPr/>
          </a:p>
        </p:txBody>
      </p:sp>
      <p:sp>
        <p:nvSpPr>
          <p:cNvPr id="558" name="Google Shape;558;g12d47e75622_0_1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Activities were adapted from ScratchEdTeam and Impact Conectar!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Scratch block Warm up: Pattern 2</a:t>
            </a:r>
            <a:endParaRPr/>
          </a:p>
        </p:txBody>
      </p:sp>
      <p:sp>
        <p:nvSpPr>
          <p:cNvPr id="137" name="Google Shape;137;p4"/>
          <p:cNvSpPr txBox="1">
            <a:spLocks noGrp="1"/>
          </p:cNvSpPr>
          <p:nvPr>
            <p:ph type="body" idx="1"/>
          </p:nvPr>
        </p:nvSpPr>
        <p:spPr>
          <a:xfrm>
            <a:off x="208450" y="839950"/>
            <a:ext cx="5821500" cy="1184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Use this space for your second pattern (if you have one!)</a:t>
            </a:r>
            <a:endParaRPr/>
          </a:p>
        </p:txBody>
      </p:sp>
      <p:pic>
        <p:nvPicPr>
          <p:cNvPr id="138" name="Google Shape;138;p4"/>
          <p:cNvPicPr preferRelativeResize="0"/>
          <p:nvPr/>
        </p:nvPicPr>
        <p:blipFill rotWithShape="1">
          <a:blip r:embed="rId3">
            <a:alphaModFix/>
          </a:blip>
          <a:srcRect/>
          <a:stretch/>
        </p:blipFill>
        <p:spPr>
          <a:xfrm>
            <a:off x="5879000" y="3010900"/>
            <a:ext cx="1828800" cy="493776"/>
          </a:xfrm>
          <a:prstGeom prst="rect">
            <a:avLst/>
          </a:prstGeom>
          <a:noFill/>
          <a:ln>
            <a:noFill/>
          </a:ln>
        </p:spPr>
      </p:pic>
      <p:pic>
        <p:nvPicPr>
          <p:cNvPr id="139" name="Google Shape;139;p4"/>
          <p:cNvPicPr preferRelativeResize="0"/>
          <p:nvPr/>
        </p:nvPicPr>
        <p:blipFill rotWithShape="1">
          <a:blip r:embed="rId4">
            <a:alphaModFix/>
          </a:blip>
          <a:srcRect/>
          <a:stretch/>
        </p:blipFill>
        <p:spPr>
          <a:xfrm>
            <a:off x="6029925" y="4032725"/>
            <a:ext cx="2377439" cy="731520"/>
          </a:xfrm>
          <a:prstGeom prst="rect">
            <a:avLst/>
          </a:prstGeom>
          <a:noFill/>
          <a:ln>
            <a:noFill/>
          </a:ln>
        </p:spPr>
      </p:pic>
      <p:pic>
        <p:nvPicPr>
          <p:cNvPr id="140" name="Google Shape;140;p4"/>
          <p:cNvPicPr preferRelativeResize="0"/>
          <p:nvPr/>
        </p:nvPicPr>
        <p:blipFill rotWithShape="1">
          <a:blip r:embed="rId5">
            <a:alphaModFix/>
          </a:blip>
          <a:srcRect/>
          <a:stretch/>
        </p:blipFill>
        <p:spPr>
          <a:xfrm>
            <a:off x="6216250" y="1714750"/>
            <a:ext cx="2377439" cy="731520"/>
          </a:xfrm>
          <a:prstGeom prst="rect">
            <a:avLst/>
          </a:prstGeom>
          <a:noFill/>
          <a:ln>
            <a:noFill/>
          </a:ln>
        </p:spPr>
      </p:pic>
      <p:pic>
        <p:nvPicPr>
          <p:cNvPr id="141" name="Google Shape;141;p4"/>
          <p:cNvPicPr preferRelativeResize="0"/>
          <p:nvPr/>
        </p:nvPicPr>
        <p:blipFill rotWithShape="1">
          <a:blip r:embed="rId6">
            <a:alphaModFix/>
          </a:blip>
          <a:srcRect/>
          <a:stretch/>
        </p:blipFill>
        <p:spPr>
          <a:xfrm>
            <a:off x="208450" y="3312389"/>
            <a:ext cx="1828800" cy="512064"/>
          </a:xfrm>
          <a:prstGeom prst="rect">
            <a:avLst/>
          </a:prstGeom>
          <a:noFill/>
          <a:ln>
            <a:noFill/>
          </a:ln>
        </p:spPr>
      </p:pic>
      <p:pic>
        <p:nvPicPr>
          <p:cNvPr id="142" name="Google Shape;142;p4"/>
          <p:cNvPicPr preferRelativeResize="0"/>
          <p:nvPr/>
        </p:nvPicPr>
        <p:blipFill rotWithShape="1">
          <a:blip r:embed="rId7">
            <a:alphaModFix/>
          </a:blip>
          <a:srcRect/>
          <a:stretch/>
        </p:blipFill>
        <p:spPr>
          <a:xfrm>
            <a:off x="3657598" y="1832538"/>
            <a:ext cx="1828801" cy="495946"/>
          </a:xfrm>
          <a:prstGeom prst="rect">
            <a:avLst/>
          </a:prstGeom>
          <a:noFill/>
          <a:ln>
            <a:noFill/>
          </a:ln>
        </p:spPr>
      </p:pic>
      <p:pic>
        <p:nvPicPr>
          <p:cNvPr id="143" name="Google Shape;143;p4"/>
          <p:cNvPicPr preferRelativeResize="0"/>
          <p:nvPr/>
        </p:nvPicPr>
        <p:blipFill rotWithShape="1">
          <a:blip r:embed="rId8">
            <a:alphaModFix/>
          </a:blip>
          <a:srcRect/>
          <a:stretch/>
        </p:blipFill>
        <p:spPr>
          <a:xfrm>
            <a:off x="3657606" y="1302209"/>
            <a:ext cx="914400" cy="530352"/>
          </a:xfrm>
          <a:prstGeom prst="rect">
            <a:avLst/>
          </a:prstGeom>
          <a:noFill/>
          <a:ln>
            <a:noFill/>
          </a:ln>
        </p:spPr>
      </p:pic>
      <p:pic>
        <p:nvPicPr>
          <p:cNvPr id="144" name="Google Shape;144;p4"/>
          <p:cNvPicPr preferRelativeResize="0"/>
          <p:nvPr/>
        </p:nvPicPr>
        <p:blipFill rotWithShape="1">
          <a:blip r:embed="rId9">
            <a:alphaModFix/>
          </a:blip>
          <a:srcRect/>
          <a:stretch/>
        </p:blipFill>
        <p:spPr>
          <a:xfrm>
            <a:off x="208448" y="4122150"/>
            <a:ext cx="1024127" cy="489493"/>
          </a:xfrm>
          <a:prstGeom prst="rect">
            <a:avLst/>
          </a:prstGeom>
          <a:noFill/>
          <a:ln>
            <a:noFill/>
          </a:ln>
        </p:spPr>
      </p:pic>
      <p:grpSp>
        <p:nvGrpSpPr>
          <p:cNvPr id="145" name="Google Shape;145;p4"/>
          <p:cNvGrpSpPr/>
          <p:nvPr/>
        </p:nvGrpSpPr>
        <p:grpSpPr>
          <a:xfrm>
            <a:off x="1539875" y="4122150"/>
            <a:ext cx="2377439" cy="731520"/>
            <a:chOff x="1930475" y="4122150"/>
            <a:chExt cx="2377439" cy="731520"/>
          </a:xfrm>
        </p:grpSpPr>
        <p:pic>
          <p:nvPicPr>
            <p:cNvPr id="146" name="Google Shape;146;p4"/>
            <p:cNvPicPr preferRelativeResize="0"/>
            <p:nvPr/>
          </p:nvPicPr>
          <p:blipFill rotWithShape="1">
            <a:blip r:embed="rId4">
              <a:alphaModFix/>
            </a:blip>
            <a:srcRect/>
            <a:stretch/>
          </p:blipFill>
          <p:spPr>
            <a:xfrm>
              <a:off x="1930475" y="4122150"/>
              <a:ext cx="2377439" cy="731520"/>
            </a:xfrm>
            <a:prstGeom prst="rect">
              <a:avLst/>
            </a:prstGeom>
            <a:noFill/>
            <a:ln>
              <a:noFill/>
            </a:ln>
          </p:spPr>
        </p:pic>
        <p:sp>
          <p:nvSpPr>
            <p:cNvPr id="147" name="Google Shape;147;p4"/>
            <p:cNvSpPr/>
            <p:nvPr/>
          </p:nvSpPr>
          <p:spPr>
            <a:xfrm>
              <a:off x="2661175" y="4249175"/>
              <a:ext cx="165900" cy="16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4"/>
          <p:cNvGrpSpPr/>
          <p:nvPr/>
        </p:nvGrpSpPr>
        <p:grpSpPr>
          <a:xfrm>
            <a:off x="3559150" y="4122150"/>
            <a:ext cx="2377439" cy="731520"/>
            <a:chOff x="3559150" y="4122150"/>
            <a:chExt cx="2377439" cy="731520"/>
          </a:xfrm>
        </p:grpSpPr>
        <p:pic>
          <p:nvPicPr>
            <p:cNvPr id="149" name="Google Shape;149;p4"/>
            <p:cNvPicPr preferRelativeResize="0"/>
            <p:nvPr/>
          </p:nvPicPr>
          <p:blipFill rotWithShape="1">
            <a:blip r:embed="rId5">
              <a:alphaModFix/>
            </a:blip>
            <a:srcRect/>
            <a:stretch/>
          </p:blipFill>
          <p:spPr>
            <a:xfrm>
              <a:off x="3559150" y="4122150"/>
              <a:ext cx="2377439" cy="731520"/>
            </a:xfrm>
            <a:prstGeom prst="rect">
              <a:avLst/>
            </a:prstGeom>
            <a:noFill/>
            <a:ln>
              <a:noFill/>
            </a:ln>
          </p:spPr>
        </p:pic>
        <p:sp>
          <p:nvSpPr>
            <p:cNvPr id="150" name="Google Shape;150;p4"/>
            <p:cNvSpPr/>
            <p:nvPr/>
          </p:nvSpPr>
          <p:spPr>
            <a:xfrm>
              <a:off x="4284075" y="4275350"/>
              <a:ext cx="165900" cy="14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26585dc664_0_5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Pair Programming</a:t>
            </a:r>
            <a:endParaRPr/>
          </a:p>
        </p:txBody>
      </p:sp>
      <p:pic>
        <p:nvPicPr>
          <p:cNvPr id="156" name="Google Shape;156;g126585dc664_0_53" descr="Featuring Fiona and Semira from Generation Code. &#10;Special thanks to Eckstein Middle School for use of the space.&#10;&#10;Help us caption &amp; translate this video!&#10;&#10;https://amara.org/v/FjE2/" title="Pair Programming">
            <a:hlinkClick r:id="rId3"/>
          </p:cNvPr>
          <p:cNvPicPr preferRelativeResize="0"/>
          <p:nvPr/>
        </p:nvPicPr>
        <p:blipFill rotWithShape="1">
          <a:blip r:embed="rId4">
            <a:alphaModFix/>
          </a:blip>
          <a:srcRect/>
          <a:stretch/>
        </p:blipFill>
        <p:spPr>
          <a:xfrm>
            <a:off x="2380975" y="1187650"/>
            <a:ext cx="4508100" cy="3381075"/>
          </a:xfrm>
          <a:prstGeom prst="rect">
            <a:avLst/>
          </a:prstGeom>
          <a:noFill/>
          <a:ln>
            <a:noFill/>
          </a:ln>
        </p:spPr>
      </p:pic>
      <p:sp>
        <p:nvSpPr>
          <p:cNvPr id="157" name="Google Shape;157;g126585dc664_0_53"/>
          <p:cNvSpPr txBox="1"/>
          <p:nvPr/>
        </p:nvSpPr>
        <p:spPr>
          <a:xfrm>
            <a:off x="3296435" y="530257"/>
            <a:ext cx="57974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https://www.dropbox.com/s/f3ozppb4pk4egku/Pair%20Programming-%281080p%29.mp4?dl=0</a:t>
            </a:r>
            <a:r>
              <a:rPr lang="en"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sheep find the grass.</a:t>
            </a:r>
            <a:endParaRPr/>
          </a:p>
        </p:txBody>
      </p:sp>
      <p:graphicFrame>
        <p:nvGraphicFramePr>
          <p:cNvPr id="163" name="Google Shape;163;p13"/>
          <p:cNvGraphicFramePr/>
          <p:nvPr/>
        </p:nvGraphicFramePr>
        <p:xfrm>
          <a:off x="311700" y="1574500"/>
          <a:ext cx="2160300" cy="14402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pic>
        <p:nvPicPr>
          <p:cNvPr id="164" name="Google Shape;164;p13"/>
          <p:cNvPicPr preferRelativeResize="0"/>
          <p:nvPr/>
        </p:nvPicPr>
        <p:blipFill rotWithShape="1">
          <a:blip r:embed="rId3">
            <a:alphaModFix/>
          </a:blip>
          <a:srcRect/>
          <a:stretch/>
        </p:blipFill>
        <p:spPr>
          <a:xfrm>
            <a:off x="2151450" y="2008850"/>
            <a:ext cx="285750" cy="285750"/>
          </a:xfrm>
          <a:prstGeom prst="rect">
            <a:avLst/>
          </a:prstGeom>
          <a:noFill/>
          <a:ln>
            <a:noFill/>
          </a:ln>
        </p:spPr>
      </p:pic>
      <p:pic>
        <p:nvPicPr>
          <p:cNvPr id="165" name="Google Shape;165;p13"/>
          <p:cNvPicPr preferRelativeResize="0"/>
          <p:nvPr/>
        </p:nvPicPr>
        <p:blipFill rotWithShape="1">
          <a:blip r:embed="rId4">
            <a:alphaModFix/>
          </a:blip>
          <a:srcRect/>
          <a:stretch/>
        </p:blipFill>
        <p:spPr>
          <a:xfrm>
            <a:off x="1751900" y="2741775"/>
            <a:ext cx="360050" cy="252049"/>
          </a:xfrm>
          <a:prstGeom prst="rect">
            <a:avLst/>
          </a:prstGeom>
          <a:noFill/>
          <a:ln>
            <a:noFill/>
          </a:ln>
        </p:spPr>
      </p:pic>
      <p:cxnSp>
        <p:nvCxnSpPr>
          <p:cNvPr id="166" name="Google Shape;166;p13"/>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167" name="Google Shape;167;p13"/>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168" name="Google Shape;168;p13"/>
          <p:cNvSpPr txBox="1"/>
          <p:nvPr/>
        </p:nvSpPr>
        <p:spPr>
          <a:xfrm>
            <a:off x="323950" y="3365800"/>
            <a:ext cx="2113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9" name="Google Shape;169;p13"/>
          <p:cNvPicPr preferRelativeResize="0"/>
          <p:nvPr/>
        </p:nvPicPr>
        <p:blipFill rotWithShape="1">
          <a:blip r:embed="rId5">
            <a:alphaModFix/>
          </a:blip>
          <a:srcRect/>
          <a:stretch/>
        </p:blipFill>
        <p:spPr>
          <a:xfrm>
            <a:off x="6508825" y="1017724"/>
            <a:ext cx="1370950" cy="548640"/>
          </a:xfrm>
          <a:prstGeom prst="rect">
            <a:avLst/>
          </a:prstGeom>
          <a:noFill/>
          <a:ln>
            <a:noFill/>
          </a:ln>
        </p:spPr>
      </p:pic>
      <p:sp>
        <p:nvSpPr>
          <p:cNvPr id="170" name="Google Shape;170;p13"/>
          <p:cNvSpPr txBox="1"/>
          <p:nvPr/>
        </p:nvSpPr>
        <p:spPr>
          <a:xfrm>
            <a:off x="346375" y="3099950"/>
            <a:ext cx="21132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01F1E"/>
                </a:solidFill>
                <a:highlight>
                  <a:srgbClr val="FFFFFF"/>
                </a:highlight>
                <a:latin typeface="Arial"/>
                <a:ea typeface="Arial"/>
                <a:cs typeface="Arial"/>
                <a:sym typeface="Arial"/>
              </a:rPr>
              <a:t>Each square equals to a single step</a:t>
            </a:r>
            <a:endParaRPr sz="1200" b="0" i="0" u="none" strike="noStrike" cap="none">
              <a:solidFill>
                <a:srgbClr val="000000"/>
              </a:solidFill>
              <a:latin typeface="Arial"/>
              <a:ea typeface="Arial"/>
              <a:cs typeface="Arial"/>
              <a:sym typeface="Arial"/>
            </a:endParaRPr>
          </a:p>
        </p:txBody>
      </p:sp>
      <p:grpSp>
        <p:nvGrpSpPr>
          <p:cNvPr id="171" name="Google Shape;171;p13"/>
          <p:cNvGrpSpPr/>
          <p:nvPr/>
        </p:nvGrpSpPr>
        <p:grpSpPr>
          <a:xfrm>
            <a:off x="2861062" y="1846425"/>
            <a:ext cx="1371600" cy="548640"/>
            <a:chOff x="4189600" y="1934550"/>
            <a:chExt cx="1371600" cy="548640"/>
          </a:xfrm>
        </p:grpSpPr>
        <p:pic>
          <p:nvPicPr>
            <p:cNvPr id="172" name="Google Shape;172;p13"/>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173" name="Google Shape;173;p13"/>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174" name="Google Shape;174;p13"/>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175" name="Google Shape;175;p13"/>
          <p:cNvGrpSpPr/>
          <p:nvPr/>
        </p:nvGrpSpPr>
        <p:grpSpPr>
          <a:xfrm>
            <a:off x="2861062" y="2593475"/>
            <a:ext cx="1371600" cy="548640"/>
            <a:chOff x="4189600" y="2593475"/>
            <a:chExt cx="1371600" cy="548640"/>
          </a:xfrm>
        </p:grpSpPr>
        <p:grpSp>
          <p:nvGrpSpPr>
            <p:cNvPr id="176" name="Google Shape;176;p13"/>
            <p:cNvGrpSpPr/>
            <p:nvPr/>
          </p:nvGrpSpPr>
          <p:grpSpPr>
            <a:xfrm>
              <a:off x="4189600" y="2593475"/>
              <a:ext cx="1371600" cy="548640"/>
              <a:chOff x="4189600" y="1934550"/>
              <a:chExt cx="1371600" cy="548640"/>
            </a:xfrm>
          </p:grpSpPr>
          <p:pic>
            <p:nvPicPr>
              <p:cNvPr id="177" name="Google Shape;177;p13"/>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178" name="Google Shape;178;p13"/>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179" name="Google Shape;179;p13"/>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180" name="Google Shape;180;p13"/>
            <p:cNvPicPr preferRelativeResize="0"/>
            <p:nvPr/>
          </p:nvPicPr>
          <p:blipFill rotWithShape="1">
            <a:blip r:embed="rId8">
              <a:alphaModFix/>
            </a:blip>
            <a:srcRect/>
            <a:stretch/>
          </p:blipFill>
          <p:spPr>
            <a:xfrm>
              <a:off x="4501325" y="2753489"/>
              <a:ext cx="228600" cy="228600"/>
            </a:xfrm>
            <a:prstGeom prst="rect">
              <a:avLst/>
            </a:prstGeom>
            <a:noFill/>
            <a:ln>
              <a:noFill/>
            </a:ln>
          </p:spPr>
        </p:pic>
      </p:grpSp>
      <p:grpSp>
        <p:nvGrpSpPr>
          <p:cNvPr id="181" name="Google Shape;181;p13"/>
          <p:cNvGrpSpPr/>
          <p:nvPr/>
        </p:nvGrpSpPr>
        <p:grpSpPr>
          <a:xfrm>
            <a:off x="2861062" y="1099374"/>
            <a:ext cx="1371599" cy="548640"/>
            <a:chOff x="4189588" y="1151724"/>
            <a:chExt cx="1371599" cy="548640"/>
          </a:xfrm>
        </p:grpSpPr>
        <p:pic>
          <p:nvPicPr>
            <p:cNvPr id="182" name="Google Shape;182;p13"/>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183" name="Google Shape;183;p13"/>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184" name="Google Shape;184;p13"/>
          <p:cNvGrpSpPr/>
          <p:nvPr/>
        </p:nvGrpSpPr>
        <p:grpSpPr>
          <a:xfrm>
            <a:off x="2861062" y="4146849"/>
            <a:ext cx="1371599" cy="548640"/>
            <a:chOff x="4189588" y="1151724"/>
            <a:chExt cx="1371599" cy="548640"/>
          </a:xfrm>
        </p:grpSpPr>
        <p:pic>
          <p:nvPicPr>
            <p:cNvPr id="185" name="Google Shape;185;p13"/>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186" name="Google Shape;186;p13"/>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187" name="Google Shape;187;p13"/>
          <p:cNvGrpSpPr/>
          <p:nvPr/>
        </p:nvGrpSpPr>
        <p:grpSpPr>
          <a:xfrm>
            <a:off x="2861062" y="3340524"/>
            <a:ext cx="1371599" cy="548640"/>
            <a:chOff x="4189588" y="1151724"/>
            <a:chExt cx="1371599" cy="548640"/>
          </a:xfrm>
        </p:grpSpPr>
        <p:pic>
          <p:nvPicPr>
            <p:cNvPr id="188" name="Google Shape;188;p13"/>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189" name="Google Shape;189;p13"/>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pic>
        <p:nvPicPr>
          <p:cNvPr id="190" name="Google Shape;190;p13"/>
          <p:cNvPicPr preferRelativeResize="0"/>
          <p:nvPr/>
        </p:nvPicPr>
        <p:blipFill rotWithShape="1">
          <a:blip r:embed="rId10">
            <a:alphaModFix/>
          </a:blip>
          <a:srcRect/>
          <a:stretch/>
        </p:blipFill>
        <p:spPr>
          <a:xfrm>
            <a:off x="138796" y="3118613"/>
            <a:ext cx="285750" cy="2857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sheep find the grass. </a:t>
            </a:r>
            <a:endParaRPr/>
          </a:p>
        </p:txBody>
      </p:sp>
      <p:graphicFrame>
        <p:nvGraphicFramePr>
          <p:cNvPr id="196" name="Google Shape;196;p14"/>
          <p:cNvGraphicFramePr/>
          <p:nvPr/>
        </p:nvGraphicFramePr>
        <p:xfrm>
          <a:off x="311700" y="1574500"/>
          <a:ext cx="2160300" cy="14402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pic>
        <p:nvPicPr>
          <p:cNvPr id="197" name="Google Shape;197;p14"/>
          <p:cNvPicPr preferRelativeResize="0"/>
          <p:nvPr/>
        </p:nvPicPr>
        <p:blipFill rotWithShape="1">
          <a:blip r:embed="rId3">
            <a:alphaModFix/>
          </a:blip>
          <a:srcRect/>
          <a:stretch/>
        </p:blipFill>
        <p:spPr>
          <a:xfrm>
            <a:off x="1031800" y="2008850"/>
            <a:ext cx="285750" cy="285750"/>
          </a:xfrm>
          <a:prstGeom prst="rect">
            <a:avLst/>
          </a:prstGeom>
          <a:noFill/>
          <a:ln>
            <a:noFill/>
          </a:ln>
        </p:spPr>
      </p:pic>
      <p:pic>
        <p:nvPicPr>
          <p:cNvPr id="198" name="Google Shape;198;p14"/>
          <p:cNvPicPr preferRelativeResize="0"/>
          <p:nvPr/>
        </p:nvPicPr>
        <p:blipFill rotWithShape="1">
          <a:blip r:embed="rId4">
            <a:alphaModFix/>
          </a:blip>
          <a:srcRect/>
          <a:stretch/>
        </p:blipFill>
        <p:spPr>
          <a:xfrm flipH="1">
            <a:off x="1751900" y="2741775"/>
            <a:ext cx="360050" cy="252049"/>
          </a:xfrm>
          <a:prstGeom prst="rect">
            <a:avLst/>
          </a:prstGeom>
          <a:noFill/>
          <a:ln>
            <a:noFill/>
          </a:ln>
        </p:spPr>
      </p:pic>
      <p:cxnSp>
        <p:nvCxnSpPr>
          <p:cNvPr id="199" name="Google Shape;199;p14"/>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00" name="Google Shape;200;p14"/>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01" name="Google Shape;201;p14"/>
          <p:cNvSpPr txBox="1"/>
          <p:nvPr/>
        </p:nvSpPr>
        <p:spPr>
          <a:xfrm>
            <a:off x="323950" y="3365800"/>
            <a:ext cx="21132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 (Only use the provided blocks).</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2" name="Google Shape;202;p14"/>
          <p:cNvPicPr preferRelativeResize="0"/>
          <p:nvPr/>
        </p:nvPicPr>
        <p:blipFill rotWithShape="1">
          <a:blip r:embed="rId5">
            <a:alphaModFix/>
          </a:blip>
          <a:srcRect/>
          <a:stretch/>
        </p:blipFill>
        <p:spPr>
          <a:xfrm>
            <a:off x="6508825" y="1017724"/>
            <a:ext cx="1370950" cy="548640"/>
          </a:xfrm>
          <a:prstGeom prst="rect">
            <a:avLst/>
          </a:prstGeom>
          <a:noFill/>
          <a:ln>
            <a:noFill/>
          </a:ln>
        </p:spPr>
      </p:pic>
      <p:grpSp>
        <p:nvGrpSpPr>
          <p:cNvPr id="203" name="Google Shape;203;p14"/>
          <p:cNvGrpSpPr/>
          <p:nvPr/>
        </p:nvGrpSpPr>
        <p:grpSpPr>
          <a:xfrm>
            <a:off x="2861062" y="1846425"/>
            <a:ext cx="1371600" cy="548640"/>
            <a:chOff x="4189600" y="1934550"/>
            <a:chExt cx="1371600" cy="548640"/>
          </a:xfrm>
        </p:grpSpPr>
        <p:pic>
          <p:nvPicPr>
            <p:cNvPr id="204" name="Google Shape;204;p14"/>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05" name="Google Shape;205;p14"/>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06" name="Google Shape;206;p14"/>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07" name="Google Shape;207;p14"/>
          <p:cNvGrpSpPr/>
          <p:nvPr/>
        </p:nvGrpSpPr>
        <p:grpSpPr>
          <a:xfrm>
            <a:off x="2861062" y="2593475"/>
            <a:ext cx="1371600" cy="548640"/>
            <a:chOff x="4189600" y="2593475"/>
            <a:chExt cx="1371600" cy="548640"/>
          </a:xfrm>
        </p:grpSpPr>
        <p:grpSp>
          <p:nvGrpSpPr>
            <p:cNvPr id="208" name="Google Shape;208;p14"/>
            <p:cNvGrpSpPr/>
            <p:nvPr/>
          </p:nvGrpSpPr>
          <p:grpSpPr>
            <a:xfrm>
              <a:off x="4189600" y="2593475"/>
              <a:ext cx="1371600" cy="548640"/>
              <a:chOff x="4189600" y="1934550"/>
              <a:chExt cx="1371600" cy="548640"/>
            </a:xfrm>
          </p:grpSpPr>
          <p:pic>
            <p:nvPicPr>
              <p:cNvPr id="209" name="Google Shape;209;p14"/>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10" name="Google Shape;210;p14"/>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11" name="Google Shape;211;p14"/>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12" name="Google Shape;212;p14"/>
            <p:cNvPicPr preferRelativeResize="0"/>
            <p:nvPr/>
          </p:nvPicPr>
          <p:blipFill rotWithShape="1">
            <a:blip r:embed="rId8">
              <a:alphaModFix/>
            </a:blip>
            <a:srcRect/>
            <a:stretch/>
          </p:blipFill>
          <p:spPr>
            <a:xfrm>
              <a:off x="4501325" y="2753489"/>
              <a:ext cx="228600" cy="228600"/>
            </a:xfrm>
            <a:prstGeom prst="rect">
              <a:avLst/>
            </a:prstGeom>
            <a:noFill/>
            <a:ln>
              <a:noFill/>
            </a:ln>
          </p:spPr>
        </p:pic>
      </p:grpSp>
      <p:grpSp>
        <p:nvGrpSpPr>
          <p:cNvPr id="213" name="Google Shape;213;p14"/>
          <p:cNvGrpSpPr/>
          <p:nvPr/>
        </p:nvGrpSpPr>
        <p:grpSpPr>
          <a:xfrm>
            <a:off x="2861062" y="1099374"/>
            <a:ext cx="1371599" cy="548640"/>
            <a:chOff x="4189588" y="1151724"/>
            <a:chExt cx="1371599" cy="548640"/>
          </a:xfrm>
        </p:grpSpPr>
        <p:pic>
          <p:nvPicPr>
            <p:cNvPr id="214" name="Google Shape;214;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15" name="Google Shape;215;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16" name="Google Shape;216;p14"/>
          <p:cNvGrpSpPr/>
          <p:nvPr/>
        </p:nvGrpSpPr>
        <p:grpSpPr>
          <a:xfrm>
            <a:off x="4318550" y="1808499"/>
            <a:ext cx="1371599" cy="548640"/>
            <a:chOff x="4189588" y="1151724"/>
            <a:chExt cx="1371599" cy="548640"/>
          </a:xfrm>
        </p:grpSpPr>
        <p:pic>
          <p:nvPicPr>
            <p:cNvPr id="217" name="Google Shape;217;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18" name="Google Shape;218;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19" name="Google Shape;219;p14"/>
          <p:cNvGrpSpPr/>
          <p:nvPr/>
        </p:nvGrpSpPr>
        <p:grpSpPr>
          <a:xfrm>
            <a:off x="2861062" y="3340524"/>
            <a:ext cx="1371599" cy="548640"/>
            <a:chOff x="4189588" y="1151724"/>
            <a:chExt cx="1371599" cy="548640"/>
          </a:xfrm>
        </p:grpSpPr>
        <p:pic>
          <p:nvPicPr>
            <p:cNvPr id="220" name="Google Shape;220;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21" name="Google Shape;221;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22" name="Google Shape;222;p14"/>
          <p:cNvGrpSpPr/>
          <p:nvPr/>
        </p:nvGrpSpPr>
        <p:grpSpPr>
          <a:xfrm>
            <a:off x="4318550" y="1099374"/>
            <a:ext cx="1371599" cy="548640"/>
            <a:chOff x="4189588" y="1151724"/>
            <a:chExt cx="1371599" cy="548640"/>
          </a:xfrm>
        </p:grpSpPr>
        <p:pic>
          <p:nvPicPr>
            <p:cNvPr id="223" name="Google Shape;223;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24" name="Google Shape;224;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sp>
        <p:nvSpPr>
          <p:cNvPr id="225" name="Google Shape;225;p14"/>
          <p:cNvSpPr txBox="1"/>
          <p:nvPr/>
        </p:nvSpPr>
        <p:spPr>
          <a:xfrm>
            <a:off x="3416913" y="3889175"/>
            <a:ext cx="2460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There is an extra block that is not needed in the solution.</a:t>
            </a:r>
            <a:endParaRPr sz="1400" b="0" i="0" u="none" strike="noStrike" cap="none">
              <a:solidFill>
                <a:srgbClr val="000000"/>
              </a:solidFill>
              <a:latin typeface="Arial"/>
              <a:ea typeface="Arial"/>
              <a:cs typeface="Arial"/>
              <a:sym typeface="Arial"/>
            </a:endParaRPr>
          </a:p>
        </p:txBody>
      </p:sp>
      <p:pic>
        <p:nvPicPr>
          <p:cNvPr id="226" name="Google Shape;226;p14"/>
          <p:cNvPicPr preferRelativeResize="0"/>
          <p:nvPr/>
        </p:nvPicPr>
        <p:blipFill rotWithShape="1">
          <a:blip r:embed="rId10">
            <a:alphaModFix/>
          </a:blip>
          <a:srcRect/>
          <a:stretch/>
        </p:blipFill>
        <p:spPr>
          <a:xfrm>
            <a:off x="2861068" y="3987900"/>
            <a:ext cx="615580" cy="61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sheep find the grass.</a:t>
            </a:r>
            <a:endParaRPr/>
          </a:p>
        </p:txBody>
      </p:sp>
      <p:graphicFrame>
        <p:nvGraphicFramePr>
          <p:cNvPr id="232" name="Google Shape;232;p15"/>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pic>
        <p:nvPicPr>
          <p:cNvPr id="233" name="Google Shape;233;p15"/>
          <p:cNvPicPr preferRelativeResize="0"/>
          <p:nvPr/>
        </p:nvPicPr>
        <p:blipFill rotWithShape="1">
          <a:blip r:embed="rId3">
            <a:alphaModFix/>
          </a:blip>
          <a:srcRect/>
          <a:stretch/>
        </p:blipFill>
        <p:spPr>
          <a:xfrm>
            <a:off x="1031800" y="2341150"/>
            <a:ext cx="285750" cy="285750"/>
          </a:xfrm>
          <a:prstGeom prst="rect">
            <a:avLst/>
          </a:prstGeom>
          <a:noFill/>
          <a:ln>
            <a:noFill/>
          </a:ln>
        </p:spPr>
      </p:pic>
      <p:pic>
        <p:nvPicPr>
          <p:cNvPr id="234" name="Google Shape;234;p15"/>
          <p:cNvPicPr preferRelativeResize="0"/>
          <p:nvPr/>
        </p:nvPicPr>
        <p:blipFill rotWithShape="1">
          <a:blip r:embed="rId4">
            <a:alphaModFix/>
          </a:blip>
          <a:srcRect/>
          <a:stretch/>
        </p:blipFill>
        <p:spPr>
          <a:xfrm flipH="1">
            <a:off x="1751900" y="2358000"/>
            <a:ext cx="360050" cy="252049"/>
          </a:xfrm>
          <a:prstGeom prst="rect">
            <a:avLst/>
          </a:prstGeom>
          <a:noFill/>
          <a:ln>
            <a:noFill/>
          </a:ln>
        </p:spPr>
      </p:pic>
      <p:cxnSp>
        <p:nvCxnSpPr>
          <p:cNvPr id="235" name="Google Shape;235;p15"/>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36" name="Google Shape;236;p15"/>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37" name="Google Shape;237;p15"/>
          <p:cNvSpPr txBox="1"/>
          <p:nvPr/>
        </p:nvSpPr>
        <p:spPr>
          <a:xfrm>
            <a:off x="323950" y="3365800"/>
            <a:ext cx="2113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 name="Google Shape;238;p15"/>
          <p:cNvPicPr preferRelativeResize="0"/>
          <p:nvPr/>
        </p:nvPicPr>
        <p:blipFill rotWithShape="1">
          <a:blip r:embed="rId5">
            <a:alphaModFix/>
          </a:blip>
          <a:srcRect/>
          <a:stretch/>
        </p:blipFill>
        <p:spPr>
          <a:xfrm>
            <a:off x="6508825" y="1017724"/>
            <a:ext cx="1370950" cy="548640"/>
          </a:xfrm>
          <a:prstGeom prst="rect">
            <a:avLst/>
          </a:prstGeom>
          <a:noFill/>
          <a:ln>
            <a:noFill/>
          </a:ln>
        </p:spPr>
      </p:pic>
      <p:grpSp>
        <p:nvGrpSpPr>
          <p:cNvPr id="239" name="Google Shape;239;p15"/>
          <p:cNvGrpSpPr/>
          <p:nvPr/>
        </p:nvGrpSpPr>
        <p:grpSpPr>
          <a:xfrm>
            <a:off x="2869100" y="1507112"/>
            <a:ext cx="1371600" cy="548640"/>
            <a:chOff x="4189600" y="1934550"/>
            <a:chExt cx="1371600" cy="548640"/>
          </a:xfrm>
        </p:grpSpPr>
        <p:pic>
          <p:nvPicPr>
            <p:cNvPr id="240" name="Google Shape;240;p15"/>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41" name="Google Shape;241;p15"/>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42" name="Google Shape;242;p1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43" name="Google Shape;243;p15"/>
          <p:cNvGrpSpPr/>
          <p:nvPr/>
        </p:nvGrpSpPr>
        <p:grpSpPr>
          <a:xfrm>
            <a:off x="2869087" y="905224"/>
            <a:ext cx="1371599" cy="548640"/>
            <a:chOff x="4189588" y="1151724"/>
            <a:chExt cx="1371599" cy="548640"/>
          </a:xfrm>
        </p:grpSpPr>
        <p:pic>
          <p:nvPicPr>
            <p:cNvPr id="244" name="Google Shape;244;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45" name="Google Shape;245;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46" name="Google Shape;246;p15"/>
          <p:cNvGrpSpPr/>
          <p:nvPr/>
        </p:nvGrpSpPr>
        <p:grpSpPr>
          <a:xfrm>
            <a:off x="4322575" y="1507099"/>
            <a:ext cx="1371599" cy="548640"/>
            <a:chOff x="4189588" y="1151724"/>
            <a:chExt cx="1371599" cy="548640"/>
          </a:xfrm>
        </p:grpSpPr>
        <p:pic>
          <p:nvPicPr>
            <p:cNvPr id="247" name="Google Shape;247;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48" name="Google Shape;248;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49" name="Google Shape;249;p15"/>
          <p:cNvGrpSpPr/>
          <p:nvPr/>
        </p:nvGrpSpPr>
        <p:grpSpPr>
          <a:xfrm>
            <a:off x="2861000" y="2100399"/>
            <a:ext cx="1371599" cy="548640"/>
            <a:chOff x="4189588" y="1151724"/>
            <a:chExt cx="1371599" cy="548640"/>
          </a:xfrm>
        </p:grpSpPr>
        <p:pic>
          <p:nvPicPr>
            <p:cNvPr id="250" name="Google Shape;250;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51" name="Google Shape;251;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52" name="Google Shape;252;p15"/>
          <p:cNvGrpSpPr/>
          <p:nvPr/>
        </p:nvGrpSpPr>
        <p:grpSpPr>
          <a:xfrm>
            <a:off x="4322563" y="905224"/>
            <a:ext cx="1371599" cy="548640"/>
            <a:chOff x="4189588" y="1151724"/>
            <a:chExt cx="1371599" cy="548640"/>
          </a:xfrm>
        </p:grpSpPr>
        <p:pic>
          <p:nvPicPr>
            <p:cNvPr id="253" name="Google Shape;253;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54" name="Google Shape;254;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55" name="Google Shape;255;p15"/>
          <p:cNvGrpSpPr/>
          <p:nvPr/>
        </p:nvGrpSpPr>
        <p:grpSpPr>
          <a:xfrm>
            <a:off x="2900037" y="2817150"/>
            <a:ext cx="1371600" cy="548640"/>
            <a:chOff x="4189600" y="2593475"/>
            <a:chExt cx="1371600" cy="548640"/>
          </a:xfrm>
        </p:grpSpPr>
        <p:grpSp>
          <p:nvGrpSpPr>
            <p:cNvPr id="256" name="Google Shape;256;p15"/>
            <p:cNvGrpSpPr/>
            <p:nvPr/>
          </p:nvGrpSpPr>
          <p:grpSpPr>
            <a:xfrm>
              <a:off x="4189600" y="2593475"/>
              <a:ext cx="1371600" cy="548640"/>
              <a:chOff x="4189600" y="1934550"/>
              <a:chExt cx="1371600" cy="548640"/>
            </a:xfrm>
          </p:grpSpPr>
          <p:pic>
            <p:nvPicPr>
              <p:cNvPr id="257" name="Google Shape;257;p15"/>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58" name="Google Shape;258;p15"/>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59" name="Google Shape;259;p1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60" name="Google Shape;260;p15"/>
            <p:cNvPicPr preferRelativeResize="0"/>
            <p:nvPr/>
          </p:nvPicPr>
          <p:blipFill rotWithShape="1">
            <a:blip r:embed="rId9">
              <a:alphaModFix/>
            </a:blip>
            <a:srcRect/>
            <a:stretch/>
          </p:blipFill>
          <p:spPr>
            <a:xfrm>
              <a:off x="4501325" y="2753489"/>
              <a:ext cx="228600" cy="228600"/>
            </a:xfrm>
            <a:prstGeom prst="rect">
              <a:avLst/>
            </a:prstGeom>
            <a:noFill/>
            <a:ln>
              <a:noFill/>
            </a:ln>
          </p:spPr>
        </p:pic>
      </p:grpSp>
      <p:grpSp>
        <p:nvGrpSpPr>
          <p:cNvPr id="261" name="Google Shape;261;p15"/>
          <p:cNvGrpSpPr/>
          <p:nvPr/>
        </p:nvGrpSpPr>
        <p:grpSpPr>
          <a:xfrm>
            <a:off x="2900037" y="3462150"/>
            <a:ext cx="1371600" cy="548640"/>
            <a:chOff x="4189600" y="2593475"/>
            <a:chExt cx="1371600" cy="548640"/>
          </a:xfrm>
        </p:grpSpPr>
        <p:grpSp>
          <p:nvGrpSpPr>
            <p:cNvPr id="262" name="Google Shape;262;p15"/>
            <p:cNvGrpSpPr/>
            <p:nvPr/>
          </p:nvGrpSpPr>
          <p:grpSpPr>
            <a:xfrm>
              <a:off x="4189600" y="2593475"/>
              <a:ext cx="1371600" cy="548640"/>
              <a:chOff x="4189600" y="1934550"/>
              <a:chExt cx="1371600" cy="548640"/>
            </a:xfrm>
          </p:grpSpPr>
          <p:pic>
            <p:nvPicPr>
              <p:cNvPr id="263" name="Google Shape;263;p15"/>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64" name="Google Shape;264;p15"/>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65" name="Google Shape;265;p1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66" name="Google Shape;266;p15"/>
            <p:cNvPicPr preferRelativeResize="0"/>
            <p:nvPr/>
          </p:nvPicPr>
          <p:blipFill rotWithShape="1">
            <a:blip r:embed="rId9">
              <a:alphaModFix/>
            </a:blip>
            <a:srcRect/>
            <a:stretch/>
          </p:blipFill>
          <p:spPr>
            <a:xfrm>
              <a:off x="4501325" y="2753489"/>
              <a:ext cx="228600" cy="2286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Now it is your turn to create puzzles and ask your friends to solve them based on the challenges you provided.</a:t>
            </a:r>
            <a:endParaRPr/>
          </a:p>
        </p:txBody>
      </p:sp>
      <p:graphicFrame>
        <p:nvGraphicFramePr>
          <p:cNvPr id="272" name="Google Shape;272;p16"/>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4"/>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5"/>
                  </a:ext>
                </a:extLst>
              </a:tr>
            </a:tbl>
          </a:graphicData>
        </a:graphic>
      </p:graphicFrame>
      <p:cxnSp>
        <p:nvCxnSpPr>
          <p:cNvPr id="273" name="Google Shape;273;p16"/>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74" name="Google Shape;274;p16"/>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75" name="Google Shape;275;p16"/>
          <p:cNvSpPr txBox="1"/>
          <p:nvPr/>
        </p:nvSpPr>
        <p:spPr>
          <a:xfrm>
            <a:off x="323950" y="3365800"/>
            <a:ext cx="2113200" cy="615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6" name="Google Shape;276;p16"/>
          <p:cNvPicPr preferRelativeResize="0"/>
          <p:nvPr/>
        </p:nvPicPr>
        <p:blipFill rotWithShape="1">
          <a:blip r:embed="rId3">
            <a:alphaModFix/>
          </a:blip>
          <a:srcRect/>
          <a:stretch/>
        </p:blipFill>
        <p:spPr>
          <a:xfrm>
            <a:off x="6508825" y="1017724"/>
            <a:ext cx="1370950" cy="548640"/>
          </a:xfrm>
          <a:prstGeom prst="rect">
            <a:avLst/>
          </a:prstGeom>
          <a:noFill/>
          <a:ln>
            <a:noFill/>
          </a:ln>
        </p:spPr>
      </p:pic>
      <p:grpSp>
        <p:nvGrpSpPr>
          <p:cNvPr id="277" name="Google Shape;277;p16"/>
          <p:cNvGrpSpPr/>
          <p:nvPr/>
        </p:nvGrpSpPr>
        <p:grpSpPr>
          <a:xfrm>
            <a:off x="2861062" y="1846425"/>
            <a:ext cx="1371600" cy="548640"/>
            <a:chOff x="4189600" y="1934550"/>
            <a:chExt cx="1371600" cy="548640"/>
          </a:xfrm>
        </p:grpSpPr>
        <p:pic>
          <p:nvPicPr>
            <p:cNvPr id="278" name="Google Shape;278;p16"/>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79" name="Google Shape;279;p16"/>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80" name="Google Shape;280;p16"/>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81" name="Google Shape;281;p16"/>
          <p:cNvGrpSpPr/>
          <p:nvPr/>
        </p:nvGrpSpPr>
        <p:grpSpPr>
          <a:xfrm>
            <a:off x="2861062" y="2593475"/>
            <a:ext cx="1371600" cy="548640"/>
            <a:chOff x="4189600" y="2593475"/>
            <a:chExt cx="1371600" cy="548640"/>
          </a:xfrm>
        </p:grpSpPr>
        <p:grpSp>
          <p:nvGrpSpPr>
            <p:cNvPr id="282" name="Google Shape;282;p16"/>
            <p:cNvGrpSpPr/>
            <p:nvPr/>
          </p:nvGrpSpPr>
          <p:grpSpPr>
            <a:xfrm>
              <a:off x="4189600" y="2593475"/>
              <a:ext cx="1371600" cy="548640"/>
              <a:chOff x="4189600" y="1934550"/>
              <a:chExt cx="1371600" cy="548640"/>
            </a:xfrm>
          </p:grpSpPr>
          <p:pic>
            <p:nvPicPr>
              <p:cNvPr id="283" name="Google Shape;283;p16"/>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84" name="Google Shape;284;p16"/>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85" name="Google Shape;285;p16"/>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86" name="Google Shape;286;p16"/>
            <p:cNvPicPr preferRelativeResize="0"/>
            <p:nvPr/>
          </p:nvPicPr>
          <p:blipFill rotWithShape="1">
            <a:blip r:embed="rId6">
              <a:alphaModFix/>
            </a:blip>
            <a:srcRect/>
            <a:stretch/>
          </p:blipFill>
          <p:spPr>
            <a:xfrm>
              <a:off x="4501325" y="2753489"/>
              <a:ext cx="228600" cy="228600"/>
            </a:xfrm>
            <a:prstGeom prst="rect">
              <a:avLst/>
            </a:prstGeom>
            <a:noFill/>
            <a:ln>
              <a:noFill/>
            </a:ln>
          </p:spPr>
        </p:pic>
      </p:grpSp>
      <p:grpSp>
        <p:nvGrpSpPr>
          <p:cNvPr id="287" name="Google Shape;287;p16"/>
          <p:cNvGrpSpPr/>
          <p:nvPr/>
        </p:nvGrpSpPr>
        <p:grpSpPr>
          <a:xfrm>
            <a:off x="2861062" y="1099374"/>
            <a:ext cx="1371599" cy="548640"/>
            <a:chOff x="4189588" y="1151724"/>
            <a:chExt cx="1371599" cy="548640"/>
          </a:xfrm>
        </p:grpSpPr>
        <p:pic>
          <p:nvPicPr>
            <p:cNvPr id="288" name="Google Shape;288;p16"/>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89" name="Google Shape;289;p16"/>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90" name="Google Shape;290;p16"/>
          <p:cNvGrpSpPr/>
          <p:nvPr/>
        </p:nvGrpSpPr>
        <p:grpSpPr>
          <a:xfrm>
            <a:off x="2861062" y="4146849"/>
            <a:ext cx="1371599" cy="548640"/>
            <a:chOff x="4189588" y="1151724"/>
            <a:chExt cx="1371599" cy="548640"/>
          </a:xfrm>
        </p:grpSpPr>
        <p:pic>
          <p:nvPicPr>
            <p:cNvPr id="291" name="Google Shape;291;p16"/>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92" name="Google Shape;292;p16"/>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93" name="Google Shape;293;p16"/>
          <p:cNvGrpSpPr/>
          <p:nvPr/>
        </p:nvGrpSpPr>
        <p:grpSpPr>
          <a:xfrm>
            <a:off x="2861062" y="3340524"/>
            <a:ext cx="1371599" cy="548640"/>
            <a:chOff x="4189588" y="1151724"/>
            <a:chExt cx="1371599" cy="548640"/>
          </a:xfrm>
        </p:grpSpPr>
        <p:pic>
          <p:nvPicPr>
            <p:cNvPr id="294" name="Google Shape;294;p16"/>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95" name="Google Shape;295;p16"/>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1892</Words>
  <Application>Microsoft Macintosh PowerPoint</Application>
  <PresentationFormat>On-screen Show (16:9)</PresentationFormat>
  <Paragraphs>200</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Proxima Nova</vt:lpstr>
      <vt:lpstr>Oswald</vt:lpstr>
      <vt:lpstr>Alfa Slab One</vt:lpstr>
      <vt:lpstr>Monoton</vt:lpstr>
      <vt:lpstr>Bebas Neue</vt:lpstr>
      <vt:lpstr>Gameday</vt:lpstr>
      <vt:lpstr>Simple Light</vt:lpstr>
      <vt:lpstr>Student slides</vt:lpstr>
      <vt:lpstr>Lesson Objectives:  I can…</vt:lpstr>
      <vt:lpstr>Scratch block Warm up: Pattern 1</vt:lpstr>
      <vt:lpstr>Scratch block Warm up: Pattern 2</vt:lpstr>
      <vt:lpstr>Pair Programming</vt:lpstr>
      <vt:lpstr>Put the blocks in the correct order to help the sheep find the grass.</vt:lpstr>
      <vt:lpstr>Put the blocks in the correct order to help the sheep find the grass. </vt:lpstr>
      <vt:lpstr>Put the blocks in the correct order to help the sheep find the grass.</vt:lpstr>
      <vt:lpstr>Now it is your turn to create puzzles and ask your friends to solve them based on the challenges you provided.</vt:lpstr>
      <vt:lpstr>Great job!</vt:lpstr>
      <vt:lpstr>Student slides</vt:lpstr>
      <vt:lpstr>Independent Practice: </vt:lpstr>
      <vt:lpstr>Student slides</vt:lpstr>
      <vt:lpstr>Patterns &amp; sequencing review activity </vt:lpstr>
      <vt:lpstr>Independent practice </vt:lpstr>
      <vt:lpstr>Student slides</vt:lpstr>
      <vt:lpstr>Warm up</vt:lpstr>
      <vt:lpstr>PowerPoint Presentation</vt:lpstr>
      <vt:lpstr>Student slides</vt:lpstr>
      <vt:lpstr>Optional Debugging Activity </vt:lpstr>
      <vt:lpstr>Tips</vt:lpstr>
      <vt:lpstr>Debugging Challenge 1:</vt:lpstr>
      <vt:lpstr>Debugging Challenge 1 Answer Key</vt:lpstr>
      <vt:lpstr>Debugging Challenge 2:</vt:lpstr>
      <vt:lpstr>Debugging Challenge 2 Answer Key</vt:lpstr>
      <vt:lpstr>Debugging Challenge 3:</vt:lpstr>
      <vt:lpstr>Debugging Challenge 3 Answer Key</vt:lpstr>
      <vt:lpstr>Debugging Challenge 4 - Bonus</vt:lpstr>
      <vt:lpstr>Bonus Debugging Challenge 4 Answer Key</vt:lpstr>
      <vt:lpstr>Debugging Challenge 5: Bonus</vt:lpstr>
      <vt:lpstr>Debugging Challenge 5 Answer Key</vt:lpstr>
      <vt:lpstr>Debugging Challenge 6: Bonus </vt:lpstr>
      <vt:lpstr>Bonus Debugging Challenge 6 Answer Key</vt:lpstr>
      <vt:lpstr>Finished!</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slides</dc:title>
  <cp:lastModifiedBy>Seyed Vahid Mousavi</cp:lastModifiedBy>
  <cp:revision>1</cp:revision>
  <dcterms:modified xsi:type="dcterms:W3CDTF">2023-05-22T04:15:54Z</dcterms:modified>
</cp:coreProperties>
</file>