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Alfa Slab One" pitchFamily="2" charset="77"/>
      <p:regular r:id="rId16"/>
    </p:embeddedFont>
    <p:embeddedFont>
      <p:font typeface="Bebas Neue" panose="020B0606020202050201" pitchFamily="34" charset="77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oton" pitchFamily="2" charset="0"/>
      <p:regular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Proxima Nova" panose="0200050603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fwSH56RuclwumaHaIbbMyNxYv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350B71-CF1C-4751-9547-D9BB9490A9F9}">
  <a:tblStyle styleId="{BB350B71-CF1C-4751-9547-D9BB9490A9F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144" d="100"/>
          <a:sy n="144" d="100"/>
        </p:scale>
        <p:origin x="72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Hello! My name is Britt Miller. Well done on finishing Unit 1 on patterns and sequencing. I am excited to continue learning with you about Computer Science and Literacy!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a6da691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a6da691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a6da691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g12a6da691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a6da691a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g12a6da691a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88e1a53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1288e1a53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288e1a53b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1288e1a53b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1"/>
          <p:cNvCxnSpPr/>
          <p:nvPr/>
        </p:nvCxnSpPr>
        <p:spPr>
          <a:xfrm rot="10800000" flipH="1">
            <a:off x="-145325" y="2737175"/>
            <a:ext cx="9301200" cy="36300"/>
          </a:xfrm>
          <a:prstGeom prst="straightConnector1">
            <a:avLst/>
          </a:prstGeom>
          <a:noFill/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3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3000"/>
              <a:buFont typeface="Monoton"/>
              <a:buNone/>
              <a:defRPr sz="3000" b="0" i="0" u="none" strike="noStrike" cap="none">
                <a:solidFill>
                  <a:srgbClr val="CC0000"/>
                </a:solidFill>
                <a:latin typeface="Monoton"/>
                <a:ea typeface="Monoton"/>
                <a:cs typeface="Monoton"/>
                <a:sym typeface="Mono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 b="0" i="0" u="none" strike="noStrike" cap="non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chutchison1@ua.edu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js5MdgDg-FwlyquS28ApsRDitX5e0Y7N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cl/fi/lcub2tkzw1gdvozbv2cf3/Explanatory-text-graphic-organizer-.docx.docx?dl=0&amp;rlkey=9edyy00jo5cya63on6y673j6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chutchison1@ua.edu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atch.mit.edu/projects/editor/?tutorial=na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1</a:t>
            </a:r>
            <a:endParaRPr sz="3000"/>
          </a:p>
        </p:txBody>
      </p:sp>
      <p:pic>
        <p:nvPicPr>
          <p:cNvPr id="103" name="Google Shape;103;p1" descr="This is a picture of the CS For All logo." title="CS For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442123"/>
            <a:ext cx="4705350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400" y="3506823"/>
            <a:ext cx="1063128" cy="108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1950025" y="4651800"/>
            <a:ext cx="5782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28575" algn="ctr"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Lesson created by the GMU-ODU </a:t>
            </a:r>
            <a:r>
              <a:rPr lang="en-US" sz="800" b="1" i="0" u="none" strike="noStrike" dirty="0" err="1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Csfor</a:t>
            </a:r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 All Team. For more information about </a:t>
            </a:r>
            <a:endParaRPr lang="en-US" sz="800" b="0" dirty="0">
              <a:effectLst/>
            </a:endParaRPr>
          </a:p>
          <a:p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this lesson and our </a:t>
            </a:r>
            <a:r>
              <a:rPr lang="en-US" sz="800" b="1" i="0" u="none" strike="noStrike" dirty="0" err="1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Csfor</a:t>
            </a:r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 All initiative, contact Dr. Amy Hutchison at </a:t>
            </a:r>
            <a:r>
              <a:rPr lang="en-US" sz="800" b="1" i="0" u="sng" strike="noStrike" dirty="0">
                <a:solidFill>
                  <a:srgbClr val="1C3AA9"/>
                </a:solidFill>
                <a:effectLst/>
                <a:latin typeface="Arial" panose="020B0604020202020204" pitchFamily="34" charset="0"/>
                <a:hlinkClick r:id="rId5"/>
              </a:rPr>
              <a:t>achutchison1@ua.edu</a:t>
            </a:r>
            <a:endParaRPr sz="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a6da691a5_0_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ebas Neue"/>
                <a:ea typeface="Bebas Neue"/>
                <a:cs typeface="Bebas Neue"/>
                <a:sym typeface="Bebas Neue"/>
              </a:rPr>
              <a:t>Optional “Change sIZE” activity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a6da691a5_0_5"/>
          <p:cNvSpPr txBox="1">
            <a:spLocks noGrp="1"/>
          </p:cNvSpPr>
          <p:nvPr>
            <p:ph type="title"/>
          </p:nvPr>
        </p:nvSpPr>
        <p:spPr>
          <a:xfrm>
            <a:off x="233775" y="157538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6666"/>
              <a:buFont typeface="Calibri"/>
              <a:buNone/>
            </a:pPr>
            <a:r>
              <a:rPr lang="en"/>
              <a:t>Change Size</a:t>
            </a:r>
            <a:endParaRPr/>
          </a:p>
        </p:txBody>
      </p:sp>
      <p:pic>
        <p:nvPicPr>
          <p:cNvPr id="291" name="Google Shape;291;g12a6da691a5_0_5" title="Screen Recording 2022-01-29 at 9.41.40 PM.mov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50" y="1147225"/>
            <a:ext cx="4572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12a6da691a5_0_5"/>
          <p:cNvSpPr txBox="1"/>
          <p:nvPr/>
        </p:nvSpPr>
        <p:spPr>
          <a:xfrm>
            <a:off x="5495425" y="1136975"/>
            <a:ext cx="3465000" cy="2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 the video on the left by right-clicking the link and pasting it into your browser. 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 to the next slide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 the blocks under the green flag in the correct order by moving them from left to right.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Once the code matches the video, you are done!</a:t>
            </a: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AutoNum type="arabicPeriod"/>
            </a:pPr>
            <a:r>
              <a:rPr lang="en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 check your answer by seeing the solution image or clicking the solution link.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" name="Google Shape;297;g12a6da691a5_0_11"/>
          <p:cNvCxnSpPr/>
          <p:nvPr/>
        </p:nvCxnSpPr>
        <p:spPr>
          <a:xfrm>
            <a:off x="4605625" y="22400"/>
            <a:ext cx="22500" cy="50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8" name="Google Shape;298;g12a6da691a5_0_11"/>
          <p:cNvSpPr txBox="1"/>
          <p:nvPr/>
        </p:nvSpPr>
        <p:spPr>
          <a:xfrm>
            <a:off x="560300" y="168101"/>
            <a:ext cx="35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           Mixed Code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9" name="Google Shape;299;g12a6da691a5_0_11"/>
          <p:cNvSpPr txBox="1"/>
          <p:nvPr/>
        </p:nvSpPr>
        <p:spPr>
          <a:xfrm>
            <a:off x="5121150" y="168100"/>
            <a:ext cx="355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            Your Answer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0" name="Google Shape;300;g12a6da691a5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999" y="761114"/>
            <a:ext cx="1289858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2a6da691a5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5751" y="2892413"/>
            <a:ext cx="3176806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2a6da691a5_0_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5125" y="1657250"/>
            <a:ext cx="1748600" cy="6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2a6da691a5_0_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4151" y="1223708"/>
            <a:ext cx="4019551" cy="5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2a6da691a5_0_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73175" y="684600"/>
            <a:ext cx="2495584" cy="6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135925" y="623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200"/>
              <a:t>Review: Sequence puzzles</a:t>
            </a:r>
            <a:endParaRPr sz="3200"/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822825" y="949500"/>
            <a:ext cx="7906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Solve the puzzles by dragging the Scratch blocks in the correct order </a:t>
            </a:r>
            <a:r>
              <a:rPr lang="en-US" sz="2400" dirty="0"/>
              <a:t>to help the dog find the first aid box </a:t>
            </a:r>
            <a:r>
              <a:rPr lang="en-US" sz="2400" dirty="0">
                <a:highlight>
                  <a:srgbClr val="FFFF00"/>
                </a:highlight>
              </a:rPr>
              <a:t>WITHOUT landing on any black box! 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When you’re done, switch with a partner and check each other’s work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 dirty="0"/>
              <a:t>Raise your hand if you have any questions! 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rgbClr val="FFFFFF"/>
                </a:highlight>
              </a:rPr>
              <a:t>Put the blocks in the correct order to help the dog find the first aid box. Remember: you must AVOID any black boxes! </a:t>
            </a:r>
            <a:endParaRPr dirty="0"/>
          </a:p>
        </p:txBody>
      </p:sp>
      <p:graphicFrame>
        <p:nvGraphicFramePr>
          <p:cNvPr id="150" name="Google Shape;150;p3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1" name="Google Shape;151;p3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3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3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57" name="Google Shape;15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60" name="Google Shape;160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1" name="Google Shape;161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63" name="Google Shape;163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3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" name="Google Shape;16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3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68" name="Google Shape;168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3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rgbClr val="FFFFFF"/>
                </a:highlight>
              </a:rPr>
              <a:t>Put the blocks in the correct order to help the dog find the first aid box. </a:t>
            </a:r>
            <a:r>
              <a:rPr lang="en-US" sz="1400" dirty="0">
                <a:highlight>
                  <a:srgbClr val="FFFFFF"/>
                </a:highlight>
              </a:rPr>
              <a:t>Remember: you must AVOID any black boxes! </a:t>
            </a:r>
            <a:endParaRPr dirty="0"/>
          </a:p>
        </p:txBody>
      </p:sp>
      <p:graphicFrame>
        <p:nvGraphicFramePr>
          <p:cNvPr id="117" name="Google Shape;117;p4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8" name="Google Shape;118;p4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9" name="Google Shape;119;p4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4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3" name="Google Shape;123;p4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24" name="Google Shape;124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2861050" y="2535099"/>
            <a:ext cx="1371599" cy="548640"/>
            <a:chOff x="4189588" y="1151724"/>
            <a:chExt cx="1371599" cy="548640"/>
          </a:xfrm>
        </p:grpSpPr>
        <p:pic>
          <p:nvPicPr>
            <p:cNvPr id="127" name="Google Shape;127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4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30" name="Google Shape;130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4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3" name="Google Shape;133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2861062" y="3223774"/>
            <a:ext cx="1371599" cy="548640"/>
            <a:chOff x="4189588" y="1151724"/>
            <a:chExt cx="1371599" cy="548640"/>
          </a:xfrm>
        </p:grpSpPr>
        <p:pic>
          <p:nvPicPr>
            <p:cNvPr id="135" name="Google Shape;135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4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31800" y="2654653"/>
            <a:ext cx="380994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2861075" y="3912450"/>
            <a:ext cx="1371600" cy="548640"/>
            <a:chOff x="4189600" y="2593475"/>
            <a:chExt cx="1371600" cy="548640"/>
          </a:xfrm>
        </p:grpSpPr>
        <p:grpSp>
          <p:nvGrpSpPr>
            <p:cNvPr id="140" name="Google Shape;140;p4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41" name="Google Shape;141;p4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4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3" name="Google Shape;143;p4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44" name="Google Shape;144;p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chemeClr val="lt1"/>
                </a:highlight>
              </a:rPr>
              <a:t>Put the blocks in the correct order to help the dog find the first aid box. </a:t>
            </a:r>
            <a:r>
              <a:rPr lang="en-US" sz="1400" dirty="0">
                <a:highlight>
                  <a:schemeClr val="lt1"/>
                </a:highlight>
              </a:rPr>
              <a:t>Remember: you must AVOID any black boxes! </a:t>
            </a:r>
            <a:endParaRPr dirty="0"/>
          </a:p>
        </p:txBody>
      </p:sp>
      <p:graphicFrame>
        <p:nvGraphicFramePr>
          <p:cNvPr id="177" name="Google Shape;177;p5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B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R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L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201F1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lnT w="9525" cap="flat" cmpd="sng">
                      <a:solidFill>
                        <a:srgbClr val="201F1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78" name="Google Shape;178;p5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9" name="Google Shape;179;p5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0" name="Google Shape;180;p5"/>
          <p:cNvSpPr txBox="1"/>
          <p:nvPr/>
        </p:nvSpPr>
        <p:spPr>
          <a:xfrm>
            <a:off x="323950" y="3365800"/>
            <a:ext cx="21132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 (Only use the provided blocks).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5"/>
          <p:cNvGrpSpPr/>
          <p:nvPr/>
        </p:nvGrpSpPr>
        <p:grpSpPr>
          <a:xfrm>
            <a:off x="2861062" y="1846425"/>
            <a:ext cx="1371600" cy="548640"/>
            <a:chOff x="4189600" y="1934550"/>
            <a:chExt cx="1371600" cy="548640"/>
          </a:xfrm>
        </p:grpSpPr>
        <p:pic>
          <p:nvPicPr>
            <p:cNvPr id="183" name="Google Shape;183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Google Shape;185;p5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186;p5"/>
          <p:cNvGrpSpPr/>
          <p:nvPr/>
        </p:nvGrpSpPr>
        <p:grpSpPr>
          <a:xfrm>
            <a:off x="2861062" y="2593475"/>
            <a:ext cx="1371600" cy="548640"/>
            <a:chOff x="4189600" y="2593475"/>
            <a:chExt cx="1371600" cy="548640"/>
          </a:xfrm>
        </p:grpSpPr>
        <p:grpSp>
          <p:nvGrpSpPr>
            <p:cNvPr id="187" name="Google Shape;187;p5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9" name="Google Shape;189;p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5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91" name="Google Shape;191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5"/>
          <p:cNvGrpSpPr/>
          <p:nvPr/>
        </p:nvGrpSpPr>
        <p:grpSpPr>
          <a:xfrm>
            <a:off x="2861062" y="1099374"/>
            <a:ext cx="1371599" cy="548640"/>
            <a:chOff x="4189588" y="1151724"/>
            <a:chExt cx="1371599" cy="548640"/>
          </a:xfrm>
        </p:grpSpPr>
        <p:pic>
          <p:nvPicPr>
            <p:cNvPr id="193" name="Google Shape;193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4" name="Google Shape;194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5"/>
          <p:cNvGrpSpPr/>
          <p:nvPr/>
        </p:nvGrpSpPr>
        <p:grpSpPr>
          <a:xfrm>
            <a:off x="2861062" y="3340524"/>
            <a:ext cx="1371599" cy="548640"/>
            <a:chOff x="4189588" y="1151724"/>
            <a:chExt cx="1371599" cy="548640"/>
          </a:xfrm>
        </p:grpSpPr>
        <p:pic>
          <p:nvPicPr>
            <p:cNvPr id="196" name="Google Shape;19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5"/>
          <p:cNvGrpSpPr/>
          <p:nvPr/>
        </p:nvGrpSpPr>
        <p:grpSpPr>
          <a:xfrm>
            <a:off x="4318550" y="1099374"/>
            <a:ext cx="1371599" cy="548640"/>
            <a:chOff x="4189588" y="1151724"/>
            <a:chExt cx="1371599" cy="548640"/>
          </a:xfrm>
        </p:grpSpPr>
        <p:pic>
          <p:nvPicPr>
            <p:cNvPr id="199" name="Google Shape;199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" name="Google Shape;201;p5"/>
          <p:cNvSpPr txBox="1"/>
          <p:nvPr/>
        </p:nvSpPr>
        <p:spPr>
          <a:xfrm>
            <a:off x="3416913" y="3889175"/>
            <a:ext cx="2460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There is an extra block that is not needed in the solution.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61068" y="3987900"/>
            <a:ext cx="615580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91850" y="2688403"/>
            <a:ext cx="380994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5" name="Google Shape;205;p5"/>
          <p:cNvGrpSpPr/>
          <p:nvPr/>
        </p:nvGrpSpPr>
        <p:grpSpPr>
          <a:xfrm>
            <a:off x="4318550" y="1796849"/>
            <a:ext cx="1371599" cy="548640"/>
            <a:chOff x="4189588" y="1151724"/>
            <a:chExt cx="1371599" cy="548640"/>
          </a:xfrm>
        </p:grpSpPr>
        <p:pic>
          <p:nvPicPr>
            <p:cNvPr id="206" name="Google Shape;206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7" name="Google Shape;207;p5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" name="Google Shape;208;p5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dirty="0">
                <a:highlight>
                  <a:schemeClr val="lt1"/>
                </a:highlight>
              </a:rPr>
              <a:t>Put the blocks in the correct order to help the dog find the first aid box. </a:t>
            </a:r>
            <a:r>
              <a:rPr lang="en-US" sz="1400" dirty="0">
                <a:highlight>
                  <a:schemeClr val="lt1"/>
                </a:highlight>
              </a:rPr>
              <a:t>Remember: you must AVOID any black boxes! </a:t>
            </a:r>
            <a:endParaRPr dirty="0"/>
          </a:p>
        </p:txBody>
      </p:sp>
      <p:graphicFrame>
        <p:nvGraphicFramePr>
          <p:cNvPr id="215" name="Google Shape;215;p6"/>
          <p:cNvGraphicFramePr/>
          <p:nvPr/>
        </p:nvGraphicFramePr>
        <p:xfrm>
          <a:off x="311700" y="1574500"/>
          <a:ext cx="2160300" cy="1440200"/>
        </p:xfrm>
        <a:graphic>
          <a:graphicData uri="http://schemas.openxmlformats.org/drawingml/2006/table">
            <a:tbl>
              <a:tblPr bandRow="1" bandCol="1">
                <a:noFill/>
                <a:tableStyleId>{BB350B71-CF1C-4751-9547-D9BB9490A9F9}</a:tableStyleId>
              </a:tblPr>
              <a:tblGrid>
                <a:gridCol w="36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0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rgbClr val="201F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 </a:t>
                      </a: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16" name="Google Shape;216;p6"/>
          <p:cNvCxnSpPr/>
          <p:nvPr/>
        </p:nvCxnSpPr>
        <p:spPr>
          <a:xfrm>
            <a:off x="2747725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7" name="Google Shape;217;p6"/>
          <p:cNvCxnSpPr/>
          <p:nvPr/>
        </p:nvCxnSpPr>
        <p:spPr>
          <a:xfrm>
            <a:off x="5776050" y="842650"/>
            <a:ext cx="43500" cy="4050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8" name="Google Shape;218;p6"/>
          <p:cNvSpPr txBox="1"/>
          <p:nvPr/>
        </p:nvSpPr>
        <p:spPr>
          <a:xfrm>
            <a:off x="323950" y="3365800"/>
            <a:ext cx="2113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Drag the blocks from the middle column to the right column to solve the puzzle.</a:t>
            </a:r>
            <a:endParaRPr sz="1400" b="0" i="0" u="none" strike="noStrike" cap="non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8825" y="1017724"/>
            <a:ext cx="1370950" cy="54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0" name="Google Shape;220;p6"/>
          <p:cNvGrpSpPr/>
          <p:nvPr/>
        </p:nvGrpSpPr>
        <p:grpSpPr>
          <a:xfrm>
            <a:off x="2869100" y="1507112"/>
            <a:ext cx="1371600" cy="548640"/>
            <a:chOff x="4189600" y="1934550"/>
            <a:chExt cx="1371600" cy="548640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89600" y="1934550"/>
              <a:ext cx="1371600" cy="548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457700" y="2094587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6"/>
            <p:cNvSpPr txBox="1"/>
            <p:nvPr/>
          </p:nvSpPr>
          <p:spPr>
            <a:xfrm>
              <a:off x="4686300" y="2008850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90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>
            <a:off x="2869087" y="905224"/>
            <a:ext cx="1371599" cy="548640"/>
            <a:chOff x="4189588" y="1151724"/>
            <a:chExt cx="1371599" cy="548640"/>
          </a:xfrm>
        </p:grpSpPr>
        <p:pic>
          <p:nvPicPr>
            <p:cNvPr id="225" name="Google Shape;225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6"/>
          <p:cNvGrpSpPr/>
          <p:nvPr/>
        </p:nvGrpSpPr>
        <p:grpSpPr>
          <a:xfrm>
            <a:off x="4322575" y="1507099"/>
            <a:ext cx="1371599" cy="548640"/>
            <a:chOff x="4189588" y="1151724"/>
            <a:chExt cx="1371599" cy="548640"/>
          </a:xfrm>
        </p:grpSpPr>
        <p:pic>
          <p:nvPicPr>
            <p:cNvPr id="228" name="Google Shape;22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6"/>
          <p:cNvGrpSpPr/>
          <p:nvPr/>
        </p:nvGrpSpPr>
        <p:grpSpPr>
          <a:xfrm>
            <a:off x="2861000" y="2100399"/>
            <a:ext cx="1371599" cy="548640"/>
            <a:chOff x="4189588" y="1151724"/>
            <a:chExt cx="1371599" cy="548640"/>
          </a:xfrm>
        </p:grpSpPr>
        <p:pic>
          <p:nvPicPr>
            <p:cNvPr id="231" name="Google Shape;231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2" name="Google Shape;232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6"/>
          <p:cNvGrpSpPr/>
          <p:nvPr/>
        </p:nvGrpSpPr>
        <p:grpSpPr>
          <a:xfrm>
            <a:off x="4322563" y="905224"/>
            <a:ext cx="1371599" cy="548640"/>
            <a:chOff x="4189588" y="1151724"/>
            <a:chExt cx="1371599" cy="548640"/>
          </a:xfrm>
        </p:grpSpPr>
        <p:pic>
          <p:nvPicPr>
            <p:cNvPr id="234" name="Google Shape;234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>
            <a:off x="2900037" y="2817150"/>
            <a:ext cx="1371600" cy="548640"/>
            <a:chOff x="4189600" y="2593475"/>
            <a:chExt cx="1371600" cy="548640"/>
          </a:xfrm>
        </p:grpSpPr>
        <p:grpSp>
          <p:nvGrpSpPr>
            <p:cNvPr id="237" name="Google Shape;237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38" name="Google Shape;238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0" name="Google Shape;240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1" name="Google Shape;241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2" name="Google Shape;242;p6"/>
          <p:cNvGrpSpPr/>
          <p:nvPr/>
        </p:nvGrpSpPr>
        <p:grpSpPr>
          <a:xfrm>
            <a:off x="2900037" y="3462150"/>
            <a:ext cx="1371600" cy="548640"/>
            <a:chOff x="4189600" y="2593475"/>
            <a:chExt cx="1371600" cy="548640"/>
          </a:xfrm>
        </p:grpSpPr>
        <p:grpSp>
          <p:nvGrpSpPr>
            <p:cNvPr id="243" name="Google Shape;243;p6"/>
            <p:cNvGrpSpPr/>
            <p:nvPr/>
          </p:nvGrpSpPr>
          <p:grpSpPr>
            <a:xfrm>
              <a:off x="4189600" y="2593475"/>
              <a:ext cx="1371600" cy="548640"/>
              <a:chOff x="4189600" y="1934550"/>
              <a:chExt cx="1371600" cy="548640"/>
            </a:xfrm>
          </p:grpSpPr>
          <p:pic>
            <p:nvPicPr>
              <p:cNvPr id="244" name="Google Shape;244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4189600" y="1934550"/>
                <a:ext cx="1371600" cy="5486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57700" y="2094587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6" name="Google Shape;246;p6"/>
              <p:cNvSpPr txBox="1"/>
              <p:nvPr/>
            </p:nvSpPr>
            <p:spPr>
              <a:xfrm>
                <a:off x="4686300" y="2008850"/>
                <a:ext cx="4488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" sz="12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90</a:t>
                </a: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47" name="Google Shape;247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01325" y="2753489"/>
              <a:ext cx="228600" cy="228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05500" y="1977880"/>
            <a:ext cx="285750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11950" y="2294603"/>
            <a:ext cx="380994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4672600" y="2580350"/>
            <a:ext cx="1021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extra blocks that are not needed in a correct solution.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80421" y="2649038"/>
            <a:ext cx="285750" cy="285761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6"/>
          <p:cNvSpPr txBox="1"/>
          <p:nvPr/>
        </p:nvSpPr>
        <p:spPr>
          <a:xfrm>
            <a:off x="346375" y="3099950"/>
            <a:ext cx="2113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201F1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Each square equals to a single step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38796" y="3118613"/>
            <a:ext cx="285750" cy="2857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6"/>
          <p:cNvGrpSpPr/>
          <p:nvPr/>
        </p:nvGrpSpPr>
        <p:grpSpPr>
          <a:xfrm>
            <a:off x="2869075" y="4176074"/>
            <a:ext cx="1371599" cy="548640"/>
            <a:chOff x="4189588" y="1151724"/>
            <a:chExt cx="1371599" cy="548640"/>
          </a:xfrm>
        </p:grpSpPr>
        <p:pic>
          <p:nvPicPr>
            <p:cNvPr id="255" name="Google Shape;255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6"/>
          <p:cNvGrpSpPr/>
          <p:nvPr/>
        </p:nvGrpSpPr>
        <p:grpSpPr>
          <a:xfrm>
            <a:off x="4318525" y="2055749"/>
            <a:ext cx="1371599" cy="548640"/>
            <a:chOff x="4189588" y="1151724"/>
            <a:chExt cx="1371599" cy="548640"/>
          </a:xfrm>
        </p:grpSpPr>
        <p:pic>
          <p:nvPicPr>
            <p:cNvPr id="258" name="Google Shape;258;p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89588" y="1151724"/>
              <a:ext cx="1371599" cy="548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6"/>
            <p:cNvSpPr txBox="1"/>
            <p:nvPr/>
          </p:nvSpPr>
          <p:spPr>
            <a:xfrm>
              <a:off x="4718375" y="1197075"/>
              <a:ext cx="448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"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Independent practice </a:t>
            </a:r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61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/>
              <a:t>Write a set of instructions</a:t>
            </a:r>
            <a:r>
              <a:rPr lang="en" b="1"/>
              <a:t> </a:t>
            </a:r>
            <a:r>
              <a:rPr lang="en"/>
              <a:t>by using 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template.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i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i="1"/>
              <a:t>Note: you will continue working with this set of instructions, so be creative!</a:t>
            </a:r>
            <a:endParaRPr i="1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288e1a53bd_0_0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0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6000"/>
              <a:t>Student slides</a:t>
            </a:r>
            <a:endParaRPr sz="6000"/>
          </a:p>
        </p:txBody>
      </p:sp>
      <p:sp>
        <p:nvSpPr>
          <p:cNvPr id="271" name="Google Shape;271;g1288e1a53bd_0_0"/>
          <p:cNvSpPr txBox="1">
            <a:spLocks noGrp="1"/>
          </p:cNvSpPr>
          <p:nvPr>
            <p:ph type="subTitle" idx="1"/>
          </p:nvPr>
        </p:nvSpPr>
        <p:spPr>
          <a:xfrm>
            <a:off x="311700" y="164687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3000"/>
              <a:t>Lesson 2</a:t>
            </a:r>
            <a:endParaRPr sz="3000"/>
          </a:p>
        </p:txBody>
      </p:sp>
      <p:pic>
        <p:nvPicPr>
          <p:cNvPr id="272" name="Google Shape;272;g1288e1a53bd_0_0" descr="This is a picture of the CS For All logo." title="CS For 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5700" y="3442123"/>
            <a:ext cx="4705349" cy="120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288e1a53b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400" y="3506823"/>
            <a:ext cx="1063128" cy="108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1288e1a53bd_0_0"/>
          <p:cNvSpPr txBox="1"/>
          <p:nvPr/>
        </p:nvSpPr>
        <p:spPr>
          <a:xfrm>
            <a:off x="1950025" y="4651800"/>
            <a:ext cx="57825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R="28575" algn="ctr"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Lesson created by the GMU-ODU </a:t>
            </a:r>
            <a:r>
              <a:rPr lang="en-US" sz="800" b="1" i="0" u="none" strike="noStrike" dirty="0" err="1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CsforAll</a:t>
            </a:r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 Team. For more information about </a:t>
            </a:r>
            <a:endParaRPr lang="en-US" sz="800" b="0" dirty="0">
              <a:effectLst/>
            </a:endParaRPr>
          </a:p>
          <a:p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this lesson and our </a:t>
            </a:r>
            <a:r>
              <a:rPr lang="en-US" sz="800" b="1" i="0" u="none" strike="noStrike" dirty="0" err="1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CsforAll</a:t>
            </a:r>
            <a:r>
              <a:rPr lang="en-US" sz="800" b="1" i="0" u="none" strike="noStrike" dirty="0">
                <a:solidFill>
                  <a:srgbClr val="F16666"/>
                </a:solidFill>
                <a:effectLst/>
                <a:latin typeface="Arial" panose="020B0604020202020204" pitchFamily="34" charset="0"/>
              </a:rPr>
              <a:t> initiative, contact Dr. Amy Hutchison at </a:t>
            </a:r>
            <a:r>
              <a:rPr lang="en-US" sz="800" b="1" i="0" u="sng" strike="noStrike" dirty="0">
                <a:solidFill>
                  <a:srgbClr val="1C3AA9"/>
                </a:solidFill>
                <a:effectLst/>
                <a:latin typeface="Arial" panose="020B0604020202020204" pitchFamily="34" charset="0"/>
                <a:hlinkClick r:id="rId5"/>
              </a:rPr>
              <a:t>achutchison1@ua.edu</a:t>
            </a:r>
            <a:endParaRPr sz="800" b="1" i="0" u="none" strike="noStrike" cap="none" dirty="0">
              <a:solidFill>
                <a:srgbClr val="F1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88e1a53bd_0_8"/>
          <p:cNvSpPr txBox="1">
            <a:spLocks noGrp="1"/>
          </p:cNvSpPr>
          <p:nvPr>
            <p:ph type="title"/>
          </p:nvPr>
        </p:nvSpPr>
        <p:spPr>
          <a:xfrm>
            <a:off x="311700" y="2100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an animation of a word </a:t>
            </a:r>
            <a:endParaRPr/>
          </a:p>
        </p:txBody>
      </p:sp>
      <p:sp>
        <p:nvSpPr>
          <p:cNvPr id="280" name="Google Shape;280;g1288e1a53bd_0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Steps: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Open your browser and go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https://scratch.mit.edu/</a:t>
            </a:r>
            <a:r>
              <a:rPr lang="en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Choose your backdrop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Remove the cat sprite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the letters of your initials, word, or name–one sprite per letter!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Pick a sound and look block for each letter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Challenge: change the pitch effect on at least ONE of your letters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Optional tutorial video: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https://scratch.mit.edu/projects/editor/?tutorial=name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610</Words>
  <Application>Microsoft Macintosh PowerPoint</Application>
  <PresentationFormat>On-screen Show (16:9)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Calibri</vt:lpstr>
      <vt:lpstr>Open Sans</vt:lpstr>
      <vt:lpstr>Monoton</vt:lpstr>
      <vt:lpstr>Bebas Neue</vt:lpstr>
      <vt:lpstr>Proxima Nova</vt:lpstr>
      <vt:lpstr>Arial</vt:lpstr>
      <vt:lpstr>Alfa Slab One</vt:lpstr>
      <vt:lpstr>Times New Roman</vt:lpstr>
      <vt:lpstr>Gameday</vt:lpstr>
      <vt:lpstr>Simple Light</vt:lpstr>
      <vt:lpstr>Student slides</vt:lpstr>
      <vt:lpstr>Review: Sequence puzzles</vt:lpstr>
      <vt:lpstr>Put the blocks in the correct order to help the dog find the first aid box. Remember: you must AVOID any black boxes! </vt:lpstr>
      <vt:lpstr>Put the blocks in the correct order to help the dog find the first aid box. Remember: you must AVOID any black boxes! </vt:lpstr>
      <vt:lpstr>Put the blocks in the correct order to help the dog find the first aid box. Remember: you must AVOID any black boxes! </vt:lpstr>
      <vt:lpstr>Put the blocks in the correct order to help the dog find the first aid box. Remember: you must AVOID any black boxes! </vt:lpstr>
      <vt:lpstr>Independent practice </vt:lpstr>
      <vt:lpstr>Student slides</vt:lpstr>
      <vt:lpstr>Code an animation of a word </vt:lpstr>
      <vt:lpstr>Optional “Change sIZE” activity</vt:lpstr>
      <vt:lpstr>Change Size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slides</dc:title>
  <cp:lastModifiedBy>Seyed Vahid Mousavi</cp:lastModifiedBy>
  <cp:revision>3</cp:revision>
  <dcterms:modified xsi:type="dcterms:W3CDTF">2023-06-01T02:34:38Z</dcterms:modified>
</cp:coreProperties>
</file>