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Proxima Nova"/>
      <p:regular r:id="rId13"/>
      <p:bold r:id="rId14"/>
      <p:italic r:id="rId15"/>
      <p:boldItalic r:id="rId16"/>
    </p:embeddedFont>
    <p:embeddedFont>
      <p:font typeface="Montserrat"/>
      <p:regular r:id="rId17"/>
      <p:bold r:id="rId18"/>
      <p:italic r:id="rId19"/>
      <p:boldItalic r:id="rId20"/>
    </p:embeddedFont>
    <p:embeddedFont>
      <p:font typeface="Bebas Neue"/>
      <p:regular r:id="rId21"/>
    </p:embeddedFont>
    <p:embeddedFont>
      <p:font typeface="Monoton"/>
      <p:regular r:id="rId22"/>
    </p:embeddedFont>
    <p:embeddedFont>
      <p:font typeface="Oswald"/>
      <p:regular r:id="rId23"/>
      <p:bold r:id="rId24"/>
    </p:embeddedFont>
    <p:embeddedFont>
      <p:font typeface="Alfa Slab One"/>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6" roundtripDataSignature="AMtx7mgkTvuPsBBwtgQQhdOfOEwy6DK5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oton-regular.fntdata"/><Relationship Id="rId21" Type="http://schemas.openxmlformats.org/officeDocument/2006/relationships/font" Target="fonts/BebasNeue-regular.fntdata"/><Relationship Id="rId24" Type="http://schemas.openxmlformats.org/officeDocument/2006/relationships/font" Target="fonts/Oswald-bold.fntdata"/><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AlfaSlabOne-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ProximaNova-regular.fntdata"/><Relationship Id="rId12" Type="http://schemas.openxmlformats.org/officeDocument/2006/relationships/slide" Target="slides/slide6.xml"/><Relationship Id="rId15" Type="http://schemas.openxmlformats.org/officeDocument/2006/relationships/font" Target="fonts/ProximaNova-italic.fntdata"/><Relationship Id="rId14" Type="http://schemas.openxmlformats.org/officeDocument/2006/relationships/font" Target="fonts/ProximaNova-bold.fntdata"/><Relationship Id="rId17" Type="http://schemas.openxmlformats.org/officeDocument/2006/relationships/font" Target="fonts/Montserrat-regular.fntdata"/><Relationship Id="rId16" Type="http://schemas.openxmlformats.org/officeDocument/2006/relationships/font" Target="fonts/ProximaNova-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081f7abfda_0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2081f7abfda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081f7abfda_0_1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2081f7abfda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t/>
            </a:r>
            <a:endParaRPr sz="1400">
              <a:solidFill>
                <a:schemeClr val="dk1"/>
              </a:solidFill>
              <a:latin typeface="Oswald"/>
              <a:ea typeface="Oswald"/>
              <a:cs typeface="Oswald"/>
              <a:sym typeface="Oswa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37"/>
          <p:cNvCxnSpPr/>
          <p:nvPr/>
        </p:nvCxnSpPr>
        <p:spPr>
          <a:xfrm flipH="1" rot="10800000">
            <a:off x="-145325" y="2737175"/>
            <a:ext cx="9301200" cy="36300"/>
          </a:xfrm>
          <a:prstGeom prst="straightConnector1">
            <a:avLst/>
          </a:prstGeom>
          <a:noFill/>
          <a:ln cap="flat" cmpd="sng" w="76200">
            <a:solidFill>
              <a:schemeClr val="accent5"/>
            </a:solidFill>
            <a:prstDash val="solid"/>
            <a:round/>
            <a:headEnd len="sm" w="sm" type="none"/>
            <a:tailEnd len="sm" w="sm" type="none"/>
          </a:ln>
        </p:spPr>
      </p:cxnSp>
      <p:sp>
        <p:nvSpPr>
          <p:cNvPr id="11" name="Google Shape;11;p37"/>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p37"/>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46"/>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46"/>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ONTENT 2">
  <p:cSld name="TITLE &amp; CONTENT 2">
    <p:bg>
      <p:bgPr>
        <a:solidFill>
          <a:schemeClr val="dk1"/>
        </a:solidFill>
      </p:bgPr>
    </p:bg>
    <p:spTree>
      <p:nvGrpSpPr>
        <p:cNvPr id="52" name="Shape 52"/>
        <p:cNvGrpSpPr/>
        <p:nvPr/>
      </p:nvGrpSpPr>
      <p:grpSpPr>
        <a:xfrm>
          <a:off x="0" y="0"/>
          <a:ext cx="0" cy="0"/>
          <a:chOff x="0" y="0"/>
          <a:chExt cx="0" cy="0"/>
        </a:xfrm>
      </p:grpSpPr>
      <p:sp>
        <p:nvSpPr>
          <p:cNvPr id="53" name="Google Shape;53;p48"/>
          <p:cNvSpPr/>
          <p:nvPr/>
        </p:nvSpPr>
        <p:spPr>
          <a:xfrm rot="-2154903">
            <a:off x="7119922" y="55630"/>
            <a:ext cx="2088733" cy="960987"/>
          </a:xfrm>
          <a:custGeom>
            <a:rect b="b" l="l" r="r" t="t"/>
            <a:pathLst>
              <a:path extrusionOk="0" h="1281138" w="2784591">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4" name="Google Shape;54;p48"/>
          <p:cNvSpPr/>
          <p:nvPr/>
        </p:nvSpPr>
        <p:spPr>
          <a:xfrm rot="-8308094">
            <a:off x="7873469" y="3817479"/>
            <a:ext cx="690641" cy="1779528"/>
          </a:xfrm>
          <a:custGeom>
            <a:rect b="b" l="l" r="r" t="t"/>
            <a:pathLst>
              <a:path extrusionOk="0" h="2946480" w="1477159">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5" name="Google Shape;55;p48"/>
          <p:cNvSpPr/>
          <p:nvPr/>
        </p:nvSpPr>
        <p:spPr>
          <a:xfrm flipH="1" rot="7456352">
            <a:off x="153262" y="3901100"/>
            <a:ext cx="605000" cy="1507748"/>
          </a:xfrm>
          <a:custGeom>
            <a:rect b="b" l="l" r="r" t="t"/>
            <a:pathLst>
              <a:path extrusionOk="0" h="2009605" w="806375">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6" name="Google Shape;56;p48"/>
          <p:cNvSpPr txBox="1"/>
          <p:nvPr>
            <p:ph type="title"/>
          </p:nvPr>
        </p:nvSpPr>
        <p:spPr>
          <a:xfrm>
            <a:off x="251992" y="232337"/>
            <a:ext cx="8106000" cy="6069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7" name="Google Shape;57;p48"/>
          <p:cNvSpPr txBox="1"/>
          <p:nvPr>
            <p:ph idx="1" type="body"/>
          </p:nvPr>
        </p:nvSpPr>
        <p:spPr>
          <a:xfrm>
            <a:off x="251991" y="801121"/>
            <a:ext cx="8106000" cy="3780000"/>
          </a:xfrm>
          <a:prstGeom prst="rect">
            <a:avLst/>
          </a:prstGeom>
          <a:noFill/>
          <a:ln>
            <a:noFill/>
          </a:ln>
        </p:spPr>
        <p:txBody>
          <a:bodyPr anchorCtr="0" anchor="t" bIns="34275" lIns="68575" spcFirstLastPara="1" rIns="68575" wrap="square" tIns="34275">
            <a:normAutofit/>
          </a:bodyPr>
          <a:lstStyle>
            <a:lvl1pPr indent="-342900" lvl="0" marL="457200" algn="l">
              <a:lnSpc>
                <a:spcPct val="100000"/>
              </a:lnSpc>
              <a:spcBef>
                <a:spcPts val="800"/>
              </a:spcBef>
              <a:spcAft>
                <a:spcPts val="0"/>
              </a:spcAft>
              <a:buClr>
                <a:srgbClr val="000000"/>
              </a:buClr>
              <a:buSzPts val="1800"/>
              <a:buChar char="●"/>
              <a:defRPr sz="1800"/>
            </a:lvl1pPr>
            <a:lvl2pPr indent="-336550" lvl="1" marL="914400" algn="l">
              <a:lnSpc>
                <a:spcPct val="100000"/>
              </a:lnSpc>
              <a:spcBef>
                <a:spcPts val="1200"/>
              </a:spcBef>
              <a:spcAft>
                <a:spcPts val="0"/>
              </a:spcAft>
              <a:buClr>
                <a:srgbClr val="000000"/>
              </a:buClr>
              <a:buSzPts val="1700"/>
              <a:buChar char="○"/>
              <a:defRPr sz="1700"/>
            </a:lvl2pPr>
            <a:lvl3pPr indent="-323850" lvl="2" marL="1371600" algn="l">
              <a:lnSpc>
                <a:spcPct val="100000"/>
              </a:lnSpc>
              <a:spcBef>
                <a:spcPts val="1200"/>
              </a:spcBef>
              <a:spcAft>
                <a:spcPts val="0"/>
              </a:spcAft>
              <a:buClr>
                <a:srgbClr val="000000"/>
              </a:buClr>
              <a:buSzPts val="1500"/>
              <a:buChar char="■"/>
              <a:defRPr sz="1500"/>
            </a:lvl3pPr>
            <a:lvl4pPr indent="-317500" lvl="3" marL="1828800" algn="l">
              <a:lnSpc>
                <a:spcPct val="100000"/>
              </a:lnSpc>
              <a:spcBef>
                <a:spcPts val="1200"/>
              </a:spcBef>
              <a:spcAft>
                <a:spcPts val="0"/>
              </a:spcAft>
              <a:buClr>
                <a:srgbClr val="000000"/>
              </a:buClr>
              <a:buSzPts val="1400"/>
              <a:buChar char="●"/>
              <a:defRPr sz="1400"/>
            </a:lvl4pPr>
            <a:lvl5pPr indent="-304800" lvl="4" marL="2286000" algn="l">
              <a:lnSpc>
                <a:spcPct val="100000"/>
              </a:lnSpc>
              <a:spcBef>
                <a:spcPts val="1200"/>
              </a:spcBef>
              <a:spcAft>
                <a:spcPts val="0"/>
              </a:spcAft>
              <a:buClr>
                <a:srgbClr val="000000"/>
              </a:buClr>
              <a:buSzPts val="1200"/>
              <a:buChar char="○"/>
              <a:defRPr sz="1200"/>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8" name="Google Shape;58;p48"/>
          <p:cNvSpPr txBox="1"/>
          <p:nvPr>
            <p:ph idx="12" type="sldNum"/>
          </p:nvPr>
        </p:nvSpPr>
        <p:spPr>
          <a:xfrm>
            <a:off x="7651377" y="4741075"/>
            <a:ext cx="12405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2081f7abfda_0_2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5" name="Shape 65"/>
        <p:cNvGrpSpPr/>
        <p:nvPr/>
      </p:nvGrpSpPr>
      <p:grpSpPr>
        <a:xfrm>
          <a:off x="0" y="0"/>
          <a:ext cx="0" cy="0"/>
          <a:chOff x="0" y="0"/>
          <a:chExt cx="0" cy="0"/>
        </a:xfrm>
      </p:grpSpPr>
      <p:sp>
        <p:nvSpPr>
          <p:cNvPr id="66" name="Google Shape;66;g2081f7abfda_0_23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7" name="Google Shape;67;g2081f7abfda_0_23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8" name="Google Shape;68;g2081f7abfda_0_2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 name="Shape 69"/>
        <p:cNvGrpSpPr/>
        <p:nvPr/>
      </p:nvGrpSpPr>
      <p:grpSpPr>
        <a:xfrm>
          <a:off x="0" y="0"/>
          <a:ext cx="0" cy="0"/>
          <a:chOff x="0" y="0"/>
          <a:chExt cx="0" cy="0"/>
        </a:xfrm>
      </p:grpSpPr>
      <p:sp>
        <p:nvSpPr>
          <p:cNvPr id="70" name="Google Shape;70;g2081f7abfda_0_23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1" name="Google Shape;71;g2081f7abfda_0_2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g2081f7abfda_0_2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 name="Google Shape;74;g2081f7abfda_0_2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5" name="Google Shape;75;g2081f7abfda_0_2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6" name="Shape 76"/>
        <p:cNvGrpSpPr/>
        <p:nvPr/>
      </p:nvGrpSpPr>
      <p:grpSpPr>
        <a:xfrm>
          <a:off x="0" y="0"/>
          <a:ext cx="0" cy="0"/>
          <a:chOff x="0" y="0"/>
          <a:chExt cx="0" cy="0"/>
        </a:xfrm>
      </p:grpSpPr>
      <p:sp>
        <p:nvSpPr>
          <p:cNvPr id="77" name="Google Shape;77;g2081f7abfda_0_2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8" name="Google Shape;78;g2081f7abfda_0_24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9" name="Google Shape;79;g2081f7abfda_0_24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0" name="Google Shape;80;g2081f7abfda_0_2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g2081f7abfda_0_2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3" name="Google Shape;83;g2081f7abfda_0_2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4" name="Shape 84"/>
        <p:cNvGrpSpPr/>
        <p:nvPr/>
      </p:nvGrpSpPr>
      <p:grpSpPr>
        <a:xfrm>
          <a:off x="0" y="0"/>
          <a:ext cx="0" cy="0"/>
          <a:chOff x="0" y="0"/>
          <a:chExt cx="0" cy="0"/>
        </a:xfrm>
      </p:grpSpPr>
      <p:sp>
        <p:nvSpPr>
          <p:cNvPr id="85" name="Google Shape;85;g2081f7abfda_0_25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6" name="Google Shape;86;g2081f7abfda_0_25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7" name="Google Shape;87;g2081f7abfda_0_2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 name="Google Shape;17;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8" name="Shape 88"/>
        <p:cNvGrpSpPr/>
        <p:nvPr/>
      </p:nvGrpSpPr>
      <p:grpSpPr>
        <a:xfrm>
          <a:off x="0" y="0"/>
          <a:ext cx="0" cy="0"/>
          <a:chOff x="0" y="0"/>
          <a:chExt cx="0" cy="0"/>
        </a:xfrm>
      </p:grpSpPr>
      <p:sp>
        <p:nvSpPr>
          <p:cNvPr id="89" name="Google Shape;89;g2081f7abfda_0_25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0" name="Google Shape;90;g2081f7abfda_0_2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g2081f7abfda_0_25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2081f7abfda_0_25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4" name="Google Shape;94;g2081f7abfda_0_25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 name="Google Shape;95;g2081f7abfda_0_25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6" name="Google Shape;96;g2081f7abfda_0_2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g2081f7abfda_0_26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99" name="Google Shape;99;g2081f7abfda_0_2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0" name="Shape 100"/>
        <p:cNvGrpSpPr/>
        <p:nvPr/>
      </p:nvGrpSpPr>
      <p:grpSpPr>
        <a:xfrm>
          <a:off x="0" y="0"/>
          <a:ext cx="0" cy="0"/>
          <a:chOff x="0" y="0"/>
          <a:chExt cx="0" cy="0"/>
        </a:xfrm>
      </p:grpSpPr>
      <p:sp>
        <p:nvSpPr>
          <p:cNvPr id="101" name="Google Shape;101;g2081f7abfda_0_26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2" name="Google Shape;102;g2081f7abfda_0_26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03" name="Google Shape;103;g2081f7abfda_0_2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 name="Shape 18"/>
        <p:cNvGrpSpPr/>
        <p:nvPr/>
      </p:nvGrpSpPr>
      <p:grpSpPr>
        <a:xfrm>
          <a:off x="0" y="0"/>
          <a:ext cx="0" cy="0"/>
          <a:chOff x="0" y="0"/>
          <a:chExt cx="0" cy="0"/>
        </a:xfrm>
      </p:grpSpPr>
      <p:sp>
        <p:nvSpPr>
          <p:cNvPr id="19" name="Google Shape;19;p3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0" name="Google Shape;20;p3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1" name="Google Shape;21;p3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 name="Google Shape;22;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23" name="Shape 23"/>
        <p:cNvGrpSpPr/>
        <p:nvPr/>
      </p:nvGrpSpPr>
      <p:grpSpPr>
        <a:xfrm>
          <a:off x="0" y="0"/>
          <a:ext cx="0" cy="0"/>
          <a:chOff x="0" y="0"/>
          <a:chExt cx="0" cy="0"/>
        </a:xfrm>
      </p:grpSpPr>
      <p:sp>
        <p:nvSpPr>
          <p:cNvPr id="24" name="Google Shape;24;p40"/>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5" name="Google Shape;25;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26" name="Shape 26"/>
        <p:cNvGrpSpPr/>
        <p:nvPr/>
      </p:nvGrpSpPr>
      <p:grpSpPr>
        <a:xfrm>
          <a:off x="0" y="0"/>
          <a:ext cx="0" cy="0"/>
          <a:chOff x="0" y="0"/>
          <a:chExt cx="0" cy="0"/>
        </a:xfrm>
      </p:grpSpPr>
      <p:sp>
        <p:nvSpPr>
          <p:cNvPr id="27" name="Google Shape;27;p41"/>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8" name="Google Shape;2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4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43"/>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43"/>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44"/>
          <p:cNvSpPr/>
          <p:nvPr/>
        </p:nvSpPr>
        <p:spPr>
          <a:xfrm>
            <a:off x="4572000" y="10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 name="Google Shape;38;p4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44"/>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0" name="Google Shape;40;p44"/>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4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2" name="Google Shape;42;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45"/>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CC0000"/>
              </a:buClr>
              <a:buSzPts val="3000"/>
              <a:buFont typeface="Monoton"/>
              <a:buNone/>
              <a:defRPr b="0" i="0" sz="3000" u="none" cap="none" strike="noStrike">
                <a:solidFill>
                  <a:srgbClr val="CC0000"/>
                </a:solidFill>
                <a:latin typeface="Monoton"/>
                <a:ea typeface="Monoton"/>
                <a:cs typeface="Monoton"/>
                <a:sym typeface="Monoton"/>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8" name="Google Shape;8;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9" name="Shape 59"/>
        <p:cNvGrpSpPr/>
        <p:nvPr/>
      </p:nvGrpSpPr>
      <p:grpSpPr>
        <a:xfrm>
          <a:off x="0" y="0"/>
          <a:ext cx="0" cy="0"/>
          <a:chOff x="0" y="0"/>
          <a:chExt cx="0" cy="0"/>
        </a:xfrm>
      </p:grpSpPr>
      <p:sp>
        <p:nvSpPr>
          <p:cNvPr id="60" name="Google Shape;60;g2081f7abfda_0_2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1" name="Google Shape;61;g2081f7abfda_0_2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2" name="Google Shape;62;g2081f7abfda_0_2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hyperlink" Target="mailto:achutchison1@ua.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bit.ly/3PexYzB" TargetMode="External"/><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bit.ly/3RcpLyo" TargetMode="External"/><Relationship Id="rId4" Type="http://schemas.openxmlformats.org/officeDocument/2006/relationships/hyperlink" Target="https://bit.ly/3RcpLyo" TargetMode="External"/><Relationship Id="rId9" Type="http://schemas.openxmlformats.org/officeDocument/2006/relationships/hyperlink" Target="https://bit.ly/3PexYzB" TargetMode="External"/><Relationship Id="rId5" Type="http://schemas.openxmlformats.org/officeDocument/2006/relationships/hyperlink" Target="https://bit.ly/3RcpLyo" TargetMode="External"/><Relationship Id="rId6" Type="http://schemas.openxmlformats.org/officeDocument/2006/relationships/hyperlink" Target="https://bit.ly/3RcpLyo" TargetMode="External"/><Relationship Id="rId7" Type="http://schemas.openxmlformats.org/officeDocument/2006/relationships/hyperlink" Target="https://bit.ly/3PexYzB" TargetMode="External"/><Relationship Id="rId8" Type="http://schemas.openxmlformats.org/officeDocument/2006/relationships/hyperlink" Target="https://bit.ly/3PexYzB"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bit.ly/460mk1Y" TargetMode="External"/><Relationship Id="rId4" Type="http://schemas.openxmlformats.org/officeDocument/2006/relationships/hyperlink" Target="https://bit.ly/460mk1Y" TargetMode="External"/><Relationship Id="rId5" Type="http://schemas.openxmlformats.org/officeDocument/2006/relationships/hyperlink" Target="https://bit.ly/3PexYzB" TargetMode="External"/><Relationship Id="rId6" Type="http://schemas.openxmlformats.org/officeDocument/2006/relationships/hyperlink" Target="https://bit.ly/3PexYzB" TargetMode="External"/><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bit.ly/3RfWliX" TargetMode="External"/><Relationship Id="rId4" Type="http://schemas.openxmlformats.org/officeDocument/2006/relationships/hyperlink" Target="https://bit.ly/3RfWliX" TargetMode="External"/><Relationship Id="rId5" Type="http://schemas.openxmlformats.org/officeDocument/2006/relationships/hyperlink" Target="https://bit.ly/3PexYzB" TargetMode="External"/><Relationship Id="rId6" Type="http://schemas.openxmlformats.org/officeDocument/2006/relationships/hyperlink" Target="https://bit.ly/3PexYzB" TargetMode="External"/><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
          <p:cNvSpPr txBox="1"/>
          <p:nvPr>
            <p:ph type="ctrTitle"/>
          </p:nvPr>
        </p:nvSpPr>
        <p:spPr>
          <a:xfrm>
            <a:off x="311700" y="595975"/>
            <a:ext cx="8520600" cy="105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sz="6000"/>
              <a:t>Student slides</a:t>
            </a:r>
            <a:endParaRPr sz="6000"/>
          </a:p>
        </p:txBody>
      </p:sp>
      <p:sp>
        <p:nvSpPr>
          <p:cNvPr id="109" name="Google Shape;109;p1"/>
          <p:cNvSpPr txBox="1"/>
          <p:nvPr>
            <p:ph idx="1" type="subTitle"/>
          </p:nvPr>
        </p:nvSpPr>
        <p:spPr>
          <a:xfrm>
            <a:off x="311700" y="1646873"/>
            <a:ext cx="8520600" cy="733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sz="3000"/>
              <a:t>Lesson 4: Planning an animation</a:t>
            </a:r>
            <a:endParaRPr sz="3000"/>
          </a:p>
        </p:txBody>
      </p:sp>
      <p:pic>
        <p:nvPicPr>
          <p:cNvPr descr="This is a picture of the CS For All logo." id="110" name="Google Shape;110;p1" title="CS For All"/>
          <p:cNvPicPr preferRelativeResize="0"/>
          <p:nvPr/>
        </p:nvPicPr>
        <p:blipFill rotWithShape="1">
          <a:blip r:embed="rId3">
            <a:alphaModFix/>
          </a:blip>
          <a:srcRect b="0" l="0" r="0" t="0"/>
          <a:stretch/>
        </p:blipFill>
        <p:spPr>
          <a:xfrm>
            <a:off x="1865700" y="3442123"/>
            <a:ext cx="4705350" cy="1209675"/>
          </a:xfrm>
          <a:prstGeom prst="rect">
            <a:avLst/>
          </a:prstGeom>
          <a:noFill/>
          <a:ln>
            <a:noFill/>
          </a:ln>
        </p:spPr>
      </p:pic>
      <p:pic>
        <p:nvPicPr>
          <p:cNvPr id="111" name="Google Shape;111;p1"/>
          <p:cNvPicPr preferRelativeResize="0"/>
          <p:nvPr/>
        </p:nvPicPr>
        <p:blipFill rotWithShape="1">
          <a:blip r:embed="rId4">
            <a:alphaModFix/>
          </a:blip>
          <a:srcRect b="0" l="0" r="0" t="0"/>
          <a:stretch/>
        </p:blipFill>
        <p:spPr>
          <a:xfrm>
            <a:off x="6669400" y="3506823"/>
            <a:ext cx="1063128" cy="1080275"/>
          </a:xfrm>
          <a:prstGeom prst="rect">
            <a:avLst/>
          </a:prstGeom>
          <a:noFill/>
          <a:ln>
            <a:noFill/>
          </a:ln>
        </p:spPr>
      </p:pic>
      <p:sp>
        <p:nvSpPr>
          <p:cNvPr id="112" name="Google Shape;112;p1"/>
          <p:cNvSpPr txBox="1"/>
          <p:nvPr/>
        </p:nvSpPr>
        <p:spPr>
          <a:xfrm>
            <a:off x="1950025" y="4651800"/>
            <a:ext cx="5782500" cy="431100"/>
          </a:xfrm>
          <a:prstGeom prst="rect">
            <a:avLst/>
          </a:prstGeom>
          <a:noFill/>
          <a:ln>
            <a:noFill/>
          </a:ln>
        </p:spPr>
        <p:txBody>
          <a:bodyPr anchorCtr="0" anchor="t" bIns="91425" lIns="91425" spcFirstLastPara="1" rIns="91425" wrap="square" tIns="91425">
            <a:spAutoFit/>
          </a:bodyPr>
          <a:lstStyle/>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Lesson created by the GMU-ODU CSforAll Team. For more information about </a:t>
            </a:r>
            <a:endParaRPr b="1" i="0" sz="800" u="none" cap="none" strike="noStrike">
              <a:solidFill>
                <a:srgbClr val="F16666"/>
              </a:solidFill>
              <a:latin typeface="Arial"/>
              <a:ea typeface="Arial"/>
              <a:cs typeface="Arial"/>
              <a:sym typeface="Arial"/>
            </a:endParaRPr>
          </a:p>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this lesson and our CSforAll initiative, contact Dr. Amy Hutchison at </a:t>
            </a:r>
            <a:r>
              <a:rPr b="1" i="0" lang="en" sz="800" u="sng" cap="none" strike="noStrike">
                <a:solidFill>
                  <a:schemeClr val="hlink"/>
                </a:solidFill>
                <a:latin typeface="Arial"/>
                <a:ea typeface="Arial"/>
                <a:cs typeface="Arial"/>
                <a:sym typeface="Arial"/>
                <a:hlinkClick r:id="rId5"/>
              </a:rPr>
              <a:t>achutchison1@ua.edu</a:t>
            </a:r>
            <a:r>
              <a:rPr b="1" i="0" lang="en" sz="800" u="none" cap="none" strike="noStrike">
                <a:solidFill>
                  <a:srgbClr val="F16666"/>
                </a:solidFill>
                <a:latin typeface="Arial"/>
                <a:ea typeface="Arial"/>
                <a:cs typeface="Arial"/>
                <a:sym typeface="Arial"/>
              </a:rPr>
              <a:t> </a:t>
            </a:r>
            <a:endParaRPr b="0" i="0" sz="800" u="none" cap="none" strike="noStrike">
              <a:solidFill>
                <a:srgbClr val="000000"/>
              </a:solidFill>
              <a:latin typeface="Arial"/>
              <a:ea typeface="Arial"/>
              <a:cs typeface="Arial"/>
              <a:sym typeface="Arial"/>
            </a:endParaRPr>
          </a:p>
        </p:txBody>
      </p:sp>
      <p:sp>
        <p:nvSpPr>
          <p:cNvPr id="113" name="Google Shape;113;p1"/>
          <p:cNvSpPr txBox="1"/>
          <p:nvPr/>
        </p:nvSpPr>
        <p:spPr>
          <a:xfrm>
            <a:off x="3053050" y="2851050"/>
            <a:ext cx="2743200" cy="492600"/>
          </a:xfrm>
          <a:prstGeom prst="rect">
            <a:avLst/>
          </a:prstGeom>
          <a:solidFill>
            <a:schemeClr val="accent6"/>
          </a:solidFill>
          <a:ln>
            <a:noFill/>
          </a:ln>
          <a:effectLst>
            <a:outerShdw blurRad="57150" rotWithShape="0" algn="bl" dir="5400000" dist="19050">
              <a:srgbClr val="000000">
                <a:alpha val="48235"/>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2000" u="none" cap="none" strike="noStrike">
                <a:solidFill>
                  <a:srgbClr val="000000"/>
                </a:solidFill>
                <a:latin typeface="Bebas Neue"/>
                <a:ea typeface="Bebas Neue"/>
                <a:cs typeface="Bebas Neue"/>
                <a:sym typeface="Bebas Neue"/>
              </a:rPr>
              <a:t>Grades </a:t>
            </a:r>
            <a:r>
              <a:rPr lang="en" sz="2000">
                <a:latin typeface="Bebas Neue"/>
                <a:ea typeface="Bebas Neue"/>
                <a:cs typeface="Bebas Neue"/>
                <a:sym typeface="Bebas Neue"/>
              </a:rPr>
              <a:t>3</a:t>
            </a:r>
            <a:r>
              <a:rPr b="0" i="0" lang="en" sz="2000" u="none" cap="none" strike="noStrike">
                <a:solidFill>
                  <a:srgbClr val="000000"/>
                </a:solidFill>
                <a:latin typeface="Bebas Neue"/>
                <a:ea typeface="Bebas Neue"/>
                <a:cs typeface="Bebas Neue"/>
                <a:sym typeface="Bebas Neue"/>
              </a:rPr>
              <a:t> &amp; </a:t>
            </a:r>
            <a:r>
              <a:rPr lang="en" sz="2000">
                <a:latin typeface="Bebas Neue"/>
                <a:ea typeface="Bebas Neue"/>
                <a:cs typeface="Bebas Neue"/>
                <a:sym typeface="Bebas Neue"/>
              </a:rPr>
              <a:t>4</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081f7abfda_0_13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Warm </a:t>
            </a:r>
            <a:r>
              <a:rPr lang="en">
                <a:extLst>
                  <a:ext uri="http://customooxmlschemas.google.com/">
                    <go:slidesCustomData xmlns:go="http://customooxmlschemas.google.com/" textRoundtripDataId="0"/>
                  </a:ext>
                </a:extLst>
              </a:rPr>
              <a:t>up</a:t>
            </a:r>
            <a:endParaRPr/>
          </a:p>
        </p:txBody>
      </p:sp>
      <p:sp>
        <p:nvSpPr>
          <p:cNvPr id="119" name="Google Shape;119;g2081f7abfda_0_136"/>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rmAutofit/>
          </a:bodyPr>
          <a:lstStyle/>
          <a:p>
            <a:pPr indent="-361950" lvl="0" marL="457200" rtl="0" algn="l">
              <a:lnSpc>
                <a:spcPct val="115000"/>
              </a:lnSpc>
              <a:spcBef>
                <a:spcPts val="0"/>
              </a:spcBef>
              <a:spcAft>
                <a:spcPts val="0"/>
              </a:spcAft>
              <a:buSzPts val="2100"/>
              <a:buAutoNum type="arabicPeriod"/>
            </a:pPr>
            <a:r>
              <a:rPr lang="en" sz="2100"/>
              <a:t>Open your slide deck and navigate to activity slide.</a:t>
            </a:r>
            <a:endParaRPr sz="2100"/>
          </a:p>
          <a:p>
            <a:pPr indent="-361950" lvl="0" marL="457200" rtl="0" algn="l">
              <a:lnSpc>
                <a:spcPct val="115000"/>
              </a:lnSpc>
              <a:spcBef>
                <a:spcPts val="0"/>
              </a:spcBef>
              <a:spcAft>
                <a:spcPts val="0"/>
              </a:spcAft>
              <a:buSzPts val="2100"/>
              <a:buAutoNum type="arabicPeriod"/>
            </a:pPr>
            <a:r>
              <a:rPr lang="en" sz="2100"/>
              <a:t>Open Scratch to figure out how to do each task.</a:t>
            </a:r>
            <a:endParaRPr sz="2100"/>
          </a:p>
          <a:p>
            <a:pPr indent="-361950" lvl="0" marL="457200" rtl="0" algn="l">
              <a:lnSpc>
                <a:spcPct val="115000"/>
              </a:lnSpc>
              <a:spcBef>
                <a:spcPts val="0"/>
              </a:spcBef>
              <a:spcAft>
                <a:spcPts val="0"/>
              </a:spcAft>
              <a:buSzPts val="2100"/>
              <a:buAutoNum type="arabicPeriod"/>
            </a:pPr>
            <a:r>
              <a:rPr lang="en" sz="2100"/>
              <a:t>Drag the blue box to the correct item.</a:t>
            </a:r>
            <a:endParaRPr sz="2100"/>
          </a:p>
          <a:p>
            <a:pPr indent="0" lvl="0" marL="457200" rtl="0" algn="l">
              <a:lnSpc>
                <a:spcPct val="115000"/>
              </a:lnSpc>
              <a:spcBef>
                <a:spcPts val="1200"/>
              </a:spcBef>
              <a:spcAft>
                <a:spcPts val="1200"/>
              </a:spcAft>
              <a:buSzPts val="1800"/>
              <a:buNone/>
            </a:pPr>
            <a:r>
              <a:t/>
            </a:r>
            <a:endParaRPr/>
          </a:p>
        </p:txBody>
      </p:sp>
      <p:sp>
        <p:nvSpPr>
          <p:cNvPr id="120" name="Google Shape;120;g2081f7abfda_0_136"/>
          <p:cNvSpPr txBox="1"/>
          <p:nvPr/>
        </p:nvSpPr>
        <p:spPr>
          <a:xfrm>
            <a:off x="325000" y="4416900"/>
            <a:ext cx="8582700" cy="6465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Bebas Neue"/>
                <a:ea typeface="Bebas Neue"/>
                <a:cs typeface="Bebas Neue"/>
                <a:sym typeface="Bebas Neue"/>
              </a:rPr>
              <a:t>Pause here (10 minutes)</a:t>
            </a:r>
            <a:endParaRPr b="0" i="0" sz="30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g2081f7abfda_0_142"/>
          <p:cNvPicPr preferRelativeResize="0"/>
          <p:nvPr/>
        </p:nvPicPr>
        <p:blipFill rotWithShape="1">
          <a:blip r:embed="rId3">
            <a:alphaModFix/>
          </a:blip>
          <a:srcRect b="0" l="0" r="0" t="0"/>
          <a:stretch/>
        </p:blipFill>
        <p:spPr>
          <a:xfrm>
            <a:off x="6590075" y="3094034"/>
            <a:ext cx="1256375" cy="418792"/>
          </a:xfrm>
          <a:prstGeom prst="rect">
            <a:avLst/>
          </a:prstGeom>
          <a:noFill/>
          <a:ln>
            <a:noFill/>
          </a:ln>
        </p:spPr>
      </p:pic>
      <p:pic>
        <p:nvPicPr>
          <p:cNvPr id="126" name="Google Shape;126;g2081f7abfda_0_142"/>
          <p:cNvPicPr preferRelativeResize="0"/>
          <p:nvPr/>
        </p:nvPicPr>
        <p:blipFill rotWithShape="1">
          <a:blip r:embed="rId4">
            <a:alphaModFix/>
          </a:blip>
          <a:srcRect b="0" l="0" r="0" t="0"/>
          <a:stretch/>
        </p:blipFill>
        <p:spPr>
          <a:xfrm>
            <a:off x="3308099" y="4640664"/>
            <a:ext cx="1361889" cy="369300"/>
          </a:xfrm>
          <a:prstGeom prst="rect">
            <a:avLst/>
          </a:prstGeom>
          <a:noFill/>
          <a:ln>
            <a:noFill/>
          </a:ln>
        </p:spPr>
      </p:pic>
      <p:pic>
        <p:nvPicPr>
          <p:cNvPr id="127" name="Google Shape;127;g2081f7abfda_0_142"/>
          <p:cNvPicPr preferRelativeResize="0"/>
          <p:nvPr/>
        </p:nvPicPr>
        <p:blipFill rotWithShape="1">
          <a:blip r:embed="rId5">
            <a:alphaModFix/>
          </a:blip>
          <a:srcRect b="0" l="0" r="0" t="0"/>
          <a:stretch/>
        </p:blipFill>
        <p:spPr>
          <a:xfrm>
            <a:off x="3308101" y="1400125"/>
            <a:ext cx="876217" cy="418800"/>
          </a:xfrm>
          <a:prstGeom prst="rect">
            <a:avLst/>
          </a:prstGeom>
          <a:noFill/>
          <a:ln>
            <a:noFill/>
          </a:ln>
        </p:spPr>
      </p:pic>
      <p:pic>
        <p:nvPicPr>
          <p:cNvPr id="128" name="Google Shape;128;g2081f7abfda_0_142"/>
          <p:cNvPicPr preferRelativeResize="0"/>
          <p:nvPr/>
        </p:nvPicPr>
        <p:blipFill rotWithShape="1">
          <a:blip r:embed="rId6">
            <a:alphaModFix/>
          </a:blip>
          <a:srcRect b="0" l="0" r="0" t="0"/>
          <a:stretch/>
        </p:blipFill>
        <p:spPr>
          <a:xfrm>
            <a:off x="4572000" y="2113337"/>
            <a:ext cx="1408625" cy="486325"/>
          </a:xfrm>
          <a:prstGeom prst="rect">
            <a:avLst/>
          </a:prstGeom>
          <a:noFill/>
          <a:ln>
            <a:noFill/>
          </a:ln>
        </p:spPr>
      </p:pic>
      <p:pic>
        <p:nvPicPr>
          <p:cNvPr id="129" name="Google Shape;129;g2081f7abfda_0_142"/>
          <p:cNvPicPr preferRelativeResize="0"/>
          <p:nvPr/>
        </p:nvPicPr>
        <p:blipFill rotWithShape="1">
          <a:blip r:embed="rId7">
            <a:alphaModFix/>
          </a:blip>
          <a:srcRect b="0" l="0" r="0" t="0"/>
          <a:stretch/>
        </p:blipFill>
        <p:spPr>
          <a:xfrm>
            <a:off x="5051300" y="3078800"/>
            <a:ext cx="706145" cy="656725"/>
          </a:xfrm>
          <a:prstGeom prst="rect">
            <a:avLst/>
          </a:prstGeom>
          <a:noFill/>
          <a:ln>
            <a:noFill/>
          </a:ln>
        </p:spPr>
      </p:pic>
      <p:pic>
        <p:nvPicPr>
          <p:cNvPr id="130" name="Google Shape;130;g2081f7abfda_0_142"/>
          <p:cNvPicPr preferRelativeResize="0"/>
          <p:nvPr/>
        </p:nvPicPr>
        <p:blipFill rotWithShape="1">
          <a:blip r:embed="rId8">
            <a:alphaModFix/>
          </a:blip>
          <a:srcRect b="0" l="0" r="0" t="0"/>
          <a:stretch/>
        </p:blipFill>
        <p:spPr>
          <a:xfrm>
            <a:off x="3483075" y="3111830"/>
            <a:ext cx="649725" cy="656733"/>
          </a:xfrm>
          <a:prstGeom prst="rect">
            <a:avLst/>
          </a:prstGeom>
          <a:noFill/>
          <a:ln>
            <a:noFill/>
          </a:ln>
        </p:spPr>
      </p:pic>
      <p:sp>
        <p:nvSpPr>
          <p:cNvPr id="131" name="Google Shape;131;g2081f7abfda_0_142"/>
          <p:cNvSpPr/>
          <p:nvPr/>
        </p:nvSpPr>
        <p:spPr>
          <a:xfrm>
            <a:off x="759250" y="1356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2081f7abfda_0_142"/>
          <p:cNvSpPr/>
          <p:nvPr/>
        </p:nvSpPr>
        <p:spPr>
          <a:xfrm>
            <a:off x="911650" y="2880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2081f7abfda_0_142"/>
          <p:cNvSpPr/>
          <p:nvPr/>
        </p:nvSpPr>
        <p:spPr>
          <a:xfrm>
            <a:off x="1064050" y="4404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2081f7abfda_0_142"/>
          <p:cNvSpPr/>
          <p:nvPr/>
        </p:nvSpPr>
        <p:spPr>
          <a:xfrm>
            <a:off x="1216450" y="5928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081f7abfda_0_142"/>
          <p:cNvSpPr txBox="1"/>
          <p:nvPr/>
        </p:nvSpPr>
        <p:spPr>
          <a:xfrm>
            <a:off x="223750" y="1509488"/>
            <a:ext cx="2842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start </a:t>
            </a:r>
            <a:r>
              <a:rPr b="0" i="0" lang="en" sz="1200" u="none" cap="none" strike="noStrike">
                <a:solidFill>
                  <a:schemeClr val="dk1"/>
                </a:solidFill>
                <a:highlight>
                  <a:srgbClr val="FFFFFF"/>
                </a:highlight>
                <a:latin typeface="Arial"/>
                <a:ea typeface="Arial"/>
                <a:cs typeface="Arial"/>
                <a:sym typeface="Arial"/>
              </a:rPr>
              <a:t>block?</a:t>
            </a:r>
            <a:endParaRPr b="0" i="0" sz="1200" u="none" cap="none" strike="noStrike">
              <a:solidFill>
                <a:srgbClr val="000000"/>
              </a:solidFill>
              <a:latin typeface="Arial"/>
              <a:ea typeface="Arial"/>
              <a:cs typeface="Arial"/>
              <a:sym typeface="Arial"/>
            </a:endParaRPr>
          </a:p>
        </p:txBody>
      </p:sp>
      <p:sp>
        <p:nvSpPr>
          <p:cNvPr id="136" name="Google Shape;136;g2081f7abfda_0_142"/>
          <p:cNvSpPr txBox="1"/>
          <p:nvPr/>
        </p:nvSpPr>
        <p:spPr>
          <a:xfrm>
            <a:off x="247300" y="2706575"/>
            <a:ext cx="2490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Is the </a:t>
            </a:r>
            <a:r>
              <a:rPr b="1" i="0" lang="en" sz="1200" u="none" cap="none" strike="noStrike">
                <a:solidFill>
                  <a:schemeClr val="dk1"/>
                </a:solidFill>
                <a:highlight>
                  <a:srgbClr val="FFFFFF"/>
                </a:highlight>
                <a:latin typeface="Arial"/>
                <a:ea typeface="Arial"/>
                <a:cs typeface="Arial"/>
                <a:sym typeface="Arial"/>
              </a:rPr>
              <a:t>think block</a:t>
            </a:r>
            <a:r>
              <a:rPr b="0" i="0" lang="en" sz="1200" u="none" cap="none" strike="noStrike">
                <a:solidFill>
                  <a:schemeClr val="dk1"/>
                </a:solidFill>
                <a:highlight>
                  <a:srgbClr val="FFFFFF"/>
                </a:highlight>
                <a:latin typeface="Arial"/>
                <a:ea typeface="Arial"/>
                <a:cs typeface="Arial"/>
                <a:sym typeface="Arial"/>
              </a:rPr>
              <a:t> purple?</a:t>
            </a:r>
            <a:endParaRPr b="0" i="0" sz="1200" u="none" cap="none" strike="noStrike">
              <a:solidFill>
                <a:srgbClr val="000000"/>
              </a:solidFill>
              <a:latin typeface="Arial"/>
              <a:ea typeface="Arial"/>
              <a:cs typeface="Arial"/>
              <a:sym typeface="Arial"/>
            </a:endParaRPr>
          </a:p>
        </p:txBody>
      </p:sp>
      <p:sp>
        <p:nvSpPr>
          <p:cNvPr id="137" name="Google Shape;137;g2081f7abfda_0_142"/>
          <p:cNvSpPr txBox="1"/>
          <p:nvPr/>
        </p:nvSpPr>
        <p:spPr>
          <a:xfrm>
            <a:off x="3380400" y="2678588"/>
            <a:ext cx="156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True</a:t>
            </a:r>
            <a:endParaRPr b="0" i="0" sz="1400" u="none" cap="none" strike="noStrike">
              <a:solidFill>
                <a:srgbClr val="000000"/>
              </a:solidFill>
              <a:latin typeface="Arial"/>
              <a:ea typeface="Arial"/>
              <a:cs typeface="Arial"/>
              <a:sym typeface="Arial"/>
            </a:endParaRPr>
          </a:p>
        </p:txBody>
      </p:sp>
      <p:sp>
        <p:nvSpPr>
          <p:cNvPr id="138" name="Google Shape;138;g2081f7abfda_0_142"/>
          <p:cNvSpPr txBox="1"/>
          <p:nvPr/>
        </p:nvSpPr>
        <p:spPr>
          <a:xfrm>
            <a:off x="4999788" y="2678588"/>
            <a:ext cx="1438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False</a:t>
            </a:r>
            <a:endParaRPr b="0" i="0" sz="1400" u="none" cap="none" strike="noStrike">
              <a:solidFill>
                <a:srgbClr val="000000"/>
              </a:solidFill>
              <a:latin typeface="Arial"/>
              <a:ea typeface="Arial"/>
              <a:cs typeface="Arial"/>
              <a:sym typeface="Arial"/>
            </a:endParaRPr>
          </a:p>
        </p:txBody>
      </p:sp>
      <p:sp>
        <p:nvSpPr>
          <p:cNvPr id="139" name="Google Shape;139;g2081f7abfda_0_142"/>
          <p:cNvSpPr txBox="1"/>
          <p:nvPr/>
        </p:nvSpPr>
        <p:spPr>
          <a:xfrm>
            <a:off x="223750" y="3178675"/>
            <a:ext cx="2842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choose a sprite</a:t>
            </a:r>
            <a:r>
              <a:rPr b="0" i="0" lang="en" sz="1200" u="none" cap="none" strike="noStrike">
                <a:solidFill>
                  <a:schemeClr val="dk1"/>
                </a:solidFill>
                <a:highlight>
                  <a:srgbClr val="FFFFFF"/>
                </a:highlight>
                <a:latin typeface="Arial"/>
                <a:ea typeface="Arial"/>
                <a:cs typeface="Arial"/>
                <a:sym typeface="Arial"/>
              </a:rPr>
              <a:t> block?</a:t>
            </a:r>
            <a:endParaRPr b="0" i="0" sz="1200" u="none" cap="none" strike="noStrike">
              <a:solidFill>
                <a:srgbClr val="000000"/>
              </a:solidFill>
              <a:latin typeface="Arial"/>
              <a:ea typeface="Arial"/>
              <a:cs typeface="Arial"/>
              <a:sym typeface="Arial"/>
            </a:endParaRPr>
          </a:p>
        </p:txBody>
      </p:sp>
      <p:sp>
        <p:nvSpPr>
          <p:cNvPr id="140" name="Google Shape;140;g2081f7abfda_0_142"/>
          <p:cNvSpPr txBox="1"/>
          <p:nvPr/>
        </p:nvSpPr>
        <p:spPr>
          <a:xfrm>
            <a:off x="223750" y="4326825"/>
            <a:ext cx="2445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block allows you to switch to a new </a:t>
            </a:r>
            <a:r>
              <a:rPr b="1" i="0" lang="en" sz="1200" u="none" cap="none" strike="noStrike">
                <a:solidFill>
                  <a:schemeClr val="dk1"/>
                </a:solidFill>
                <a:highlight>
                  <a:srgbClr val="FFFFFF"/>
                </a:highlight>
                <a:latin typeface="Arial"/>
                <a:ea typeface="Arial"/>
                <a:cs typeface="Arial"/>
                <a:sym typeface="Arial"/>
              </a:rPr>
              <a:t>costume</a:t>
            </a:r>
            <a:r>
              <a:rPr b="0" i="0" lang="en" sz="1200" u="none" cap="none" strike="noStrike">
                <a:solidFill>
                  <a:schemeClr val="dk1"/>
                </a:solidFill>
                <a:highlight>
                  <a:srgbClr val="FFFFFF"/>
                </a:highlight>
                <a:latin typeface="Arial"/>
                <a:ea typeface="Arial"/>
                <a:cs typeface="Arial"/>
                <a:sym typeface="Arial"/>
              </a:rPr>
              <a:t>?</a:t>
            </a:r>
            <a:endParaRPr b="0" i="0" sz="800" u="none" cap="none" strike="noStrike">
              <a:solidFill>
                <a:srgbClr val="000000"/>
              </a:solidFill>
              <a:latin typeface="Arial"/>
              <a:ea typeface="Arial"/>
              <a:cs typeface="Arial"/>
              <a:sym typeface="Arial"/>
            </a:endParaRPr>
          </a:p>
        </p:txBody>
      </p:sp>
      <p:cxnSp>
        <p:nvCxnSpPr>
          <p:cNvPr id="141" name="Google Shape;141;g2081f7abfda_0_142"/>
          <p:cNvCxnSpPr/>
          <p:nvPr/>
        </p:nvCxnSpPr>
        <p:spPr>
          <a:xfrm>
            <a:off x="326300" y="1974950"/>
            <a:ext cx="8397900" cy="0"/>
          </a:xfrm>
          <a:prstGeom prst="straightConnector1">
            <a:avLst/>
          </a:prstGeom>
          <a:noFill/>
          <a:ln cap="flat" cmpd="sng" w="28575">
            <a:solidFill>
              <a:srgbClr val="0097A7"/>
            </a:solidFill>
            <a:prstDash val="solid"/>
            <a:round/>
            <a:headEnd len="sm" w="sm" type="none"/>
            <a:tailEnd len="sm" w="sm" type="none"/>
          </a:ln>
        </p:spPr>
      </p:cxnSp>
      <p:cxnSp>
        <p:nvCxnSpPr>
          <p:cNvPr id="142" name="Google Shape;142;g2081f7abfda_0_142"/>
          <p:cNvCxnSpPr/>
          <p:nvPr/>
        </p:nvCxnSpPr>
        <p:spPr>
          <a:xfrm>
            <a:off x="272600" y="3039663"/>
            <a:ext cx="8397900" cy="0"/>
          </a:xfrm>
          <a:prstGeom prst="straightConnector1">
            <a:avLst/>
          </a:prstGeom>
          <a:noFill/>
          <a:ln cap="flat" cmpd="sng" w="28575">
            <a:solidFill>
              <a:srgbClr val="0097A7"/>
            </a:solidFill>
            <a:prstDash val="solid"/>
            <a:round/>
            <a:headEnd len="sm" w="sm" type="none"/>
            <a:tailEnd len="sm" w="sm" type="none"/>
          </a:ln>
        </p:spPr>
      </p:cxnSp>
      <p:cxnSp>
        <p:nvCxnSpPr>
          <p:cNvPr id="143" name="Google Shape;143;g2081f7abfda_0_142"/>
          <p:cNvCxnSpPr/>
          <p:nvPr/>
        </p:nvCxnSpPr>
        <p:spPr>
          <a:xfrm>
            <a:off x="272600" y="3716800"/>
            <a:ext cx="8397900" cy="0"/>
          </a:xfrm>
          <a:prstGeom prst="straightConnector1">
            <a:avLst/>
          </a:prstGeom>
          <a:noFill/>
          <a:ln cap="flat" cmpd="sng" w="28575">
            <a:solidFill>
              <a:srgbClr val="0097A7"/>
            </a:solidFill>
            <a:prstDash val="solid"/>
            <a:round/>
            <a:headEnd len="sm" w="sm" type="none"/>
            <a:tailEnd len="sm" w="sm" type="none"/>
          </a:ln>
        </p:spPr>
      </p:cxnSp>
      <p:pic>
        <p:nvPicPr>
          <p:cNvPr id="144" name="Google Shape;144;g2081f7abfda_0_142"/>
          <p:cNvPicPr preferRelativeResize="0"/>
          <p:nvPr/>
        </p:nvPicPr>
        <p:blipFill rotWithShape="1">
          <a:blip r:embed="rId6">
            <a:alphaModFix/>
          </a:blip>
          <a:srcRect b="0" l="0" r="0" t="0"/>
          <a:stretch/>
        </p:blipFill>
        <p:spPr>
          <a:xfrm>
            <a:off x="5051300" y="4631888"/>
            <a:ext cx="1661415" cy="573600"/>
          </a:xfrm>
          <a:prstGeom prst="rect">
            <a:avLst/>
          </a:prstGeom>
          <a:noFill/>
          <a:ln>
            <a:noFill/>
          </a:ln>
        </p:spPr>
      </p:pic>
      <p:sp>
        <p:nvSpPr>
          <p:cNvPr id="145" name="Google Shape;145;g2081f7abfda_0_142"/>
          <p:cNvSpPr txBox="1"/>
          <p:nvPr/>
        </p:nvSpPr>
        <p:spPr>
          <a:xfrm>
            <a:off x="3263000" y="377825"/>
            <a:ext cx="5014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highlight>
                  <a:srgbClr val="FFFFFF"/>
                </a:highlight>
                <a:latin typeface="Arial"/>
                <a:ea typeface="Arial"/>
                <a:cs typeface="Arial"/>
                <a:sym typeface="Arial"/>
              </a:rPr>
              <a:t>Supercoders, move the blue boxes to the right answer.</a:t>
            </a:r>
            <a:endParaRPr b="1" i="0" sz="1400" u="none" cap="none" strike="noStrike">
              <a:solidFill>
                <a:srgbClr val="000000"/>
              </a:solidFill>
              <a:latin typeface="Arial"/>
              <a:ea typeface="Arial"/>
              <a:cs typeface="Arial"/>
              <a:sym typeface="Arial"/>
            </a:endParaRPr>
          </a:p>
        </p:txBody>
      </p:sp>
      <p:pic>
        <p:nvPicPr>
          <p:cNvPr id="146" name="Google Shape;146;g2081f7abfda_0_142"/>
          <p:cNvPicPr preferRelativeResize="0"/>
          <p:nvPr/>
        </p:nvPicPr>
        <p:blipFill rotWithShape="1">
          <a:blip r:embed="rId9">
            <a:alphaModFix/>
          </a:blip>
          <a:srcRect b="0" l="0" r="0" t="0"/>
          <a:stretch/>
        </p:blipFill>
        <p:spPr>
          <a:xfrm>
            <a:off x="6131350" y="1285525"/>
            <a:ext cx="1438275" cy="533400"/>
          </a:xfrm>
          <a:prstGeom prst="rect">
            <a:avLst/>
          </a:prstGeom>
          <a:noFill/>
          <a:ln>
            <a:noFill/>
          </a:ln>
        </p:spPr>
      </p:pic>
      <p:pic>
        <p:nvPicPr>
          <p:cNvPr id="147" name="Google Shape;147;g2081f7abfda_0_142"/>
          <p:cNvPicPr preferRelativeResize="0"/>
          <p:nvPr/>
        </p:nvPicPr>
        <p:blipFill rotWithShape="1">
          <a:blip r:embed="rId10">
            <a:alphaModFix/>
          </a:blip>
          <a:srcRect b="0" l="0" r="0" t="0"/>
          <a:stretch/>
        </p:blipFill>
        <p:spPr>
          <a:xfrm>
            <a:off x="6631775" y="4631899"/>
            <a:ext cx="1256373" cy="351775"/>
          </a:xfrm>
          <a:prstGeom prst="rect">
            <a:avLst/>
          </a:prstGeom>
          <a:noFill/>
          <a:ln>
            <a:noFill/>
          </a:ln>
        </p:spPr>
      </p:pic>
      <p:sp>
        <p:nvSpPr>
          <p:cNvPr id="148" name="Google Shape;148;g2081f7abfda_0_142"/>
          <p:cNvSpPr txBox="1"/>
          <p:nvPr/>
        </p:nvSpPr>
        <p:spPr>
          <a:xfrm>
            <a:off x="223750" y="2114425"/>
            <a:ext cx="2842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wait</a:t>
            </a:r>
            <a:r>
              <a:rPr b="0" i="0" lang="en" sz="1200" u="none" cap="none" strike="noStrike">
                <a:solidFill>
                  <a:schemeClr val="dk1"/>
                </a:solidFill>
                <a:highlight>
                  <a:srgbClr val="FFFFFF"/>
                </a:highlight>
                <a:latin typeface="Arial"/>
                <a:ea typeface="Arial"/>
                <a:cs typeface="Arial"/>
                <a:sym typeface="Arial"/>
              </a:rPr>
              <a:t> block?</a:t>
            </a:r>
            <a:endParaRPr b="0" i="0" sz="1200" u="none" cap="none" strike="noStrike">
              <a:solidFill>
                <a:srgbClr val="000000"/>
              </a:solidFill>
              <a:latin typeface="Arial"/>
              <a:ea typeface="Arial"/>
              <a:cs typeface="Arial"/>
              <a:sym typeface="Arial"/>
            </a:endParaRPr>
          </a:p>
        </p:txBody>
      </p:sp>
      <p:pic>
        <p:nvPicPr>
          <p:cNvPr id="149" name="Google Shape;149;g2081f7abfda_0_142"/>
          <p:cNvPicPr preferRelativeResize="0"/>
          <p:nvPr/>
        </p:nvPicPr>
        <p:blipFill rotWithShape="1">
          <a:blip r:embed="rId4">
            <a:alphaModFix/>
          </a:blip>
          <a:srcRect b="0" l="0" r="0" t="0"/>
          <a:stretch/>
        </p:blipFill>
        <p:spPr>
          <a:xfrm>
            <a:off x="4525274" y="1426414"/>
            <a:ext cx="1361889" cy="369300"/>
          </a:xfrm>
          <a:prstGeom prst="rect">
            <a:avLst/>
          </a:prstGeom>
          <a:noFill/>
          <a:ln>
            <a:noFill/>
          </a:ln>
        </p:spPr>
      </p:pic>
      <p:pic>
        <p:nvPicPr>
          <p:cNvPr id="150" name="Google Shape;150;g2081f7abfda_0_142"/>
          <p:cNvPicPr preferRelativeResize="0"/>
          <p:nvPr/>
        </p:nvPicPr>
        <p:blipFill rotWithShape="1">
          <a:blip r:embed="rId9">
            <a:alphaModFix/>
          </a:blip>
          <a:srcRect b="0" l="0" r="0" t="0"/>
          <a:stretch/>
        </p:blipFill>
        <p:spPr>
          <a:xfrm>
            <a:off x="2958175" y="2018663"/>
            <a:ext cx="1438275" cy="533400"/>
          </a:xfrm>
          <a:prstGeom prst="rect">
            <a:avLst/>
          </a:prstGeom>
          <a:noFill/>
          <a:ln>
            <a:noFill/>
          </a:ln>
        </p:spPr>
      </p:pic>
      <p:pic>
        <p:nvPicPr>
          <p:cNvPr id="151" name="Google Shape;151;g2081f7abfda_0_142"/>
          <p:cNvPicPr preferRelativeResize="0"/>
          <p:nvPr/>
        </p:nvPicPr>
        <p:blipFill rotWithShape="1">
          <a:blip r:embed="rId8">
            <a:alphaModFix/>
          </a:blip>
          <a:srcRect b="0" l="0" r="0" t="0"/>
          <a:stretch/>
        </p:blipFill>
        <p:spPr>
          <a:xfrm>
            <a:off x="6489500" y="2005072"/>
            <a:ext cx="649725" cy="656741"/>
          </a:xfrm>
          <a:prstGeom prst="rect">
            <a:avLst/>
          </a:prstGeom>
          <a:noFill/>
          <a:ln>
            <a:noFill/>
          </a:ln>
        </p:spPr>
      </p:pic>
      <p:cxnSp>
        <p:nvCxnSpPr>
          <p:cNvPr id="152" name="Google Shape;152;g2081f7abfda_0_142"/>
          <p:cNvCxnSpPr/>
          <p:nvPr/>
        </p:nvCxnSpPr>
        <p:spPr>
          <a:xfrm>
            <a:off x="272600" y="2614650"/>
            <a:ext cx="8397900" cy="0"/>
          </a:xfrm>
          <a:prstGeom prst="straightConnector1">
            <a:avLst/>
          </a:prstGeom>
          <a:noFill/>
          <a:ln cap="flat" cmpd="sng" w="28575">
            <a:solidFill>
              <a:srgbClr val="0097A7"/>
            </a:solidFill>
            <a:prstDash val="solid"/>
            <a:round/>
            <a:headEnd len="sm" w="sm" type="none"/>
            <a:tailEnd len="sm" w="sm" type="none"/>
          </a:ln>
        </p:spPr>
      </p:cxnSp>
      <p:cxnSp>
        <p:nvCxnSpPr>
          <p:cNvPr id="153" name="Google Shape;153;g2081f7abfda_0_142"/>
          <p:cNvCxnSpPr/>
          <p:nvPr/>
        </p:nvCxnSpPr>
        <p:spPr>
          <a:xfrm>
            <a:off x="326300" y="4418925"/>
            <a:ext cx="8397900" cy="0"/>
          </a:xfrm>
          <a:prstGeom prst="straightConnector1">
            <a:avLst/>
          </a:prstGeom>
          <a:noFill/>
          <a:ln cap="flat" cmpd="sng" w="28575">
            <a:solidFill>
              <a:srgbClr val="0097A7"/>
            </a:solidFill>
            <a:prstDash val="solid"/>
            <a:round/>
            <a:headEnd len="sm" w="sm" type="none"/>
            <a:tailEnd len="sm" w="sm" type="none"/>
          </a:ln>
        </p:spPr>
      </p:cxnSp>
      <p:sp>
        <p:nvSpPr>
          <p:cNvPr id="154" name="Google Shape;154;g2081f7abfda_0_142"/>
          <p:cNvSpPr txBox="1"/>
          <p:nvPr/>
        </p:nvSpPr>
        <p:spPr>
          <a:xfrm>
            <a:off x="294525" y="3798800"/>
            <a:ext cx="2614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Is the </a:t>
            </a:r>
            <a:r>
              <a:rPr b="1" i="0" lang="en" sz="1200" u="none" cap="none" strike="noStrike">
                <a:solidFill>
                  <a:schemeClr val="dk1"/>
                </a:solidFill>
                <a:highlight>
                  <a:srgbClr val="FFFFFF"/>
                </a:highlight>
                <a:latin typeface="Arial"/>
                <a:ea typeface="Arial"/>
                <a:cs typeface="Arial"/>
                <a:sym typeface="Arial"/>
              </a:rPr>
              <a:t>move</a:t>
            </a:r>
            <a:r>
              <a:rPr b="0" i="0" lang="en" sz="1200" u="none" cap="none" strike="noStrike">
                <a:solidFill>
                  <a:schemeClr val="dk1"/>
                </a:solidFill>
                <a:highlight>
                  <a:srgbClr val="FFFFFF"/>
                </a:highlight>
                <a:latin typeface="Arial"/>
                <a:ea typeface="Arial"/>
                <a:cs typeface="Arial"/>
                <a:sym typeface="Arial"/>
              </a:rPr>
              <a:t> block colored yellow, purple, or blue?</a:t>
            </a:r>
            <a:endParaRPr b="0" i="0" sz="1400" u="none" cap="none" strike="noStrike">
              <a:solidFill>
                <a:srgbClr val="000000"/>
              </a:solidFill>
              <a:latin typeface="Arial"/>
              <a:ea typeface="Arial"/>
              <a:cs typeface="Arial"/>
              <a:sym typeface="Arial"/>
            </a:endParaRPr>
          </a:p>
        </p:txBody>
      </p:sp>
      <p:sp>
        <p:nvSpPr>
          <p:cNvPr id="155" name="Google Shape;155;g2081f7abfda_0_142"/>
          <p:cNvSpPr txBox="1"/>
          <p:nvPr/>
        </p:nvSpPr>
        <p:spPr>
          <a:xfrm>
            <a:off x="3254400" y="3838300"/>
            <a:ext cx="116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yellow</a:t>
            </a:r>
            <a:endParaRPr b="0" i="0" sz="1400" u="none" cap="none" strike="noStrike">
              <a:solidFill>
                <a:srgbClr val="000000"/>
              </a:solidFill>
              <a:latin typeface="Arial"/>
              <a:ea typeface="Arial"/>
              <a:cs typeface="Arial"/>
              <a:sym typeface="Arial"/>
            </a:endParaRPr>
          </a:p>
        </p:txBody>
      </p:sp>
      <p:sp>
        <p:nvSpPr>
          <p:cNvPr id="156" name="Google Shape;156;g2081f7abfda_0_142"/>
          <p:cNvSpPr txBox="1"/>
          <p:nvPr/>
        </p:nvSpPr>
        <p:spPr>
          <a:xfrm>
            <a:off x="4761075" y="3843513"/>
            <a:ext cx="140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purple</a:t>
            </a:r>
            <a:endParaRPr b="0" i="0" sz="1400" u="none" cap="none" strike="noStrike">
              <a:solidFill>
                <a:srgbClr val="000000"/>
              </a:solidFill>
              <a:latin typeface="Arial"/>
              <a:ea typeface="Arial"/>
              <a:cs typeface="Arial"/>
              <a:sym typeface="Arial"/>
            </a:endParaRPr>
          </a:p>
        </p:txBody>
      </p:sp>
      <p:sp>
        <p:nvSpPr>
          <p:cNvPr id="157" name="Google Shape;157;g2081f7abfda_0_142"/>
          <p:cNvSpPr txBox="1"/>
          <p:nvPr/>
        </p:nvSpPr>
        <p:spPr>
          <a:xfrm>
            <a:off x="6611850" y="3855475"/>
            <a:ext cx="156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blue</a:t>
            </a:r>
            <a:endParaRPr b="0" i="0" sz="1400" u="none" cap="none" strike="noStrike">
              <a:solidFill>
                <a:srgbClr val="000000"/>
              </a:solidFill>
              <a:latin typeface="Arial"/>
              <a:ea typeface="Arial"/>
              <a:cs typeface="Arial"/>
              <a:sym typeface="Arial"/>
            </a:endParaRPr>
          </a:p>
        </p:txBody>
      </p:sp>
      <p:sp>
        <p:nvSpPr>
          <p:cNvPr id="158" name="Google Shape;158;g2081f7abfda_0_142"/>
          <p:cNvSpPr/>
          <p:nvPr/>
        </p:nvSpPr>
        <p:spPr>
          <a:xfrm>
            <a:off x="1368850" y="7452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2081f7abfda_0_142"/>
          <p:cNvSpPr/>
          <p:nvPr/>
        </p:nvSpPr>
        <p:spPr>
          <a:xfrm>
            <a:off x="1508050" y="89875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lang="en"/>
              <a:t>Debugging Challenge 1:</a:t>
            </a:r>
            <a:endParaRPr/>
          </a:p>
        </p:txBody>
      </p:sp>
      <p:sp>
        <p:nvSpPr>
          <p:cNvPr id="165" name="Google Shape;165;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000">
                <a:highlight>
                  <a:srgbClr val="FFFFFF"/>
                </a:highlight>
                <a:latin typeface="Oswald"/>
                <a:ea typeface="Oswald"/>
                <a:cs typeface="Oswald"/>
                <a:sym typeface="Oswald"/>
              </a:rPr>
              <a:t>To debug, download the .sb3 file from the following</a:t>
            </a:r>
            <a:r>
              <a:rPr lang="en" sz="2000">
                <a:solidFill>
                  <a:schemeClr val="hlink"/>
                </a:solidFill>
                <a:highlight>
                  <a:srgbClr val="FFFFFF"/>
                </a:highlight>
                <a:uFill>
                  <a:noFill/>
                </a:uFill>
                <a:latin typeface="Oswald"/>
                <a:ea typeface="Oswald"/>
                <a:cs typeface="Oswald"/>
                <a:sym typeface="Oswald"/>
                <a:hlinkClick r:id="rId3"/>
              </a:rPr>
              <a:t> </a:t>
            </a:r>
            <a:r>
              <a:rPr lang="en" sz="2000" u="sng">
                <a:solidFill>
                  <a:schemeClr val="hlink"/>
                </a:solidFill>
                <a:highlight>
                  <a:srgbClr val="FFFFFF"/>
                </a:highlight>
                <a:latin typeface="Oswald"/>
                <a:ea typeface="Oswald"/>
                <a:cs typeface="Oswald"/>
                <a:sym typeface="Oswald"/>
                <a:hlinkClick r:id="rId4"/>
              </a:rPr>
              <a:t>link</a:t>
            </a:r>
            <a:r>
              <a:rPr lang="en" sz="1200">
                <a:latin typeface="Arial"/>
                <a:ea typeface="Arial"/>
                <a:cs typeface="Arial"/>
                <a:sym typeface="Arial"/>
              </a:rPr>
              <a:t>:</a:t>
            </a:r>
            <a:r>
              <a:rPr lang="en" sz="1200">
                <a:solidFill>
                  <a:schemeClr val="hlink"/>
                </a:solidFill>
                <a:uFill>
                  <a:noFill/>
                </a:uFill>
                <a:latin typeface="Arial"/>
                <a:ea typeface="Arial"/>
                <a:cs typeface="Arial"/>
                <a:sym typeface="Arial"/>
                <a:hlinkClick r:id="rId5"/>
              </a:rPr>
              <a:t> </a:t>
            </a:r>
            <a:r>
              <a:rPr lang="en" sz="2000" u="sng">
                <a:solidFill>
                  <a:schemeClr val="hlink"/>
                </a:solidFill>
                <a:highlight>
                  <a:srgbClr val="FFFFFF"/>
                </a:highlight>
                <a:latin typeface="Oswald"/>
                <a:ea typeface="Oswald"/>
                <a:cs typeface="Oswald"/>
                <a:sym typeface="Oswald"/>
                <a:hlinkClick r:id="rId6"/>
              </a:rPr>
              <a:t>https://bit.ly/3RcpLyo</a:t>
            </a:r>
            <a:endParaRPr sz="2000" u="sng">
              <a:solidFill>
                <a:schemeClr val="hlink"/>
              </a:solidFill>
              <a:highlight>
                <a:srgbClr val="FFFFFF"/>
              </a:highlight>
              <a:latin typeface="Oswald"/>
              <a:ea typeface="Oswald"/>
              <a:cs typeface="Oswald"/>
              <a:sym typeface="Oswald"/>
            </a:endParaRPr>
          </a:p>
          <a:p>
            <a:pPr indent="0" lvl="0" marL="0" rtl="0" algn="l">
              <a:lnSpc>
                <a:spcPct val="115000"/>
              </a:lnSpc>
              <a:spcBef>
                <a:spcPts val="0"/>
              </a:spcBef>
              <a:spcAft>
                <a:spcPts val="0"/>
              </a:spcAft>
              <a:buSzPts val="1800"/>
              <a:buNone/>
            </a:pPr>
            <a:r>
              <a:rPr lang="en" sz="2000">
                <a:highlight>
                  <a:srgbClr val="FFFFFF"/>
                </a:highlight>
                <a:latin typeface="Oswald"/>
                <a:ea typeface="Oswald"/>
                <a:cs typeface="Oswald"/>
                <a:sym typeface="Oswald"/>
              </a:rPr>
              <a:t>Next, go to the following CS First Scratch</a:t>
            </a:r>
            <a:r>
              <a:rPr lang="en" sz="2000">
                <a:solidFill>
                  <a:schemeClr val="hlink"/>
                </a:solidFill>
                <a:highlight>
                  <a:srgbClr val="FFFFFF"/>
                </a:highlight>
                <a:uFill>
                  <a:noFill/>
                </a:uFill>
                <a:latin typeface="Oswald"/>
                <a:ea typeface="Oswald"/>
                <a:cs typeface="Oswald"/>
                <a:sym typeface="Oswald"/>
                <a:hlinkClick r:id="rId7"/>
              </a:rPr>
              <a:t> </a:t>
            </a:r>
            <a:r>
              <a:rPr lang="en" sz="2000" u="sng">
                <a:solidFill>
                  <a:schemeClr val="hlink"/>
                </a:solidFill>
                <a:highlight>
                  <a:srgbClr val="FFFFFF"/>
                </a:highlight>
                <a:latin typeface="Oswald"/>
                <a:ea typeface="Oswald"/>
                <a:cs typeface="Oswald"/>
                <a:sym typeface="Oswald"/>
                <a:hlinkClick r:id="rId8"/>
              </a:rPr>
              <a:t>Link</a:t>
            </a:r>
            <a:r>
              <a:rPr lang="en" sz="2000">
                <a:highlight>
                  <a:srgbClr val="FFFFFF"/>
                </a:highlight>
                <a:latin typeface="Oswald"/>
                <a:ea typeface="Oswald"/>
                <a:cs typeface="Oswald"/>
                <a:sym typeface="Oswald"/>
              </a:rPr>
              <a:t>:</a:t>
            </a:r>
            <a:r>
              <a:rPr lang="en" sz="2000">
                <a:solidFill>
                  <a:schemeClr val="hlink"/>
                </a:solidFill>
                <a:highlight>
                  <a:srgbClr val="FFFFFF"/>
                </a:highlight>
                <a:uFill>
                  <a:noFill/>
                </a:uFill>
                <a:latin typeface="Oswald"/>
                <a:ea typeface="Oswald"/>
                <a:cs typeface="Oswald"/>
                <a:sym typeface="Oswald"/>
                <a:hlinkClick r:id="rId9"/>
              </a:rPr>
              <a:t> </a:t>
            </a:r>
            <a:r>
              <a:rPr lang="en" sz="2000" u="sng">
                <a:solidFill>
                  <a:schemeClr val="hlink"/>
                </a:solidFill>
                <a:highlight>
                  <a:srgbClr val="FFFFFF"/>
                </a:highlight>
                <a:latin typeface="Oswald"/>
                <a:ea typeface="Oswald"/>
                <a:cs typeface="Oswald"/>
                <a:sym typeface="Oswald"/>
                <a:hlinkClick r:id="rId10"/>
              </a:rPr>
              <a:t>https://bit.ly/3PexYzB</a:t>
            </a:r>
            <a:endParaRPr sz="2000" u="sng">
              <a:solidFill>
                <a:schemeClr val="hlink"/>
              </a:solidFill>
              <a:highlight>
                <a:srgbClr val="FFFFFF"/>
              </a:highlight>
              <a:latin typeface="Oswald"/>
              <a:ea typeface="Oswald"/>
              <a:cs typeface="Oswald"/>
              <a:sym typeface="Oswald"/>
            </a:endParaRPr>
          </a:p>
          <a:p>
            <a:pPr indent="0" lvl="0" marL="0" rtl="0" algn="l">
              <a:lnSpc>
                <a:spcPct val="115000"/>
              </a:lnSpc>
              <a:spcBef>
                <a:spcPts val="0"/>
              </a:spcBef>
              <a:spcAft>
                <a:spcPts val="0"/>
              </a:spcAft>
              <a:buSzPts val="1800"/>
              <a:buNone/>
            </a:pPr>
            <a:r>
              <a:rPr lang="en" sz="2000">
                <a:highlight>
                  <a:srgbClr val="FFFFFF"/>
                </a:highlight>
                <a:latin typeface="Oswald"/>
                <a:ea typeface="Oswald"/>
                <a:cs typeface="Oswald"/>
                <a:sym typeface="Oswald"/>
              </a:rPr>
              <a:t>Click Sign in and Choose “I’m a student”</a:t>
            </a:r>
            <a:endParaRPr sz="2000">
              <a:highlight>
                <a:srgbClr val="FFFFFF"/>
              </a:highlight>
              <a:latin typeface="Oswald"/>
              <a:ea typeface="Oswald"/>
              <a:cs typeface="Oswald"/>
              <a:sym typeface="Oswald"/>
            </a:endParaRPr>
          </a:p>
          <a:p>
            <a:pPr indent="0" lvl="0" marL="0" rtl="0" algn="l">
              <a:lnSpc>
                <a:spcPct val="115000"/>
              </a:lnSpc>
              <a:spcBef>
                <a:spcPts val="0"/>
              </a:spcBef>
              <a:spcAft>
                <a:spcPts val="0"/>
              </a:spcAft>
              <a:buSzPts val="1800"/>
              <a:buNone/>
            </a:pPr>
            <a:r>
              <a:rPr lang="en" sz="2000">
                <a:highlight>
                  <a:srgbClr val="FFFFFF"/>
                </a:highlight>
                <a:latin typeface="Oswald"/>
                <a:ea typeface="Oswald"/>
                <a:cs typeface="Oswald"/>
                <a:sym typeface="Oswald"/>
              </a:rPr>
              <a:t>Click “File” menu and Choose “Load from your computer”</a:t>
            </a:r>
            <a:endParaRPr sz="2000">
              <a:highlight>
                <a:srgbClr val="FFFFFF"/>
              </a:highlight>
              <a:latin typeface="Oswald"/>
              <a:ea typeface="Oswald"/>
              <a:cs typeface="Oswald"/>
              <a:sym typeface="Oswald"/>
            </a:endParaRPr>
          </a:p>
          <a:p>
            <a:pPr indent="0" lvl="0" marL="0" rtl="0" algn="l">
              <a:lnSpc>
                <a:spcPct val="115000"/>
              </a:lnSpc>
              <a:spcBef>
                <a:spcPts val="0"/>
              </a:spcBef>
              <a:spcAft>
                <a:spcPts val="0"/>
              </a:spcAft>
              <a:buSzPts val="1800"/>
              <a:buNone/>
            </a:pPr>
            <a:r>
              <a:rPr lang="en" sz="2000">
                <a:highlight>
                  <a:srgbClr val="FFFFFF"/>
                </a:highlight>
                <a:latin typeface="Oswald"/>
                <a:ea typeface="Oswald"/>
                <a:cs typeface="Oswald"/>
                <a:sym typeface="Oswald"/>
              </a:rPr>
              <a:t>Now you can start debugging!!! Have fun!!!</a:t>
            </a:r>
            <a:endParaRPr sz="2000">
              <a:highlight>
                <a:srgbClr val="FFFFFF"/>
              </a:highlight>
              <a:latin typeface="Oswald"/>
              <a:ea typeface="Oswald"/>
              <a:cs typeface="Oswald"/>
              <a:sym typeface="Oswald"/>
            </a:endParaRPr>
          </a:p>
          <a:p>
            <a:pPr indent="0" lvl="0" marL="0" rtl="0" algn="l">
              <a:lnSpc>
                <a:spcPct val="115000"/>
              </a:lnSpc>
              <a:spcBef>
                <a:spcPts val="0"/>
              </a:spcBef>
              <a:spcAft>
                <a:spcPts val="0"/>
              </a:spcAft>
              <a:buSzPts val="1800"/>
              <a:buNone/>
            </a:pPr>
            <a:r>
              <a:t/>
            </a:r>
            <a:endParaRPr sz="2000">
              <a:solidFill>
                <a:schemeClr val="dk1"/>
              </a:solidFill>
              <a:highlight>
                <a:srgbClr val="FFFFFF"/>
              </a:highlight>
              <a:latin typeface="Oswald"/>
              <a:ea typeface="Oswald"/>
              <a:cs typeface="Oswald"/>
              <a:sym typeface="Oswald"/>
            </a:endParaRPr>
          </a:p>
        </p:txBody>
      </p:sp>
      <p:pic>
        <p:nvPicPr>
          <p:cNvPr id="166" name="Google Shape;166;p2"/>
          <p:cNvPicPr preferRelativeResize="0"/>
          <p:nvPr/>
        </p:nvPicPr>
        <p:blipFill rotWithShape="1">
          <a:blip r:embed="rId11">
            <a:alphaModFix/>
          </a:blip>
          <a:srcRect b="0" l="0" r="0" t="0"/>
          <a:stretch/>
        </p:blipFill>
        <p:spPr>
          <a:xfrm>
            <a:off x="6445276" y="2071338"/>
            <a:ext cx="2340876" cy="3003475"/>
          </a:xfrm>
          <a:prstGeom prst="rect">
            <a:avLst/>
          </a:prstGeom>
          <a:noFill/>
          <a:ln>
            <a:noFill/>
          </a:ln>
        </p:spPr>
      </p:pic>
      <p:sp>
        <p:nvSpPr>
          <p:cNvPr id="167" name="Google Shape;167;p2"/>
          <p:cNvSpPr txBox="1"/>
          <p:nvPr/>
        </p:nvSpPr>
        <p:spPr>
          <a:xfrm>
            <a:off x="311700" y="3407425"/>
            <a:ext cx="46011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highlight>
                  <a:srgbClr val="FFFFFF"/>
                </a:highlight>
                <a:latin typeface="Arial"/>
                <a:ea typeface="Arial"/>
                <a:cs typeface="Arial"/>
                <a:sym typeface="Arial"/>
              </a:rPr>
              <a:t>Challenge: </a:t>
            </a:r>
            <a:r>
              <a:rPr b="0" i="0" lang="en" sz="1200" u="none" cap="none" strike="noStrike">
                <a:solidFill>
                  <a:schemeClr val="dk1"/>
                </a:solidFill>
                <a:highlight>
                  <a:srgbClr val="FFFFFF"/>
                </a:highlight>
                <a:latin typeface="Arial"/>
                <a:ea typeface="Arial"/>
                <a:cs typeface="Arial"/>
                <a:sym typeface="Arial"/>
              </a:rPr>
              <a:t>In this project, when the green flag is clicked, firstly Coco should say ‘’Hello, World! I'm Coco." in a speech bubble and next Pascal should say "Hello, World! I'm Pascal." in a speech bubble. However, both Coco and Pascal's speech bubbles appear at the same time. How can we debug this?</a:t>
            </a:r>
            <a:endParaRPr b="0" i="0" sz="1400" u="none" cap="none" strike="noStrike">
              <a:solidFill>
                <a:srgbClr val="000000"/>
              </a:solidFill>
              <a:latin typeface="Arial"/>
              <a:ea typeface="Arial"/>
              <a:cs typeface="Arial"/>
              <a:sym typeface="Arial"/>
            </a:endParaRPr>
          </a:p>
        </p:txBody>
      </p:sp>
      <p:pic>
        <p:nvPicPr>
          <p:cNvPr id="168" name="Google Shape;168;p2"/>
          <p:cNvPicPr preferRelativeResize="0"/>
          <p:nvPr/>
        </p:nvPicPr>
        <p:blipFill rotWithShape="1">
          <a:blip r:embed="rId12">
            <a:alphaModFix/>
          </a:blip>
          <a:srcRect b="0" l="0" r="0" t="0"/>
          <a:stretch/>
        </p:blipFill>
        <p:spPr>
          <a:xfrm>
            <a:off x="5035400" y="2689400"/>
            <a:ext cx="1140250" cy="1767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lang="en"/>
              <a:t>Debugging Challenge 2:</a:t>
            </a:r>
            <a:endParaRPr/>
          </a:p>
        </p:txBody>
      </p:sp>
      <p:sp>
        <p:nvSpPr>
          <p:cNvPr id="174" name="Google Shape;174;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To debug, download the .sb3 file from the following </a:t>
            </a:r>
            <a:r>
              <a:rPr lang="en" sz="2000" u="sng">
                <a:solidFill>
                  <a:schemeClr val="dk1"/>
                </a:solidFill>
                <a:highlight>
                  <a:srgbClr val="FFFFFF"/>
                </a:highlight>
                <a:latin typeface="Oswald"/>
                <a:ea typeface="Oswald"/>
                <a:cs typeface="Oswald"/>
                <a:sym typeface="Oswald"/>
                <a:hlinkClick r:id="rId3">
                  <a:extLst>
                    <a:ext uri="{A12FA001-AC4F-418D-AE19-62706E023703}">
                      <ahyp:hlinkClr val="tx"/>
                    </a:ext>
                  </a:extLst>
                </a:hlinkClick>
              </a:rPr>
              <a:t>link</a:t>
            </a:r>
            <a:r>
              <a:rPr lang="en" sz="1200">
                <a:solidFill>
                  <a:schemeClr val="dk1"/>
                </a:solidFill>
              </a:rPr>
              <a:t>: </a:t>
            </a:r>
            <a:r>
              <a:rPr lang="en" sz="2000" u="sng">
                <a:solidFill>
                  <a:schemeClr val="dk1"/>
                </a:solidFill>
                <a:highlight>
                  <a:srgbClr val="FFFFFF"/>
                </a:highlight>
                <a:latin typeface="Oswald"/>
                <a:ea typeface="Oswald"/>
                <a:cs typeface="Oswald"/>
                <a:sym typeface="Oswald"/>
                <a:hlinkClick r:id="rId4">
                  <a:extLst>
                    <a:ext uri="{A12FA001-AC4F-418D-AE19-62706E023703}">
                      <ahyp:hlinkClr val="tx"/>
                    </a:ext>
                  </a:extLst>
                </a:hlinkClick>
              </a:rPr>
              <a:t>https://bit.ly/460mk1Y</a:t>
            </a:r>
            <a:endParaRPr sz="2000">
              <a:solidFill>
                <a:schemeClr val="dk1"/>
              </a:solidFill>
              <a:highlight>
                <a:srgbClr val="FFFFFF"/>
              </a:highlight>
              <a:latin typeface="Oswald"/>
              <a:ea typeface="Oswald"/>
              <a:cs typeface="Oswald"/>
              <a:sym typeface="Oswald"/>
            </a:endParaRPr>
          </a:p>
          <a:p>
            <a:pPr indent="0" lvl="0" marL="0" rtl="0" algn="l">
              <a:lnSpc>
                <a:spcPct val="115000"/>
              </a:lnSpc>
              <a:spcBef>
                <a:spcPts val="0"/>
              </a:spcBef>
              <a:spcAft>
                <a:spcPts val="0"/>
              </a:spcAft>
              <a:buSzPts val="1800"/>
              <a:buNone/>
            </a:pPr>
            <a:r>
              <a:t/>
            </a:r>
            <a:endParaRPr sz="900"/>
          </a:p>
          <a:p>
            <a:pPr indent="0" lvl="0" marL="0" rtl="0" algn="l">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Next, go to the following CS First Scratch </a:t>
            </a:r>
            <a:r>
              <a:rPr lang="en" sz="2000" u="sng">
                <a:solidFill>
                  <a:schemeClr val="dk1"/>
                </a:solidFill>
                <a:highlight>
                  <a:srgbClr val="FFFFFF"/>
                </a:highlight>
                <a:latin typeface="Oswald"/>
                <a:ea typeface="Oswald"/>
                <a:cs typeface="Oswald"/>
                <a:sym typeface="Oswald"/>
                <a:hlinkClick r:id="rId5">
                  <a:extLst>
                    <a:ext uri="{A12FA001-AC4F-418D-AE19-62706E023703}">
                      <ahyp:hlinkClr val="tx"/>
                    </a:ext>
                  </a:extLst>
                </a:hlinkClick>
              </a:rPr>
              <a:t>Link</a:t>
            </a:r>
            <a:r>
              <a:rPr lang="en" sz="2000">
                <a:solidFill>
                  <a:schemeClr val="dk1"/>
                </a:solidFill>
                <a:highlight>
                  <a:srgbClr val="FFFFFF"/>
                </a:highlight>
                <a:latin typeface="Oswald"/>
                <a:ea typeface="Oswald"/>
                <a:cs typeface="Oswald"/>
                <a:sym typeface="Oswald"/>
              </a:rPr>
              <a:t>: </a:t>
            </a:r>
            <a:r>
              <a:rPr lang="en" sz="2000" u="sng">
                <a:solidFill>
                  <a:schemeClr val="dk1"/>
                </a:solidFill>
                <a:highlight>
                  <a:srgbClr val="FFFFFF"/>
                </a:highlight>
                <a:latin typeface="Oswald"/>
                <a:ea typeface="Oswald"/>
                <a:cs typeface="Oswald"/>
                <a:sym typeface="Oswald"/>
                <a:hlinkClick r:id="rId6">
                  <a:extLst>
                    <a:ext uri="{A12FA001-AC4F-418D-AE19-62706E023703}">
                      <ahyp:hlinkClr val="tx"/>
                    </a:ext>
                  </a:extLst>
                </a:hlinkClick>
              </a:rPr>
              <a:t>https://bit.ly/3PexYzB</a:t>
            </a:r>
            <a:endParaRPr sz="2000">
              <a:solidFill>
                <a:schemeClr val="dk1"/>
              </a:solidFill>
              <a:highlight>
                <a:srgbClr val="FFFFFF"/>
              </a:highlight>
              <a:latin typeface="Oswald"/>
              <a:ea typeface="Oswald"/>
              <a:cs typeface="Oswald"/>
              <a:sym typeface="Oswald"/>
            </a:endParaRPr>
          </a:p>
          <a:p>
            <a:pPr indent="0" lvl="0" marL="0" rtl="0" algn="l">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Click Sign in and Choose “I’m a student”</a:t>
            </a:r>
            <a:endParaRPr/>
          </a:p>
          <a:p>
            <a:pPr indent="0" lvl="0" marL="0" rtl="0" algn="l">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Click “File” menu and Choose “Load from your computer”</a:t>
            </a:r>
            <a:endParaRPr/>
          </a:p>
          <a:p>
            <a:pPr indent="0" lvl="0" marL="0" rtl="0" algn="l">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Now you can start debugging!!! Have fun!!!</a:t>
            </a:r>
            <a:endParaRPr sz="2000"/>
          </a:p>
        </p:txBody>
      </p:sp>
      <p:pic>
        <p:nvPicPr>
          <p:cNvPr id="175" name="Google Shape;175;p3"/>
          <p:cNvPicPr preferRelativeResize="0"/>
          <p:nvPr/>
        </p:nvPicPr>
        <p:blipFill rotWithShape="1">
          <a:blip r:embed="rId7">
            <a:alphaModFix/>
          </a:blip>
          <a:srcRect b="0" l="0" r="0" t="0"/>
          <a:stretch/>
        </p:blipFill>
        <p:spPr>
          <a:xfrm>
            <a:off x="6466788" y="2375555"/>
            <a:ext cx="1578413" cy="1860632"/>
          </a:xfrm>
          <a:prstGeom prst="rect">
            <a:avLst/>
          </a:prstGeom>
          <a:noFill/>
          <a:ln>
            <a:noFill/>
          </a:ln>
        </p:spPr>
      </p:pic>
      <p:sp>
        <p:nvSpPr>
          <p:cNvPr id="176" name="Google Shape;176;p3"/>
          <p:cNvSpPr txBox="1"/>
          <p:nvPr/>
        </p:nvSpPr>
        <p:spPr>
          <a:xfrm>
            <a:off x="311700" y="3252275"/>
            <a:ext cx="40179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Challenge:</a:t>
            </a:r>
            <a:r>
              <a:rPr b="0" i="0" lang="en" sz="1400" u="none" cap="none" strike="noStrike">
                <a:solidFill>
                  <a:srgbClr val="000000"/>
                </a:solidFill>
                <a:latin typeface="Arial"/>
                <a:ea typeface="Arial"/>
                <a:cs typeface="Arial"/>
                <a:sym typeface="Arial"/>
              </a:rPr>
              <a:t> In this project, when the green flag is clicked, Coco firstly should say ‘’Woof! Woof!" in a speech bubble and next as a sound. But the sound happens before the speech bubble- and Coco only makes one ‘Woof!’ sound! How can we debug this?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lang="en"/>
              <a:t>Debugging Challenge 3:</a:t>
            </a:r>
            <a:endParaRPr/>
          </a:p>
        </p:txBody>
      </p:sp>
      <p:sp>
        <p:nvSpPr>
          <p:cNvPr id="182" name="Google Shape;182;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To debug, download the .sb3 file from the following </a:t>
            </a:r>
            <a:r>
              <a:rPr lang="en" sz="1800" u="sng">
                <a:solidFill>
                  <a:schemeClr val="dk1"/>
                </a:solidFill>
                <a:highlight>
                  <a:srgbClr val="FFFFFF"/>
                </a:highlight>
                <a:latin typeface="Oswald"/>
                <a:ea typeface="Oswald"/>
                <a:cs typeface="Oswald"/>
                <a:sym typeface="Oswald"/>
                <a:hlinkClick r:id="rId3">
                  <a:extLst>
                    <a:ext uri="{A12FA001-AC4F-418D-AE19-62706E023703}">
                      <ahyp:hlinkClr val="tx"/>
                    </a:ext>
                  </a:extLst>
                </a:hlinkClick>
              </a:rPr>
              <a:t>link</a:t>
            </a:r>
            <a:r>
              <a:rPr lang="en" sz="1100">
                <a:solidFill>
                  <a:schemeClr val="dk1"/>
                </a:solidFill>
              </a:rPr>
              <a:t>: </a:t>
            </a:r>
            <a:r>
              <a:rPr lang="en" u="sng">
                <a:solidFill>
                  <a:schemeClr val="hlink"/>
                </a:solidFill>
                <a:hlinkClick r:id="rId4"/>
              </a:rPr>
              <a:t>https://bit.ly/3RfWliX</a:t>
            </a:r>
            <a:r>
              <a:rPr lang="en"/>
              <a:t> </a:t>
            </a:r>
            <a:endParaRPr/>
          </a:p>
          <a:p>
            <a:pPr indent="0" lvl="0" marL="0" rtl="0" algn="l">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Next, go to the following CS First Scratch </a:t>
            </a:r>
            <a:r>
              <a:rPr lang="en" sz="1800" u="sng">
                <a:solidFill>
                  <a:schemeClr val="dk1"/>
                </a:solidFill>
                <a:highlight>
                  <a:srgbClr val="FFFFFF"/>
                </a:highlight>
                <a:latin typeface="Oswald"/>
                <a:ea typeface="Oswald"/>
                <a:cs typeface="Oswald"/>
                <a:sym typeface="Oswald"/>
                <a:hlinkClick r:id="rId5">
                  <a:extLst>
                    <a:ext uri="{A12FA001-AC4F-418D-AE19-62706E023703}">
                      <ahyp:hlinkClr val="tx"/>
                    </a:ext>
                  </a:extLst>
                </a:hlinkClick>
              </a:rPr>
              <a:t>Link</a:t>
            </a:r>
            <a:r>
              <a:rPr lang="en" sz="1800">
                <a:solidFill>
                  <a:schemeClr val="dk1"/>
                </a:solidFill>
                <a:highlight>
                  <a:srgbClr val="FFFFFF"/>
                </a:highlight>
                <a:latin typeface="Oswald"/>
                <a:ea typeface="Oswald"/>
                <a:cs typeface="Oswald"/>
                <a:sym typeface="Oswald"/>
              </a:rPr>
              <a:t>: </a:t>
            </a:r>
            <a:r>
              <a:rPr lang="en" sz="1800" u="sng">
                <a:solidFill>
                  <a:schemeClr val="dk1"/>
                </a:solidFill>
                <a:highlight>
                  <a:srgbClr val="FFFFFF"/>
                </a:highlight>
                <a:latin typeface="Oswald"/>
                <a:ea typeface="Oswald"/>
                <a:cs typeface="Oswald"/>
                <a:sym typeface="Oswald"/>
                <a:hlinkClick r:id="rId6">
                  <a:extLst>
                    <a:ext uri="{A12FA001-AC4F-418D-AE19-62706E023703}">
                      <ahyp:hlinkClr val="tx"/>
                    </a:ext>
                  </a:extLst>
                </a:hlinkClick>
              </a:rPr>
              <a:t>https://bit.ly/3PexYzB</a:t>
            </a:r>
            <a:endParaRPr sz="1800">
              <a:solidFill>
                <a:schemeClr val="dk1"/>
              </a:solidFill>
              <a:highlight>
                <a:srgbClr val="FFFFFF"/>
              </a:highlight>
              <a:latin typeface="Oswald"/>
              <a:ea typeface="Oswald"/>
              <a:cs typeface="Oswald"/>
              <a:sym typeface="Oswald"/>
            </a:endParaRPr>
          </a:p>
          <a:p>
            <a:pPr indent="0" lvl="0" marL="0" rtl="0" algn="l">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Click Sign in and Choose “I’m a student”</a:t>
            </a:r>
            <a:endParaRPr/>
          </a:p>
          <a:p>
            <a:pPr indent="0" lvl="0" marL="0" rtl="0" algn="l">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Click “File” menu and Choose “Load from your computer”</a:t>
            </a:r>
            <a:endParaRPr/>
          </a:p>
          <a:p>
            <a:pPr indent="0" lvl="0" marL="0" rtl="0" algn="l">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Now you can start debugging!!! Have fun!!!</a:t>
            </a:r>
            <a:endParaRPr/>
          </a:p>
          <a:p>
            <a:pPr indent="0" lvl="0" marL="0" rtl="0" algn="l">
              <a:lnSpc>
                <a:spcPct val="115000"/>
              </a:lnSpc>
              <a:spcBef>
                <a:spcPts val="0"/>
              </a:spcBef>
              <a:spcAft>
                <a:spcPts val="0"/>
              </a:spcAft>
              <a:buClr>
                <a:schemeClr val="dk1"/>
              </a:buClr>
              <a:buSzPts val="1100"/>
              <a:buFont typeface="Arial"/>
              <a:buNone/>
            </a:pPr>
            <a:r>
              <a:t/>
            </a:r>
            <a:endParaRPr/>
          </a:p>
        </p:txBody>
      </p:sp>
      <p:pic>
        <p:nvPicPr>
          <p:cNvPr id="183" name="Google Shape;183;p4"/>
          <p:cNvPicPr preferRelativeResize="0"/>
          <p:nvPr/>
        </p:nvPicPr>
        <p:blipFill rotWithShape="1">
          <a:blip r:embed="rId7">
            <a:alphaModFix/>
          </a:blip>
          <a:srcRect b="0" l="0" r="0" t="0"/>
          <a:stretch/>
        </p:blipFill>
        <p:spPr>
          <a:xfrm>
            <a:off x="6052008" y="2290713"/>
            <a:ext cx="1993194" cy="1945474"/>
          </a:xfrm>
          <a:prstGeom prst="rect">
            <a:avLst/>
          </a:prstGeom>
          <a:noFill/>
          <a:ln>
            <a:noFill/>
          </a:ln>
        </p:spPr>
      </p:pic>
      <p:sp>
        <p:nvSpPr>
          <p:cNvPr id="184" name="Google Shape;184;p4"/>
          <p:cNvSpPr txBox="1"/>
          <p:nvPr/>
        </p:nvSpPr>
        <p:spPr>
          <a:xfrm>
            <a:off x="378914" y="3189488"/>
            <a:ext cx="40179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Challenge:</a:t>
            </a:r>
            <a:r>
              <a:rPr b="0" i="0" lang="en" sz="1400" u="none" cap="none" strike="noStrike">
                <a:solidFill>
                  <a:srgbClr val="000000"/>
                </a:solidFill>
                <a:latin typeface="Arial"/>
                <a:ea typeface="Arial"/>
                <a:cs typeface="Arial"/>
                <a:sym typeface="Arial"/>
              </a:rPr>
              <a:t> When the green flag is clicked, both Coco and Pascal should respond to Pearl and say "Hi, Pearl!". But only Pascal responds and says "Hi, Pearl!". How do we fix the program?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