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Alfa Slab One" panose="020B0604020202020204" charset="0"/>
      <p:regular r:id="rId24"/>
    </p:embeddedFont>
    <p:embeddedFont>
      <p:font typeface="Bebas Neue" panose="020B0606020202050201" pitchFamily="34" charset="0"/>
      <p:regular r:id="rId25"/>
    </p:embeddedFont>
    <p:embeddedFont>
      <p:font typeface="Monoton" panose="020B0604020202020204" charset="0"/>
      <p:regular r:id="rId26"/>
    </p:embeddedFont>
    <p:embeddedFont>
      <p:font typeface="Montserrat" panose="00000500000000000000" pitchFamily="2" charset="0"/>
      <p:regular r:id="rId27"/>
      <p:bold r:id="rId28"/>
      <p:italic r:id="rId29"/>
      <p:boldItalic r:id="rId30"/>
    </p:embeddedFont>
    <p:embeddedFont>
      <p:font typeface="Proxima Nova"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ssTt3iumMvoKBgxfIP1njVajH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cdc153fb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1cdc153fb3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Next, students should use the paper graphic organizer to plan and select blocks for Scratch in CoCo columns 2 &amp; 3, based on their planned animation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cdc153fb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11cdc153fb3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students should </a:t>
            </a:r>
            <a:r>
              <a:rPr lang="en">
                <a:solidFill>
                  <a:schemeClr val="dk1"/>
                </a:solidFill>
              </a:rPr>
              <a:t> fill  in CoCo with their writing in CoCo Columns 2 &amp; 3from their paper graphic organizer from last time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cdc153fb3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1cdc153fb3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next time we will use Scratch to animate our writing. But first, let’s learn some new features in Scratch.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cdc153fb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1cdc153fb3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learn some new things in Scratch that we may want to use in our animations.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cdc153fb3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1cdc153fb3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An Algorithm is a list of steps or commands to finish a task.  Today we are going to learn about a new block in scratch that can be really helpful when we code!</a:t>
            </a:r>
            <a:endParaRPr i="1">
              <a:solidFill>
                <a:srgbClr val="4285F4"/>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cdc153fb3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1cdc153fb3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In Scratch, the yellow blocks are our control blocks. You already know one of them: the start block. Today you will learn about several types of repeat blocks. We use this to create loops, or algorithms that repeat. Loops are great tools to use within code and projects to repeat an action multiple times. In the 'Control' section of block code, we can use these loops: </a:t>
            </a:r>
            <a:endParaRPr>
              <a:solidFill>
                <a:schemeClr val="dk1"/>
              </a:solidFill>
            </a:endParaRPr>
          </a:p>
          <a:p>
            <a:pPr marL="1371600" lvl="2" indent="-298450" algn="l" rtl="0">
              <a:lnSpc>
                <a:spcPct val="100000"/>
              </a:lnSpc>
              <a:spcBef>
                <a:spcPts val="0"/>
              </a:spcBef>
              <a:spcAft>
                <a:spcPts val="0"/>
              </a:spcAft>
              <a:buClr>
                <a:schemeClr val="dk1"/>
              </a:buClr>
              <a:buSzPts val="1100"/>
              <a:buAutoNum type="romanLcPeriod"/>
            </a:pPr>
            <a:r>
              <a:rPr lang="en">
                <a:solidFill>
                  <a:schemeClr val="dk1"/>
                </a:solidFill>
              </a:rPr>
              <a:t>Repeat x number of times: The Repeat Until () block is a Control block. Blocks held inside this block will loop until the specified event happens, in which case the code beneath the block (if any) will execute.</a:t>
            </a:r>
            <a:endParaRPr>
              <a:solidFill>
                <a:schemeClr val="dk1"/>
              </a:solidFill>
            </a:endParaRPr>
          </a:p>
          <a:p>
            <a:pPr marL="1371600" lvl="2" indent="-298450" algn="l" rtl="0">
              <a:lnSpc>
                <a:spcPct val="100000"/>
              </a:lnSpc>
              <a:spcBef>
                <a:spcPts val="0"/>
              </a:spcBef>
              <a:spcAft>
                <a:spcPts val="0"/>
              </a:spcAft>
              <a:buClr>
                <a:schemeClr val="dk1"/>
              </a:buClr>
              <a:buSzPts val="1100"/>
              <a:buAutoNum type="romanLcPeriod"/>
            </a:pPr>
            <a:r>
              <a:rPr lang="en">
                <a:solidFill>
                  <a:schemeClr val="dk1"/>
                </a:solidFill>
              </a:rPr>
              <a:t>Repeat until: The Repeat () block is a Control block. Blocks held inside this block will loop a given amount of times, before allowing the script to continue.</a:t>
            </a:r>
            <a:endParaRPr>
              <a:solidFill>
                <a:schemeClr val="dk1"/>
              </a:solidFill>
            </a:endParaRPr>
          </a:p>
          <a:p>
            <a:pPr marL="1371600" lvl="2" indent="-298450" algn="l" rtl="0">
              <a:lnSpc>
                <a:spcPct val="100000"/>
              </a:lnSpc>
              <a:spcBef>
                <a:spcPts val="0"/>
              </a:spcBef>
              <a:spcAft>
                <a:spcPts val="0"/>
              </a:spcAft>
              <a:buClr>
                <a:schemeClr val="dk1"/>
              </a:buClr>
              <a:buSzPts val="1100"/>
              <a:buAutoNum type="romanLcPeriod"/>
            </a:pPr>
            <a:r>
              <a:rPr lang="en">
                <a:solidFill>
                  <a:schemeClr val="dk1"/>
                </a:solidFill>
              </a:rPr>
              <a:t>Forever: Blocks held inside this block will be in a loop — just like the Repeat () block and the Repeat Until () block, except that the loop never ends (unless the stop sign is clicked, the Stop All block is activated, or the stop script block is activated within the loop). Due to this infinite loop, the block has no bump at the bottom; having a bump would be pointless, as the blocks below it would never be activated.</a:t>
            </a:r>
            <a:endParaRPr>
              <a:solidFill>
                <a:schemeClr val="dk1"/>
              </a:solidFill>
            </a:endParaRPr>
          </a:p>
          <a:p>
            <a:pPr marL="137160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cdc153fb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1cdc153fb3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Video Here: https://www.dropbox.com/s/jiiknq8vobh5l1l/repeat%20%28%29.mp4?dl=0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cdc153fb3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1cdc153fb3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Video Here: https://www.dropbox.com/s/jiiknq8vobh5l1l/repeat%20%28%29.mp4?dl=0</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f0093b52c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12f0093b52c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Video Here: https://www.dropbox.com/s/jjd1b22i1permk0/forever.mp4?dl=0</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a:t>Due to this infinite loop, the block has no bump at the bottom; having a bump would be pointless, as the blocks below it would never be activated.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cdc153fb3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11cdc153fb3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going to learn some new things in Scratch, such as new commands and how to change sprites! This will help us get ready to use Coco and Scratch to animate the writing we did last time.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cdc153fb3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1cdc153fb3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Share your animation with your teacher or a partner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cdc153fb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11cdc153fb3_0_1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Next time we will complete the final step and code our animation in Scratch!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cdc153fb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1cdc153fb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going to be using CoCo to continue planning for animation!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cdc153fb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1cdc153fb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let’s think about other types of explanatory writing together.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cdc153fb3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1cdc153fb3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Students should retrieve their completed Graphic Organizer from last lesson.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cdc153fb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11cdc153fb3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Remember, there are four columns in CoCo to complete. For now, we are going to add our writing into Column 1. Under, “My Ideas”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cdc153fb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11cdc153fb3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Pause here and students should </a:t>
            </a:r>
            <a:r>
              <a:rPr lang="en">
                <a:solidFill>
                  <a:schemeClr val="dk1"/>
                </a:solidFill>
              </a:rPr>
              <a:t> fill  in CoCo with their writing in CoCo Column 1 from their paper graphic organizer from last 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9"/>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9"/>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9"/>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48"/>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Google Shape;47;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49"/>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49"/>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52"/>
        <p:cNvGrpSpPr/>
        <p:nvPr/>
      </p:nvGrpSpPr>
      <p:grpSpPr>
        <a:xfrm>
          <a:off x="0" y="0"/>
          <a:ext cx="0" cy="0"/>
          <a:chOff x="0" y="0"/>
          <a:chExt cx="0" cy="0"/>
        </a:xfrm>
      </p:grpSpPr>
      <p:sp>
        <p:nvSpPr>
          <p:cNvPr id="53" name="Google Shape;53;p50"/>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4" name="Google Shape;54;p50"/>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5" name="Google Shape;55;p50"/>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56" name="Google Shape;56;p50"/>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50"/>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8" name="Google Shape;58;p50"/>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5" name="Google Shape;25;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6"/>
        <p:cNvGrpSpPr/>
        <p:nvPr/>
      </p:nvGrpSpPr>
      <p:grpSpPr>
        <a:xfrm>
          <a:off x="0" y="0"/>
          <a:ext cx="0" cy="0"/>
          <a:chOff x="0" y="0"/>
          <a:chExt cx="0" cy="0"/>
        </a:xfrm>
      </p:grpSpPr>
      <p:sp>
        <p:nvSpPr>
          <p:cNvPr id="27" name="Google Shape;27;p43"/>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8" name="Google Shape;28;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46"/>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46"/>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47"/>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4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47"/>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2" name="Google Shape;42;p47"/>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4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www.dropbox.com/s/jiiknq8vobh5l1l/repeat%20%28%29.mp4?dl=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dropbox.com/s/jv88adiggb2h1jz/repeatuntil.mp4?dl=0"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dropbox.com/s/jjd1b22i1permk0/forever.mp4?dl=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scratch.mit.edu/"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wego.gmu.edu/scratchgo/login.ph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3, lesson 2</a:t>
            </a:r>
            <a:endParaRPr sz="6000"/>
          </a:p>
        </p:txBody>
      </p:sp>
      <p:sp>
        <p:nvSpPr>
          <p:cNvPr id="64" name="Google Shape;64;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Algorithms and debugging</a:t>
            </a:r>
            <a:endParaRPr sz="3000"/>
          </a:p>
        </p:txBody>
      </p:sp>
      <p:pic>
        <p:nvPicPr>
          <p:cNvPr id="65" name="Google Shape;65;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6" name="Google Shape;66;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7" name="Google Shape;67;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t>
            </a:r>
            <a:r>
              <a:rPr lang="en" sz="800" b="1" i="0" u="none" strike="noStrike" cap="none">
                <a:solidFill>
                  <a:srgbClr val="F16666"/>
                </a:solidFill>
                <a:latin typeface="Arial"/>
                <a:ea typeface="Arial"/>
                <a:cs typeface="Arial"/>
                <a:sym typeface="Arial"/>
              </a:rPr>
              <a:t>Amy Hutchison at </a:t>
            </a:r>
            <a:r>
              <a:rPr lang="en" sz="800" b="1" u="sng">
                <a:solidFill>
                  <a:srgbClr val="F16666"/>
                </a:solidFill>
                <a:hlinkClick r:id="rId5"/>
              </a:rPr>
              <a:t>ahutchison1@ua.edu</a:t>
            </a:r>
            <a:r>
              <a:rPr lang="en" sz="800" b="1" u="sng">
                <a:solidFill>
                  <a:srgbClr val="F16666"/>
                </a:solidFill>
              </a:rPr>
              <a:t> </a:t>
            </a:r>
            <a:endParaRPr sz="800" b="0" i="0" u="none" strike="noStrike" cap="none">
              <a:solidFill>
                <a:srgbClr val="000000"/>
              </a:solidFill>
              <a:latin typeface="Arial"/>
              <a:ea typeface="Arial"/>
              <a:cs typeface="Arial"/>
              <a:sym typeface="Arial"/>
            </a:endParaRPr>
          </a:p>
        </p:txBody>
      </p:sp>
      <p:sp>
        <p:nvSpPr>
          <p:cNvPr id="68" name="Google Shape;68;p1"/>
          <p:cNvSpPr txBox="1"/>
          <p:nvPr/>
        </p:nvSpPr>
        <p:spPr>
          <a:xfrm>
            <a:off x="3053050" y="2851050"/>
            <a:ext cx="2743200" cy="492600"/>
          </a:xfrm>
          <a:prstGeom prst="rect">
            <a:avLst/>
          </a:prstGeom>
          <a:solidFill>
            <a:srgbClr val="FF00FF"/>
          </a:solidFill>
          <a:ln>
            <a:noFill/>
          </a:ln>
          <a:effectLst>
            <a:outerShdw blurRad="57150" dist="19050" dir="5400000" algn="bl" rotWithShape="0">
              <a:srgbClr val="000000">
                <a:alpha val="48235"/>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5th &amp; 6th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g11cdc153fb3_0_79"/>
          <p:cNvPicPr preferRelativeResize="0"/>
          <p:nvPr/>
        </p:nvPicPr>
        <p:blipFill rotWithShape="1">
          <a:blip r:embed="rId3">
            <a:alphaModFix/>
          </a:blip>
          <a:srcRect/>
          <a:stretch/>
        </p:blipFill>
        <p:spPr>
          <a:xfrm>
            <a:off x="53849" y="91900"/>
            <a:ext cx="8954373" cy="4223601"/>
          </a:xfrm>
          <a:prstGeom prst="rect">
            <a:avLst/>
          </a:prstGeom>
          <a:noFill/>
          <a:ln w="9525" cap="flat" cmpd="sng">
            <a:solidFill>
              <a:schemeClr val="accent3"/>
            </a:solidFill>
            <a:prstDash val="solid"/>
            <a:round/>
            <a:headEnd type="none" w="sm" len="sm"/>
            <a:tailEnd type="none" w="sm" len="sm"/>
          </a:ln>
        </p:spPr>
      </p:pic>
      <p:sp>
        <p:nvSpPr>
          <p:cNvPr id="130" name="Google Shape;130;g11cdc153fb3_0_79"/>
          <p:cNvSpPr/>
          <p:nvPr/>
        </p:nvSpPr>
        <p:spPr>
          <a:xfrm rot="10265341">
            <a:off x="6639012" y="1846426"/>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34"/>
        <p:cNvGrpSpPr/>
        <p:nvPr/>
      </p:nvGrpSpPr>
      <p:grpSpPr>
        <a:xfrm>
          <a:off x="0" y="0"/>
          <a:ext cx="0" cy="0"/>
          <a:chOff x="0" y="0"/>
          <a:chExt cx="0" cy="0"/>
        </a:xfrm>
      </p:grpSpPr>
      <p:sp>
        <p:nvSpPr>
          <p:cNvPr id="135" name="Google Shape;135;g11cdc153fb3_0_84"/>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5200">
                <a:solidFill>
                  <a:schemeClr val="lt1"/>
                </a:solidFill>
              </a:rPr>
              <a:t>Complete Columns 2 &amp; 3 in CoCo</a:t>
            </a:r>
            <a:endParaRPr sz="5200">
              <a:solidFill>
                <a:schemeClr val="lt1"/>
              </a:solidFill>
            </a:endParaRPr>
          </a:p>
        </p:txBody>
      </p:sp>
      <p:pic>
        <p:nvPicPr>
          <p:cNvPr id="136" name="Google Shape;136;g11cdc153fb3_0_84"/>
          <p:cNvPicPr preferRelativeResize="0"/>
          <p:nvPr/>
        </p:nvPicPr>
        <p:blipFill rotWithShape="1">
          <a:blip r:embed="rId3">
            <a:alphaModFix/>
          </a:blip>
          <a:srcRect/>
          <a:stretch/>
        </p:blipFill>
        <p:spPr>
          <a:xfrm>
            <a:off x="8257643" y="3537250"/>
            <a:ext cx="761225" cy="1528525"/>
          </a:xfrm>
          <a:prstGeom prst="rect">
            <a:avLst/>
          </a:prstGeom>
          <a:noFill/>
          <a:ln>
            <a:noFill/>
          </a:ln>
        </p:spPr>
      </p:pic>
      <p:sp>
        <p:nvSpPr>
          <p:cNvPr id="137" name="Google Shape;137;g11cdc153fb3_0_84"/>
          <p:cNvSpPr txBox="1"/>
          <p:nvPr/>
        </p:nvSpPr>
        <p:spPr>
          <a:xfrm>
            <a:off x="6482400" y="3712350"/>
            <a:ext cx="26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38" name="Google Shape;138;g11cdc153fb3_0_84"/>
          <p:cNvSpPr/>
          <p:nvPr/>
        </p:nvSpPr>
        <p:spPr>
          <a:xfrm>
            <a:off x="7343700" y="321250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Proxima Nova"/>
                <a:ea typeface="Proxima Nova"/>
                <a:cs typeface="Proxima Nova"/>
                <a:sym typeface="Proxima Nova"/>
              </a:rPr>
              <a:t>Make sure you are using CoCo!</a:t>
            </a:r>
            <a:endParaRPr sz="1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1cdc153fb3_0_88"/>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Great job!</a:t>
            </a:r>
            <a:endParaRPr>
              <a:latin typeface="Bebas Neue"/>
              <a:ea typeface="Bebas Neue"/>
              <a:cs typeface="Bebas Neue"/>
              <a:sym typeface="Bebas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1cdc153fb3_0_92"/>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Guided practice: Scratch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1cdc153fb3_0_150"/>
          <p:cNvSpPr txBox="1">
            <a:spLocks noGrp="1"/>
          </p:cNvSpPr>
          <p:nvPr>
            <p:ph type="title"/>
          </p:nvPr>
        </p:nvSpPr>
        <p:spPr>
          <a:xfrm>
            <a:off x="490250" y="526350"/>
            <a:ext cx="81987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990"/>
              <a:buNone/>
            </a:pPr>
            <a:endParaRPr sz="4220">
              <a:latin typeface="Bebas Neue"/>
              <a:ea typeface="Bebas Neue"/>
              <a:cs typeface="Bebas Neue"/>
              <a:sym typeface="Bebas Neue"/>
            </a:endParaRPr>
          </a:p>
          <a:p>
            <a:pPr marL="0" lvl="0" indent="0" algn="l" rtl="0">
              <a:lnSpc>
                <a:spcPct val="100000"/>
              </a:lnSpc>
              <a:spcBef>
                <a:spcPts val="0"/>
              </a:spcBef>
              <a:spcAft>
                <a:spcPts val="0"/>
              </a:spcAft>
              <a:buSzPts val="990"/>
              <a:buNone/>
            </a:pPr>
            <a:r>
              <a:rPr lang="en" sz="4220" b="1">
                <a:latin typeface="Bebas Neue"/>
                <a:ea typeface="Bebas Neue"/>
                <a:cs typeface="Bebas Neue"/>
                <a:sym typeface="Bebas Neue"/>
              </a:rPr>
              <a:t>Algorithm</a:t>
            </a:r>
            <a:r>
              <a:rPr lang="en" sz="4220">
                <a:latin typeface="Bebas Neue"/>
                <a:ea typeface="Bebas Neue"/>
                <a:cs typeface="Bebas Neue"/>
                <a:sym typeface="Bebas Neue"/>
              </a:rPr>
              <a:t>: A list of steps to finish a task</a:t>
            </a:r>
            <a:endParaRPr sz="4220">
              <a:latin typeface="Bebas Neue"/>
              <a:ea typeface="Bebas Neue"/>
              <a:cs typeface="Bebas Neue"/>
              <a:sym typeface="Bebas Neue"/>
            </a:endParaRPr>
          </a:p>
          <a:p>
            <a:pPr marL="0" lvl="0" indent="0" algn="l" rtl="0">
              <a:lnSpc>
                <a:spcPct val="100000"/>
              </a:lnSpc>
              <a:spcBef>
                <a:spcPts val="0"/>
              </a:spcBef>
              <a:spcAft>
                <a:spcPts val="0"/>
              </a:spcAft>
              <a:buSzPts val="990"/>
              <a:buNone/>
            </a:pPr>
            <a:endParaRPr sz="4220">
              <a:latin typeface="Bebas Neue"/>
              <a:ea typeface="Bebas Neue"/>
              <a:cs typeface="Bebas Neue"/>
              <a:sym typeface="Bebas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7"/>
        <p:cNvGrpSpPr/>
        <p:nvPr/>
      </p:nvGrpSpPr>
      <p:grpSpPr>
        <a:xfrm>
          <a:off x="0" y="0"/>
          <a:ext cx="0" cy="0"/>
          <a:chOff x="0" y="0"/>
          <a:chExt cx="0" cy="0"/>
        </a:xfrm>
      </p:grpSpPr>
      <p:sp>
        <p:nvSpPr>
          <p:cNvPr id="158" name="Google Shape;158;g11cdc153fb3_0_154"/>
          <p:cNvSpPr txBox="1">
            <a:spLocks noGrp="1"/>
          </p:cNvSpPr>
          <p:nvPr>
            <p:ph type="title"/>
          </p:nvPr>
        </p:nvSpPr>
        <p:spPr>
          <a:xfrm>
            <a:off x="490250" y="526350"/>
            <a:ext cx="41454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Control blocks &amp; Loops</a:t>
            </a:r>
            <a:endParaRPr>
              <a:latin typeface="Bebas Neue"/>
              <a:ea typeface="Bebas Neue"/>
              <a:cs typeface="Bebas Neue"/>
              <a:sym typeface="Bebas Neue"/>
            </a:endParaRPr>
          </a:p>
        </p:txBody>
      </p:sp>
      <p:sp>
        <p:nvSpPr>
          <p:cNvPr id="159" name="Google Shape;159;g11cdc153fb3_0_154"/>
          <p:cNvSpPr txBox="1"/>
          <p:nvPr/>
        </p:nvSpPr>
        <p:spPr>
          <a:xfrm>
            <a:off x="4572000" y="0"/>
            <a:ext cx="4652100" cy="51564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p:txBody>
      </p:sp>
      <p:pic>
        <p:nvPicPr>
          <p:cNvPr id="160" name="Google Shape;160;g11cdc153fb3_0_154"/>
          <p:cNvPicPr preferRelativeResize="0"/>
          <p:nvPr/>
        </p:nvPicPr>
        <p:blipFill rotWithShape="1">
          <a:blip r:embed="rId3">
            <a:alphaModFix/>
          </a:blip>
          <a:srcRect/>
          <a:stretch/>
        </p:blipFill>
        <p:spPr>
          <a:xfrm>
            <a:off x="4812213" y="996750"/>
            <a:ext cx="2023275" cy="1627100"/>
          </a:xfrm>
          <a:prstGeom prst="rect">
            <a:avLst/>
          </a:prstGeom>
          <a:noFill/>
          <a:ln>
            <a:noFill/>
          </a:ln>
        </p:spPr>
      </p:pic>
      <p:pic>
        <p:nvPicPr>
          <p:cNvPr id="161" name="Google Shape;161;g11cdc153fb3_0_154"/>
          <p:cNvPicPr preferRelativeResize="0"/>
          <p:nvPr/>
        </p:nvPicPr>
        <p:blipFill rotWithShape="1">
          <a:blip r:embed="rId4">
            <a:alphaModFix/>
          </a:blip>
          <a:srcRect/>
          <a:stretch/>
        </p:blipFill>
        <p:spPr>
          <a:xfrm>
            <a:off x="6262425" y="2818250"/>
            <a:ext cx="1949375" cy="1361200"/>
          </a:xfrm>
          <a:prstGeom prst="rect">
            <a:avLst/>
          </a:prstGeom>
          <a:noFill/>
          <a:ln>
            <a:noFill/>
          </a:ln>
        </p:spPr>
      </p:pic>
      <p:pic>
        <p:nvPicPr>
          <p:cNvPr id="162" name="Google Shape;162;g11cdc153fb3_0_154"/>
          <p:cNvPicPr preferRelativeResize="0"/>
          <p:nvPr/>
        </p:nvPicPr>
        <p:blipFill rotWithShape="1">
          <a:blip r:embed="rId5">
            <a:alphaModFix/>
          </a:blip>
          <a:srcRect/>
          <a:stretch/>
        </p:blipFill>
        <p:spPr>
          <a:xfrm>
            <a:off x="7072700" y="769600"/>
            <a:ext cx="1791775" cy="1194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1cdc153fb3_0_161"/>
          <p:cNvSpPr txBox="1">
            <a:spLocks noGrp="1"/>
          </p:cNvSpPr>
          <p:nvPr>
            <p:ph type="title"/>
          </p:nvPr>
        </p:nvSpPr>
        <p:spPr>
          <a:xfrm rot="-726">
            <a:off x="311695" y="314227"/>
            <a:ext cx="4260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Repeat X number of times </a:t>
            </a:r>
            <a:r>
              <a:rPr lang="en" u="sng">
                <a:solidFill>
                  <a:schemeClr val="hlink"/>
                </a:solidFill>
                <a:hlinkClick r:id="rId3"/>
              </a:rPr>
              <a:t>(Video)</a:t>
            </a:r>
            <a:endParaRPr/>
          </a:p>
        </p:txBody>
      </p:sp>
      <p:sp>
        <p:nvSpPr>
          <p:cNvPr id="168" name="Google Shape;168;g11cdc153fb3_0_161"/>
          <p:cNvSpPr txBox="1">
            <a:spLocks noGrp="1"/>
          </p:cNvSpPr>
          <p:nvPr>
            <p:ph type="body" idx="1"/>
          </p:nvPr>
        </p:nvSpPr>
        <p:spPr>
          <a:xfrm>
            <a:off x="607350" y="3665700"/>
            <a:ext cx="7929300" cy="8952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90000"/>
              <a:buNone/>
            </a:pPr>
            <a:r>
              <a:rPr lang="en" sz="8000"/>
              <a:t>Repeats an action a certain # of times</a:t>
            </a:r>
            <a:endParaRPr sz="8000"/>
          </a:p>
          <a:p>
            <a:pPr marL="0" lvl="0" indent="0" algn="l" rtl="0">
              <a:lnSpc>
                <a:spcPct val="115000"/>
              </a:lnSpc>
              <a:spcBef>
                <a:spcPts val="0"/>
              </a:spcBef>
              <a:spcAft>
                <a:spcPts val="0"/>
              </a:spcAft>
              <a:buSzPct val="90000"/>
              <a:buNone/>
            </a:pPr>
            <a:r>
              <a:rPr lang="en" sz="8000"/>
              <a:t>When you place other blocks inside this block, it will loop for a  specified number of times. </a:t>
            </a:r>
            <a:endParaRPr sz="8000"/>
          </a:p>
          <a:p>
            <a:pPr marL="0" lvl="0" indent="0" algn="l" rtl="0">
              <a:lnSpc>
                <a:spcPct val="115000"/>
              </a:lnSpc>
              <a:spcBef>
                <a:spcPts val="0"/>
              </a:spcBef>
              <a:spcAft>
                <a:spcPts val="0"/>
              </a:spcAft>
              <a:buSzPct val="90000"/>
              <a:buNone/>
            </a:pPr>
            <a:endParaRPr sz="8000"/>
          </a:p>
          <a:p>
            <a:pPr marL="0" lvl="0" indent="0" algn="l" rtl="0">
              <a:lnSpc>
                <a:spcPct val="115000"/>
              </a:lnSpc>
              <a:spcBef>
                <a:spcPts val="0"/>
              </a:spcBef>
              <a:spcAft>
                <a:spcPts val="0"/>
              </a:spcAft>
              <a:buSzPct val="90000"/>
              <a:buNone/>
            </a:pPr>
            <a:endParaRPr sz="8000"/>
          </a:p>
          <a:p>
            <a:pPr marL="0" lvl="0" indent="0" algn="l" rtl="0">
              <a:lnSpc>
                <a:spcPct val="115000"/>
              </a:lnSpc>
              <a:spcBef>
                <a:spcPts val="0"/>
              </a:spcBef>
              <a:spcAft>
                <a:spcPts val="0"/>
              </a:spcAft>
              <a:buSzPct val="100000"/>
              <a:buNone/>
            </a:pPr>
            <a:endParaRPr/>
          </a:p>
        </p:txBody>
      </p:sp>
      <p:sp>
        <p:nvSpPr>
          <p:cNvPr id="169" name="Google Shape;169;g11cdc153fb3_0_161"/>
          <p:cNvSpPr/>
          <p:nvPr/>
        </p:nvSpPr>
        <p:spPr>
          <a:xfrm rot="1703819">
            <a:off x="4255364" y="1650731"/>
            <a:ext cx="1548642" cy="437866"/>
          </a:xfrm>
          <a:prstGeom prst="rightArrow">
            <a:avLst>
              <a:gd name="adj1" fmla="val 50000"/>
              <a:gd name="adj2" fmla="val 50000"/>
            </a:avLst>
          </a:prstGeom>
          <a:solidFill>
            <a:srgbClr val="D84315"/>
          </a:solidFill>
          <a:ln w="9525" cap="flat" cmpd="sng">
            <a:solidFill>
              <a:srgbClr val="FF572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11cdc153fb3_0_161"/>
          <p:cNvSpPr txBox="1"/>
          <p:nvPr/>
        </p:nvSpPr>
        <p:spPr>
          <a:xfrm>
            <a:off x="4296875" y="1197625"/>
            <a:ext cx="257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171" name="Google Shape;171;g11cdc153fb3_0_161"/>
          <p:cNvPicPr preferRelativeResize="0"/>
          <p:nvPr/>
        </p:nvPicPr>
        <p:blipFill rotWithShape="1">
          <a:blip r:embed="rId4">
            <a:alphaModFix/>
          </a:blip>
          <a:srcRect/>
          <a:stretch/>
        </p:blipFill>
        <p:spPr>
          <a:xfrm>
            <a:off x="378550" y="887375"/>
            <a:ext cx="2023275" cy="1627100"/>
          </a:xfrm>
          <a:prstGeom prst="rect">
            <a:avLst/>
          </a:prstGeom>
          <a:noFill/>
          <a:ln>
            <a:noFill/>
          </a:ln>
        </p:spPr>
      </p:pic>
      <p:pic>
        <p:nvPicPr>
          <p:cNvPr id="172" name="Google Shape;172;g11cdc153fb3_0_161"/>
          <p:cNvPicPr preferRelativeResize="0"/>
          <p:nvPr/>
        </p:nvPicPr>
        <p:blipFill rotWithShape="1">
          <a:blip r:embed="rId5">
            <a:alphaModFix/>
          </a:blip>
          <a:srcRect/>
          <a:stretch/>
        </p:blipFill>
        <p:spPr>
          <a:xfrm>
            <a:off x="5744125" y="1454863"/>
            <a:ext cx="1968925" cy="20619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1cdc153fb3_0_170"/>
          <p:cNvSpPr txBox="1">
            <a:spLocks noGrp="1"/>
          </p:cNvSpPr>
          <p:nvPr>
            <p:ph type="title"/>
          </p:nvPr>
        </p:nvSpPr>
        <p:spPr>
          <a:xfrm rot="-726">
            <a:off x="311695" y="314227"/>
            <a:ext cx="4260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Repeat Until (</a:t>
            </a:r>
            <a:r>
              <a:rPr lang="en" u="sng">
                <a:solidFill>
                  <a:schemeClr val="hlink"/>
                </a:solidFill>
                <a:hlinkClick r:id="rId3"/>
              </a:rPr>
              <a:t>Video</a:t>
            </a:r>
            <a:r>
              <a:rPr lang="en"/>
              <a:t>)</a:t>
            </a:r>
            <a:endParaRPr/>
          </a:p>
        </p:txBody>
      </p:sp>
      <p:sp>
        <p:nvSpPr>
          <p:cNvPr id="178" name="Google Shape;178;g11cdc153fb3_0_170"/>
          <p:cNvSpPr txBox="1">
            <a:spLocks noGrp="1"/>
          </p:cNvSpPr>
          <p:nvPr>
            <p:ph type="body" idx="1"/>
          </p:nvPr>
        </p:nvSpPr>
        <p:spPr>
          <a:xfrm>
            <a:off x="607350" y="3665700"/>
            <a:ext cx="7929300" cy="895200"/>
          </a:xfrm>
          <a:prstGeom prst="rect">
            <a:avLst/>
          </a:prstGeom>
          <a:noFill/>
          <a:ln>
            <a:noFill/>
          </a:ln>
        </p:spPr>
        <p:txBody>
          <a:bodyPr spcFirstLastPara="1" wrap="square" lIns="91425" tIns="91425" rIns="91425" bIns="91425" anchor="t" anchorCtr="0">
            <a:normAutofit fontScale="32500" lnSpcReduction="20000"/>
          </a:bodyPr>
          <a:lstStyle/>
          <a:p>
            <a:pPr marL="0" lvl="0" indent="0" algn="l" rtl="0">
              <a:lnSpc>
                <a:spcPct val="115000"/>
              </a:lnSpc>
              <a:spcBef>
                <a:spcPts val="0"/>
              </a:spcBef>
              <a:spcAft>
                <a:spcPts val="0"/>
              </a:spcAft>
              <a:buClr>
                <a:srgbClr val="000000"/>
              </a:buClr>
              <a:buSzPct val="90000"/>
              <a:buFont typeface="Arial"/>
              <a:buNone/>
            </a:pPr>
            <a:r>
              <a:rPr lang="en" sz="8000"/>
              <a:t>Repeats until another command ends the action. </a:t>
            </a:r>
            <a:endParaRPr sz="8000"/>
          </a:p>
          <a:p>
            <a:pPr marL="0" lvl="0" indent="0" algn="l" rtl="0">
              <a:lnSpc>
                <a:spcPct val="115000"/>
              </a:lnSpc>
              <a:spcBef>
                <a:spcPts val="0"/>
              </a:spcBef>
              <a:spcAft>
                <a:spcPts val="0"/>
              </a:spcAft>
              <a:buClr>
                <a:srgbClr val="000000"/>
              </a:buClr>
              <a:buSzPct val="100000"/>
              <a:buFont typeface="Arial"/>
              <a:buNone/>
            </a:pPr>
            <a:endParaRPr/>
          </a:p>
          <a:p>
            <a:pPr marL="0" lvl="0" indent="0" algn="l" rtl="0">
              <a:lnSpc>
                <a:spcPct val="115000"/>
              </a:lnSpc>
              <a:spcBef>
                <a:spcPts val="0"/>
              </a:spcBef>
              <a:spcAft>
                <a:spcPts val="0"/>
              </a:spcAft>
              <a:buSzPct val="69230"/>
              <a:buNone/>
            </a:pPr>
            <a:endParaRPr sz="8000"/>
          </a:p>
          <a:p>
            <a:pPr marL="0" lvl="0" indent="0" algn="l" rtl="0">
              <a:lnSpc>
                <a:spcPct val="115000"/>
              </a:lnSpc>
              <a:spcBef>
                <a:spcPts val="0"/>
              </a:spcBef>
              <a:spcAft>
                <a:spcPts val="0"/>
              </a:spcAft>
              <a:buSzPct val="69230"/>
              <a:buNone/>
            </a:pPr>
            <a:endParaRPr sz="8000"/>
          </a:p>
          <a:p>
            <a:pPr marL="0" lvl="0" indent="0" algn="l" rtl="0">
              <a:lnSpc>
                <a:spcPct val="115000"/>
              </a:lnSpc>
              <a:spcBef>
                <a:spcPts val="0"/>
              </a:spcBef>
              <a:spcAft>
                <a:spcPts val="0"/>
              </a:spcAft>
              <a:buSzPct val="90000"/>
              <a:buNone/>
            </a:pPr>
            <a:endParaRPr sz="8000"/>
          </a:p>
          <a:p>
            <a:pPr marL="0" lvl="0" indent="0" algn="l" rtl="0">
              <a:lnSpc>
                <a:spcPct val="115000"/>
              </a:lnSpc>
              <a:spcBef>
                <a:spcPts val="0"/>
              </a:spcBef>
              <a:spcAft>
                <a:spcPts val="0"/>
              </a:spcAft>
              <a:buSzPct val="100000"/>
              <a:buNone/>
            </a:pPr>
            <a:endParaRPr/>
          </a:p>
        </p:txBody>
      </p:sp>
      <p:sp>
        <p:nvSpPr>
          <p:cNvPr id="179" name="Google Shape;179;g11cdc153fb3_0_170"/>
          <p:cNvSpPr txBox="1"/>
          <p:nvPr/>
        </p:nvSpPr>
        <p:spPr>
          <a:xfrm>
            <a:off x="4296875" y="1197625"/>
            <a:ext cx="2573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180" name="Google Shape;180;g11cdc153fb3_0_170"/>
          <p:cNvPicPr preferRelativeResize="0"/>
          <p:nvPr/>
        </p:nvPicPr>
        <p:blipFill rotWithShape="1">
          <a:blip r:embed="rId4">
            <a:alphaModFix/>
          </a:blip>
          <a:srcRect/>
          <a:stretch/>
        </p:blipFill>
        <p:spPr>
          <a:xfrm>
            <a:off x="607350" y="1368877"/>
            <a:ext cx="2190750" cy="1600200"/>
          </a:xfrm>
          <a:prstGeom prst="rect">
            <a:avLst/>
          </a:prstGeom>
          <a:noFill/>
          <a:ln>
            <a:noFill/>
          </a:ln>
        </p:spPr>
      </p:pic>
      <p:pic>
        <p:nvPicPr>
          <p:cNvPr id="181" name="Google Shape;181;g11cdc153fb3_0_170"/>
          <p:cNvPicPr preferRelativeResize="0"/>
          <p:nvPr/>
        </p:nvPicPr>
        <p:blipFill rotWithShape="1">
          <a:blip r:embed="rId5">
            <a:alphaModFix/>
          </a:blip>
          <a:srcRect/>
          <a:stretch/>
        </p:blipFill>
        <p:spPr>
          <a:xfrm>
            <a:off x="4934075" y="1287437"/>
            <a:ext cx="3775642" cy="176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2f0093b52c_0_63"/>
          <p:cNvSpPr txBox="1">
            <a:spLocks noGrp="1"/>
          </p:cNvSpPr>
          <p:nvPr>
            <p:ph type="title"/>
          </p:nvPr>
        </p:nvSpPr>
        <p:spPr>
          <a:xfrm rot="-726">
            <a:off x="311695" y="314227"/>
            <a:ext cx="4260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Repeat forever </a:t>
            </a:r>
            <a:r>
              <a:rPr lang="en" u="sng">
                <a:solidFill>
                  <a:schemeClr val="hlink"/>
                </a:solidFill>
                <a:hlinkClick r:id="rId3"/>
              </a:rPr>
              <a:t>(Video)</a:t>
            </a:r>
            <a:endParaRPr/>
          </a:p>
        </p:txBody>
      </p:sp>
      <p:sp>
        <p:nvSpPr>
          <p:cNvPr id="187" name="Google Shape;187;g12f0093b52c_0_63"/>
          <p:cNvSpPr txBox="1">
            <a:spLocks noGrp="1"/>
          </p:cNvSpPr>
          <p:nvPr>
            <p:ph type="body" idx="1"/>
          </p:nvPr>
        </p:nvSpPr>
        <p:spPr>
          <a:xfrm>
            <a:off x="607350" y="3325825"/>
            <a:ext cx="7929300" cy="12351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90000"/>
              <a:buNone/>
            </a:pPr>
            <a:r>
              <a:rPr lang="en" sz="8000"/>
              <a:t>Repeats forever.</a:t>
            </a:r>
            <a:endParaRPr sz="8000"/>
          </a:p>
          <a:p>
            <a:pPr marL="0" lvl="0" indent="0" algn="l" rtl="0">
              <a:lnSpc>
                <a:spcPct val="115000"/>
              </a:lnSpc>
              <a:spcBef>
                <a:spcPts val="0"/>
              </a:spcBef>
              <a:spcAft>
                <a:spcPts val="0"/>
              </a:spcAft>
              <a:buSzPct val="90000"/>
              <a:buNone/>
            </a:pPr>
            <a:r>
              <a:rPr lang="en" sz="8000"/>
              <a:t>Blocks held inside this block will be in a loop — just like the Repeat () block and the Repeat Until () block, except that the loop never ends (unless the stop sign is clicked, the Stop All block is activated, or the stop script block is activated within the loop). </a:t>
            </a:r>
            <a:endParaRPr sz="8000"/>
          </a:p>
          <a:p>
            <a:pPr marL="0" lvl="0" indent="0" algn="l" rtl="0">
              <a:lnSpc>
                <a:spcPct val="115000"/>
              </a:lnSpc>
              <a:spcBef>
                <a:spcPts val="0"/>
              </a:spcBef>
              <a:spcAft>
                <a:spcPts val="0"/>
              </a:spcAft>
              <a:buSzPct val="100000"/>
              <a:buNone/>
            </a:pPr>
            <a:endParaRPr/>
          </a:p>
        </p:txBody>
      </p:sp>
      <p:pic>
        <p:nvPicPr>
          <p:cNvPr id="188" name="Google Shape;188;g12f0093b52c_0_63"/>
          <p:cNvPicPr preferRelativeResize="0"/>
          <p:nvPr/>
        </p:nvPicPr>
        <p:blipFill rotWithShape="1">
          <a:blip r:embed="rId4">
            <a:alphaModFix/>
          </a:blip>
          <a:srcRect/>
          <a:stretch/>
        </p:blipFill>
        <p:spPr>
          <a:xfrm>
            <a:off x="3028125" y="2090725"/>
            <a:ext cx="3087750" cy="1235100"/>
          </a:xfrm>
          <a:prstGeom prst="rect">
            <a:avLst/>
          </a:prstGeom>
          <a:noFill/>
          <a:ln>
            <a:noFill/>
          </a:ln>
        </p:spPr>
      </p:pic>
      <p:pic>
        <p:nvPicPr>
          <p:cNvPr id="189" name="Google Shape;189;g12f0093b52c_0_63"/>
          <p:cNvPicPr preferRelativeResize="0"/>
          <p:nvPr/>
        </p:nvPicPr>
        <p:blipFill rotWithShape="1">
          <a:blip r:embed="rId5">
            <a:alphaModFix/>
          </a:blip>
          <a:srcRect/>
          <a:stretch/>
        </p:blipFill>
        <p:spPr>
          <a:xfrm rot="277460">
            <a:off x="6610599" y="390305"/>
            <a:ext cx="2014478" cy="2872715"/>
          </a:xfrm>
          <a:prstGeom prst="rect">
            <a:avLst/>
          </a:prstGeom>
          <a:noFill/>
          <a:ln>
            <a:noFill/>
          </a:ln>
        </p:spPr>
      </p:pic>
      <p:pic>
        <p:nvPicPr>
          <p:cNvPr id="190" name="Google Shape;190;g12f0093b52c_0_63"/>
          <p:cNvPicPr preferRelativeResize="0"/>
          <p:nvPr/>
        </p:nvPicPr>
        <p:blipFill rotWithShape="1">
          <a:blip r:embed="rId6">
            <a:alphaModFix/>
          </a:blip>
          <a:srcRect/>
          <a:stretch/>
        </p:blipFill>
        <p:spPr>
          <a:xfrm>
            <a:off x="311700" y="966952"/>
            <a:ext cx="2171700" cy="1447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1cdc153fb3_0_17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196" name="Google Shape;196;g11cdc153fb3_0_17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AutoNum type="arabicPeriod"/>
            </a:pPr>
            <a:r>
              <a:rPr lang="en" sz="2400"/>
              <a:t>Navigate to scratch.mit.edu</a:t>
            </a:r>
            <a:endParaRPr sz="2400"/>
          </a:p>
          <a:p>
            <a:pPr marL="457200" lvl="0" indent="-381000" algn="l" rtl="0">
              <a:lnSpc>
                <a:spcPct val="115000"/>
              </a:lnSpc>
              <a:spcBef>
                <a:spcPts val="0"/>
              </a:spcBef>
              <a:spcAft>
                <a:spcPts val="0"/>
              </a:spcAft>
              <a:buSzPts val="2400"/>
              <a:buAutoNum type="arabicPeriod"/>
            </a:pPr>
            <a:r>
              <a:rPr lang="en" sz="2400"/>
              <a:t>Create a new project </a:t>
            </a:r>
            <a:endParaRPr sz="2400"/>
          </a:p>
          <a:p>
            <a:pPr marL="457200" lvl="0" indent="-381000" algn="l" rtl="0">
              <a:lnSpc>
                <a:spcPct val="115000"/>
              </a:lnSpc>
              <a:spcBef>
                <a:spcPts val="0"/>
              </a:spcBef>
              <a:spcAft>
                <a:spcPts val="0"/>
              </a:spcAft>
              <a:buSzPts val="2400"/>
              <a:buAutoNum type="arabicPeriod"/>
            </a:pPr>
            <a:r>
              <a:rPr lang="en" sz="2400"/>
              <a:t>Choose a Sprite</a:t>
            </a:r>
            <a:endParaRPr sz="2400"/>
          </a:p>
          <a:p>
            <a:pPr marL="457200" lvl="0" indent="-381000" algn="l" rtl="0">
              <a:lnSpc>
                <a:spcPct val="115000"/>
              </a:lnSpc>
              <a:spcBef>
                <a:spcPts val="0"/>
              </a:spcBef>
              <a:spcAft>
                <a:spcPts val="0"/>
              </a:spcAft>
              <a:buSzPts val="2400"/>
              <a:buAutoNum type="arabicPeriod"/>
            </a:pPr>
            <a:r>
              <a:rPr lang="en" sz="2400"/>
              <a:t>Animate a </a:t>
            </a:r>
            <a:r>
              <a:rPr lang="en" sz="2400" b="1"/>
              <a:t>dance with five or more moves</a:t>
            </a:r>
            <a:endParaRPr sz="2400" b="1"/>
          </a:p>
          <a:p>
            <a:pPr marL="457200" lvl="0" indent="-381000" algn="l" rtl="0">
              <a:lnSpc>
                <a:spcPct val="115000"/>
              </a:lnSpc>
              <a:spcBef>
                <a:spcPts val="0"/>
              </a:spcBef>
              <a:spcAft>
                <a:spcPts val="0"/>
              </a:spcAft>
              <a:buSzPts val="2400"/>
              <a:buAutoNum type="arabicPeriod"/>
            </a:pPr>
            <a:r>
              <a:rPr lang="en" sz="2400"/>
              <a:t>Using the loop function, have the sprite dance using both </a:t>
            </a:r>
            <a:r>
              <a:rPr lang="en" sz="2400" b="1"/>
              <a:t>“Repeat until”</a:t>
            </a:r>
            <a:r>
              <a:rPr lang="en" sz="2400"/>
              <a:t> and </a:t>
            </a:r>
            <a:r>
              <a:rPr lang="en" sz="2400" b="1"/>
              <a:t>“Repeat __ Number of times” </a:t>
            </a:r>
            <a:r>
              <a:rPr lang="en" sz="2400"/>
              <a:t>and </a:t>
            </a:r>
            <a:r>
              <a:rPr lang="en" sz="2400" b="1"/>
              <a:t>“Forever”</a:t>
            </a:r>
            <a:endParaRPr sz="2400" b="1"/>
          </a:p>
        </p:txBody>
      </p:sp>
      <p:sp>
        <p:nvSpPr>
          <p:cNvPr id="197" name="Google Shape;197;g11cdc153fb3_0_178"/>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 minutes)</a:t>
            </a:r>
            <a:endParaRPr sz="27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74" name="Google Shape;74;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6"/>
              <a:buNone/>
            </a:pPr>
            <a:r>
              <a:rPr lang="en" sz="7200"/>
              <a:t>In this lesson, students will continue planning their explanatory writing in CoCo and learning new Scratch features.</a:t>
            </a:r>
            <a:endParaRPr sz="7200"/>
          </a:p>
          <a:p>
            <a:pPr marL="0" lvl="0" indent="0" algn="l" rtl="0">
              <a:lnSpc>
                <a:spcPct val="115000"/>
              </a:lnSpc>
              <a:spcBef>
                <a:spcPts val="1200"/>
              </a:spcBef>
              <a:spcAft>
                <a:spcPts val="0"/>
              </a:spcAft>
              <a:buSzPct val="77777"/>
              <a:buNone/>
            </a:pPr>
            <a:endParaRPr sz="7200"/>
          </a:p>
          <a:p>
            <a:pPr marL="0" lvl="0" indent="0" algn="l" rtl="0">
              <a:lnSpc>
                <a:spcPct val="115000"/>
              </a:lnSpc>
              <a:spcBef>
                <a:spcPts val="1200"/>
              </a:spcBef>
              <a:spcAft>
                <a:spcPts val="1200"/>
              </a:spcAft>
              <a:buSzPts val="1400"/>
              <a:buNone/>
            </a:pPr>
            <a:r>
              <a:rPr lang="en"/>
              <a:t> </a:t>
            </a:r>
            <a:endParaRPr/>
          </a:p>
        </p:txBody>
      </p:sp>
      <p:sp>
        <p:nvSpPr>
          <p:cNvPr id="75" name="Google Shape;75;p2"/>
          <p:cNvSpPr txBox="1"/>
          <p:nvPr/>
        </p:nvSpPr>
        <p:spPr>
          <a:xfrm>
            <a:off x="207050" y="2343500"/>
            <a:ext cx="4260300" cy="1877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ELA Standards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a)	Engage in writing as a process.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b)	Identify audience and purpose.</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c)	Use a variety of prewriting strategies.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d)	Use organizational strategies to structure writing according </a:t>
            </a:r>
            <a:endParaRPr sz="1100" b="0" i="0" u="none" strike="noStrike" cap="none">
              <a:solidFill>
                <a:srgbClr val="000000"/>
              </a:solidFill>
              <a:latin typeface="Proxima Nova"/>
              <a:ea typeface="Proxima Nova"/>
              <a:cs typeface="Proxima Nova"/>
              <a:sym typeface="Proxima Nova"/>
            </a:endParaRPr>
          </a:p>
          <a:p>
            <a:pPr marL="0" marR="0" lvl="0" indent="45720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to type.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g)	Use transition words to vary sentence structure.</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76" name="Google Shape;76;p2"/>
          <p:cNvSpPr txBox="1"/>
          <p:nvPr/>
        </p:nvSpPr>
        <p:spPr>
          <a:xfrm>
            <a:off x="4394800" y="2272550"/>
            <a:ext cx="4260300" cy="280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construct programs to accomplish tasks as a means of creative expression using a block or text based programming language, both independently and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a. using sequencing;</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b. using loops (a wide variety of patterns such as repeating patterns or growing patterns); and</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c. identifying events.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create a plan as part of the iterative design process, independently and/or collaboratively, using a variety of strategies (e.g., pair programming, storyboard, flowchart, pseudocode, story map).</a:t>
            </a:r>
            <a:endParaRPr sz="12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1cdc153fb3_0_184"/>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Wrap up: Share your animation!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1cdc153fb3_0_188"/>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next time…</a:t>
            </a:r>
            <a:endParaRPr>
              <a:latin typeface="Bebas Neue"/>
              <a:ea typeface="Bebas Neue"/>
              <a:cs typeface="Bebas Neue"/>
              <a:sym typeface="Bebas Neue"/>
            </a:endParaRPr>
          </a:p>
        </p:txBody>
      </p:sp>
      <p:pic>
        <p:nvPicPr>
          <p:cNvPr id="208" name="Google Shape;208;g11cdc153fb3_0_188"/>
          <p:cNvPicPr preferRelativeResize="0"/>
          <p:nvPr/>
        </p:nvPicPr>
        <p:blipFill rotWithShape="1">
          <a:blip r:embed="rId3">
            <a:alphaModFix/>
          </a:blip>
          <a:srcRect/>
          <a:stretch/>
        </p:blipFill>
        <p:spPr>
          <a:xfrm>
            <a:off x="6236691" y="432725"/>
            <a:ext cx="2130484" cy="427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2" name="Google Shape;82;p3"/>
          <p:cNvSpPr txBox="1">
            <a:spLocks noGrp="1"/>
          </p:cNvSpPr>
          <p:nvPr>
            <p:ph type="body" idx="1"/>
          </p:nvPr>
        </p:nvSpPr>
        <p:spPr>
          <a:xfrm>
            <a:off x="3117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Link to Scratch</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Link to Coco</a:t>
            </a:r>
            <a:endParaRPr/>
          </a:p>
          <a:p>
            <a:pPr marL="457200" lvl="0" indent="-342900" algn="l" rtl="0">
              <a:lnSpc>
                <a:spcPct val="115000"/>
              </a:lnSpc>
              <a:spcBef>
                <a:spcPts val="0"/>
              </a:spcBef>
              <a:spcAft>
                <a:spcPts val="0"/>
              </a:spcAft>
              <a:buSzPts val="1800"/>
              <a:buChar char="●"/>
            </a:pPr>
            <a:r>
              <a:rPr lang="en"/>
              <a:t>Teacher Unit 3, lesson 2 slide deck</a:t>
            </a:r>
            <a:endParaRPr/>
          </a:p>
          <a:p>
            <a:pPr marL="457200" lvl="0" indent="-342900" algn="l" rtl="0">
              <a:lnSpc>
                <a:spcPct val="115000"/>
              </a:lnSpc>
              <a:spcBef>
                <a:spcPts val="0"/>
              </a:spcBef>
              <a:spcAft>
                <a:spcPts val="0"/>
              </a:spcAft>
              <a:buSzPts val="1800"/>
              <a:buChar char="●"/>
            </a:pPr>
            <a:r>
              <a:rPr lang="en"/>
              <a:t>Students’ completed explanatory writing piece and graphic organizer</a:t>
            </a:r>
            <a:endParaRPr/>
          </a:p>
        </p:txBody>
      </p:sp>
      <p:pic>
        <p:nvPicPr>
          <p:cNvPr id="83" name="Google Shape;83;p3"/>
          <p:cNvPicPr preferRelativeResize="0"/>
          <p:nvPr/>
        </p:nvPicPr>
        <p:blipFill rotWithShape="1">
          <a:blip r:embed="rId5">
            <a:alphaModFix/>
          </a:blip>
          <a:srcRect/>
          <a:stretch/>
        </p:blipFill>
        <p:spPr>
          <a:xfrm>
            <a:off x="5175600" y="3248150"/>
            <a:ext cx="922950" cy="1853300"/>
          </a:xfrm>
          <a:prstGeom prst="rect">
            <a:avLst/>
          </a:prstGeom>
          <a:noFill/>
          <a:ln>
            <a:noFill/>
          </a:ln>
        </p:spPr>
      </p:pic>
      <p:pic>
        <p:nvPicPr>
          <p:cNvPr id="84" name="Google Shape;84;p3"/>
          <p:cNvPicPr preferRelativeResize="0"/>
          <p:nvPr/>
        </p:nvPicPr>
        <p:blipFill rotWithShape="1">
          <a:blip r:embed="rId6">
            <a:alphaModFix/>
          </a:blip>
          <a:srcRect/>
          <a:stretch/>
        </p:blipFill>
        <p:spPr>
          <a:xfrm>
            <a:off x="244214" y="3665200"/>
            <a:ext cx="2005673" cy="1336775"/>
          </a:xfrm>
          <a:prstGeom prst="rect">
            <a:avLst/>
          </a:prstGeom>
          <a:noFill/>
          <a:ln>
            <a:noFill/>
          </a:ln>
        </p:spPr>
      </p:pic>
      <p:pic>
        <p:nvPicPr>
          <p:cNvPr id="85" name="Google Shape;85;p3"/>
          <p:cNvPicPr preferRelativeResize="0"/>
          <p:nvPr/>
        </p:nvPicPr>
        <p:blipFill rotWithShape="1">
          <a:blip r:embed="rId7">
            <a:alphaModFix/>
          </a:blip>
          <a:srcRect/>
          <a:stretch/>
        </p:blipFill>
        <p:spPr>
          <a:xfrm>
            <a:off x="2610050" y="3640377"/>
            <a:ext cx="2521251" cy="1386424"/>
          </a:xfrm>
          <a:prstGeom prst="rect">
            <a:avLst/>
          </a:prstGeom>
          <a:noFill/>
          <a:ln>
            <a:noFill/>
          </a:ln>
        </p:spPr>
      </p:pic>
      <p:sp>
        <p:nvSpPr>
          <p:cNvPr id="86" name="Google Shape;86;p3"/>
          <p:cNvSpPr txBox="1"/>
          <p:nvPr/>
        </p:nvSpPr>
        <p:spPr>
          <a:xfrm>
            <a:off x="5219250" y="863650"/>
            <a:ext cx="3831300" cy="2339700"/>
          </a:xfrm>
          <a:prstGeom prst="rect">
            <a:avLst/>
          </a:prstGeom>
          <a:solidFill>
            <a:srgbClr val="FF00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Reminder</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In this lesson, every student should be </a:t>
            </a:r>
            <a:r>
              <a:rPr lang="en" sz="1400" b="1" i="0" u="none" strike="noStrike" cap="none">
                <a:solidFill>
                  <a:srgbClr val="000000"/>
                </a:solidFill>
                <a:latin typeface="Proxima Nova"/>
                <a:ea typeface="Proxima Nova"/>
                <a:cs typeface="Proxima Nova"/>
                <a:sym typeface="Proxima Nova"/>
              </a:rPr>
              <a:t>assigned a story in CoCo</a:t>
            </a:r>
            <a:r>
              <a:rPr lang="en" sz="1400" b="0" i="0" u="none" strike="noStrike" cap="none">
                <a:solidFill>
                  <a:srgbClr val="000000"/>
                </a:solidFill>
                <a:latin typeface="Proxima Nova"/>
                <a:ea typeface="Proxima Nova"/>
                <a:cs typeface="Proxima Nova"/>
                <a:sym typeface="Proxima Nova"/>
              </a:rPr>
              <a:t> using </a:t>
            </a:r>
            <a:r>
              <a:rPr lang="en" sz="1400" b="1" i="0" u="none" strike="noStrike" cap="none">
                <a:solidFill>
                  <a:srgbClr val="000000"/>
                </a:solidFill>
                <a:latin typeface="Proxima Nova"/>
                <a:ea typeface="Proxima Nova"/>
                <a:cs typeface="Proxima Nova"/>
                <a:sym typeface="Proxima Nova"/>
              </a:rPr>
              <a:t>Level 3.</a:t>
            </a:r>
            <a:r>
              <a:rPr lang="en"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story should be titled “</a:t>
            </a:r>
            <a:r>
              <a:rPr lang="en" sz="1400" b="1" i="0" u="none" strike="noStrike" cap="none">
                <a:solidFill>
                  <a:srgbClr val="000000"/>
                </a:solidFill>
                <a:latin typeface="Proxima Nova"/>
                <a:ea typeface="Proxima Nova"/>
                <a:cs typeface="Proxima Nova"/>
                <a:sym typeface="Proxima Nova"/>
              </a:rPr>
              <a:t>Unit 3 Story.</a:t>
            </a:r>
            <a:r>
              <a:rPr lang="en" sz="1400" b="0" i="0" u="none" strike="noStrike" cap="none">
                <a:solidFill>
                  <a:srgbClr val="000000"/>
                </a:solidFill>
                <a:latin typeface="Proxima Nova"/>
                <a:ea typeface="Proxima Nova"/>
                <a:cs typeface="Proxima Nova"/>
                <a:sym typeface="Proxima Nova"/>
              </a:rPr>
              <a:t>”</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Each student should save their work using this naming strategy: “</a:t>
            </a:r>
            <a:r>
              <a:rPr lang="en" sz="1400" b="1" i="0" u="none" strike="noStrike" cap="none">
                <a:solidFill>
                  <a:srgbClr val="000000"/>
                </a:solidFill>
                <a:latin typeface="Proxima Nova"/>
                <a:ea typeface="Proxima Nova"/>
                <a:cs typeface="Proxima Nova"/>
                <a:sym typeface="Proxima Nova"/>
              </a:rPr>
              <a:t>Student Name + Unit # + Descriptor”,</a:t>
            </a:r>
            <a:r>
              <a:rPr lang="en" sz="1400" b="0" i="0" u="none" strike="noStrike" cap="none">
                <a:solidFill>
                  <a:srgbClr val="000000"/>
                </a:solidFill>
                <a:latin typeface="Proxima Nova"/>
                <a:ea typeface="Proxima Nova"/>
                <a:cs typeface="Proxima Nova"/>
                <a:sym typeface="Proxima Nova"/>
              </a:rPr>
              <a:t> for example, “</a:t>
            </a:r>
            <a:r>
              <a:rPr lang="en" sz="1400" b="1" i="0" u="none" strike="noStrike" cap="none">
                <a:solidFill>
                  <a:srgbClr val="000000"/>
                </a:solidFill>
                <a:latin typeface="Proxima Nova"/>
                <a:ea typeface="Proxima Nova"/>
                <a:cs typeface="Proxima Nova"/>
                <a:sym typeface="Proxima Nova"/>
              </a:rPr>
              <a:t>Johnny Unit 3 Story.”</a:t>
            </a:r>
            <a:endParaRPr sz="1400" b="1"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92" name="Google Shape;92;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Review Algorithms and Explanatory Writing</a:t>
            </a:r>
            <a:endParaRPr/>
          </a:p>
          <a:p>
            <a:pPr marL="457200" lvl="0" indent="-342900" algn="l" rtl="0">
              <a:lnSpc>
                <a:spcPct val="115000"/>
              </a:lnSpc>
              <a:spcBef>
                <a:spcPts val="0"/>
              </a:spcBef>
              <a:spcAft>
                <a:spcPts val="0"/>
              </a:spcAft>
              <a:buSzPts val="1800"/>
              <a:buChar char="❑"/>
            </a:pPr>
            <a:r>
              <a:rPr lang="en"/>
              <a:t>Plan my writing and animation for Scratch using Coco Level 3 (Column 1, 2, 3)</a:t>
            </a:r>
            <a:endParaRPr/>
          </a:p>
          <a:p>
            <a:pPr marL="457200" lvl="0" indent="-342900" algn="l" rtl="0">
              <a:lnSpc>
                <a:spcPct val="115000"/>
              </a:lnSpc>
              <a:spcBef>
                <a:spcPts val="0"/>
              </a:spcBef>
              <a:spcAft>
                <a:spcPts val="0"/>
              </a:spcAft>
              <a:buSzPts val="1800"/>
              <a:buChar char="❑"/>
            </a:pPr>
            <a:r>
              <a:rPr lang="en"/>
              <a:t>Identify and use Control Blocks and Loops with a partner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1cdc153fb3_0_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Remember</a:t>
            </a:r>
            <a:endParaRPr/>
          </a:p>
        </p:txBody>
      </p:sp>
      <p:sp>
        <p:nvSpPr>
          <p:cNvPr id="98" name="Google Shape;98;g11cdc153fb3_0_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t>Explanatory writing:</a:t>
            </a:r>
            <a:endParaRPr sz="2000"/>
          </a:p>
          <a:p>
            <a:pPr marL="457200" lvl="0" indent="-355600" algn="l" rtl="0">
              <a:lnSpc>
                <a:spcPct val="115000"/>
              </a:lnSpc>
              <a:spcBef>
                <a:spcPts val="1200"/>
              </a:spcBef>
              <a:spcAft>
                <a:spcPts val="0"/>
              </a:spcAft>
              <a:buSzPts val="2000"/>
              <a:buChar char="●"/>
            </a:pPr>
            <a:r>
              <a:rPr lang="en" sz="2000" b="1"/>
              <a:t>Explains </a:t>
            </a:r>
            <a:r>
              <a:rPr lang="en" sz="2000"/>
              <a:t>something to someone or helps them understand how to do something. So it is important to provide many details! </a:t>
            </a:r>
            <a:endParaRPr sz="2000"/>
          </a:p>
          <a:p>
            <a:pPr marL="457200" lvl="0" indent="-355600" algn="l" rtl="0">
              <a:lnSpc>
                <a:spcPct val="115000"/>
              </a:lnSpc>
              <a:spcBef>
                <a:spcPts val="0"/>
              </a:spcBef>
              <a:spcAft>
                <a:spcPts val="0"/>
              </a:spcAft>
              <a:buSzPts val="2000"/>
              <a:buChar char="●"/>
            </a:pPr>
            <a:r>
              <a:rPr lang="en" sz="2000"/>
              <a:t>Is written in a specific order or </a:t>
            </a:r>
            <a:r>
              <a:rPr lang="en" sz="2000" b="1"/>
              <a:t>sequence</a:t>
            </a:r>
            <a:endParaRPr sz="2000" b="1"/>
          </a:p>
          <a:p>
            <a:pPr marL="914400" lvl="1" indent="-355600" algn="l" rtl="0">
              <a:lnSpc>
                <a:spcPct val="115000"/>
              </a:lnSpc>
              <a:spcBef>
                <a:spcPts val="0"/>
              </a:spcBef>
              <a:spcAft>
                <a:spcPts val="0"/>
              </a:spcAft>
              <a:buSzPts val="2000"/>
              <a:buChar char="○"/>
            </a:pPr>
            <a:r>
              <a:rPr lang="en" sz="2000"/>
              <a:t>A sequence is a set of things that follow each other in a particular order, where order matters! </a:t>
            </a:r>
            <a:endParaRPr sz="2000"/>
          </a:p>
          <a:p>
            <a:pPr marL="457200" lvl="0" indent="-355600" algn="l" rtl="0">
              <a:lnSpc>
                <a:spcPct val="115000"/>
              </a:lnSpc>
              <a:spcBef>
                <a:spcPts val="0"/>
              </a:spcBef>
              <a:spcAft>
                <a:spcPts val="0"/>
              </a:spcAft>
              <a:buSzPts val="2000"/>
              <a:buChar char="●"/>
            </a:pPr>
            <a:r>
              <a:rPr lang="en" sz="2000"/>
              <a:t>Often uses sequencing words such as </a:t>
            </a:r>
            <a:r>
              <a:rPr lang="en" sz="2000" b="1"/>
              <a:t>first, then, next, </a:t>
            </a:r>
            <a:r>
              <a:rPr lang="en" sz="2000"/>
              <a:t>and</a:t>
            </a:r>
            <a:r>
              <a:rPr lang="en" sz="2000" b="1"/>
              <a:t> last</a:t>
            </a:r>
            <a:r>
              <a:rPr lang="en" sz="2000"/>
              <a:t> to communicate the correct order of steps, also known as their sequence</a:t>
            </a:r>
            <a:endParaRPr sz="2000"/>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1cdc153fb3_0_60"/>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Guided practice: CoCo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1cdc153fb3_0_6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Finish Planning with COCO</a:t>
            </a:r>
            <a:endParaRPr/>
          </a:p>
        </p:txBody>
      </p:sp>
      <p:sp>
        <p:nvSpPr>
          <p:cNvPr id="109" name="Google Shape;109;g11cdc153fb3_0_64"/>
          <p:cNvSpPr txBox="1">
            <a:spLocks noGrp="1"/>
          </p:cNvSpPr>
          <p:nvPr>
            <p:ph type="body" idx="1"/>
          </p:nvPr>
        </p:nvSpPr>
        <p:spPr>
          <a:xfrm>
            <a:off x="311700" y="1152475"/>
            <a:ext cx="4620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You will need your </a:t>
            </a:r>
            <a:r>
              <a:rPr lang="en" b="1"/>
              <a:t>completed </a:t>
            </a:r>
            <a:r>
              <a:rPr lang="en"/>
              <a:t>graphic organizer from last time! </a:t>
            </a:r>
            <a:endParaRPr/>
          </a:p>
          <a:p>
            <a:pPr marL="0" lvl="0" indent="0" algn="l" rtl="0">
              <a:lnSpc>
                <a:spcPct val="115000"/>
              </a:lnSpc>
              <a:spcBef>
                <a:spcPts val="0"/>
              </a:spcBef>
              <a:spcAft>
                <a:spcPts val="0"/>
              </a:spcAft>
              <a:buSzPts val="1800"/>
              <a:buNone/>
            </a:pPr>
            <a:endParaRPr/>
          </a:p>
        </p:txBody>
      </p:sp>
      <p:sp>
        <p:nvSpPr>
          <p:cNvPr id="110" name="Google Shape;110;g11cdc153fb3_0_64"/>
          <p:cNvSpPr/>
          <p:nvPr/>
        </p:nvSpPr>
        <p:spPr>
          <a:xfrm>
            <a:off x="4612525" y="966600"/>
            <a:ext cx="3907198" cy="3454887"/>
          </a:xfrm>
          <a:prstGeom prst="rect">
            <a:avLst/>
          </a:prstGeom>
          <a:no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11cdc153fb3_0_70"/>
          <p:cNvPicPr preferRelativeResize="0"/>
          <p:nvPr/>
        </p:nvPicPr>
        <p:blipFill rotWithShape="1">
          <a:blip r:embed="rId3">
            <a:alphaModFix/>
          </a:blip>
          <a:srcRect/>
          <a:stretch/>
        </p:blipFill>
        <p:spPr>
          <a:xfrm>
            <a:off x="53849" y="91900"/>
            <a:ext cx="8954373" cy="4223601"/>
          </a:xfrm>
          <a:prstGeom prst="rect">
            <a:avLst/>
          </a:prstGeom>
          <a:noFill/>
          <a:ln w="9525" cap="flat" cmpd="sng">
            <a:solidFill>
              <a:schemeClr val="accent3"/>
            </a:solidFill>
            <a:prstDash val="solid"/>
            <a:round/>
            <a:headEnd type="none" w="sm" len="sm"/>
            <a:tailEnd type="none" w="sm" len="sm"/>
          </a:ln>
        </p:spPr>
      </p:pic>
      <p:sp>
        <p:nvSpPr>
          <p:cNvPr id="116" name="Google Shape;116;g11cdc153fb3_0_70"/>
          <p:cNvSpPr/>
          <p:nvPr/>
        </p:nvSpPr>
        <p:spPr>
          <a:xfrm rot="10265341">
            <a:off x="1791337" y="460276"/>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0"/>
        <p:cNvGrpSpPr/>
        <p:nvPr/>
      </p:nvGrpSpPr>
      <p:grpSpPr>
        <a:xfrm>
          <a:off x="0" y="0"/>
          <a:ext cx="0" cy="0"/>
          <a:chOff x="0" y="0"/>
          <a:chExt cx="0" cy="0"/>
        </a:xfrm>
      </p:grpSpPr>
      <p:sp>
        <p:nvSpPr>
          <p:cNvPr id="121" name="Google Shape;121;g11cdc153fb3_0_75"/>
          <p:cNvSpPr txBox="1">
            <a:spLocks noGrp="1"/>
          </p:cNvSpPr>
          <p:nvPr>
            <p:ph type="title"/>
          </p:nvPr>
        </p:nvSpPr>
        <p:spPr>
          <a:xfrm>
            <a:off x="311700" y="2285400"/>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000"/>
              <a:buNone/>
            </a:pPr>
            <a:r>
              <a:rPr lang="en" sz="5200">
                <a:solidFill>
                  <a:schemeClr val="lt1"/>
                </a:solidFill>
              </a:rPr>
              <a:t>Complete Column 1 in CoCo</a:t>
            </a:r>
            <a:endParaRPr sz="5200">
              <a:solidFill>
                <a:schemeClr val="lt1"/>
              </a:solidFill>
            </a:endParaRPr>
          </a:p>
        </p:txBody>
      </p:sp>
      <p:pic>
        <p:nvPicPr>
          <p:cNvPr id="122" name="Google Shape;122;g11cdc153fb3_0_75"/>
          <p:cNvPicPr preferRelativeResize="0"/>
          <p:nvPr/>
        </p:nvPicPr>
        <p:blipFill rotWithShape="1">
          <a:blip r:embed="rId3">
            <a:alphaModFix/>
          </a:blip>
          <a:srcRect/>
          <a:stretch/>
        </p:blipFill>
        <p:spPr>
          <a:xfrm>
            <a:off x="8257643" y="3537250"/>
            <a:ext cx="761225" cy="1528525"/>
          </a:xfrm>
          <a:prstGeom prst="rect">
            <a:avLst/>
          </a:prstGeom>
          <a:noFill/>
          <a:ln>
            <a:noFill/>
          </a:ln>
        </p:spPr>
      </p:pic>
      <p:sp>
        <p:nvSpPr>
          <p:cNvPr id="123" name="Google Shape;123;g11cdc153fb3_0_75"/>
          <p:cNvSpPr txBox="1"/>
          <p:nvPr/>
        </p:nvSpPr>
        <p:spPr>
          <a:xfrm>
            <a:off x="6482400" y="3712350"/>
            <a:ext cx="26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24" name="Google Shape;124;g11cdc153fb3_0_75"/>
          <p:cNvSpPr/>
          <p:nvPr/>
        </p:nvSpPr>
        <p:spPr>
          <a:xfrm>
            <a:off x="7343700" y="321250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Proxima Nova"/>
                <a:ea typeface="Proxima Nova"/>
                <a:cs typeface="Proxima Nova"/>
                <a:sym typeface="Proxima Nova"/>
              </a:rPr>
              <a:t>Make sure you are using CoCo!</a:t>
            </a:r>
            <a:endParaRPr sz="1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1362</Words>
  <Application>Microsoft Office PowerPoint</Application>
  <PresentationFormat>On-screen Show (16:9)</PresentationFormat>
  <Paragraphs>116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Montserrat</vt:lpstr>
      <vt:lpstr>Bebas Neue</vt:lpstr>
      <vt:lpstr>Alfa Slab One</vt:lpstr>
      <vt:lpstr>Monoton</vt:lpstr>
      <vt:lpstr>Proxima Nova</vt:lpstr>
      <vt:lpstr>Gameday</vt:lpstr>
      <vt:lpstr>Unit 3, lesson 2</vt:lpstr>
      <vt:lpstr>Summary and Standards</vt:lpstr>
      <vt:lpstr>Materials and resources needed for this lesson:</vt:lpstr>
      <vt:lpstr>Lesson Objectives:  I can…</vt:lpstr>
      <vt:lpstr>Remember</vt:lpstr>
      <vt:lpstr>Guided practice: CoCo</vt:lpstr>
      <vt:lpstr>Finish Planning with COCO</vt:lpstr>
      <vt:lpstr>PowerPoint Presentation</vt:lpstr>
      <vt:lpstr>Complete Column 1 in CoCo</vt:lpstr>
      <vt:lpstr>PowerPoint Presentation</vt:lpstr>
      <vt:lpstr>Complete Columns 2 &amp; 3 in CoCo</vt:lpstr>
      <vt:lpstr>Great job!</vt:lpstr>
      <vt:lpstr>Guided practice: Scratch</vt:lpstr>
      <vt:lpstr> Algorithm: A list of steps to finish a task </vt:lpstr>
      <vt:lpstr>Control blocks &amp; Loops</vt:lpstr>
      <vt:lpstr>Repeat X number of times (Video)</vt:lpstr>
      <vt:lpstr>Repeat Until (Video)</vt:lpstr>
      <vt:lpstr>Repeat forever (Video)</vt:lpstr>
      <vt:lpstr>Independent Practice: </vt:lpstr>
      <vt:lpstr>Wrap up: Share your animation!</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2</dc:title>
  <cp:lastModifiedBy>Qi Si</cp:lastModifiedBy>
  <cp:revision>1</cp:revision>
  <dcterms:modified xsi:type="dcterms:W3CDTF">2023-06-09T03:28:15Z</dcterms:modified>
</cp:coreProperties>
</file>