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Proxima Nova"/>
      <p:regular r:id="rId45"/>
      <p:bold r:id="rId46"/>
      <p:italic r:id="rId47"/>
      <p:boldItalic r:id="rId48"/>
    </p:embeddedFont>
    <p:embeddedFont>
      <p:font typeface="Bebas Neue"/>
      <p:regular r:id="rId49"/>
    </p:embeddedFont>
    <p:embeddedFont>
      <p:font typeface="Monoton"/>
      <p:regular r:id="rId50"/>
    </p:embeddedFont>
    <p:embeddedFont>
      <p:font typeface="Oswald"/>
      <p:regular r:id="rId51"/>
      <p:bold r:id="rId52"/>
    </p:embeddedFont>
    <p:embeddedFont>
      <p:font typeface="Alfa Slab One"/>
      <p:regular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4" roundtripDataSignature="AMtx7mj0/kqf1LNMhIrnVuZXFg9NBc6A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64CEED6-DEEF-4A6F-AE3E-B98249B4A15D}">
  <a:tblStyle styleId="{A64CEED6-DEEF-4A6F-AE3E-B98249B4A15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ProximaNova-bold.fntdata"/><Relationship Id="rId45"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roximaNova-boldItalic.fntdata"/><Relationship Id="rId47" Type="http://schemas.openxmlformats.org/officeDocument/2006/relationships/font" Target="fonts/ProximaNova-italic.fntdata"/><Relationship Id="rId49" Type="http://schemas.openxmlformats.org/officeDocument/2006/relationships/font" Target="fonts/BebasNeue-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swald-regular.fntdata"/><Relationship Id="rId50" Type="http://schemas.openxmlformats.org/officeDocument/2006/relationships/font" Target="fonts/Monoton-regular.fntdata"/><Relationship Id="rId53" Type="http://schemas.openxmlformats.org/officeDocument/2006/relationships/font" Target="fonts/AlfaSlabOne-regular.fntdata"/><Relationship Id="rId52"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editor/?tutorial=getStarted&amp;wvideo=rpjvs3v9gj"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228de4586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g1228de45861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 may not be obvious but this cat looks different from the one automatically in scratch. This one looks like it’s running.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228de4586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1228de45861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It may not be obvious but this cat looks different from the one automatically in scratch. This one looks like it’s running.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262a5bffc9_2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1262a5bffc9_2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The yellow blocks are our control blocks. You already know one of them: the start block. Today you will learn about the wait block.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The wait block simply codes the sprite to wait a set number of seconds before executing the next command.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f0ed7b78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g12f0ed7b78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Play video and explain: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262a5bffc9_2_2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g1262a5bffc9_2_2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f3f529fae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f3f529fa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AutoNum type="arabicPeriod"/>
            </a:pPr>
            <a:r>
              <a:rPr i="1" lang="en">
                <a:solidFill>
                  <a:schemeClr val="dk1"/>
                </a:solidFill>
              </a:rPr>
              <a:t>“I am going to use my command blocks to program our robot to walk in a square. But wait! I can’t find a block that says walk in a square. What do you think I should do? I think I first need to make my robot walk forward. Can you find a block that would make the robot walk forward?”</a:t>
            </a:r>
            <a:r>
              <a:rPr lang="en">
                <a:solidFill>
                  <a:schemeClr val="dk1"/>
                </a:solidFill>
              </a:rPr>
              <a:t> (prompt students to identify the forward block and consider how many steps the robot should walk).</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f3f529fae0_1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f3f529fae0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trike="noStrike"/>
              <a:t>Now, let’s look at one solution for this activity. There are many possible solutions, so yours may be different.</a:t>
            </a:r>
            <a:endParaRPr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f3f529fae0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f3f529fae0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you choose this block, you would be correct. This block says “Move ___ steps”.</a:t>
            </a:r>
            <a:endParaRPr/>
          </a:p>
          <a:p>
            <a:pPr indent="0" lvl="0" marL="0" rtl="0" algn="l">
              <a:lnSpc>
                <a:spcPct val="100000"/>
              </a:lnSpc>
              <a:spcBef>
                <a:spcPts val="0"/>
              </a:spcBef>
              <a:spcAft>
                <a:spcPts val="0"/>
              </a:spcAft>
              <a:buSzPts val="1100"/>
              <a:buNone/>
            </a:pPr>
            <a:r>
              <a:rPr lang="en"/>
              <a:t>I want my robot to move 2 steps, so that would go in this blank. CLICK </a:t>
            </a:r>
            <a:endParaRPr/>
          </a:p>
          <a:p>
            <a:pPr indent="0" lvl="0" marL="0" rtl="0" algn="l">
              <a:lnSpc>
                <a:spcPct val="100000"/>
              </a:lnSpc>
              <a:spcBef>
                <a:spcPts val="0"/>
              </a:spcBef>
              <a:spcAft>
                <a:spcPts val="0"/>
              </a:spcAft>
              <a:buSzPts val="1100"/>
              <a:buNone/>
            </a:pPr>
            <a:r>
              <a:rPr lang="en"/>
              <a:t>This means our robot should move directly forward 2 steps. If you are the robot, move forward 2 steps.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3f529fae0_1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f3f529fae0_1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We need our robot to TURN. This common block </a:t>
            </a:r>
            <a:r>
              <a:rPr lang="en">
                <a:solidFill>
                  <a:schemeClr val="dk2"/>
                </a:solidFill>
              </a:rPr>
              <a:t>commands</a:t>
            </a:r>
            <a:r>
              <a:rPr lang="en"/>
              <a:t> the robot to turn right 90 degrees, which is like turning one corner of our square. Go ahead robot, turn right 90 degrees or one of our corners.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f3f529fae0_1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f3f529fae0_1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sides of a square are equal, so we need our robot to walk to same number of steps as it did the first time, 2! So now our robot needs to take two steps. Things should start to get a little easier now.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f3e8019f6_0_5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1f3e8019f6_0_5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3f529fae0_1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f3f529fae0_1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got it! The robot turns right again 90 degrees! Go ahead robot, turn.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f3f529fae0_1_2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f3f529fae0_1_2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Move 2 steps! Go ahead robot, move two steps again!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f3f529fae0_1_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f3f529fae0_1_2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Turn right 90 degrees again. Go ahead robot!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f3f529fae0_1_3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f3f529fae0_1_3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Finally, our last step is to take 2 steps and complete our square. How did your robot do?</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f3f529fae0_1_3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f3f529fae0_1_3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Let’s review the commands we gave the “robot” using code. We told our robot to walk forward 2 steps, turn right, forward 2 steps, turn right, forward 2 steps, turn right...until we completed our square. We had to  put our commands in the correct sequence or our robot would not create a square! Think if we had put them out of order, what would our robot had done?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When you look at the code you created, you can see how these blocks would fit together. This is your algorithm, or your list of commands!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f3f529fae0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f3f529fae0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4285F4"/>
                </a:solidFill>
              </a:rPr>
              <a:t>You may have noticed walking forward and turning left are the two repeating commands; </a:t>
            </a:r>
            <a:r>
              <a:rPr lang="en">
                <a:solidFill>
                  <a:srgbClr val="666666"/>
                </a:solidFill>
              </a:rPr>
              <a:t>move, turn, move, turn</a:t>
            </a:r>
            <a:r>
              <a:rPr lang="en">
                <a:solidFill>
                  <a:srgbClr val="4285F4"/>
                </a:solidFill>
              </a:rPr>
              <a:t>...</a:t>
            </a:r>
            <a:endParaRPr>
              <a:solidFill>
                <a:srgbClr val="4285F4"/>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262a5bffc9_2_2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g1262a5bffc9_2_2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262a5bffc9_2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g1262a5bffc9_2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Ask students if they can think of any patterns they see in books or stories they read (if needed, prompt students with patterns such as beginning, middle, and end; characters, setting, and plot; etc.)</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262a5bffc9_2_2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1262a5bffc9_2_2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Read slide and ask students if they can identify a pattern.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262a5bffc9_2_2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1262a5bffc9_2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These transition words are especially important when we’re giving instructions to someone. We call this type of writing, explanatory writing. Explanatory writing….[read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f3e8019f6_0_5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1f3e8019f6_0_5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262a5bffc9_2_2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1262a5bffc9_2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262a5bffc9_2_3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1262a5bffc9_2_3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sz="1150">
                <a:solidFill>
                  <a:schemeClr val="dk1"/>
                </a:solidFill>
              </a:rPr>
              <a:t>Transition words help us to put our writing in the correct sequence–it’s just as important for human readers as it is for computers!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1f3e8019f6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11f3e8019f6_0_6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262a5bffc9_2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1262a5bffc9_2_4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 a moment, you will navigate to your student slide deck. In the deck is an outline for you. You will choose whether you want to write instructions for making lemonade or tea. Then you will type you instructions in. There is also a link to this document in the handouts, for the option to hand write your instructions. Your teacher will let you know what to do next.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262a5bffc9_2_5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1262a5bffc9_2_5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f3f529fae0_2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f3f529fae0_2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84d22238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284d222380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i="1" lang="en">
                <a:solidFill>
                  <a:schemeClr val="dk1"/>
                </a:solidFill>
              </a:rPr>
              <a:t>Model how students can share Scratch creations to their teacher’s studio</a:t>
            </a:r>
            <a:endParaRPr i="1"/>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f3f529fae0_2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f3f529fae0_2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indent="0" lvl="0" marL="0" rtl="0" algn="l">
              <a:lnSpc>
                <a:spcPct val="100000"/>
              </a:lnSpc>
              <a:spcBef>
                <a:spcPts val="0"/>
              </a:spcBef>
              <a:spcAft>
                <a:spcPts val="0"/>
              </a:spcAft>
              <a:buSzPts val="1100"/>
              <a:buNone/>
            </a:pPr>
            <a:r>
              <a:t/>
            </a:r>
            <a:endParaRPr/>
          </a:p>
          <a:p>
            <a:pPr indent="0" lvl="0" marL="457200" rtl="0" algn="l">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2">
                  <a:extLst>
                    <a:ext uri="{A12FA001-AC4F-418D-AE19-62706E023703}">
                      <ahyp:hlinkClr val="tx"/>
                    </a:ext>
                  </a:extLst>
                </a:hlinkClick>
              </a:rPr>
              <a:t>Scratch - Imagine, Program, Share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f3f529fae0_2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f3f529fae0_2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262a5bffc9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g1262a5bffc9_2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trike="sng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cc1d935c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11cc1d935c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Explain: In this activity you will need to identify the pattern and sequence needed to move objects around on a grid similar to this one. You will need to figure out the best and most efficient way to solve these puzzles. For example, to get the pacman to the red ghost, you would move right, down, down.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62a5bffc9_2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1262a5bffc9_2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262a5bffc9_2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1262a5bffc9_2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Remember that on the far lefthand side of our page, we see a color palette. Each color corresponds to a different type of block. Today, we’ll focus on motion blocks, which are BLUE, and control blocks, which are YELLOW.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62a5bffc9_2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262a5bffc9_2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There are lots of motion blocks. We’re going to learn about two of them today.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45"/>
          <p:cNvCxnSpPr/>
          <p:nvPr/>
        </p:nvCxnSpPr>
        <p:spPr>
          <a:xfrm flipH="1" rot="10800000">
            <a:off x="-145325" y="2737175"/>
            <a:ext cx="9301200" cy="36300"/>
          </a:xfrm>
          <a:prstGeom prst="straightConnector1">
            <a:avLst/>
          </a:prstGeom>
          <a:noFill/>
          <a:ln cap="flat" cmpd="sng" w="76200">
            <a:solidFill>
              <a:schemeClr val="accent5"/>
            </a:solidFill>
            <a:prstDash val="solid"/>
            <a:round/>
            <a:headEnd len="sm" w="sm" type="none"/>
            <a:tailEnd len="sm" w="sm" type="none"/>
          </a:ln>
        </p:spPr>
      </p:cxnSp>
      <p:sp>
        <p:nvSpPr>
          <p:cNvPr id="11" name="Google Shape;11;p45"/>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2" name="Google Shape;12;p45"/>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53"/>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7" name="Google Shape;47;p5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54"/>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54"/>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1" name="Google Shape;5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4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6" name="Google Shape;16;p4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7" name="Google Shape;17;p4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 name="Google Shape;18;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4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5"/>
        </a:solidFill>
      </p:bgPr>
    </p:bg>
    <p:spTree>
      <p:nvGrpSpPr>
        <p:cNvPr id="23" name="Shape 23"/>
        <p:cNvGrpSpPr/>
        <p:nvPr/>
      </p:nvGrpSpPr>
      <p:grpSpPr>
        <a:xfrm>
          <a:off x="0" y="0"/>
          <a:ext cx="0" cy="0"/>
          <a:chOff x="0" y="0"/>
          <a:chExt cx="0" cy="0"/>
        </a:xfrm>
      </p:grpSpPr>
      <p:sp>
        <p:nvSpPr>
          <p:cNvPr id="24" name="Google Shape;24;p48"/>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25" name="Google Shape;25;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26" name="Shape 26"/>
        <p:cNvGrpSpPr/>
        <p:nvPr/>
      </p:nvGrpSpPr>
      <p:grpSpPr>
        <a:xfrm>
          <a:off x="0" y="0"/>
          <a:ext cx="0" cy="0"/>
          <a:chOff x="0" y="0"/>
          <a:chExt cx="0" cy="0"/>
        </a:xfrm>
      </p:grpSpPr>
      <p:sp>
        <p:nvSpPr>
          <p:cNvPr id="27" name="Google Shape;27;p4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28" name="Google Shape;28;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5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1" name="Google Shape;31;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5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51"/>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51"/>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52"/>
          <p:cNvSpPr/>
          <p:nvPr/>
        </p:nvSpPr>
        <p:spPr>
          <a:xfrm>
            <a:off x="4572000" y="100"/>
            <a:ext cx="4572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52"/>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52"/>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2" name="Google Shape;42;p52"/>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52"/>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44" name="Google Shape;44;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44"/>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CC0000"/>
              </a:buClr>
              <a:buSzPts val="3000"/>
              <a:buFont typeface="Monoton"/>
              <a:buNone/>
              <a:defRPr b="0" i="0" sz="3000" u="none" cap="none" strike="noStrike">
                <a:solidFill>
                  <a:srgbClr val="CC0000"/>
                </a:solidFill>
                <a:latin typeface="Monoton"/>
                <a:ea typeface="Monoton"/>
                <a:cs typeface="Monoton"/>
                <a:sym typeface="Monoton"/>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rgbClr val="000000"/>
              </a:buClr>
              <a:buSzPts val="1800"/>
              <a:buFont typeface="Proxima Nova"/>
              <a:buChar char="●"/>
              <a:defRPr b="0" i="0" sz="1800" u="none" cap="none" strike="noStrike">
                <a:solidFill>
                  <a:srgbClr val="000000"/>
                </a:solidFill>
                <a:latin typeface="Proxima Nova"/>
                <a:ea typeface="Proxima Nova"/>
                <a:cs typeface="Proxima Nova"/>
                <a:sym typeface="Proxima Nova"/>
              </a:defRPr>
            </a:lvl1pPr>
            <a:lvl2pPr indent="-317500" lvl="1" marL="914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2pPr>
            <a:lvl3pPr indent="-317500" lvl="2" marL="1371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3pPr>
            <a:lvl4pPr indent="-317500" lvl="3" marL="1828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4pPr>
            <a:lvl5pPr indent="-317500" lvl="4" marL="22860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5pPr>
            <a:lvl6pPr indent="-317500" lvl="5" marL="27432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6pPr>
            <a:lvl7pPr indent="-317500" lvl="6" marL="32004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7pPr>
            <a:lvl8pPr indent="-317500" lvl="7" marL="36576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8pPr>
            <a:lvl9pPr indent="-317500" lvl="8" marL="4114800" marR="0" rtl="0" algn="l">
              <a:lnSpc>
                <a:spcPct val="115000"/>
              </a:lnSpc>
              <a:spcBef>
                <a:spcPts val="0"/>
              </a:spcBef>
              <a:spcAft>
                <a:spcPts val="0"/>
              </a:spcAft>
              <a:buClr>
                <a:srgbClr val="000000"/>
              </a:buClr>
              <a:buSzPts val="1400"/>
              <a:buFont typeface="Proxima Nova"/>
              <a:buChar char="■"/>
              <a:defRPr b="0" i="0" sz="1400" u="none" cap="none" strike="noStrike">
                <a:solidFill>
                  <a:srgbClr val="000000"/>
                </a:solidFill>
                <a:latin typeface="Proxima Nova"/>
                <a:ea typeface="Proxima Nova"/>
                <a:cs typeface="Proxima Nova"/>
                <a:sym typeface="Proxima Nova"/>
              </a:defRPr>
            </a:lvl9pPr>
          </a:lstStyle>
          <a:p/>
        </p:txBody>
      </p:sp>
      <p:sp>
        <p:nvSpPr>
          <p:cNvPr id="8" name="Google Shape;8;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hyperlink" Target="mailto:achutchison1@u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dropbox.com/s/22x908z11mxstem/moveblock.mp4?dl=0"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dropbox.com/s/9n68i9uaof48hqs/turnandmove.mp4?dl=0" TargetMode="Externa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dropbox.com/s/x5x8n6y453nxxbo/waitblock.mp4?dl=0" TargetMode="External"/><Relationship Id="rId4" Type="http://schemas.openxmlformats.org/officeDocument/2006/relationships/image" Target="../media/image18.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dropbox.com/scl/fi/qf1j67ajoq6tu0gacc460/Lemonade-or-Koolaid-recipe.docx.docx?dl=0&amp;rlkey=4vm66w2jppnter0oqmgmw8i2t" TargetMode="External"/><Relationship Id="rId4" Type="http://schemas.openxmlformats.org/officeDocument/2006/relationships/hyperlink" Target="https://www.dropbox.com/s/aqy69n3v1doyxm2/Explanatory%20Writing%20Samples.docx?dl=0" TargetMode="External"/><Relationship Id="rId5" Type="http://schemas.openxmlformats.org/officeDocument/2006/relationships/image" Target="../media/image11.png"/><Relationship Id="rId6"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dropbox.com/scl/fi/qf1j67ajoq6tu0gacc460/Lemonade-or-Koolaid-recipe.docx.docx?dl=0&amp;rlkey=4vm66w2jppnter0oqmgmw8i2t" TargetMode="External"/><Relationship Id="rId4" Type="http://schemas.openxmlformats.org/officeDocument/2006/relationships/image" Target="../media/image11.png"/><Relationship Id="rId5"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wego.gmu.edu/scratchgo/login.php" TargetMode="External"/><Relationship Id="rId4" Type="http://schemas.openxmlformats.org/officeDocument/2006/relationships/hyperlink" Target="https://wego.gmu.edu/scratchgo/login.php" TargetMode="External"/><Relationship Id="rId5" Type="http://schemas.openxmlformats.org/officeDocument/2006/relationships/hyperlink" Target="https://wego.gmu.edu/scratchgo/login.php" TargetMode="External"/><Relationship Id="rId6" Type="http://schemas.openxmlformats.org/officeDocument/2006/relationships/image" Target="../media/image26.png"/><Relationship Id="rId7" Type="http://schemas.openxmlformats.org/officeDocument/2006/relationships/image" Target="../media/image32.png"/><Relationship Id="rId8"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dropbox.com/s/6o6iu58m61nyctq/Student%20-%20How%20To%20Add%20A%20Project%20To%20A%20Studio%20In%20Scratch.mp4?dl=0"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dropbox.com/scl/fi/6bebs9rl80ctsidtu6kez/Student-Copy-Unit-1-slides.pptx?dl=0&amp;rlkey=ymvw5rdnpvm037db60xjevpfc" TargetMode="External"/><Relationship Id="rId4" Type="http://schemas.openxmlformats.org/officeDocument/2006/relationships/hyperlink" Target="https://www.dropbox.com/scl/fi/cdphy4lnn1ja0g9mzbvqf/3_4-Student_MCQ-Formative-Assessments.docx?dl=0&amp;rlkey=h1p0pi9rqifdpxpj4ytx4lgqi" TargetMode="External"/><Relationship Id="rId5" Type="http://schemas.openxmlformats.org/officeDocument/2006/relationships/hyperlink" Target="https://www.dropbox.com/scl/fi/08ek6uwe11qtwagbo9mgn/3_4-Answer-key_MCQ-Formative-Assessments.docx?dl=0&amp;rlkey=ic1d9z25fmw44gjoe5ywm6y77" TargetMode="External"/><Relationship Id="rId6"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311700" y="595975"/>
            <a:ext cx="8520600" cy="1050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5400"/>
              <a:buNone/>
            </a:pPr>
            <a:r>
              <a:rPr lang="en" sz="6000"/>
              <a:t>Unit 1   Lesson 3</a:t>
            </a:r>
            <a:endParaRPr sz="6000"/>
          </a:p>
        </p:txBody>
      </p:sp>
      <p:sp>
        <p:nvSpPr>
          <p:cNvPr id="57" name="Google Shape;57;p1"/>
          <p:cNvSpPr txBox="1"/>
          <p:nvPr>
            <p:ph idx="1" type="subTitle"/>
          </p:nvPr>
        </p:nvSpPr>
        <p:spPr>
          <a:xfrm>
            <a:off x="311700" y="1646873"/>
            <a:ext cx="8520600" cy="733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400"/>
              <a:buNone/>
            </a:pPr>
            <a:r>
              <a:rPr lang="en" sz="3000"/>
              <a:t>Patterns and Sequences in Writing</a:t>
            </a:r>
            <a:endParaRPr sz="3000"/>
          </a:p>
        </p:txBody>
      </p:sp>
      <p:pic>
        <p:nvPicPr>
          <p:cNvPr descr="This is a picture of the CS For All logo." id="58" name="Google Shape;58;p1" title="CS For All"/>
          <p:cNvPicPr preferRelativeResize="0"/>
          <p:nvPr/>
        </p:nvPicPr>
        <p:blipFill rotWithShape="1">
          <a:blip r:embed="rId3">
            <a:alphaModFix/>
          </a:blip>
          <a:srcRect b="0" l="0" r="0" t="0"/>
          <a:stretch/>
        </p:blipFill>
        <p:spPr>
          <a:xfrm>
            <a:off x="1865700" y="3442123"/>
            <a:ext cx="4705350" cy="1209675"/>
          </a:xfrm>
          <a:prstGeom prst="rect">
            <a:avLst/>
          </a:prstGeom>
          <a:noFill/>
          <a:ln>
            <a:noFill/>
          </a:ln>
        </p:spPr>
      </p:pic>
      <p:pic>
        <p:nvPicPr>
          <p:cNvPr id="59" name="Google Shape;59;p1"/>
          <p:cNvPicPr preferRelativeResize="0"/>
          <p:nvPr/>
        </p:nvPicPr>
        <p:blipFill rotWithShape="1">
          <a:blip r:embed="rId4">
            <a:alphaModFix/>
          </a:blip>
          <a:srcRect b="0" l="0" r="0" t="0"/>
          <a:stretch/>
        </p:blipFill>
        <p:spPr>
          <a:xfrm>
            <a:off x="6669400" y="3506823"/>
            <a:ext cx="1063128" cy="1080275"/>
          </a:xfrm>
          <a:prstGeom prst="rect">
            <a:avLst/>
          </a:prstGeom>
          <a:noFill/>
          <a:ln>
            <a:noFill/>
          </a:ln>
        </p:spPr>
      </p:pic>
      <p:sp>
        <p:nvSpPr>
          <p:cNvPr id="60" name="Google Shape;60;p1"/>
          <p:cNvSpPr txBox="1"/>
          <p:nvPr/>
        </p:nvSpPr>
        <p:spPr>
          <a:xfrm>
            <a:off x="1950025" y="4651800"/>
            <a:ext cx="5782500" cy="431100"/>
          </a:xfrm>
          <a:prstGeom prst="rect">
            <a:avLst/>
          </a:prstGeom>
          <a:noFill/>
          <a:ln>
            <a:noFill/>
          </a:ln>
        </p:spPr>
        <p:txBody>
          <a:bodyPr anchorCtr="0" anchor="t" bIns="91425" lIns="91425" spcFirstLastPara="1" rIns="91425" wrap="square" tIns="91425">
            <a:spAutoFit/>
          </a:bodyPr>
          <a:lstStyle/>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Lesson created by the GMU-ODU CSforAll Team. For more information about </a:t>
            </a:r>
            <a:endParaRPr b="1" i="0" sz="800" u="none" cap="none" strike="noStrike">
              <a:solidFill>
                <a:srgbClr val="F16666"/>
              </a:solidFill>
              <a:latin typeface="Arial"/>
              <a:ea typeface="Arial"/>
              <a:cs typeface="Arial"/>
              <a:sym typeface="Arial"/>
            </a:endParaRPr>
          </a:p>
          <a:p>
            <a:pPr indent="0" lvl="0" marL="0" marR="28575" rtl="0" algn="ctr">
              <a:lnSpc>
                <a:spcPct val="100000"/>
              </a:lnSpc>
              <a:spcBef>
                <a:spcPts val="0"/>
              </a:spcBef>
              <a:spcAft>
                <a:spcPts val="0"/>
              </a:spcAft>
              <a:buClr>
                <a:srgbClr val="000000"/>
              </a:buClr>
              <a:buSzPts val="800"/>
              <a:buFont typeface="Arial"/>
              <a:buNone/>
            </a:pPr>
            <a:r>
              <a:rPr b="1" i="0" lang="en" sz="800" u="none" cap="none" strike="noStrike">
                <a:solidFill>
                  <a:srgbClr val="F16666"/>
                </a:solidFill>
                <a:latin typeface="Arial"/>
                <a:ea typeface="Arial"/>
                <a:cs typeface="Arial"/>
                <a:sym typeface="Arial"/>
              </a:rPr>
              <a:t>this lesson and our CSforAll initiative, contact Dr. Amy Hutchison at </a:t>
            </a:r>
            <a:r>
              <a:rPr b="1" i="0" lang="en" sz="800" u="sng" cap="none" strike="noStrike">
                <a:solidFill>
                  <a:srgbClr val="1C3AA9"/>
                </a:solidFill>
                <a:latin typeface="Arial"/>
                <a:ea typeface="Arial"/>
                <a:cs typeface="Arial"/>
                <a:sym typeface="Arial"/>
                <a:hlinkClick r:id="rId5">
                  <a:extLst>
                    <a:ext uri="{A12FA001-AC4F-418D-AE19-62706E023703}">
                      <ahyp:hlinkClr val="tx"/>
                    </a:ext>
                  </a:extLst>
                </a:hlinkClick>
              </a:rPr>
              <a:t>achutchison1@ua.edu</a:t>
            </a:r>
            <a:r>
              <a:rPr b="1" i="0" lang="en" sz="800" u="none" cap="none" strike="noStrike">
                <a:solidFill>
                  <a:srgbClr val="F16666"/>
                </a:solidFill>
                <a:latin typeface="Arial"/>
                <a:ea typeface="Arial"/>
                <a:cs typeface="Arial"/>
                <a:sym typeface="Arial"/>
              </a:rPr>
              <a:t> </a:t>
            </a:r>
            <a:endParaRPr b="0" i="0" sz="800" u="none" cap="none" strike="noStrike">
              <a:solidFill>
                <a:srgbClr val="000000"/>
              </a:solidFill>
              <a:latin typeface="Arial"/>
              <a:ea typeface="Arial"/>
              <a:cs typeface="Arial"/>
              <a:sym typeface="Arial"/>
            </a:endParaRPr>
          </a:p>
        </p:txBody>
      </p:sp>
      <p:sp>
        <p:nvSpPr>
          <p:cNvPr id="61" name="Google Shape;61;p1"/>
          <p:cNvSpPr txBox="1"/>
          <p:nvPr/>
        </p:nvSpPr>
        <p:spPr>
          <a:xfrm>
            <a:off x="3053050" y="2851050"/>
            <a:ext cx="2743200" cy="492600"/>
          </a:xfrm>
          <a:prstGeom prst="rect">
            <a:avLst/>
          </a:prstGeom>
          <a:solidFill>
            <a:srgbClr val="FFAB40"/>
          </a:solidFill>
          <a:ln>
            <a:noFill/>
          </a:ln>
          <a:effectLst>
            <a:outerShdw blurRad="57150" rotWithShape="0" algn="bl" dir="5400000" dist="19050">
              <a:srgbClr val="000000">
                <a:alpha val="47450"/>
              </a:srgbClr>
            </a:outerShdw>
          </a:effectLst>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000000"/>
                </a:solidFill>
                <a:latin typeface="Bebas Neue"/>
                <a:ea typeface="Bebas Neue"/>
                <a:cs typeface="Bebas Neue"/>
                <a:sym typeface="Bebas Neue"/>
              </a:rPr>
              <a:t>3rd &amp; 4th Grade</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228de45861_0_2"/>
          <p:cNvSpPr txBox="1"/>
          <p:nvPr>
            <p:ph type="title"/>
          </p:nvPr>
        </p:nvSpPr>
        <p:spPr>
          <a:xfrm rot="-5400000">
            <a:off x="-3892550" y="3218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Move block (</a:t>
            </a:r>
            <a:r>
              <a:rPr lang="en" u="sng">
                <a:solidFill>
                  <a:schemeClr val="hlink"/>
                </a:solidFill>
                <a:hlinkClick r:id="rId3"/>
              </a:rPr>
              <a:t>explainer Video</a:t>
            </a:r>
            <a:r>
              <a:rPr lang="en"/>
              <a:t>)</a:t>
            </a:r>
            <a:endParaRPr/>
          </a:p>
        </p:txBody>
      </p:sp>
      <p:sp>
        <p:nvSpPr>
          <p:cNvPr id="132" name="Google Shape;132;g1228de45861_0_2"/>
          <p:cNvSpPr txBox="1"/>
          <p:nvPr>
            <p:ph idx="1" type="body"/>
          </p:nvPr>
        </p:nvSpPr>
        <p:spPr>
          <a:xfrm>
            <a:off x="1622425" y="4569825"/>
            <a:ext cx="7929300" cy="670800"/>
          </a:xfrm>
          <a:prstGeom prst="rect">
            <a:avLst/>
          </a:prstGeom>
          <a:noFill/>
          <a:ln>
            <a:noFill/>
          </a:ln>
        </p:spPr>
        <p:txBody>
          <a:bodyPr anchorCtr="0" anchor="t" bIns="91425" lIns="91425" spcFirstLastPara="1" rIns="91425" wrap="square" tIns="91425">
            <a:normAutofit fontScale="32500" lnSpcReduction="20000"/>
          </a:bodyPr>
          <a:lstStyle/>
          <a:p>
            <a:pPr indent="0" lvl="0" marL="0" rtl="0" algn="l">
              <a:lnSpc>
                <a:spcPct val="115000"/>
              </a:lnSpc>
              <a:spcBef>
                <a:spcPts val="0"/>
              </a:spcBef>
              <a:spcAft>
                <a:spcPts val="0"/>
              </a:spcAft>
              <a:buSzPct val="90000"/>
              <a:buNone/>
            </a:pPr>
            <a:r>
              <a:rPr lang="en" sz="8000"/>
              <a:t>Moves your sprite a certain number of steps. </a:t>
            </a:r>
            <a:endParaRPr sz="8000"/>
          </a:p>
          <a:p>
            <a:pPr indent="0" lvl="0" marL="0" rtl="0" algn="l">
              <a:lnSpc>
                <a:spcPct val="115000"/>
              </a:lnSpc>
              <a:spcBef>
                <a:spcPts val="0"/>
              </a:spcBef>
              <a:spcAft>
                <a:spcPts val="0"/>
              </a:spcAft>
              <a:buSzPct val="100000"/>
              <a:buNone/>
            </a:pPr>
            <a:r>
              <a:t/>
            </a:r>
            <a:endParaRPr/>
          </a:p>
        </p:txBody>
      </p:sp>
      <p:pic>
        <p:nvPicPr>
          <p:cNvPr id="133" name="Google Shape;133;g1228de45861_0_2"/>
          <p:cNvPicPr preferRelativeResize="0"/>
          <p:nvPr/>
        </p:nvPicPr>
        <p:blipFill rotWithShape="1">
          <a:blip r:embed="rId4">
            <a:alphaModFix/>
          </a:blip>
          <a:srcRect b="0" l="0" r="0" t="0"/>
          <a:stretch/>
        </p:blipFill>
        <p:spPr>
          <a:xfrm>
            <a:off x="806500" y="309714"/>
            <a:ext cx="8235252" cy="4107710"/>
          </a:xfrm>
          <a:prstGeom prst="rect">
            <a:avLst/>
          </a:prstGeom>
          <a:noFill/>
          <a:ln>
            <a:noFill/>
          </a:ln>
        </p:spPr>
      </p:pic>
      <p:sp>
        <p:nvSpPr>
          <p:cNvPr id="134" name="Google Shape;134;g1228de45861_0_2"/>
          <p:cNvSpPr/>
          <p:nvPr/>
        </p:nvSpPr>
        <p:spPr>
          <a:xfrm rot="2976276">
            <a:off x="5257366" y="948266"/>
            <a:ext cx="1548470" cy="437986"/>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1228de45861_0_2"/>
          <p:cNvSpPr/>
          <p:nvPr/>
        </p:nvSpPr>
        <p:spPr>
          <a:xfrm rot="-1163">
            <a:off x="6586121" y="2035550"/>
            <a:ext cx="886500" cy="258600"/>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228de45861_0_58"/>
          <p:cNvSpPr txBox="1"/>
          <p:nvPr>
            <p:ph type="title"/>
          </p:nvPr>
        </p:nvSpPr>
        <p:spPr>
          <a:xfrm rot="-5400000">
            <a:off x="-3892550" y="3218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Turn block (</a:t>
            </a:r>
            <a:r>
              <a:rPr lang="en" u="sng">
                <a:solidFill>
                  <a:schemeClr val="hlink"/>
                </a:solidFill>
                <a:hlinkClick r:id="rId3"/>
              </a:rPr>
              <a:t>Explainer Video</a:t>
            </a:r>
            <a:r>
              <a:rPr lang="en"/>
              <a:t>)</a:t>
            </a:r>
            <a:endParaRPr/>
          </a:p>
        </p:txBody>
      </p:sp>
      <p:sp>
        <p:nvSpPr>
          <p:cNvPr id="141" name="Google Shape;141;g1228de45861_0_58"/>
          <p:cNvSpPr txBox="1"/>
          <p:nvPr>
            <p:ph idx="1" type="body"/>
          </p:nvPr>
        </p:nvSpPr>
        <p:spPr>
          <a:xfrm>
            <a:off x="1317625" y="4569825"/>
            <a:ext cx="7929300" cy="670800"/>
          </a:xfrm>
          <a:prstGeom prst="rect">
            <a:avLst/>
          </a:prstGeom>
          <a:noFill/>
          <a:ln>
            <a:noFill/>
          </a:ln>
        </p:spPr>
        <p:txBody>
          <a:bodyPr anchorCtr="0" anchor="t" bIns="91425" lIns="91425" spcFirstLastPara="1" rIns="91425" wrap="square" tIns="91425">
            <a:normAutofit fontScale="32500" lnSpcReduction="20000"/>
          </a:bodyPr>
          <a:lstStyle/>
          <a:p>
            <a:pPr indent="0" lvl="0" marL="0" rtl="0" algn="l">
              <a:lnSpc>
                <a:spcPct val="115000"/>
              </a:lnSpc>
              <a:spcBef>
                <a:spcPts val="0"/>
              </a:spcBef>
              <a:spcAft>
                <a:spcPts val="0"/>
              </a:spcAft>
              <a:buSzPct val="90000"/>
              <a:buNone/>
            </a:pPr>
            <a:r>
              <a:rPr lang="en" sz="8000"/>
              <a:t>Turns your sprite right or left by a matter of degrees.</a:t>
            </a:r>
            <a:endParaRPr sz="8000"/>
          </a:p>
          <a:p>
            <a:pPr indent="0" lvl="0" marL="0" rtl="0" algn="l">
              <a:lnSpc>
                <a:spcPct val="115000"/>
              </a:lnSpc>
              <a:spcBef>
                <a:spcPts val="0"/>
              </a:spcBef>
              <a:spcAft>
                <a:spcPts val="0"/>
              </a:spcAft>
              <a:buSzPct val="100000"/>
              <a:buNone/>
            </a:pPr>
            <a:r>
              <a:t/>
            </a:r>
            <a:endParaRPr/>
          </a:p>
        </p:txBody>
      </p:sp>
      <p:pic>
        <p:nvPicPr>
          <p:cNvPr id="142" name="Google Shape;142;g1228de45861_0_58"/>
          <p:cNvPicPr preferRelativeResize="0"/>
          <p:nvPr/>
        </p:nvPicPr>
        <p:blipFill rotWithShape="1">
          <a:blip r:embed="rId4">
            <a:alphaModFix/>
          </a:blip>
          <a:srcRect b="0" l="0" r="0" t="0"/>
          <a:stretch/>
        </p:blipFill>
        <p:spPr>
          <a:xfrm>
            <a:off x="806500" y="301489"/>
            <a:ext cx="8337502" cy="4115937"/>
          </a:xfrm>
          <a:prstGeom prst="rect">
            <a:avLst/>
          </a:prstGeom>
          <a:noFill/>
          <a:ln>
            <a:noFill/>
          </a:ln>
        </p:spPr>
      </p:pic>
      <p:sp>
        <p:nvSpPr>
          <p:cNvPr id="143" name="Google Shape;143;g1228de45861_0_58"/>
          <p:cNvSpPr/>
          <p:nvPr/>
        </p:nvSpPr>
        <p:spPr>
          <a:xfrm rot="1703819">
            <a:off x="6207844" y="825345"/>
            <a:ext cx="1548642" cy="437866"/>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47" name="Shape 147"/>
        <p:cNvGrpSpPr/>
        <p:nvPr/>
      </p:nvGrpSpPr>
      <p:grpSpPr>
        <a:xfrm>
          <a:off x="0" y="0"/>
          <a:ext cx="0" cy="0"/>
          <a:chOff x="0" y="0"/>
          <a:chExt cx="0" cy="0"/>
        </a:xfrm>
      </p:grpSpPr>
      <p:sp>
        <p:nvSpPr>
          <p:cNvPr id="148" name="Google Shape;148;g1262a5bffc9_2_221"/>
          <p:cNvSpPr txBox="1"/>
          <p:nvPr>
            <p:ph type="title"/>
          </p:nvPr>
        </p:nvSpPr>
        <p:spPr>
          <a:xfrm>
            <a:off x="490250" y="526350"/>
            <a:ext cx="41454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Control blocks</a:t>
            </a:r>
            <a:endParaRPr>
              <a:latin typeface="Bebas Neue"/>
              <a:ea typeface="Bebas Neue"/>
              <a:cs typeface="Bebas Neue"/>
              <a:sym typeface="Bebas Neue"/>
            </a:endParaRPr>
          </a:p>
        </p:txBody>
      </p:sp>
      <p:sp>
        <p:nvSpPr>
          <p:cNvPr id="149" name="Google Shape;149;g1262a5bffc9_2_221"/>
          <p:cNvSpPr txBox="1"/>
          <p:nvPr/>
        </p:nvSpPr>
        <p:spPr>
          <a:xfrm>
            <a:off x="4572000" y="0"/>
            <a:ext cx="4652100" cy="51564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100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p:txBody>
      </p:sp>
      <p:pic>
        <p:nvPicPr>
          <p:cNvPr id="150" name="Google Shape;150;g1262a5bffc9_2_221"/>
          <p:cNvPicPr preferRelativeResize="0"/>
          <p:nvPr/>
        </p:nvPicPr>
        <p:blipFill rotWithShape="1">
          <a:blip r:embed="rId3">
            <a:alphaModFix/>
          </a:blip>
          <a:srcRect b="0" l="0" r="0" t="0"/>
          <a:stretch/>
        </p:blipFill>
        <p:spPr>
          <a:xfrm>
            <a:off x="5257175" y="3006474"/>
            <a:ext cx="3537750" cy="1221375"/>
          </a:xfrm>
          <a:prstGeom prst="rect">
            <a:avLst/>
          </a:prstGeom>
          <a:noFill/>
          <a:ln>
            <a:noFill/>
          </a:ln>
        </p:spPr>
      </p:pic>
      <p:pic>
        <p:nvPicPr>
          <p:cNvPr id="151" name="Google Shape;151;g1262a5bffc9_2_221"/>
          <p:cNvPicPr preferRelativeResize="0"/>
          <p:nvPr/>
        </p:nvPicPr>
        <p:blipFill rotWithShape="1">
          <a:blip r:embed="rId4">
            <a:alphaModFix/>
          </a:blip>
          <a:srcRect b="0" l="0" r="0" t="0"/>
          <a:stretch/>
        </p:blipFill>
        <p:spPr>
          <a:xfrm>
            <a:off x="5373226" y="1015796"/>
            <a:ext cx="1828800" cy="87410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12f0ed7b786_0_0"/>
          <p:cNvSpPr txBox="1"/>
          <p:nvPr>
            <p:ph type="title"/>
          </p:nvPr>
        </p:nvSpPr>
        <p:spPr>
          <a:xfrm>
            <a:off x="166675" y="95050"/>
            <a:ext cx="44988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Wait Block (</a:t>
            </a:r>
            <a:r>
              <a:rPr lang="en" u="sng">
                <a:solidFill>
                  <a:schemeClr val="hlink"/>
                </a:solidFill>
                <a:hlinkClick r:id="rId3"/>
              </a:rPr>
              <a:t>Explainer Video</a:t>
            </a:r>
            <a:r>
              <a:rPr lang="en"/>
              <a:t>)</a:t>
            </a:r>
            <a:endParaRPr/>
          </a:p>
        </p:txBody>
      </p:sp>
      <p:sp>
        <p:nvSpPr>
          <p:cNvPr id="157" name="Google Shape;157;g12f0ed7b786_0_0"/>
          <p:cNvSpPr txBox="1"/>
          <p:nvPr>
            <p:ph idx="1" type="body"/>
          </p:nvPr>
        </p:nvSpPr>
        <p:spPr>
          <a:xfrm>
            <a:off x="1317625" y="4569825"/>
            <a:ext cx="7929300" cy="670800"/>
          </a:xfrm>
          <a:prstGeom prst="rect">
            <a:avLst/>
          </a:prstGeom>
          <a:noFill/>
          <a:ln>
            <a:noFill/>
          </a:ln>
        </p:spPr>
        <p:txBody>
          <a:bodyPr anchorCtr="0" anchor="t" bIns="91425" lIns="91425" spcFirstLastPara="1" rIns="91425" wrap="square" tIns="91425">
            <a:normAutofit fontScale="25000"/>
          </a:bodyPr>
          <a:lstStyle/>
          <a:p>
            <a:pPr indent="0" lvl="0" marL="0" rtl="0" algn="l">
              <a:lnSpc>
                <a:spcPct val="115000"/>
              </a:lnSpc>
              <a:spcBef>
                <a:spcPts val="0"/>
              </a:spcBef>
              <a:spcAft>
                <a:spcPts val="0"/>
              </a:spcAft>
              <a:buSzPct val="90000"/>
              <a:buNone/>
            </a:pPr>
            <a:r>
              <a:rPr lang="en" sz="8000"/>
              <a:t>Your Sprite will PAUSE or wait for a specified amount of time.</a:t>
            </a:r>
            <a:endParaRPr sz="8000"/>
          </a:p>
          <a:p>
            <a:pPr indent="0" lvl="0" marL="0" rtl="0" algn="l">
              <a:lnSpc>
                <a:spcPct val="115000"/>
              </a:lnSpc>
              <a:spcBef>
                <a:spcPts val="0"/>
              </a:spcBef>
              <a:spcAft>
                <a:spcPts val="0"/>
              </a:spcAft>
              <a:buSzPct val="100000"/>
              <a:buNone/>
            </a:pPr>
            <a:r>
              <a:t/>
            </a:r>
            <a:endParaRPr/>
          </a:p>
        </p:txBody>
      </p:sp>
      <p:pic>
        <p:nvPicPr>
          <p:cNvPr id="158" name="Google Shape;158;g12f0ed7b786_0_0"/>
          <p:cNvPicPr preferRelativeResize="0"/>
          <p:nvPr/>
        </p:nvPicPr>
        <p:blipFill rotWithShape="1">
          <a:blip r:embed="rId4">
            <a:alphaModFix/>
          </a:blip>
          <a:srcRect b="0" l="0" r="0" t="0"/>
          <a:stretch/>
        </p:blipFill>
        <p:spPr>
          <a:xfrm>
            <a:off x="1646600" y="1213600"/>
            <a:ext cx="2438400" cy="2419350"/>
          </a:xfrm>
          <a:prstGeom prst="rect">
            <a:avLst/>
          </a:prstGeom>
          <a:noFill/>
          <a:ln>
            <a:noFill/>
          </a:ln>
        </p:spPr>
      </p:pic>
      <p:pic>
        <p:nvPicPr>
          <p:cNvPr id="159" name="Google Shape;159;g12f0ed7b786_0_0"/>
          <p:cNvPicPr preferRelativeResize="0"/>
          <p:nvPr/>
        </p:nvPicPr>
        <p:blipFill rotWithShape="1">
          <a:blip r:embed="rId5">
            <a:alphaModFix/>
          </a:blip>
          <a:srcRect b="0" l="0" r="0" t="0"/>
          <a:stretch/>
        </p:blipFill>
        <p:spPr>
          <a:xfrm>
            <a:off x="5528525" y="1562963"/>
            <a:ext cx="2819400" cy="2609850"/>
          </a:xfrm>
          <a:prstGeom prst="rect">
            <a:avLst/>
          </a:prstGeom>
          <a:noFill/>
          <a:ln>
            <a:noFill/>
          </a:ln>
        </p:spPr>
      </p:pic>
      <p:sp>
        <p:nvSpPr>
          <p:cNvPr id="160" name="Google Shape;160;g12f0ed7b786_0_0"/>
          <p:cNvSpPr/>
          <p:nvPr/>
        </p:nvSpPr>
        <p:spPr>
          <a:xfrm rot="1703819">
            <a:off x="4507964" y="1745056"/>
            <a:ext cx="1548642" cy="437866"/>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12f0ed7b786_0_0"/>
          <p:cNvSpPr/>
          <p:nvPr/>
        </p:nvSpPr>
        <p:spPr>
          <a:xfrm rot="7054966">
            <a:off x="3045108" y="1031365"/>
            <a:ext cx="1548498" cy="437981"/>
          </a:xfrm>
          <a:prstGeom prst="rightArrow">
            <a:avLst>
              <a:gd fmla="val 50000" name="adj1"/>
              <a:gd fmla="val 50000" name="adj2"/>
            </a:avLst>
          </a:prstGeom>
          <a:solidFill>
            <a:srgbClr val="D84315"/>
          </a:solidFill>
          <a:ln cap="flat" cmpd="sng" w="9525">
            <a:solidFill>
              <a:srgbClr val="FF57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262a5bffc9_2_237"/>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Activity: Walk in a square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f3f529fae0_0_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In scratch, program your sprite to walk in a square</a:t>
            </a:r>
            <a:endParaRPr/>
          </a:p>
        </p:txBody>
      </p:sp>
      <p:pic>
        <p:nvPicPr>
          <p:cNvPr id="172" name="Google Shape;172;gf3f529fae0_0_0"/>
          <p:cNvPicPr preferRelativeResize="0"/>
          <p:nvPr/>
        </p:nvPicPr>
        <p:blipFill rotWithShape="1">
          <a:blip r:embed="rId3">
            <a:alphaModFix/>
          </a:blip>
          <a:srcRect b="0" l="0" r="0" t="0"/>
          <a:stretch/>
        </p:blipFill>
        <p:spPr>
          <a:xfrm>
            <a:off x="3507525" y="3017225"/>
            <a:ext cx="3523150" cy="1143025"/>
          </a:xfrm>
          <a:prstGeom prst="rect">
            <a:avLst/>
          </a:prstGeom>
          <a:noFill/>
          <a:ln>
            <a:noFill/>
          </a:ln>
        </p:spPr>
      </p:pic>
      <p:pic>
        <p:nvPicPr>
          <p:cNvPr id="173" name="Google Shape;173;gf3f529fae0_0_0"/>
          <p:cNvPicPr preferRelativeResize="0"/>
          <p:nvPr/>
        </p:nvPicPr>
        <p:blipFill rotWithShape="1">
          <a:blip r:embed="rId4">
            <a:alphaModFix/>
          </a:blip>
          <a:srcRect b="0" l="0" r="0" t="0"/>
          <a:stretch/>
        </p:blipFill>
        <p:spPr>
          <a:xfrm>
            <a:off x="6681476" y="1834521"/>
            <a:ext cx="1828800" cy="874104"/>
          </a:xfrm>
          <a:prstGeom prst="rect">
            <a:avLst/>
          </a:prstGeom>
          <a:noFill/>
          <a:ln>
            <a:noFill/>
          </a:ln>
        </p:spPr>
      </p:pic>
      <p:pic>
        <p:nvPicPr>
          <p:cNvPr id="174" name="Google Shape;174;gf3f529fae0_0_0"/>
          <p:cNvPicPr preferRelativeResize="0"/>
          <p:nvPr/>
        </p:nvPicPr>
        <p:blipFill rotWithShape="1">
          <a:blip r:embed="rId5">
            <a:alphaModFix/>
          </a:blip>
          <a:srcRect b="0" l="0" r="0" t="0"/>
          <a:stretch/>
        </p:blipFill>
        <p:spPr>
          <a:xfrm>
            <a:off x="3326675" y="1834525"/>
            <a:ext cx="2490650" cy="874100"/>
          </a:xfrm>
          <a:prstGeom prst="rect">
            <a:avLst/>
          </a:prstGeom>
          <a:noFill/>
          <a:ln>
            <a:noFill/>
          </a:ln>
        </p:spPr>
      </p:pic>
      <p:pic>
        <p:nvPicPr>
          <p:cNvPr id="175" name="Google Shape;175;gf3f529fae0_0_0"/>
          <p:cNvPicPr preferRelativeResize="0"/>
          <p:nvPr/>
        </p:nvPicPr>
        <p:blipFill rotWithShape="1">
          <a:blip r:embed="rId6">
            <a:alphaModFix/>
          </a:blip>
          <a:srcRect b="0" l="0" r="0" t="0"/>
          <a:stretch/>
        </p:blipFill>
        <p:spPr>
          <a:xfrm>
            <a:off x="311699" y="1927526"/>
            <a:ext cx="3732027" cy="1288450"/>
          </a:xfrm>
          <a:prstGeom prst="rect">
            <a:avLst/>
          </a:prstGeom>
          <a:noFill/>
          <a:ln>
            <a:noFill/>
          </a:ln>
        </p:spPr>
      </p:pic>
      <p:sp>
        <p:nvSpPr>
          <p:cNvPr id="176" name="Google Shape;176;gf3f529fae0_0_0"/>
          <p:cNvSpPr txBox="1"/>
          <p:nvPr/>
        </p:nvSpPr>
        <p:spPr>
          <a:xfrm>
            <a:off x="358975" y="918488"/>
            <a:ext cx="8151300" cy="78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000000"/>
                </a:solidFill>
                <a:latin typeface="Proxima Nova"/>
                <a:ea typeface="Proxima Nova"/>
                <a:cs typeface="Proxima Nova"/>
                <a:sym typeface="Proxima Nova"/>
              </a:rPr>
              <a:t>Use the new move, turn, and wait blocks we just learned to program your sprite to walk in a square. </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f3f529fae0_1_1"/>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Solution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f3f529fae0_1_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Commands fOr Walking in a square </a:t>
            </a:r>
            <a:endParaRPr/>
          </a:p>
        </p:txBody>
      </p:sp>
      <p:sp>
        <p:nvSpPr>
          <p:cNvPr id="187" name="Google Shape;187;gf3f529fae0_1_5"/>
          <p:cNvSpPr txBox="1"/>
          <p:nvPr>
            <p:ph idx="1" type="body"/>
          </p:nvPr>
        </p:nvSpPr>
        <p:spPr>
          <a:xfrm>
            <a:off x="311700" y="1152475"/>
            <a:ext cx="4149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Step 1 (First): Walk forward 2 steps</a:t>
            </a:r>
            <a:endParaRPr b="1"/>
          </a:p>
          <a:p>
            <a:pPr indent="0" lvl="0" marL="0" rtl="0" algn="l">
              <a:lnSpc>
                <a:spcPct val="115000"/>
              </a:lnSpc>
              <a:spcBef>
                <a:spcPts val="1200"/>
              </a:spcBef>
              <a:spcAft>
                <a:spcPts val="1200"/>
              </a:spcAft>
              <a:buSzPts val="1800"/>
              <a:buNone/>
            </a:pPr>
            <a:r>
              <a:t/>
            </a:r>
            <a:endParaRPr/>
          </a:p>
        </p:txBody>
      </p:sp>
      <p:pic>
        <p:nvPicPr>
          <p:cNvPr id="188" name="Google Shape;188;gf3f529fae0_1_5"/>
          <p:cNvPicPr preferRelativeResize="0"/>
          <p:nvPr/>
        </p:nvPicPr>
        <p:blipFill rotWithShape="1">
          <a:blip r:embed="rId3">
            <a:alphaModFix/>
          </a:blip>
          <a:srcRect b="0" l="0" r="0" t="0"/>
          <a:stretch/>
        </p:blipFill>
        <p:spPr>
          <a:xfrm>
            <a:off x="5025657" y="2617069"/>
            <a:ext cx="3519163" cy="1310052"/>
          </a:xfrm>
          <a:prstGeom prst="rect">
            <a:avLst/>
          </a:prstGeom>
          <a:noFill/>
          <a:ln>
            <a:noFill/>
          </a:ln>
        </p:spPr>
      </p:pic>
      <p:pic>
        <p:nvPicPr>
          <p:cNvPr id="189" name="Google Shape;189;gf3f529fae0_1_5"/>
          <p:cNvPicPr preferRelativeResize="0"/>
          <p:nvPr/>
        </p:nvPicPr>
        <p:blipFill rotWithShape="1">
          <a:blip r:embed="rId4">
            <a:alphaModFix/>
          </a:blip>
          <a:srcRect b="0" l="0" r="0" t="0"/>
          <a:stretch/>
        </p:blipFill>
        <p:spPr>
          <a:xfrm>
            <a:off x="622200" y="2038588"/>
            <a:ext cx="3143250" cy="2466975"/>
          </a:xfrm>
          <a:prstGeom prst="rect">
            <a:avLst/>
          </a:prstGeom>
          <a:noFill/>
          <a:ln>
            <a:noFill/>
          </a:ln>
        </p:spPr>
      </p:pic>
      <p:sp>
        <p:nvSpPr>
          <p:cNvPr id="190" name="Google Shape;190;gf3f529fae0_1_5"/>
          <p:cNvSpPr txBox="1"/>
          <p:nvPr/>
        </p:nvSpPr>
        <p:spPr>
          <a:xfrm>
            <a:off x="6576825" y="2860550"/>
            <a:ext cx="4644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Proxima Nova"/>
                <a:ea typeface="Proxima Nova"/>
                <a:cs typeface="Proxima Nova"/>
                <a:sym typeface="Proxima Nova"/>
              </a:rPr>
              <a:t>2</a:t>
            </a:r>
            <a:endParaRPr b="0" i="0" sz="2800" u="none" cap="none" strike="noStrike">
              <a:solidFill>
                <a:srgbClr val="000000"/>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1000"/>
                                        <p:tgtEl>
                                          <p:spTgt spid="19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f3f529fae0_1_6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Commands fOr Walking in a square </a:t>
            </a:r>
            <a:endParaRPr/>
          </a:p>
        </p:txBody>
      </p:sp>
      <p:sp>
        <p:nvSpPr>
          <p:cNvPr id="196" name="Google Shape;196;gf3f529fae0_1_60"/>
          <p:cNvSpPr txBox="1"/>
          <p:nvPr>
            <p:ph idx="1" type="body"/>
          </p:nvPr>
        </p:nvSpPr>
        <p:spPr>
          <a:xfrm>
            <a:off x="311700" y="1152475"/>
            <a:ext cx="4149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Step 2 (Then): Turn right</a:t>
            </a:r>
            <a:r>
              <a:rPr lang="en"/>
              <a:t> </a:t>
            </a:r>
            <a:endParaRPr/>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pic>
        <p:nvPicPr>
          <p:cNvPr id="197" name="Google Shape;197;gf3f529fae0_1_60"/>
          <p:cNvPicPr preferRelativeResize="0"/>
          <p:nvPr/>
        </p:nvPicPr>
        <p:blipFill rotWithShape="1">
          <a:blip r:embed="rId3">
            <a:alphaModFix/>
          </a:blip>
          <a:srcRect b="0" l="0" r="0" t="0"/>
          <a:stretch/>
        </p:blipFill>
        <p:spPr>
          <a:xfrm>
            <a:off x="4572001" y="3454600"/>
            <a:ext cx="1561370" cy="1439051"/>
          </a:xfrm>
          <a:prstGeom prst="rect">
            <a:avLst/>
          </a:prstGeom>
          <a:noFill/>
          <a:ln>
            <a:noFill/>
          </a:ln>
        </p:spPr>
      </p:pic>
      <p:pic>
        <p:nvPicPr>
          <p:cNvPr id="198" name="Google Shape;198;gf3f529fae0_1_60"/>
          <p:cNvPicPr preferRelativeResize="0"/>
          <p:nvPr/>
        </p:nvPicPr>
        <p:blipFill rotWithShape="1">
          <a:blip r:embed="rId4">
            <a:alphaModFix/>
          </a:blip>
          <a:srcRect b="0" l="0" r="0" t="0"/>
          <a:stretch/>
        </p:blipFill>
        <p:spPr>
          <a:xfrm>
            <a:off x="6711425" y="3454600"/>
            <a:ext cx="1439051" cy="1439051"/>
          </a:xfrm>
          <a:prstGeom prst="rect">
            <a:avLst/>
          </a:prstGeom>
          <a:noFill/>
          <a:ln>
            <a:noFill/>
          </a:ln>
        </p:spPr>
      </p:pic>
      <p:pic>
        <p:nvPicPr>
          <p:cNvPr id="199" name="Google Shape;199;gf3f529fae0_1_60"/>
          <p:cNvPicPr preferRelativeResize="0"/>
          <p:nvPr/>
        </p:nvPicPr>
        <p:blipFill rotWithShape="1">
          <a:blip r:embed="rId5">
            <a:alphaModFix/>
          </a:blip>
          <a:srcRect b="0" l="0" r="0" t="0"/>
          <a:stretch/>
        </p:blipFill>
        <p:spPr>
          <a:xfrm>
            <a:off x="799713" y="2203700"/>
            <a:ext cx="2790825" cy="1771650"/>
          </a:xfrm>
          <a:prstGeom prst="rect">
            <a:avLst/>
          </a:prstGeom>
          <a:noFill/>
          <a:ln>
            <a:noFill/>
          </a:ln>
        </p:spPr>
      </p:pic>
      <p:pic>
        <p:nvPicPr>
          <p:cNvPr id="200" name="Google Shape;200;gf3f529fae0_1_60"/>
          <p:cNvPicPr preferRelativeResize="0"/>
          <p:nvPr/>
        </p:nvPicPr>
        <p:blipFill rotWithShape="1">
          <a:blip r:embed="rId6">
            <a:alphaModFix/>
          </a:blip>
          <a:srcRect b="0" l="0" r="0" t="0"/>
          <a:stretch/>
        </p:blipFill>
        <p:spPr>
          <a:xfrm>
            <a:off x="4572000" y="2196497"/>
            <a:ext cx="5637850" cy="182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f3f529fae0_1_11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Commands fOr Walking in a square </a:t>
            </a:r>
            <a:endParaRPr/>
          </a:p>
        </p:txBody>
      </p:sp>
      <p:sp>
        <p:nvSpPr>
          <p:cNvPr id="206" name="Google Shape;206;gf3f529fae0_1_116"/>
          <p:cNvSpPr txBox="1"/>
          <p:nvPr>
            <p:ph idx="1" type="body"/>
          </p:nvPr>
        </p:nvSpPr>
        <p:spPr>
          <a:xfrm>
            <a:off x="311700" y="1152475"/>
            <a:ext cx="4149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Step 3 (Next): Walk 2 steps </a:t>
            </a:r>
            <a:endParaRPr b="1"/>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grpSp>
        <p:nvGrpSpPr>
          <p:cNvPr id="207" name="Google Shape;207;gf3f529fae0_1_116"/>
          <p:cNvGrpSpPr/>
          <p:nvPr/>
        </p:nvGrpSpPr>
        <p:grpSpPr>
          <a:xfrm>
            <a:off x="4778806" y="2147417"/>
            <a:ext cx="3519163" cy="1310052"/>
            <a:chOff x="5272125" y="1345575"/>
            <a:chExt cx="1506362" cy="572700"/>
          </a:xfrm>
        </p:grpSpPr>
        <p:pic>
          <p:nvPicPr>
            <p:cNvPr id="208" name="Google Shape;208;gf3f529fae0_1_116"/>
            <p:cNvPicPr preferRelativeResize="0"/>
            <p:nvPr/>
          </p:nvPicPr>
          <p:blipFill rotWithShape="1">
            <a:blip r:embed="rId3">
              <a:alphaModFix/>
            </a:blip>
            <a:srcRect b="0" l="0" r="0" t="0"/>
            <a:stretch/>
          </p:blipFill>
          <p:spPr>
            <a:xfrm>
              <a:off x="5272125" y="1345575"/>
              <a:ext cx="1506362" cy="572700"/>
            </a:xfrm>
            <a:prstGeom prst="rect">
              <a:avLst/>
            </a:prstGeom>
            <a:noFill/>
            <a:ln>
              <a:noFill/>
            </a:ln>
          </p:spPr>
        </p:pic>
        <p:sp>
          <p:nvSpPr>
            <p:cNvPr id="209" name="Google Shape;209;gf3f529fae0_1_116"/>
            <p:cNvSpPr txBox="1"/>
            <p:nvPr/>
          </p:nvSpPr>
          <p:spPr>
            <a:xfrm>
              <a:off x="5944946" y="1451173"/>
              <a:ext cx="224700" cy="28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Proxima Nova"/>
                  <a:ea typeface="Proxima Nova"/>
                  <a:cs typeface="Proxima Nova"/>
                  <a:sym typeface="Proxima Nova"/>
                </a:rPr>
                <a:t>2</a:t>
              </a:r>
              <a:endParaRPr b="0" i="0" sz="3000" u="none" cap="none" strike="noStrike">
                <a:solidFill>
                  <a:srgbClr val="000000"/>
                </a:solidFill>
                <a:latin typeface="Proxima Nova"/>
                <a:ea typeface="Proxima Nova"/>
                <a:cs typeface="Proxima Nova"/>
                <a:sym typeface="Proxima Nova"/>
              </a:endParaRPr>
            </a:p>
          </p:txBody>
        </p:sp>
      </p:grpSp>
      <p:pic>
        <p:nvPicPr>
          <p:cNvPr id="210" name="Google Shape;210;gf3f529fae0_1_116"/>
          <p:cNvPicPr preferRelativeResize="0"/>
          <p:nvPr/>
        </p:nvPicPr>
        <p:blipFill rotWithShape="1">
          <a:blip r:embed="rId4">
            <a:alphaModFix/>
          </a:blip>
          <a:srcRect b="0" l="0" r="0" t="0"/>
          <a:stretch/>
        </p:blipFill>
        <p:spPr>
          <a:xfrm>
            <a:off x="947925" y="1938813"/>
            <a:ext cx="2876550" cy="2505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g11f3e8019f6_0_52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Summary and Standards</a:t>
            </a:r>
            <a:endParaRPr/>
          </a:p>
        </p:txBody>
      </p:sp>
      <p:sp>
        <p:nvSpPr>
          <p:cNvPr id="67" name="Google Shape;67;g11f3e8019f6_0_520"/>
          <p:cNvSpPr txBox="1"/>
          <p:nvPr>
            <p:ph idx="1" type="body"/>
          </p:nvPr>
        </p:nvSpPr>
        <p:spPr>
          <a:xfrm>
            <a:off x="342750" y="1198038"/>
            <a:ext cx="8458500" cy="1282500"/>
          </a:xfrm>
          <a:prstGeom prst="rect">
            <a:avLst/>
          </a:prstGeom>
          <a:noFill/>
          <a:ln>
            <a:noFill/>
          </a:ln>
        </p:spPr>
        <p:txBody>
          <a:bodyPr anchorCtr="0" anchor="t" bIns="91425" lIns="91425" spcFirstLastPara="1" rIns="91425" wrap="square" tIns="91425">
            <a:normAutofit fontScale="32500" lnSpcReduction="10000"/>
          </a:bodyPr>
          <a:lstStyle/>
          <a:p>
            <a:pPr indent="0" lvl="0" marL="0" rtl="0" algn="l">
              <a:lnSpc>
                <a:spcPct val="115000"/>
              </a:lnSpc>
              <a:spcBef>
                <a:spcPts val="0"/>
              </a:spcBef>
              <a:spcAft>
                <a:spcPts val="0"/>
              </a:spcAft>
              <a:buSzPct val="77776"/>
              <a:buNone/>
            </a:pPr>
            <a:r>
              <a:rPr b="1" lang="en" sz="7200"/>
              <a:t>Summary: </a:t>
            </a:r>
            <a:endParaRPr b="1" sz="7200"/>
          </a:p>
          <a:p>
            <a:pPr indent="0" lvl="0" marL="0" rtl="0" algn="l">
              <a:lnSpc>
                <a:spcPct val="115000"/>
              </a:lnSpc>
              <a:spcBef>
                <a:spcPts val="1200"/>
              </a:spcBef>
              <a:spcAft>
                <a:spcPts val="0"/>
              </a:spcAft>
              <a:buSzPct val="77775"/>
              <a:buNone/>
            </a:pPr>
            <a:r>
              <a:rPr lang="en" sz="7200"/>
              <a:t>In this lesson, students will identify and create patterns and sequences in writing and also code a pattern and sequence. </a:t>
            </a:r>
            <a:endParaRPr/>
          </a:p>
        </p:txBody>
      </p:sp>
      <p:sp>
        <p:nvSpPr>
          <p:cNvPr id="68" name="Google Shape;68;g11f3e8019f6_0_520"/>
          <p:cNvSpPr txBox="1"/>
          <p:nvPr/>
        </p:nvSpPr>
        <p:spPr>
          <a:xfrm>
            <a:off x="311700" y="2469400"/>
            <a:ext cx="4260300" cy="2770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ELA </a:t>
            </a:r>
            <a:r>
              <a:rPr b="1" i="0" lang="en" sz="1400" u="none" cap="none" strike="noStrike">
                <a:solidFill>
                  <a:srgbClr val="000000"/>
                </a:solidFill>
                <a:latin typeface="Proxima Nova"/>
                <a:ea typeface="Proxima Nova"/>
                <a:cs typeface="Proxima Nova"/>
                <a:sym typeface="Proxima Nova"/>
                <a:extLst>
                  <a:ext uri="http://customooxmlschemas.google.com/">
                    <go:slidesCustomData xmlns:go="http://customooxmlschemas.google.com/" textRoundtripDataId="0"/>
                  </a:ext>
                </a:extLst>
              </a:rPr>
              <a:t>Standards</a:t>
            </a:r>
            <a:r>
              <a:rPr b="1" i="0" lang="en" sz="1400" u="none" cap="none" strike="noStrike">
                <a:solidFill>
                  <a:srgbClr val="000000"/>
                </a:solidFill>
                <a:latin typeface="Proxima Nova"/>
                <a:ea typeface="Proxima Nova"/>
                <a:cs typeface="Proxima Nova"/>
                <a:sym typeface="Proxima Nova"/>
              </a:rPr>
              <a:t>: </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read and demonstrate comprehension of nonfiction </a:t>
            </a:r>
            <a:r>
              <a:rPr b="0" i="0" lang="en" sz="1400" u="none" cap="none" strike="noStrike">
                <a:solidFill>
                  <a:srgbClr val="000000"/>
                </a:solidFill>
                <a:latin typeface="Proxima Nova"/>
                <a:ea typeface="Proxima Nova"/>
                <a:cs typeface="Proxima Nova"/>
                <a:sym typeface="Proxima Nova"/>
                <a:extLst>
                  <a:ext uri="http://customooxmlschemas.google.com/">
                    <go:slidesCustomData xmlns:go="http://customooxmlschemas.google.com/" textRoundtripDataId="1"/>
                  </a:ext>
                </a:extLst>
              </a:rPr>
              <a:t>texts</a:t>
            </a:r>
            <a:r>
              <a:rPr b="0" i="0" lang="en" sz="1400" u="none" cap="none" strike="noStrike">
                <a:solidFill>
                  <a:srgbClr val="000000"/>
                </a:solidFill>
                <a:latin typeface="Proxima Nova"/>
                <a:ea typeface="Proxima Nova"/>
                <a:cs typeface="Proxima Nova"/>
                <a:sym typeface="Proxima Nova"/>
              </a:rPr>
              <a:t>.</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write in a variety of forms to include narrative, descriptive, opinion, and expository.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a)Engage in writing as a process.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c) Use a variety of prewriting strategies.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d) Use organizational strategies to structure writing according to type</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g)Use transition words to vary sentence structure</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
        <p:nvSpPr>
          <p:cNvPr id="69" name="Google Shape;69;g11f3e8019f6_0_520"/>
          <p:cNvSpPr txBox="1"/>
          <p:nvPr/>
        </p:nvSpPr>
        <p:spPr>
          <a:xfrm>
            <a:off x="4499600" y="2772375"/>
            <a:ext cx="4260300" cy="1985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Proxima Nova"/>
                <a:ea typeface="Proxima Nova"/>
                <a:cs typeface="Proxima Nova"/>
                <a:sym typeface="Proxima Nova"/>
              </a:rPr>
              <a:t>CS Standards:</a:t>
            </a:r>
            <a:endParaRPr b="1"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a) using sequencing; </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b) using events.</a:t>
            </a:r>
            <a:endParaRPr b="0" i="0" sz="14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f3f529fae0_1_17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Commands fOr Walking in a square </a:t>
            </a:r>
            <a:endParaRPr/>
          </a:p>
        </p:txBody>
      </p:sp>
      <p:sp>
        <p:nvSpPr>
          <p:cNvPr id="216" name="Google Shape;216;gf3f529fae0_1_172"/>
          <p:cNvSpPr txBox="1"/>
          <p:nvPr>
            <p:ph idx="1" type="body"/>
          </p:nvPr>
        </p:nvSpPr>
        <p:spPr>
          <a:xfrm>
            <a:off x="311700" y="1152475"/>
            <a:ext cx="4149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Step 4 (Then): Turn right</a:t>
            </a:r>
            <a:endParaRPr b="1"/>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pic>
        <p:nvPicPr>
          <p:cNvPr id="217" name="Google Shape;217;gf3f529fae0_1_172"/>
          <p:cNvPicPr preferRelativeResize="0"/>
          <p:nvPr/>
        </p:nvPicPr>
        <p:blipFill rotWithShape="1">
          <a:blip r:embed="rId3">
            <a:alphaModFix/>
          </a:blip>
          <a:srcRect b="0" l="0" r="0" t="0"/>
          <a:stretch/>
        </p:blipFill>
        <p:spPr>
          <a:xfrm>
            <a:off x="835613" y="1903800"/>
            <a:ext cx="2752725" cy="2438400"/>
          </a:xfrm>
          <a:prstGeom prst="rect">
            <a:avLst/>
          </a:prstGeom>
          <a:noFill/>
          <a:ln>
            <a:noFill/>
          </a:ln>
        </p:spPr>
      </p:pic>
      <p:pic>
        <p:nvPicPr>
          <p:cNvPr id="218" name="Google Shape;218;gf3f529fae0_1_172"/>
          <p:cNvPicPr preferRelativeResize="0"/>
          <p:nvPr/>
        </p:nvPicPr>
        <p:blipFill rotWithShape="1">
          <a:blip r:embed="rId4">
            <a:alphaModFix/>
          </a:blip>
          <a:srcRect b="0" l="0" r="0" t="0"/>
          <a:stretch/>
        </p:blipFill>
        <p:spPr>
          <a:xfrm>
            <a:off x="4572000" y="2196497"/>
            <a:ext cx="5637850" cy="182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f3f529fae0_1_22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Commands fOr Walking in a square </a:t>
            </a:r>
            <a:endParaRPr/>
          </a:p>
        </p:txBody>
      </p:sp>
      <p:sp>
        <p:nvSpPr>
          <p:cNvPr id="224" name="Google Shape;224;gf3f529fae0_1_226"/>
          <p:cNvSpPr txBox="1"/>
          <p:nvPr>
            <p:ph idx="1" type="body"/>
          </p:nvPr>
        </p:nvSpPr>
        <p:spPr>
          <a:xfrm>
            <a:off x="311700" y="1152475"/>
            <a:ext cx="4149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Step 5 (Next): Walk 2 steps </a:t>
            </a:r>
            <a:endParaRPr b="1"/>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grpSp>
        <p:nvGrpSpPr>
          <p:cNvPr id="225" name="Google Shape;225;gf3f529fae0_1_226"/>
          <p:cNvGrpSpPr/>
          <p:nvPr/>
        </p:nvGrpSpPr>
        <p:grpSpPr>
          <a:xfrm>
            <a:off x="4003906" y="2113742"/>
            <a:ext cx="3519163" cy="1310052"/>
            <a:chOff x="5272125" y="1345575"/>
            <a:chExt cx="1506362" cy="572700"/>
          </a:xfrm>
        </p:grpSpPr>
        <p:pic>
          <p:nvPicPr>
            <p:cNvPr id="226" name="Google Shape;226;gf3f529fae0_1_226"/>
            <p:cNvPicPr preferRelativeResize="0"/>
            <p:nvPr/>
          </p:nvPicPr>
          <p:blipFill rotWithShape="1">
            <a:blip r:embed="rId3">
              <a:alphaModFix/>
            </a:blip>
            <a:srcRect b="0" l="0" r="0" t="0"/>
            <a:stretch/>
          </p:blipFill>
          <p:spPr>
            <a:xfrm>
              <a:off x="5272125" y="1345575"/>
              <a:ext cx="1506362" cy="572700"/>
            </a:xfrm>
            <a:prstGeom prst="rect">
              <a:avLst/>
            </a:prstGeom>
            <a:noFill/>
            <a:ln>
              <a:noFill/>
            </a:ln>
          </p:spPr>
        </p:pic>
        <p:sp>
          <p:nvSpPr>
            <p:cNvPr id="227" name="Google Shape;227;gf3f529fae0_1_226"/>
            <p:cNvSpPr txBox="1"/>
            <p:nvPr/>
          </p:nvSpPr>
          <p:spPr>
            <a:xfrm>
              <a:off x="5945572" y="1436922"/>
              <a:ext cx="224700" cy="28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Proxima Nova"/>
                  <a:ea typeface="Proxima Nova"/>
                  <a:cs typeface="Proxima Nova"/>
                  <a:sym typeface="Proxima Nova"/>
                </a:rPr>
                <a:t>2</a:t>
              </a:r>
              <a:endParaRPr b="0" i="0" sz="3000" u="none" cap="none" strike="noStrike">
                <a:solidFill>
                  <a:srgbClr val="000000"/>
                </a:solidFill>
                <a:latin typeface="Proxima Nova"/>
                <a:ea typeface="Proxima Nova"/>
                <a:cs typeface="Proxima Nova"/>
                <a:sym typeface="Proxima Nova"/>
              </a:endParaRPr>
            </a:p>
          </p:txBody>
        </p:sp>
      </p:grpSp>
      <p:pic>
        <p:nvPicPr>
          <p:cNvPr id="228" name="Google Shape;228;gf3f529fae0_1_226"/>
          <p:cNvPicPr preferRelativeResize="0"/>
          <p:nvPr/>
        </p:nvPicPr>
        <p:blipFill rotWithShape="1">
          <a:blip r:embed="rId4">
            <a:alphaModFix/>
          </a:blip>
          <a:srcRect b="0" l="0" r="0" t="0"/>
          <a:stretch/>
        </p:blipFill>
        <p:spPr>
          <a:xfrm>
            <a:off x="738438" y="1951038"/>
            <a:ext cx="2600325" cy="2562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f3f529fae0_1_28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Commands fOr Walking in a square </a:t>
            </a:r>
            <a:endParaRPr/>
          </a:p>
        </p:txBody>
      </p:sp>
      <p:sp>
        <p:nvSpPr>
          <p:cNvPr id="234" name="Google Shape;234;gf3f529fae0_1_282"/>
          <p:cNvSpPr txBox="1"/>
          <p:nvPr>
            <p:ph idx="1" type="body"/>
          </p:nvPr>
        </p:nvSpPr>
        <p:spPr>
          <a:xfrm>
            <a:off x="311700" y="1152475"/>
            <a:ext cx="4149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Step 6 (Last): Turn right </a:t>
            </a:r>
            <a:endParaRPr b="1"/>
          </a:p>
          <a:p>
            <a:pPr indent="0" lvl="0" marL="0" rtl="0" algn="l">
              <a:lnSpc>
                <a:spcPct val="115000"/>
              </a:lnSpc>
              <a:spcBef>
                <a:spcPts val="1200"/>
              </a:spcBef>
              <a:spcAft>
                <a:spcPts val="0"/>
              </a:spcAft>
              <a:buSzPts val="1800"/>
              <a:buNone/>
            </a:pPr>
            <a:r>
              <a:t/>
            </a:r>
            <a:endParaRPr/>
          </a:p>
          <a:p>
            <a:pPr indent="0" lvl="0" marL="0" rtl="0" algn="l">
              <a:lnSpc>
                <a:spcPct val="115000"/>
              </a:lnSpc>
              <a:spcBef>
                <a:spcPts val="1200"/>
              </a:spcBef>
              <a:spcAft>
                <a:spcPts val="1200"/>
              </a:spcAft>
              <a:buSzPts val="1800"/>
              <a:buNone/>
            </a:pPr>
            <a:r>
              <a:t/>
            </a:r>
            <a:endParaRPr/>
          </a:p>
        </p:txBody>
      </p:sp>
      <p:pic>
        <p:nvPicPr>
          <p:cNvPr id="235" name="Google Shape;235;gf3f529fae0_1_282"/>
          <p:cNvPicPr preferRelativeResize="0"/>
          <p:nvPr/>
        </p:nvPicPr>
        <p:blipFill rotWithShape="1">
          <a:blip r:embed="rId3">
            <a:alphaModFix/>
          </a:blip>
          <a:srcRect b="0" l="0" r="0" t="0"/>
          <a:stretch/>
        </p:blipFill>
        <p:spPr>
          <a:xfrm>
            <a:off x="1028875" y="1973638"/>
            <a:ext cx="2714625" cy="2505075"/>
          </a:xfrm>
          <a:prstGeom prst="rect">
            <a:avLst/>
          </a:prstGeom>
          <a:noFill/>
          <a:ln>
            <a:noFill/>
          </a:ln>
        </p:spPr>
      </p:pic>
      <p:pic>
        <p:nvPicPr>
          <p:cNvPr id="236" name="Google Shape;236;gf3f529fae0_1_282"/>
          <p:cNvPicPr preferRelativeResize="0"/>
          <p:nvPr/>
        </p:nvPicPr>
        <p:blipFill rotWithShape="1">
          <a:blip r:embed="rId4">
            <a:alphaModFix/>
          </a:blip>
          <a:srcRect b="0" l="0" r="0" t="0"/>
          <a:stretch/>
        </p:blipFill>
        <p:spPr>
          <a:xfrm>
            <a:off x="4572000" y="2196497"/>
            <a:ext cx="5637850" cy="182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f3f529fae0_1_33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Commands fOr Walking in a square </a:t>
            </a:r>
            <a:endParaRPr/>
          </a:p>
        </p:txBody>
      </p:sp>
      <p:sp>
        <p:nvSpPr>
          <p:cNvPr id="242" name="Google Shape;242;gf3f529fae0_1_336"/>
          <p:cNvSpPr txBox="1"/>
          <p:nvPr>
            <p:ph idx="1" type="body"/>
          </p:nvPr>
        </p:nvSpPr>
        <p:spPr>
          <a:xfrm>
            <a:off x="311700" y="1152475"/>
            <a:ext cx="4149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
              <a:t>Step 7 (Finally): Walk 2 steps </a:t>
            </a:r>
            <a:endParaRPr b="1"/>
          </a:p>
          <a:p>
            <a:pPr indent="0" lvl="0" marL="0" rtl="0" algn="l">
              <a:lnSpc>
                <a:spcPct val="115000"/>
              </a:lnSpc>
              <a:spcBef>
                <a:spcPts val="1200"/>
              </a:spcBef>
              <a:spcAft>
                <a:spcPts val="1200"/>
              </a:spcAft>
              <a:buSzPts val="1800"/>
              <a:buNone/>
            </a:pPr>
            <a:r>
              <a:t/>
            </a:r>
            <a:endParaRPr/>
          </a:p>
        </p:txBody>
      </p:sp>
      <p:grpSp>
        <p:nvGrpSpPr>
          <p:cNvPr id="243" name="Google Shape;243;gf3f529fae0_1_336"/>
          <p:cNvGrpSpPr/>
          <p:nvPr/>
        </p:nvGrpSpPr>
        <p:grpSpPr>
          <a:xfrm>
            <a:off x="4572006" y="2205642"/>
            <a:ext cx="3519163" cy="1310052"/>
            <a:chOff x="5272125" y="1345575"/>
            <a:chExt cx="1506362" cy="572700"/>
          </a:xfrm>
        </p:grpSpPr>
        <p:pic>
          <p:nvPicPr>
            <p:cNvPr id="244" name="Google Shape;244;gf3f529fae0_1_336"/>
            <p:cNvPicPr preferRelativeResize="0"/>
            <p:nvPr/>
          </p:nvPicPr>
          <p:blipFill rotWithShape="1">
            <a:blip r:embed="rId3">
              <a:alphaModFix/>
            </a:blip>
            <a:srcRect b="0" l="0" r="0" t="0"/>
            <a:stretch/>
          </p:blipFill>
          <p:spPr>
            <a:xfrm>
              <a:off x="5272125" y="1345575"/>
              <a:ext cx="1506362" cy="572700"/>
            </a:xfrm>
            <a:prstGeom prst="rect">
              <a:avLst/>
            </a:prstGeom>
            <a:noFill/>
            <a:ln>
              <a:noFill/>
            </a:ln>
          </p:spPr>
        </p:pic>
        <p:sp>
          <p:nvSpPr>
            <p:cNvPr id="245" name="Google Shape;245;gf3f529fae0_1_336"/>
            <p:cNvSpPr txBox="1"/>
            <p:nvPr/>
          </p:nvSpPr>
          <p:spPr>
            <a:xfrm>
              <a:off x="5932971" y="1451173"/>
              <a:ext cx="249900" cy="28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Proxima Nova"/>
                  <a:ea typeface="Proxima Nova"/>
                  <a:cs typeface="Proxima Nova"/>
                  <a:sym typeface="Proxima Nova"/>
                </a:rPr>
                <a:t>2</a:t>
              </a:r>
              <a:endParaRPr b="0" i="0" sz="3000" u="none" cap="none" strike="noStrike">
                <a:solidFill>
                  <a:srgbClr val="000000"/>
                </a:solidFill>
                <a:latin typeface="Proxima Nova"/>
                <a:ea typeface="Proxima Nova"/>
                <a:cs typeface="Proxima Nova"/>
                <a:sym typeface="Proxima Nova"/>
              </a:endParaRPr>
            </a:p>
          </p:txBody>
        </p:sp>
      </p:grpSp>
      <p:pic>
        <p:nvPicPr>
          <p:cNvPr id="246" name="Google Shape;246;gf3f529fae0_1_336"/>
          <p:cNvPicPr preferRelativeResize="0"/>
          <p:nvPr/>
        </p:nvPicPr>
        <p:blipFill rotWithShape="1">
          <a:blip r:embed="rId4">
            <a:alphaModFix/>
          </a:blip>
          <a:srcRect b="0" l="0" r="0" t="0"/>
          <a:stretch/>
        </p:blipFill>
        <p:spPr>
          <a:xfrm>
            <a:off x="863713" y="1930438"/>
            <a:ext cx="2752725" cy="2638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gf3f529fae0_1_39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Commands fOr Walking in a square </a:t>
            </a:r>
            <a:endParaRPr/>
          </a:p>
        </p:txBody>
      </p:sp>
      <p:graphicFrame>
        <p:nvGraphicFramePr>
          <p:cNvPr id="252" name="Google Shape;252;gf3f529fae0_1_392"/>
          <p:cNvGraphicFramePr/>
          <p:nvPr/>
        </p:nvGraphicFramePr>
        <p:xfrm>
          <a:off x="888050" y="851525"/>
          <a:ext cx="3000000" cy="3000000"/>
        </p:xfrm>
        <a:graphic>
          <a:graphicData uri="http://schemas.openxmlformats.org/drawingml/2006/table">
            <a:tbl>
              <a:tblPr>
                <a:noFill/>
                <a:tableStyleId>{A64CEED6-DEEF-4A6F-AE3E-B98249B4A15D}</a:tableStyleId>
              </a:tblPr>
              <a:tblGrid>
                <a:gridCol w="3619500"/>
                <a:gridCol w="3619500"/>
              </a:tblGrid>
              <a:tr h="380400">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Proxima Nova"/>
                          <a:ea typeface="Proxima Nova"/>
                          <a:cs typeface="Proxima Nova"/>
                          <a:sym typeface="Proxima Nova"/>
                        </a:rPr>
                        <a:t>Written commands </a:t>
                      </a:r>
                      <a:endParaRPr b="1"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800"/>
                        <a:buFont typeface="Arial"/>
                        <a:buNone/>
                      </a:pPr>
                      <a:r>
                        <a:rPr b="1" lang="en" sz="1800" u="none" cap="none" strike="noStrike">
                          <a:latin typeface="Proxima Nova"/>
                          <a:ea typeface="Proxima Nova"/>
                          <a:cs typeface="Proxima Nova"/>
                          <a:sym typeface="Proxima Nova"/>
                        </a:rPr>
                        <a:t>Computer commands (code)</a:t>
                      </a:r>
                      <a:endParaRPr b="1" sz="1400" u="none" cap="none" strike="noStrike"/>
                    </a:p>
                  </a:txBody>
                  <a:tcPr marT="91425" marB="91425" marR="91425" marL="91425"/>
                </a:tc>
              </a:tr>
              <a:tr h="486750">
                <a:tc>
                  <a:txBody>
                    <a:bodyPr/>
                    <a:lstStyle/>
                    <a:p>
                      <a:pPr indent="0" lvl="0" marL="0" marR="0" rtl="0" algn="l">
                        <a:lnSpc>
                          <a:spcPct val="115000"/>
                        </a:lnSpc>
                        <a:spcBef>
                          <a:spcPts val="0"/>
                        </a:spcBef>
                        <a:spcAft>
                          <a:spcPts val="0"/>
                        </a:spcAft>
                        <a:buClr>
                          <a:srgbClr val="000000"/>
                        </a:buClr>
                        <a:buSzPts val="1800"/>
                        <a:buFont typeface="Arial"/>
                        <a:buNone/>
                      </a:pPr>
                      <a:r>
                        <a:rPr lang="en" sz="1800" u="none" cap="none" strike="noStrike">
                          <a:latin typeface="Proxima Nova"/>
                          <a:ea typeface="Proxima Nova"/>
                          <a:cs typeface="Proxima Nova"/>
                          <a:sym typeface="Proxima Nova"/>
                        </a:rPr>
                        <a:t>Walk forward 2 steps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71400">
                <a:tc>
                  <a:txBody>
                    <a:bodyPr/>
                    <a:lstStyle/>
                    <a:p>
                      <a:pPr indent="0" lvl="0" marL="0" marR="0" rtl="0" algn="l">
                        <a:lnSpc>
                          <a:spcPct val="115000"/>
                        </a:lnSpc>
                        <a:spcBef>
                          <a:spcPts val="0"/>
                        </a:spcBef>
                        <a:spcAft>
                          <a:spcPts val="0"/>
                        </a:spcAft>
                        <a:buClr>
                          <a:srgbClr val="000000"/>
                        </a:buClr>
                        <a:buSzPts val="1800"/>
                        <a:buFont typeface="Arial"/>
                        <a:buNone/>
                      </a:pPr>
                      <a:r>
                        <a:rPr lang="en" sz="1800" u="none" cap="none" strike="noStrike">
                          <a:latin typeface="Proxima Nova"/>
                          <a:ea typeface="Proxima Nova"/>
                          <a:cs typeface="Proxima Nova"/>
                          <a:sym typeface="Proxima Nova"/>
                        </a:rPr>
                        <a:t>Turn right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471400">
                <a:tc>
                  <a:txBody>
                    <a:bodyPr/>
                    <a:lstStyle/>
                    <a:p>
                      <a:pPr indent="0" lvl="0" marL="0" marR="0" rtl="0" algn="l">
                        <a:lnSpc>
                          <a:spcPct val="115000"/>
                        </a:lnSpc>
                        <a:spcBef>
                          <a:spcPts val="0"/>
                        </a:spcBef>
                        <a:spcAft>
                          <a:spcPts val="0"/>
                        </a:spcAft>
                        <a:buClr>
                          <a:srgbClr val="000000"/>
                        </a:buClr>
                        <a:buSzPts val="1800"/>
                        <a:buFont typeface="Arial"/>
                        <a:buNone/>
                      </a:pPr>
                      <a:r>
                        <a:rPr lang="en" sz="1800" u="none" cap="none" strike="noStrike">
                          <a:latin typeface="Proxima Nova"/>
                          <a:ea typeface="Proxima Nova"/>
                          <a:cs typeface="Proxima Nova"/>
                          <a:sym typeface="Proxima Nova"/>
                        </a:rPr>
                        <a:t>Walk 2 steps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800"/>
                        <a:buFont typeface="Arial"/>
                        <a:buNone/>
                      </a:pPr>
                      <a:r>
                        <a:rPr lang="en" sz="1800" u="none" cap="none" strike="noStrike">
                          <a:latin typeface="Proxima Nova"/>
                          <a:ea typeface="Proxima Nova"/>
                          <a:cs typeface="Proxima Nova"/>
                          <a:sym typeface="Proxima Nova"/>
                        </a:rPr>
                        <a:t>Turn right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800"/>
                        <a:buFont typeface="Arial"/>
                        <a:buNone/>
                      </a:pPr>
                      <a:r>
                        <a:rPr lang="en" sz="1800" u="none" cap="none" strike="noStrike">
                          <a:latin typeface="Proxima Nova"/>
                          <a:ea typeface="Proxima Nova"/>
                          <a:cs typeface="Proxima Nova"/>
                          <a:sym typeface="Proxima Nova"/>
                        </a:rPr>
                        <a:t>Walk 2 steps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800"/>
                        <a:buFont typeface="Arial"/>
                        <a:buNone/>
                      </a:pPr>
                      <a:r>
                        <a:rPr lang="en" sz="1800" u="none" cap="none" strike="noStrike">
                          <a:latin typeface="Proxima Nova"/>
                          <a:ea typeface="Proxima Nova"/>
                          <a:cs typeface="Proxima Nova"/>
                          <a:sym typeface="Proxima Nova"/>
                        </a:rPr>
                        <a:t>Turn right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15000"/>
                        </a:lnSpc>
                        <a:spcBef>
                          <a:spcPts val="0"/>
                        </a:spcBef>
                        <a:spcAft>
                          <a:spcPts val="0"/>
                        </a:spcAft>
                        <a:buClr>
                          <a:srgbClr val="000000"/>
                        </a:buClr>
                        <a:buSzPts val="1800"/>
                        <a:buFont typeface="Arial"/>
                        <a:buNone/>
                      </a:pPr>
                      <a:r>
                        <a:rPr lang="en" sz="1800" u="none" cap="none" strike="noStrike">
                          <a:latin typeface="Proxima Nova"/>
                          <a:ea typeface="Proxima Nova"/>
                          <a:cs typeface="Proxima Nova"/>
                          <a:sym typeface="Proxima Nova"/>
                        </a:rPr>
                        <a:t>Walk 2 steps </a:t>
                      </a:r>
                      <a:endParaRPr sz="1800" u="none" cap="none" strike="noStrike">
                        <a:latin typeface="Proxima Nova"/>
                        <a:ea typeface="Proxima Nova"/>
                        <a:cs typeface="Proxima Nova"/>
                        <a:sym typeface="Proxima Nova"/>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grpSp>
        <p:nvGrpSpPr>
          <p:cNvPr id="253" name="Google Shape;253;gf3f529fae0_1_392"/>
          <p:cNvGrpSpPr/>
          <p:nvPr/>
        </p:nvGrpSpPr>
        <p:grpSpPr>
          <a:xfrm>
            <a:off x="5272125" y="2524550"/>
            <a:ext cx="1506362" cy="572700"/>
            <a:chOff x="5272125" y="1345575"/>
            <a:chExt cx="1506362" cy="572700"/>
          </a:xfrm>
        </p:grpSpPr>
        <p:pic>
          <p:nvPicPr>
            <p:cNvPr id="254" name="Google Shape;254;gf3f529fae0_1_392"/>
            <p:cNvPicPr preferRelativeResize="0"/>
            <p:nvPr/>
          </p:nvPicPr>
          <p:blipFill rotWithShape="1">
            <a:blip r:embed="rId3">
              <a:alphaModFix/>
            </a:blip>
            <a:srcRect b="0" l="0" r="0" t="0"/>
            <a:stretch/>
          </p:blipFill>
          <p:spPr>
            <a:xfrm>
              <a:off x="5272125" y="1345575"/>
              <a:ext cx="1506362" cy="572700"/>
            </a:xfrm>
            <a:prstGeom prst="rect">
              <a:avLst/>
            </a:prstGeom>
            <a:noFill/>
            <a:ln>
              <a:noFill/>
            </a:ln>
          </p:spPr>
        </p:pic>
        <p:sp>
          <p:nvSpPr>
            <p:cNvPr id="255" name="Google Shape;255;gf3f529fae0_1_392"/>
            <p:cNvSpPr txBox="1"/>
            <p:nvPr/>
          </p:nvSpPr>
          <p:spPr>
            <a:xfrm>
              <a:off x="5841400" y="1410775"/>
              <a:ext cx="36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2</a:t>
              </a:r>
              <a:endParaRPr b="0" i="0" sz="800" u="none" cap="none" strike="noStrike">
                <a:solidFill>
                  <a:srgbClr val="000000"/>
                </a:solidFill>
                <a:latin typeface="Proxima Nova"/>
                <a:ea typeface="Proxima Nova"/>
                <a:cs typeface="Proxima Nova"/>
                <a:sym typeface="Proxima Nova"/>
              </a:endParaRPr>
            </a:p>
          </p:txBody>
        </p:sp>
      </p:grpSp>
      <p:grpSp>
        <p:nvGrpSpPr>
          <p:cNvPr id="256" name="Google Shape;256;gf3f529fae0_1_392"/>
          <p:cNvGrpSpPr/>
          <p:nvPr/>
        </p:nvGrpSpPr>
        <p:grpSpPr>
          <a:xfrm>
            <a:off x="5284025" y="3633650"/>
            <a:ext cx="1506362" cy="572700"/>
            <a:chOff x="5272125" y="1345575"/>
            <a:chExt cx="1506362" cy="572700"/>
          </a:xfrm>
        </p:grpSpPr>
        <p:pic>
          <p:nvPicPr>
            <p:cNvPr id="257" name="Google Shape;257;gf3f529fae0_1_392"/>
            <p:cNvPicPr preferRelativeResize="0"/>
            <p:nvPr/>
          </p:nvPicPr>
          <p:blipFill rotWithShape="1">
            <a:blip r:embed="rId3">
              <a:alphaModFix/>
            </a:blip>
            <a:srcRect b="0" l="0" r="0" t="0"/>
            <a:stretch/>
          </p:blipFill>
          <p:spPr>
            <a:xfrm>
              <a:off x="5272125" y="1345575"/>
              <a:ext cx="1506362" cy="572700"/>
            </a:xfrm>
            <a:prstGeom prst="rect">
              <a:avLst/>
            </a:prstGeom>
            <a:noFill/>
            <a:ln>
              <a:noFill/>
            </a:ln>
          </p:spPr>
        </p:pic>
        <p:sp>
          <p:nvSpPr>
            <p:cNvPr id="258" name="Google Shape;258;gf3f529fae0_1_392"/>
            <p:cNvSpPr txBox="1"/>
            <p:nvPr/>
          </p:nvSpPr>
          <p:spPr>
            <a:xfrm>
              <a:off x="5909275" y="1407075"/>
              <a:ext cx="36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2</a:t>
              </a:r>
              <a:endParaRPr b="0" i="0" sz="1400" u="none" cap="none" strike="noStrike">
                <a:solidFill>
                  <a:srgbClr val="000000"/>
                </a:solidFill>
                <a:latin typeface="Proxima Nova"/>
                <a:ea typeface="Proxima Nova"/>
                <a:cs typeface="Proxima Nova"/>
                <a:sym typeface="Proxima Nova"/>
              </a:endParaRPr>
            </a:p>
          </p:txBody>
        </p:sp>
      </p:grpSp>
      <p:grpSp>
        <p:nvGrpSpPr>
          <p:cNvPr id="259" name="Google Shape;259;gf3f529fae0_1_392"/>
          <p:cNvGrpSpPr/>
          <p:nvPr/>
        </p:nvGrpSpPr>
        <p:grpSpPr>
          <a:xfrm>
            <a:off x="5271893" y="1345575"/>
            <a:ext cx="1506362" cy="572700"/>
            <a:chOff x="5272125" y="1345575"/>
            <a:chExt cx="1506362" cy="572700"/>
          </a:xfrm>
        </p:grpSpPr>
        <p:pic>
          <p:nvPicPr>
            <p:cNvPr id="260" name="Google Shape;260;gf3f529fae0_1_392"/>
            <p:cNvPicPr preferRelativeResize="0"/>
            <p:nvPr/>
          </p:nvPicPr>
          <p:blipFill rotWithShape="1">
            <a:blip r:embed="rId3">
              <a:alphaModFix/>
            </a:blip>
            <a:srcRect b="0" l="0" r="0" t="0"/>
            <a:stretch/>
          </p:blipFill>
          <p:spPr>
            <a:xfrm>
              <a:off x="5272125" y="1345575"/>
              <a:ext cx="1506362" cy="572700"/>
            </a:xfrm>
            <a:prstGeom prst="rect">
              <a:avLst/>
            </a:prstGeom>
            <a:noFill/>
            <a:ln>
              <a:noFill/>
            </a:ln>
          </p:spPr>
        </p:pic>
        <p:sp>
          <p:nvSpPr>
            <p:cNvPr id="261" name="Google Shape;261;gf3f529fae0_1_392"/>
            <p:cNvSpPr txBox="1"/>
            <p:nvPr/>
          </p:nvSpPr>
          <p:spPr>
            <a:xfrm>
              <a:off x="5841400" y="1431825"/>
              <a:ext cx="36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2</a:t>
              </a:r>
              <a:endParaRPr b="0" i="0" sz="1400" u="none" cap="none" strike="noStrike">
                <a:solidFill>
                  <a:srgbClr val="000000"/>
                </a:solidFill>
                <a:latin typeface="Proxima Nova"/>
                <a:ea typeface="Proxima Nova"/>
                <a:cs typeface="Proxima Nova"/>
                <a:sym typeface="Proxima Nova"/>
              </a:endParaRPr>
            </a:p>
          </p:txBody>
        </p:sp>
      </p:grpSp>
      <p:grpSp>
        <p:nvGrpSpPr>
          <p:cNvPr id="262" name="Google Shape;262;gf3f529fae0_1_392"/>
          <p:cNvGrpSpPr/>
          <p:nvPr/>
        </p:nvGrpSpPr>
        <p:grpSpPr>
          <a:xfrm>
            <a:off x="5284025" y="4666550"/>
            <a:ext cx="1506362" cy="572700"/>
            <a:chOff x="5272125" y="1345575"/>
            <a:chExt cx="1506362" cy="572700"/>
          </a:xfrm>
        </p:grpSpPr>
        <p:pic>
          <p:nvPicPr>
            <p:cNvPr id="263" name="Google Shape;263;gf3f529fae0_1_392"/>
            <p:cNvPicPr preferRelativeResize="0"/>
            <p:nvPr/>
          </p:nvPicPr>
          <p:blipFill rotWithShape="1">
            <a:blip r:embed="rId3">
              <a:alphaModFix/>
            </a:blip>
            <a:srcRect b="0" l="0" r="0" t="0"/>
            <a:stretch/>
          </p:blipFill>
          <p:spPr>
            <a:xfrm>
              <a:off x="5272125" y="1345575"/>
              <a:ext cx="1506362" cy="572700"/>
            </a:xfrm>
            <a:prstGeom prst="rect">
              <a:avLst/>
            </a:prstGeom>
            <a:noFill/>
            <a:ln>
              <a:noFill/>
            </a:ln>
          </p:spPr>
        </p:pic>
        <p:sp>
          <p:nvSpPr>
            <p:cNvPr id="264" name="Google Shape;264;gf3f529fae0_1_392"/>
            <p:cNvSpPr txBox="1"/>
            <p:nvPr/>
          </p:nvSpPr>
          <p:spPr>
            <a:xfrm>
              <a:off x="5841400" y="1431825"/>
              <a:ext cx="367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Proxima Nova"/>
                  <a:ea typeface="Proxima Nova"/>
                  <a:cs typeface="Proxima Nova"/>
                  <a:sym typeface="Proxima Nova"/>
                </a:rPr>
                <a:t>2</a:t>
              </a:r>
              <a:endParaRPr b="0" i="0" sz="1400" u="none" cap="none" strike="noStrike">
                <a:solidFill>
                  <a:srgbClr val="000000"/>
                </a:solidFill>
                <a:latin typeface="Proxima Nova"/>
                <a:ea typeface="Proxima Nova"/>
                <a:cs typeface="Proxima Nova"/>
                <a:sym typeface="Proxima Nova"/>
              </a:endParaRPr>
            </a:p>
          </p:txBody>
        </p:sp>
      </p:grpSp>
      <p:pic>
        <p:nvPicPr>
          <p:cNvPr id="265" name="Google Shape;265;gf3f529fae0_1_392"/>
          <p:cNvPicPr preferRelativeResize="0"/>
          <p:nvPr/>
        </p:nvPicPr>
        <p:blipFill rotWithShape="1">
          <a:blip r:embed="rId4">
            <a:alphaModFix/>
          </a:blip>
          <a:srcRect b="0" l="0" r="0" t="0"/>
          <a:stretch/>
        </p:blipFill>
        <p:spPr>
          <a:xfrm>
            <a:off x="5263800" y="1918275"/>
            <a:ext cx="2796900" cy="907400"/>
          </a:xfrm>
          <a:prstGeom prst="rect">
            <a:avLst/>
          </a:prstGeom>
          <a:noFill/>
          <a:ln>
            <a:noFill/>
          </a:ln>
        </p:spPr>
      </p:pic>
      <p:pic>
        <p:nvPicPr>
          <p:cNvPr id="266" name="Google Shape;266;gf3f529fae0_1_392"/>
          <p:cNvPicPr preferRelativeResize="0"/>
          <p:nvPr/>
        </p:nvPicPr>
        <p:blipFill rotWithShape="1">
          <a:blip r:embed="rId4">
            <a:alphaModFix/>
          </a:blip>
          <a:srcRect b="0" l="0" r="0" t="0"/>
          <a:stretch/>
        </p:blipFill>
        <p:spPr>
          <a:xfrm>
            <a:off x="5263800" y="3061275"/>
            <a:ext cx="2796900" cy="907400"/>
          </a:xfrm>
          <a:prstGeom prst="rect">
            <a:avLst/>
          </a:prstGeom>
          <a:noFill/>
          <a:ln>
            <a:noFill/>
          </a:ln>
        </p:spPr>
      </p:pic>
      <p:pic>
        <p:nvPicPr>
          <p:cNvPr id="267" name="Google Shape;267;gf3f529fae0_1_392"/>
          <p:cNvPicPr preferRelativeResize="0"/>
          <p:nvPr/>
        </p:nvPicPr>
        <p:blipFill rotWithShape="1">
          <a:blip r:embed="rId4">
            <a:alphaModFix/>
          </a:blip>
          <a:srcRect b="0" l="0" r="0" t="0"/>
          <a:stretch/>
        </p:blipFill>
        <p:spPr>
          <a:xfrm>
            <a:off x="5263800" y="4128075"/>
            <a:ext cx="2796900" cy="90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0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gf3f529fae0_2_0"/>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t>Patterns</a:t>
            </a:r>
            <a:endParaRPr/>
          </a:p>
        </p:txBody>
      </p:sp>
      <p:sp>
        <p:nvSpPr>
          <p:cNvPr id="273" name="Google Shape;273;gf3f529fae0_2_0"/>
          <p:cNvSpPr txBox="1"/>
          <p:nvPr/>
        </p:nvSpPr>
        <p:spPr>
          <a:xfrm>
            <a:off x="5603775" y="586875"/>
            <a:ext cx="2896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pic>
        <p:nvPicPr>
          <p:cNvPr id="274" name="Google Shape;274;gf3f529fae0_2_0"/>
          <p:cNvPicPr preferRelativeResize="0"/>
          <p:nvPr/>
        </p:nvPicPr>
        <p:blipFill rotWithShape="1">
          <a:blip r:embed="rId3">
            <a:alphaModFix/>
          </a:blip>
          <a:srcRect b="0" l="0" r="0" t="0"/>
          <a:stretch/>
        </p:blipFill>
        <p:spPr>
          <a:xfrm>
            <a:off x="4882725" y="2139700"/>
            <a:ext cx="4929550" cy="1599300"/>
          </a:xfrm>
          <a:prstGeom prst="rect">
            <a:avLst/>
          </a:prstGeom>
          <a:noFill/>
          <a:ln>
            <a:noFill/>
          </a:ln>
        </p:spPr>
      </p:pic>
      <p:grpSp>
        <p:nvGrpSpPr>
          <p:cNvPr id="275" name="Google Shape;275;gf3f529fae0_2_0"/>
          <p:cNvGrpSpPr/>
          <p:nvPr/>
        </p:nvGrpSpPr>
        <p:grpSpPr>
          <a:xfrm>
            <a:off x="4882758" y="3307171"/>
            <a:ext cx="3352559" cy="1236460"/>
            <a:chOff x="5272125" y="1345575"/>
            <a:chExt cx="1506362" cy="572700"/>
          </a:xfrm>
        </p:grpSpPr>
        <p:pic>
          <p:nvPicPr>
            <p:cNvPr id="276" name="Google Shape;276;gf3f529fae0_2_0"/>
            <p:cNvPicPr preferRelativeResize="0"/>
            <p:nvPr/>
          </p:nvPicPr>
          <p:blipFill rotWithShape="1">
            <a:blip r:embed="rId4">
              <a:alphaModFix/>
            </a:blip>
            <a:srcRect b="0" l="0" r="0" t="0"/>
            <a:stretch/>
          </p:blipFill>
          <p:spPr>
            <a:xfrm>
              <a:off x="5272125" y="1345575"/>
              <a:ext cx="1506362" cy="572700"/>
            </a:xfrm>
            <a:prstGeom prst="rect">
              <a:avLst/>
            </a:prstGeom>
            <a:noFill/>
            <a:ln>
              <a:noFill/>
            </a:ln>
          </p:spPr>
        </p:pic>
        <p:sp>
          <p:nvSpPr>
            <p:cNvPr id="277" name="Google Shape;277;gf3f529fae0_2_0"/>
            <p:cNvSpPr txBox="1"/>
            <p:nvPr/>
          </p:nvSpPr>
          <p:spPr>
            <a:xfrm>
              <a:off x="5945572" y="1436922"/>
              <a:ext cx="224700" cy="29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Proxima Nova"/>
                  <a:ea typeface="Proxima Nova"/>
                  <a:cs typeface="Proxima Nova"/>
                  <a:sym typeface="Proxima Nova"/>
                </a:rPr>
                <a:t>2</a:t>
              </a:r>
              <a:endParaRPr b="0" i="0" sz="3000" u="none" cap="none" strike="noStrike">
                <a:solidFill>
                  <a:srgbClr val="000000"/>
                </a:solidFill>
                <a:latin typeface="Proxima Nova"/>
                <a:ea typeface="Proxima Nova"/>
                <a:cs typeface="Proxima Nova"/>
                <a:sym typeface="Proxima Nova"/>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1262a5bffc9_2_241"/>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Patterns in writing</a:t>
            </a:r>
            <a:endParaRPr>
              <a:latin typeface="Bebas Neue"/>
              <a:ea typeface="Bebas Neue"/>
              <a:cs typeface="Bebas Neue"/>
              <a:sym typeface="Bebas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262a5bffc9_2_24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Examples of Patterns in our writing</a:t>
            </a:r>
            <a:endParaRPr/>
          </a:p>
        </p:txBody>
      </p:sp>
      <p:sp>
        <p:nvSpPr>
          <p:cNvPr id="288" name="Google Shape;288;g1262a5bffc9_2_245"/>
          <p:cNvSpPr txBox="1"/>
          <p:nvPr/>
        </p:nvSpPr>
        <p:spPr>
          <a:xfrm>
            <a:off x="880975" y="4059625"/>
            <a:ext cx="12318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highlight>
                  <a:srgbClr val="C4FF28"/>
                </a:highlight>
                <a:latin typeface="Oswald"/>
                <a:ea typeface="Oswald"/>
                <a:cs typeface="Oswald"/>
                <a:sym typeface="Oswald"/>
              </a:rPr>
              <a:t>BEGINNING</a:t>
            </a:r>
            <a:endParaRPr b="1" i="0" sz="1700" u="none" cap="none" strike="noStrike">
              <a:solidFill>
                <a:srgbClr val="000000"/>
              </a:solidFill>
              <a:highlight>
                <a:srgbClr val="C4FF28"/>
              </a:highlight>
              <a:latin typeface="Oswald"/>
              <a:ea typeface="Oswald"/>
              <a:cs typeface="Oswald"/>
              <a:sym typeface="Oswald"/>
            </a:endParaRPr>
          </a:p>
        </p:txBody>
      </p:sp>
      <p:sp>
        <p:nvSpPr>
          <p:cNvPr id="289" name="Google Shape;289;g1262a5bffc9_2_245"/>
          <p:cNvSpPr/>
          <p:nvPr/>
        </p:nvSpPr>
        <p:spPr>
          <a:xfrm>
            <a:off x="3444475" y="1521550"/>
            <a:ext cx="3946500" cy="2642400"/>
          </a:xfrm>
          <a:prstGeom prst="triangle">
            <a:avLst>
              <a:gd fmla="val 50000" name="adj"/>
            </a:avLst>
          </a:prstGeom>
          <a:solidFill>
            <a:schemeClr val="l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g1262a5bffc9_2_245"/>
          <p:cNvSpPr txBox="1"/>
          <p:nvPr/>
        </p:nvSpPr>
        <p:spPr>
          <a:xfrm>
            <a:off x="7798975" y="4059625"/>
            <a:ext cx="1034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highlight>
                  <a:srgbClr val="C4FF28"/>
                </a:highlight>
                <a:latin typeface="Oswald"/>
                <a:ea typeface="Oswald"/>
                <a:cs typeface="Oswald"/>
                <a:sym typeface="Oswald"/>
              </a:rPr>
              <a:t>END</a:t>
            </a:r>
            <a:endParaRPr b="1" i="0" sz="1700" u="none" cap="none" strike="noStrike">
              <a:solidFill>
                <a:srgbClr val="000000"/>
              </a:solidFill>
              <a:highlight>
                <a:srgbClr val="C4FF28"/>
              </a:highlight>
              <a:latin typeface="Oswald"/>
              <a:ea typeface="Oswald"/>
              <a:cs typeface="Oswald"/>
              <a:sym typeface="Oswald"/>
            </a:endParaRPr>
          </a:p>
        </p:txBody>
      </p:sp>
      <p:cxnSp>
        <p:nvCxnSpPr>
          <p:cNvPr id="291" name="Google Shape;291;g1262a5bffc9_2_245"/>
          <p:cNvCxnSpPr/>
          <p:nvPr/>
        </p:nvCxnSpPr>
        <p:spPr>
          <a:xfrm>
            <a:off x="893300" y="4050150"/>
            <a:ext cx="7635300" cy="28200"/>
          </a:xfrm>
          <a:prstGeom prst="straightConnector1">
            <a:avLst/>
          </a:prstGeom>
          <a:noFill/>
          <a:ln cap="flat" cmpd="sng" w="76200">
            <a:solidFill>
              <a:srgbClr val="FFBDBD"/>
            </a:solidFill>
            <a:prstDash val="solid"/>
            <a:round/>
            <a:headEnd len="sm" w="sm" type="none"/>
            <a:tailEnd len="sm" w="sm" type="none"/>
          </a:ln>
        </p:spPr>
      </p:cxnSp>
      <p:sp>
        <p:nvSpPr>
          <p:cNvPr id="292" name="Google Shape;292;g1262a5bffc9_2_245"/>
          <p:cNvSpPr/>
          <p:nvPr/>
        </p:nvSpPr>
        <p:spPr>
          <a:xfrm>
            <a:off x="3444475" y="1398350"/>
            <a:ext cx="3946500" cy="2642400"/>
          </a:xfrm>
          <a:prstGeom prst="triangle">
            <a:avLst>
              <a:gd fmla="val 50000" name="adj"/>
            </a:avLst>
          </a:prstGeom>
          <a:solidFill>
            <a:srgbClr val="FF0000">
              <a:alpha val="29803"/>
            </a:srgbClr>
          </a:solidFill>
          <a:ln cap="flat" cmpd="sng" w="76200">
            <a:solidFill>
              <a:srgbClr val="FFBDB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1262a5bffc9_2_245"/>
          <p:cNvSpPr/>
          <p:nvPr/>
        </p:nvSpPr>
        <p:spPr>
          <a:xfrm>
            <a:off x="3444475" y="1521550"/>
            <a:ext cx="3946500" cy="2642400"/>
          </a:xfrm>
          <a:prstGeom prst="triangle">
            <a:avLst>
              <a:gd fmla="val 50000" name="adj"/>
            </a:avLst>
          </a:prstGeom>
          <a:solidFill>
            <a:schemeClr val="l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1262a5bffc9_2_245"/>
          <p:cNvSpPr txBox="1"/>
          <p:nvPr/>
        </p:nvSpPr>
        <p:spPr>
          <a:xfrm>
            <a:off x="7798975" y="4059625"/>
            <a:ext cx="1034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highlight>
                  <a:srgbClr val="C4FF28"/>
                </a:highlight>
                <a:latin typeface="Oswald"/>
                <a:ea typeface="Oswald"/>
                <a:cs typeface="Oswald"/>
                <a:sym typeface="Oswald"/>
              </a:rPr>
              <a:t>END</a:t>
            </a:r>
            <a:endParaRPr b="1" i="0" sz="1700" u="none" cap="none" strike="noStrike">
              <a:solidFill>
                <a:srgbClr val="000000"/>
              </a:solidFill>
              <a:highlight>
                <a:srgbClr val="C4FF28"/>
              </a:highlight>
              <a:latin typeface="Oswald"/>
              <a:ea typeface="Oswald"/>
              <a:cs typeface="Oswald"/>
              <a:sym typeface="Oswald"/>
            </a:endParaRPr>
          </a:p>
        </p:txBody>
      </p:sp>
      <p:cxnSp>
        <p:nvCxnSpPr>
          <p:cNvPr id="295" name="Google Shape;295;g1262a5bffc9_2_245"/>
          <p:cNvCxnSpPr/>
          <p:nvPr/>
        </p:nvCxnSpPr>
        <p:spPr>
          <a:xfrm>
            <a:off x="969350" y="4046850"/>
            <a:ext cx="2353500" cy="17400"/>
          </a:xfrm>
          <a:prstGeom prst="straightConnector1">
            <a:avLst/>
          </a:prstGeom>
          <a:noFill/>
          <a:ln cap="flat" cmpd="sng" w="76200">
            <a:solidFill>
              <a:srgbClr val="FF0000"/>
            </a:solidFill>
            <a:prstDash val="solid"/>
            <a:round/>
            <a:headEnd len="sm" w="sm" type="none"/>
            <a:tailEnd len="sm" w="sm" type="none"/>
          </a:ln>
        </p:spPr>
      </p:cxnSp>
      <p:sp>
        <p:nvSpPr>
          <p:cNvPr id="296" name="Google Shape;296;g1262a5bffc9_2_245"/>
          <p:cNvSpPr txBox="1"/>
          <p:nvPr/>
        </p:nvSpPr>
        <p:spPr>
          <a:xfrm>
            <a:off x="5034950" y="4059625"/>
            <a:ext cx="8676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rgbClr val="000000"/>
                </a:solidFill>
                <a:highlight>
                  <a:srgbClr val="C4FF28"/>
                </a:highlight>
                <a:latin typeface="Oswald"/>
                <a:ea typeface="Oswald"/>
                <a:cs typeface="Oswald"/>
                <a:sym typeface="Oswald"/>
              </a:rPr>
              <a:t>MIDDLE</a:t>
            </a:r>
            <a:endParaRPr b="1" i="0" sz="1700" u="none" cap="none" strike="noStrike">
              <a:solidFill>
                <a:srgbClr val="000000"/>
              </a:solidFill>
              <a:highlight>
                <a:srgbClr val="C4FF28"/>
              </a:highlight>
              <a:latin typeface="Oswald"/>
              <a:ea typeface="Oswald"/>
              <a:cs typeface="Oswald"/>
              <a:sym typeface="Oswald"/>
            </a:endParaRPr>
          </a:p>
        </p:txBody>
      </p:sp>
      <p:sp>
        <p:nvSpPr>
          <p:cNvPr id="297" name="Google Shape;297;g1262a5bffc9_2_245"/>
          <p:cNvSpPr/>
          <p:nvPr/>
        </p:nvSpPr>
        <p:spPr>
          <a:xfrm rot="-9160168">
            <a:off x="2066877" y="4359009"/>
            <a:ext cx="1034363" cy="414069"/>
          </a:xfrm>
          <a:prstGeom prst="rightArrow">
            <a:avLst>
              <a:gd fmla="val 50000" name="adj1"/>
              <a:gd fmla="val 50000" name="adj2"/>
            </a:avLst>
          </a:prstGeom>
          <a:solidFill>
            <a:srgbClr val="00FF00"/>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1262a5bffc9_2_245"/>
          <p:cNvSpPr/>
          <p:nvPr/>
        </p:nvSpPr>
        <p:spPr>
          <a:xfrm rot="-2087007">
            <a:off x="3963761" y="4349382"/>
            <a:ext cx="1046494" cy="414101"/>
          </a:xfrm>
          <a:prstGeom prst="rightArrow">
            <a:avLst>
              <a:gd fmla="val 50000" name="adj1"/>
              <a:gd fmla="val 50000" name="adj2"/>
            </a:avLst>
          </a:prstGeom>
          <a:solidFill>
            <a:srgbClr val="00FF00"/>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1262a5bffc9_2_245"/>
          <p:cNvSpPr/>
          <p:nvPr/>
        </p:nvSpPr>
        <p:spPr>
          <a:xfrm rot="-785581">
            <a:off x="6433867" y="4358920"/>
            <a:ext cx="1034288" cy="413990"/>
          </a:xfrm>
          <a:prstGeom prst="rightArrow">
            <a:avLst>
              <a:gd fmla="val 50000" name="adj1"/>
              <a:gd fmla="val 50000" name="adj2"/>
            </a:avLst>
          </a:prstGeom>
          <a:solidFill>
            <a:srgbClr val="00FF00"/>
          </a:solidFill>
          <a:ln cap="flat" cmpd="sng" w="2857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0" name="Google Shape;300;g1262a5bffc9_2_245"/>
          <p:cNvPicPr preferRelativeResize="0"/>
          <p:nvPr/>
        </p:nvPicPr>
        <p:blipFill rotWithShape="1">
          <a:blip r:embed="rId3">
            <a:alphaModFix/>
          </a:blip>
          <a:srcRect b="0" l="0" r="0" t="0"/>
          <a:stretch/>
        </p:blipFill>
        <p:spPr>
          <a:xfrm rot="-578575">
            <a:off x="561914" y="1273828"/>
            <a:ext cx="2531871" cy="177313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1262a5bffc9_2_262"/>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Guided Practice: Example A</a:t>
            </a:r>
            <a:endParaRPr/>
          </a:p>
        </p:txBody>
      </p:sp>
      <p:sp>
        <p:nvSpPr>
          <p:cNvPr id="306" name="Google Shape;306;g1262a5bffc9_2_262"/>
          <p:cNvSpPr txBox="1"/>
          <p:nvPr/>
        </p:nvSpPr>
        <p:spPr>
          <a:xfrm>
            <a:off x="253500" y="778500"/>
            <a:ext cx="8890500" cy="4222664"/>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C4043"/>
                </a:solidFill>
                <a:highlight>
                  <a:srgbClr val="FFFFFF"/>
                </a:highlight>
                <a:latin typeface="Arial"/>
                <a:ea typeface="Arial"/>
                <a:cs typeface="Arial"/>
                <a:sym typeface="Arial"/>
              </a:rPr>
              <a:t>Daquan was watching TV and saw a commercial for pizza and that gave him a great idea! “I’ll just make my own pizza here at the house!,” he thought. He found his mom’s recipe, which said:</a:t>
            </a:r>
            <a:endParaRPr b="0" i="0" sz="1800" u="none" cap="none" strike="noStrike">
              <a:solidFill>
                <a:srgbClr val="3C4043"/>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rgbClr val="3C4043"/>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1" i="0" lang="en" sz="1800" u="none" cap="none" strike="noStrike">
                <a:solidFill>
                  <a:srgbClr val="3C4043"/>
                </a:solidFill>
                <a:highlight>
                  <a:srgbClr val="FFFFFF"/>
                </a:highlight>
                <a:latin typeface="Arial"/>
                <a:ea typeface="Arial"/>
                <a:cs typeface="Arial"/>
                <a:sym typeface="Arial"/>
              </a:rPr>
              <a:t>“First</a:t>
            </a:r>
            <a:r>
              <a:rPr b="0" i="0" lang="en" sz="1800" u="none" cap="none" strike="noStrike">
                <a:solidFill>
                  <a:srgbClr val="3C4043"/>
                </a:solidFill>
                <a:highlight>
                  <a:srgbClr val="FFFFFF"/>
                </a:highlight>
                <a:latin typeface="Arial"/>
                <a:ea typeface="Arial"/>
                <a:cs typeface="Arial"/>
                <a:sym typeface="Arial"/>
              </a:rPr>
              <a:t>, roll out the squishy pizza dough with the rolling pin. </a:t>
            </a:r>
            <a:r>
              <a:rPr b="1" i="0" lang="en" sz="1800" u="none" cap="none" strike="noStrike">
                <a:solidFill>
                  <a:srgbClr val="3C4043"/>
                </a:solidFill>
                <a:highlight>
                  <a:srgbClr val="FFFFFF"/>
                </a:highlight>
                <a:latin typeface="Arial"/>
                <a:ea typeface="Arial"/>
                <a:cs typeface="Arial"/>
                <a:sym typeface="Arial"/>
              </a:rPr>
              <a:t>Then</a:t>
            </a:r>
            <a:r>
              <a:rPr b="0" i="0" lang="en" sz="1800" u="none" cap="none" strike="noStrike">
                <a:solidFill>
                  <a:srgbClr val="3C4043"/>
                </a:solidFill>
                <a:highlight>
                  <a:srgbClr val="FFFFFF"/>
                </a:highlight>
                <a:latin typeface="Arial"/>
                <a:ea typeface="Arial"/>
                <a:cs typeface="Arial"/>
                <a:sym typeface="Arial"/>
              </a:rPr>
              <a:t>, use a spoon to spread on the red pizza sauce on top of the dough. </a:t>
            </a:r>
            <a:r>
              <a:rPr b="1" i="0" lang="en" sz="1800" u="none" cap="none" strike="noStrike">
                <a:solidFill>
                  <a:srgbClr val="3C4043"/>
                </a:solidFill>
                <a:highlight>
                  <a:srgbClr val="FFFFFF"/>
                </a:highlight>
                <a:latin typeface="Arial"/>
                <a:ea typeface="Arial"/>
                <a:cs typeface="Arial"/>
                <a:sym typeface="Arial"/>
              </a:rPr>
              <a:t>Next, </a:t>
            </a:r>
            <a:r>
              <a:rPr b="0" i="0" lang="en" sz="1800" u="none" cap="none" strike="noStrike">
                <a:solidFill>
                  <a:srgbClr val="3C4043"/>
                </a:solidFill>
                <a:highlight>
                  <a:srgbClr val="FFFFFF"/>
                </a:highlight>
                <a:latin typeface="Arial"/>
                <a:ea typeface="Arial"/>
                <a:cs typeface="Arial"/>
                <a:sym typeface="Arial"/>
              </a:rPr>
              <a:t>add shredded cheese all over the top.</a:t>
            </a:r>
            <a:r>
              <a:rPr b="1" i="0" lang="en" sz="1800" u="none" cap="none" strike="noStrike">
                <a:solidFill>
                  <a:srgbClr val="3C4043"/>
                </a:solidFill>
                <a:highlight>
                  <a:srgbClr val="FFFFFF"/>
                </a:highlight>
                <a:latin typeface="Arial"/>
                <a:ea typeface="Arial"/>
                <a:cs typeface="Arial"/>
                <a:sym typeface="Arial"/>
              </a:rPr>
              <a:t> Last</a:t>
            </a:r>
            <a:r>
              <a:rPr b="0" i="0" lang="en" sz="1800" u="none" cap="none" strike="noStrike">
                <a:solidFill>
                  <a:srgbClr val="3C4043"/>
                </a:solidFill>
                <a:highlight>
                  <a:srgbClr val="FFFFFF"/>
                </a:highlight>
                <a:latin typeface="Arial"/>
                <a:ea typeface="Arial"/>
                <a:cs typeface="Arial"/>
                <a:sym typeface="Arial"/>
              </a:rPr>
              <a:t>, top  it with pepperoni slices, covering the whole pizza. </a:t>
            </a:r>
            <a:r>
              <a:rPr b="1" i="0" lang="en" sz="1800" u="none" cap="none" strike="noStrike">
                <a:solidFill>
                  <a:srgbClr val="3C4043"/>
                </a:solidFill>
                <a:highlight>
                  <a:srgbClr val="FFFFFF"/>
                </a:highlight>
                <a:latin typeface="Arial"/>
                <a:ea typeface="Arial"/>
                <a:cs typeface="Arial"/>
                <a:sym typeface="Arial"/>
              </a:rPr>
              <a:t>Finally</a:t>
            </a:r>
            <a:r>
              <a:rPr b="0" i="0" lang="en" sz="1800" u="none" cap="none" strike="noStrike">
                <a:solidFill>
                  <a:srgbClr val="3C4043"/>
                </a:solidFill>
                <a:highlight>
                  <a:srgbClr val="FFFFFF"/>
                </a:highlight>
                <a:latin typeface="Arial"/>
                <a:ea typeface="Arial"/>
                <a:cs typeface="Arial"/>
                <a:sym typeface="Arial"/>
              </a:rPr>
              <a:t>, put the pizza in the oven at 425 degrees.”</a:t>
            </a:r>
            <a:endParaRPr b="0" i="0" sz="1800" u="none" cap="none" strike="noStrike">
              <a:solidFill>
                <a:srgbClr val="3C4043"/>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3C4043"/>
              </a:solidFill>
              <a:highlight>
                <a:srgbClr val="FFFFFF"/>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0" i="0" lang="en" sz="1800" u="none" cap="none" strike="noStrike">
                <a:solidFill>
                  <a:srgbClr val="3C4043"/>
                </a:solidFill>
                <a:highlight>
                  <a:srgbClr val="FFFFFF"/>
                </a:highlight>
                <a:latin typeface="Arial"/>
                <a:ea typeface="Arial"/>
                <a:cs typeface="Arial"/>
                <a:sym typeface="Arial"/>
              </a:rPr>
              <a:t> After about 15 minutes in the oven, his homemade pizza was ready to eat!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3C4043"/>
              </a:solidFill>
              <a:highlight>
                <a:srgbClr val="FFFFFF"/>
              </a:highlight>
              <a:latin typeface="Arial"/>
              <a:ea typeface="Arial"/>
              <a:cs typeface="Arial"/>
              <a:sym typeface="Arial"/>
            </a:endParaRPr>
          </a:p>
          <a:p>
            <a:pPr indent="0" lvl="0" marL="0" marR="0" rtl="0" algn="ctr">
              <a:lnSpc>
                <a:spcPct val="115000"/>
              </a:lnSpc>
              <a:spcBef>
                <a:spcPts val="0"/>
              </a:spcBef>
              <a:spcAft>
                <a:spcPts val="0"/>
              </a:spcAft>
              <a:buClr>
                <a:srgbClr val="000000"/>
              </a:buClr>
              <a:buSzPts val="1800"/>
              <a:buFont typeface="Arial"/>
              <a:buNone/>
            </a:pPr>
            <a:r>
              <a:rPr b="1" i="0" lang="en" sz="1800" u="none" cap="none" strike="noStrike">
                <a:solidFill>
                  <a:srgbClr val="C00000"/>
                </a:solidFill>
                <a:highlight>
                  <a:srgbClr val="FFFFFF"/>
                </a:highlight>
                <a:latin typeface="Arial"/>
                <a:ea typeface="Arial"/>
                <a:cs typeface="Arial"/>
                <a:sym typeface="Arial"/>
              </a:rPr>
              <a:t>DO YOU NOTICE A PATTERN?</a:t>
            </a:r>
            <a:endParaRPr b="1" i="0" sz="1800" u="none" cap="none" strike="noStrike">
              <a:solidFill>
                <a:srgbClr val="C00000"/>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1262a5bffc9_2_281"/>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is explanatory writing? </a:t>
            </a:r>
            <a:endParaRPr/>
          </a:p>
        </p:txBody>
      </p:sp>
      <p:sp>
        <p:nvSpPr>
          <p:cNvPr id="312" name="Google Shape;312;g1262a5bffc9_2_2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lang="en" sz="2000"/>
              <a:t>Explanatory writing:</a:t>
            </a:r>
            <a:endParaRPr sz="2000"/>
          </a:p>
          <a:p>
            <a:pPr indent="-355600" lvl="0" marL="457200" rtl="0" algn="l">
              <a:lnSpc>
                <a:spcPct val="115000"/>
              </a:lnSpc>
              <a:spcBef>
                <a:spcPts val="1200"/>
              </a:spcBef>
              <a:spcAft>
                <a:spcPts val="0"/>
              </a:spcAft>
              <a:buSzPts val="2000"/>
              <a:buChar char="●"/>
            </a:pPr>
            <a:r>
              <a:rPr b="1" lang="en" sz="2000"/>
              <a:t>Explains </a:t>
            </a:r>
            <a:r>
              <a:rPr lang="en" sz="2000"/>
              <a:t>something to someone or helps them understand how to do something. So it is important to provide many details! </a:t>
            </a:r>
            <a:endParaRPr sz="2000"/>
          </a:p>
          <a:p>
            <a:pPr indent="-355600" lvl="0" marL="457200" rtl="0" algn="l">
              <a:lnSpc>
                <a:spcPct val="115000"/>
              </a:lnSpc>
              <a:spcBef>
                <a:spcPts val="0"/>
              </a:spcBef>
              <a:spcAft>
                <a:spcPts val="0"/>
              </a:spcAft>
              <a:buSzPts val="2000"/>
              <a:buChar char="●"/>
            </a:pPr>
            <a:r>
              <a:rPr lang="en" sz="2000"/>
              <a:t>Is written in a specific order or </a:t>
            </a:r>
            <a:r>
              <a:rPr b="1" lang="en" sz="2000"/>
              <a:t>sequence</a:t>
            </a:r>
            <a:endParaRPr b="1" sz="2000"/>
          </a:p>
          <a:p>
            <a:pPr indent="-355600" lvl="1" marL="914400" rtl="0" algn="l">
              <a:lnSpc>
                <a:spcPct val="115000"/>
              </a:lnSpc>
              <a:spcBef>
                <a:spcPts val="0"/>
              </a:spcBef>
              <a:spcAft>
                <a:spcPts val="0"/>
              </a:spcAft>
              <a:buSzPts val="2000"/>
              <a:buChar char="○"/>
            </a:pPr>
            <a:r>
              <a:rPr lang="en" sz="2000"/>
              <a:t>A sequence is a set of things that follow each other in a particular order, where order matters! </a:t>
            </a:r>
            <a:endParaRPr sz="2000"/>
          </a:p>
          <a:p>
            <a:pPr indent="-355600" lvl="0" marL="457200" rtl="0" algn="l">
              <a:lnSpc>
                <a:spcPct val="115000"/>
              </a:lnSpc>
              <a:spcBef>
                <a:spcPts val="0"/>
              </a:spcBef>
              <a:spcAft>
                <a:spcPts val="0"/>
              </a:spcAft>
              <a:buSzPts val="2000"/>
              <a:buChar char="●"/>
            </a:pPr>
            <a:r>
              <a:rPr lang="en" sz="2000"/>
              <a:t>Often uses sequencing words such as </a:t>
            </a:r>
            <a:r>
              <a:rPr b="1" lang="en" sz="2000"/>
              <a:t>first, next, then </a:t>
            </a:r>
            <a:r>
              <a:rPr lang="en" sz="2000"/>
              <a:t>and</a:t>
            </a:r>
            <a:r>
              <a:rPr b="1" lang="en" sz="2000"/>
              <a:t> last</a:t>
            </a:r>
            <a:r>
              <a:rPr lang="en" sz="2000"/>
              <a:t> to communicate the correct order of steps, also known as their sequence</a:t>
            </a:r>
            <a:endParaRPr sz="2000"/>
          </a:p>
          <a:p>
            <a:pPr indent="0" lvl="0" marL="0" rtl="0" algn="l">
              <a:lnSpc>
                <a:spcPct val="115000"/>
              </a:lnSpc>
              <a:spcBef>
                <a:spcPts val="1200"/>
              </a:spcBef>
              <a:spcAft>
                <a:spcPts val="1200"/>
              </a:spcAft>
              <a:buSzPts val="18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2">
                                            <p:txEl>
                                              <p:pRg end="0" st="0"/>
                                            </p:txEl>
                                          </p:spTgt>
                                        </p:tgtEl>
                                        <p:attrNameLst>
                                          <p:attrName>style.visibility</p:attrName>
                                        </p:attrNameLst>
                                      </p:cBhvr>
                                      <p:to>
                                        <p:strVal val="visible"/>
                                      </p:to>
                                    </p:set>
                                    <p:anim calcmode="lin" valueType="num">
                                      <p:cBhvr additive="base">
                                        <p:cTn dur="1400"/>
                                        <p:tgtEl>
                                          <p:spTgt spid="31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2">
                                            <p:txEl>
                                              <p:pRg end="1" st="1"/>
                                            </p:txEl>
                                          </p:spTgt>
                                        </p:tgtEl>
                                        <p:attrNameLst>
                                          <p:attrName>style.visibility</p:attrName>
                                        </p:attrNameLst>
                                      </p:cBhvr>
                                      <p:to>
                                        <p:strVal val="visible"/>
                                      </p:to>
                                    </p:set>
                                    <p:anim calcmode="lin" valueType="num">
                                      <p:cBhvr additive="base">
                                        <p:cTn dur="1400"/>
                                        <p:tgtEl>
                                          <p:spTgt spid="31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2">
                                            <p:txEl>
                                              <p:pRg end="2" st="2"/>
                                            </p:txEl>
                                          </p:spTgt>
                                        </p:tgtEl>
                                        <p:attrNameLst>
                                          <p:attrName>style.visibility</p:attrName>
                                        </p:attrNameLst>
                                      </p:cBhvr>
                                      <p:to>
                                        <p:strVal val="visible"/>
                                      </p:to>
                                    </p:set>
                                    <p:anim calcmode="lin" valueType="num">
                                      <p:cBhvr additive="base">
                                        <p:cTn dur="1400"/>
                                        <p:tgtEl>
                                          <p:spTgt spid="31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2">
                                            <p:txEl>
                                              <p:pRg end="3" st="3"/>
                                            </p:txEl>
                                          </p:spTgt>
                                        </p:tgtEl>
                                        <p:attrNameLst>
                                          <p:attrName>style.visibility</p:attrName>
                                        </p:attrNameLst>
                                      </p:cBhvr>
                                      <p:to>
                                        <p:strVal val="visible"/>
                                      </p:to>
                                    </p:set>
                                    <p:anim calcmode="lin" valueType="num">
                                      <p:cBhvr additive="base">
                                        <p:cTn dur="1400"/>
                                        <p:tgtEl>
                                          <p:spTgt spid="31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2">
                                            <p:txEl>
                                              <p:pRg end="4" st="4"/>
                                            </p:txEl>
                                          </p:spTgt>
                                        </p:tgtEl>
                                        <p:attrNameLst>
                                          <p:attrName>style.visibility</p:attrName>
                                        </p:attrNameLst>
                                      </p:cBhvr>
                                      <p:to>
                                        <p:strVal val="visible"/>
                                      </p:to>
                                    </p:set>
                                    <p:anim calcmode="lin" valueType="num">
                                      <p:cBhvr additive="base">
                                        <p:cTn dur="1400"/>
                                        <p:tgtEl>
                                          <p:spTgt spid="31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2">
                                            <p:txEl>
                                              <p:pRg end="5" st="5"/>
                                            </p:txEl>
                                          </p:spTgt>
                                        </p:tgtEl>
                                        <p:attrNameLst>
                                          <p:attrName>style.visibility</p:attrName>
                                        </p:attrNameLst>
                                      </p:cBhvr>
                                      <p:to>
                                        <p:strVal val="visible"/>
                                      </p:to>
                                    </p:set>
                                    <p:anim calcmode="lin" valueType="num">
                                      <p:cBhvr additive="base">
                                        <p:cTn dur="1400"/>
                                        <p:tgtEl>
                                          <p:spTgt spid="312">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1f3e8019f6_0_527"/>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Materials and resources needed for this lesson:</a:t>
            </a:r>
            <a:endParaRPr/>
          </a:p>
        </p:txBody>
      </p:sp>
      <p:sp>
        <p:nvSpPr>
          <p:cNvPr id="75" name="Google Shape;75;g11f3e8019f6_0_527"/>
          <p:cNvSpPr txBox="1"/>
          <p:nvPr>
            <p:ph idx="1" type="body"/>
          </p:nvPr>
        </p:nvSpPr>
        <p:spPr>
          <a:xfrm>
            <a:off x="355925" y="1270350"/>
            <a:ext cx="5092500" cy="3652200"/>
          </a:xfrm>
          <a:prstGeom prst="rect">
            <a:avLst/>
          </a:prstGeom>
          <a:noFill/>
          <a:ln>
            <a:noFill/>
          </a:ln>
        </p:spPr>
        <p:txBody>
          <a:bodyPr anchorCtr="0" anchor="t" bIns="91425" lIns="91425" spcFirstLastPara="1" rIns="91425" wrap="square" tIns="91425">
            <a:normAutofit/>
          </a:bodyPr>
          <a:lstStyle/>
          <a:p>
            <a:pPr indent="-342900" lvl="0" marL="457200" rtl="0" algn="l">
              <a:lnSpc>
                <a:spcPct val="114999"/>
              </a:lnSpc>
              <a:spcBef>
                <a:spcPts val="0"/>
              </a:spcBef>
              <a:spcAft>
                <a:spcPts val="0"/>
              </a:spcAft>
              <a:buSzPts val="1800"/>
              <a:buChar char="●"/>
            </a:pPr>
            <a:r>
              <a:rPr lang="en"/>
              <a:t>Teacher slide deck </a:t>
            </a:r>
            <a:endParaRPr/>
          </a:p>
          <a:p>
            <a:pPr indent="-342900" lvl="0" marL="457200" rtl="0" algn="l">
              <a:lnSpc>
                <a:spcPct val="114999"/>
              </a:lnSpc>
              <a:spcBef>
                <a:spcPts val="0"/>
              </a:spcBef>
              <a:spcAft>
                <a:spcPts val="0"/>
              </a:spcAft>
              <a:buSzPts val="1800"/>
              <a:buChar char="●"/>
            </a:pPr>
            <a:r>
              <a:rPr lang="en"/>
              <a:t>Student slide deck </a:t>
            </a:r>
            <a:endParaRPr/>
          </a:p>
          <a:p>
            <a:pPr indent="-342900" lvl="0" marL="457200" rtl="0" algn="l">
              <a:lnSpc>
                <a:spcPct val="115000"/>
              </a:lnSpc>
              <a:spcBef>
                <a:spcPts val="0"/>
              </a:spcBef>
              <a:spcAft>
                <a:spcPts val="0"/>
              </a:spcAft>
              <a:buSzPts val="1800"/>
              <a:buChar char="●"/>
            </a:pPr>
            <a:r>
              <a:rPr lang="en"/>
              <a:t>Chromebook/Laptop</a:t>
            </a:r>
            <a:endParaRPr/>
          </a:p>
          <a:p>
            <a:pPr indent="-342900" lvl="0" marL="457200" rtl="0" algn="l">
              <a:lnSpc>
                <a:spcPct val="114999"/>
              </a:lnSpc>
              <a:spcBef>
                <a:spcPts val="0"/>
              </a:spcBef>
              <a:spcAft>
                <a:spcPts val="0"/>
              </a:spcAft>
              <a:buSzPts val="1800"/>
              <a:buChar char="●"/>
            </a:pPr>
            <a:r>
              <a:rPr lang="en"/>
              <a:t>Internet Access</a:t>
            </a:r>
            <a:endParaRPr/>
          </a:p>
          <a:p>
            <a:pPr indent="-342900" lvl="0" marL="457200" rtl="0" algn="l">
              <a:lnSpc>
                <a:spcPct val="114999"/>
              </a:lnSpc>
              <a:spcBef>
                <a:spcPts val="0"/>
              </a:spcBef>
              <a:spcAft>
                <a:spcPts val="0"/>
              </a:spcAft>
              <a:buSzPts val="1800"/>
              <a:buChar char="●"/>
            </a:pPr>
            <a:r>
              <a:rPr lang="en" u="sng">
                <a:solidFill>
                  <a:schemeClr val="hlink"/>
                </a:solidFill>
                <a:hlinkClick r:id="rId3"/>
              </a:rPr>
              <a:t>Drink recipe graphic organizer</a:t>
            </a:r>
            <a:r>
              <a:rPr lang="en"/>
              <a:t>: </a:t>
            </a:r>
            <a:endParaRPr/>
          </a:p>
          <a:p>
            <a:pPr indent="0" lvl="0" marL="457200" rtl="0" algn="l">
              <a:lnSpc>
                <a:spcPct val="114999"/>
              </a:lnSpc>
              <a:spcBef>
                <a:spcPts val="0"/>
              </a:spcBef>
              <a:spcAft>
                <a:spcPts val="0"/>
              </a:spcAft>
              <a:buSzPts val="1800"/>
              <a:buNone/>
            </a:pPr>
            <a:r>
              <a:t/>
            </a:r>
            <a:endParaRPr/>
          </a:p>
          <a:p>
            <a:pPr indent="0" lvl="0" marL="457200" rtl="0" algn="l">
              <a:lnSpc>
                <a:spcPct val="114999"/>
              </a:lnSpc>
              <a:spcBef>
                <a:spcPts val="0"/>
              </a:spcBef>
              <a:spcAft>
                <a:spcPts val="0"/>
              </a:spcAft>
              <a:buSzPts val="1800"/>
              <a:buNone/>
            </a:pPr>
            <a:r>
              <a:t/>
            </a:r>
            <a:endParaRPr u="sng">
              <a:solidFill>
                <a:schemeClr val="hlink"/>
              </a:solidFill>
              <a:hlinkClick r:id="rId4"/>
            </a:endParaRPr>
          </a:p>
        </p:txBody>
      </p:sp>
      <p:pic>
        <p:nvPicPr>
          <p:cNvPr id="76" name="Google Shape;76;g11f3e8019f6_0_527"/>
          <p:cNvPicPr preferRelativeResize="0"/>
          <p:nvPr/>
        </p:nvPicPr>
        <p:blipFill rotWithShape="1">
          <a:blip r:embed="rId5">
            <a:alphaModFix/>
          </a:blip>
          <a:srcRect b="8125" l="0" r="0" t="18474"/>
          <a:stretch/>
        </p:blipFill>
        <p:spPr>
          <a:xfrm>
            <a:off x="6073750" y="916777"/>
            <a:ext cx="2141355" cy="2165132"/>
          </a:xfrm>
          <a:prstGeom prst="rect">
            <a:avLst/>
          </a:prstGeom>
          <a:noFill/>
          <a:ln>
            <a:noFill/>
          </a:ln>
        </p:spPr>
      </p:pic>
      <p:pic>
        <p:nvPicPr>
          <p:cNvPr id="77" name="Google Shape;77;g11f3e8019f6_0_527"/>
          <p:cNvPicPr preferRelativeResize="0"/>
          <p:nvPr/>
        </p:nvPicPr>
        <p:blipFill rotWithShape="1">
          <a:blip r:embed="rId6">
            <a:alphaModFix/>
          </a:blip>
          <a:srcRect b="0" l="0" r="0" t="48828"/>
          <a:stretch/>
        </p:blipFill>
        <p:spPr>
          <a:xfrm>
            <a:off x="6081345" y="3167930"/>
            <a:ext cx="2141355" cy="153164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1262a5bffc9_2_272"/>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First</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Then</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Next</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Last</a:t>
            </a:r>
            <a:endParaRPr>
              <a:latin typeface="Bebas Neue"/>
              <a:ea typeface="Bebas Neue"/>
              <a:cs typeface="Bebas Neue"/>
              <a:sym typeface="Bebas Neue"/>
            </a:endParaRPr>
          </a:p>
          <a:p>
            <a:pPr indent="0" lvl="0" marL="0" rtl="0" algn="l">
              <a:lnSpc>
                <a:spcPct val="100000"/>
              </a:lnSpc>
              <a:spcBef>
                <a:spcPts val="0"/>
              </a:spcBef>
              <a:spcAft>
                <a:spcPts val="0"/>
              </a:spcAft>
              <a:buSzPts val="4800"/>
              <a:buNone/>
            </a:pPr>
            <a:r>
              <a:rPr lang="en">
                <a:latin typeface="Bebas Neue"/>
                <a:ea typeface="Bebas Neue"/>
                <a:cs typeface="Bebas Neue"/>
                <a:sym typeface="Bebas Neue"/>
              </a:rPr>
              <a:t>Finally</a:t>
            </a:r>
            <a:endParaRPr>
              <a:latin typeface="Bebas Neue"/>
              <a:ea typeface="Bebas Neue"/>
              <a:cs typeface="Bebas Neue"/>
              <a:sym typeface="Bebas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1262a5bffc9_2_371"/>
          <p:cNvSpPr txBox="1"/>
          <p:nvPr>
            <p:ph type="title"/>
          </p:nvPr>
        </p:nvSpPr>
        <p:spPr>
          <a:xfrm>
            <a:off x="0" y="133850"/>
            <a:ext cx="914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3200"/>
              <a:t>For both Writing &amp; Computer science, Sequence is very important! </a:t>
            </a:r>
            <a:endParaRPr sz="3200"/>
          </a:p>
        </p:txBody>
      </p:sp>
      <p:pic>
        <p:nvPicPr>
          <p:cNvPr id="323" name="Google Shape;323;g1262a5bffc9_2_371"/>
          <p:cNvPicPr preferRelativeResize="0"/>
          <p:nvPr/>
        </p:nvPicPr>
        <p:blipFill rotWithShape="1">
          <a:blip r:embed="rId3">
            <a:alphaModFix/>
          </a:blip>
          <a:srcRect b="0" l="0" r="0" t="0"/>
          <a:stretch/>
        </p:blipFill>
        <p:spPr>
          <a:xfrm>
            <a:off x="3183775" y="923425"/>
            <a:ext cx="5558824" cy="3705875"/>
          </a:xfrm>
          <a:prstGeom prst="rect">
            <a:avLst/>
          </a:prstGeom>
          <a:noFill/>
          <a:ln>
            <a:noFill/>
          </a:ln>
        </p:spPr>
      </p:pic>
      <p:pic>
        <p:nvPicPr>
          <p:cNvPr id="324" name="Google Shape;324;g1262a5bffc9_2_371"/>
          <p:cNvPicPr preferRelativeResize="0"/>
          <p:nvPr/>
        </p:nvPicPr>
        <p:blipFill rotWithShape="1">
          <a:blip r:embed="rId4">
            <a:alphaModFix/>
          </a:blip>
          <a:srcRect b="0" l="0" r="0" t="0"/>
          <a:stretch/>
        </p:blipFill>
        <p:spPr>
          <a:xfrm>
            <a:off x="446925" y="943588"/>
            <a:ext cx="2443700" cy="36655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1f3e8019f6_0_653"/>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Independent practice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1262a5bffc9_2_476"/>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Independent practice </a:t>
            </a:r>
            <a:endParaRPr/>
          </a:p>
        </p:txBody>
      </p:sp>
      <p:sp>
        <p:nvSpPr>
          <p:cNvPr id="335" name="Google Shape;335;g1262a5bffc9_2_476"/>
          <p:cNvSpPr txBox="1"/>
          <p:nvPr>
            <p:ph idx="1" type="body"/>
          </p:nvPr>
        </p:nvSpPr>
        <p:spPr>
          <a:xfrm>
            <a:off x="311700" y="1152475"/>
            <a:ext cx="56613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Open your student slides. </a:t>
            </a:r>
            <a:endParaRPr/>
          </a:p>
          <a:p>
            <a:pPr indent="0" lvl="0" marL="0" rtl="0" algn="l">
              <a:lnSpc>
                <a:spcPct val="115000"/>
              </a:lnSpc>
              <a:spcBef>
                <a:spcPts val="1200"/>
              </a:spcBef>
              <a:spcAft>
                <a:spcPts val="0"/>
              </a:spcAft>
              <a:buSzPts val="1800"/>
              <a:buNone/>
            </a:pPr>
            <a:r>
              <a:rPr lang="en"/>
              <a:t>Write a recipe for making a drink. </a:t>
            </a:r>
            <a:endParaRPr/>
          </a:p>
          <a:p>
            <a:pPr indent="0" lvl="0" marL="0" rtl="0" algn="l">
              <a:lnSpc>
                <a:spcPct val="115000"/>
              </a:lnSpc>
              <a:spcBef>
                <a:spcPts val="1200"/>
              </a:spcBef>
              <a:spcAft>
                <a:spcPts val="0"/>
              </a:spcAft>
              <a:buSzPts val="1800"/>
              <a:buNone/>
            </a:pPr>
            <a:r>
              <a:rPr lang="en"/>
              <a:t>You may choose to write about lemonade, Koolaid, or another drink of your choice!</a:t>
            </a:r>
            <a:endParaRPr/>
          </a:p>
          <a:p>
            <a:pPr indent="0" lvl="0" marL="0" rtl="0" algn="l">
              <a:lnSpc>
                <a:spcPct val="115000"/>
              </a:lnSpc>
              <a:spcBef>
                <a:spcPts val="1200"/>
              </a:spcBef>
              <a:spcAft>
                <a:spcPts val="0"/>
              </a:spcAft>
              <a:buSzPts val="1800"/>
              <a:buNone/>
            </a:pPr>
            <a:r>
              <a:rPr lang="en" u="sng">
                <a:solidFill>
                  <a:schemeClr val="hlink"/>
                </a:solidFill>
                <a:hlinkClick r:id="rId3"/>
              </a:rPr>
              <a:t>https://www.dropbox.com/scl/fi/qf1j67ajoq6tu0gacc460/Lemonade-or-Koolaid-recipe.docx.docx?dl=0&amp;rlkey=4vm66w2jppnter0oqmgmw8i2t</a:t>
            </a:r>
            <a:r>
              <a:rPr lang="en"/>
              <a:t> </a:t>
            </a:r>
            <a:endParaRPr/>
          </a:p>
          <a:p>
            <a:pPr indent="0" lvl="0" marL="0" rtl="0" algn="l">
              <a:lnSpc>
                <a:spcPct val="115000"/>
              </a:lnSpc>
              <a:spcBef>
                <a:spcPts val="1200"/>
              </a:spcBef>
              <a:spcAft>
                <a:spcPts val="0"/>
              </a:spcAft>
              <a:buSzPts val="1800"/>
              <a:buNone/>
            </a:pPr>
            <a:r>
              <a:t/>
            </a:r>
            <a:endParaRPr/>
          </a:p>
        </p:txBody>
      </p:sp>
      <p:pic>
        <p:nvPicPr>
          <p:cNvPr id="336" name="Google Shape;336;g1262a5bffc9_2_476"/>
          <p:cNvPicPr preferRelativeResize="0"/>
          <p:nvPr/>
        </p:nvPicPr>
        <p:blipFill rotWithShape="1">
          <a:blip r:embed="rId4">
            <a:alphaModFix/>
          </a:blip>
          <a:srcRect b="8125" l="0" r="0" t="18474"/>
          <a:stretch/>
        </p:blipFill>
        <p:spPr>
          <a:xfrm>
            <a:off x="6333800" y="64525"/>
            <a:ext cx="2565600" cy="2783774"/>
          </a:xfrm>
          <a:prstGeom prst="rect">
            <a:avLst/>
          </a:prstGeom>
          <a:noFill/>
          <a:ln>
            <a:noFill/>
          </a:ln>
        </p:spPr>
      </p:pic>
      <p:pic>
        <p:nvPicPr>
          <p:cNvPr id="337" name="Google Shape;337;g1262a5bffc9_2_476"/>
          <p:cNvPicPr preferRelativeResize="0"/>
          <p:nvPr/>
        </p:nvPicPr>
        <p:blipFill rotWithShape="1">
          <a:blip r:embed="rId5">
            <a:alphaModFix/>
          </a:blip>
          <a:srcRect b="0" l="0" r="0" t="48828"/>
          <a:stretch/>
        </p:blipFill>
        <p:spPr>
          <a:xfrm>
            <a:off x="6342900" y="2958900"/>
            <a:ext cx="2565600" cy="196928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g1262a5bffc9_2_531"/>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Wrap up </a:t>
            </a:r>
            <a:endParaRPr/>
          </a:p>
        </p:txBody>
      </p:sp>
      <p:sp>
        <p:nvSpPr>
          <p:cNvPr id="343" name="Google Shape;343;g1262a5bffc9_2_531"/>
          <p:cNvSpPr txBox="1"/>
          <p:nvPr>
            <p:ph idx="1" type="body"/>
          </p:nvPr>
        </p:nvSpPr>
        <p:spPr>
          <a:xfrm>
            <a:off x="311700" y="1152475"/>
            <a:ext cx="35433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t>Can anyone share at least one “tip” for finding and using patterns in our writing or our code? </a:t>
            </a:r>
            <a:endParaRPr/>
          </a:p>
          <a:p>
            <a:pPr indent="0" lvl="0" marL="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rPr lang="en"/>
              <a:t>And remember: anyone can be a computer scientist! </a:t>
            </a:r>
            <a:endParaRPr/>
          </a:p>
        </p:txBody>
      </p:sp>
      <p:pic>
        <p:nvPicPr>
          <p:cNvPr id="344" name="Google Shape;344;g1262a5bffc9_2_531"/>
          <p:cNvPicPr preferRelativeResize="0"/>
          <p:nvPr/>
        </p:nvPicPr>
        <p:blipFill rotWithShape="1">
          <a:blip r:embed="rId3">
            <a:alphaModFix/>
          </a:blip>
          <a:srcRect b="0" l="0" r="0" t="0"/>
          <a:stretch/>
        </p:blipFill>
        <p:spPr>
          <a:xfrm>
            <a:off x="4475155" y="863550"/>
            <a:ext cx="4555182" cy="3416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f3f529fae0_2_127"/>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Optional</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84d2223800_0_0"/>
          <p:cNvSpPr txBox="1"/>
          <p:nvPr>
            <p:ph type="title"/>
          </p:nvPr>
        </p:nvSpPr>
        <p:spPr>
          <a:xfrm>
            <a:off x="1524150" y="151375"/>
            <a:ext cx="60957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Sharing your .sb3 file from CS First to CoCo</a:t>
            </a:r>
            <a:endParaRPr/>
          </a:p>
        </p:txBody>
      </p:sp>
      <p:sp>
        <p:nvSpPr>
          <p:cNvPr id="355" name="Google Shape;355;g284d2223800_0_0"/>
          <p:cNvSpPr txBox="1"/>
          <p:nvPr>
            <p:ph idx="1" type="body"/>
          </p:nvPr>
        </p:nvSpPr>
        <p:spPr>
          <a:xfrm>
            <a:off x="506350" y="1020775"/>
            <a:ext cx="7848600" cy="3816300"/>
          </a:xfrm>
          <a:prstGeom prst="rect">
            <a:avLst/>
          </a:prstGeom>
          <a:noFill/>
          <a:ln>
            <a:noFill/>
          </a:ln>
        </p:spPr>
        <p:txBody>
          <a:bodyPr anchorCtr="0" anchor="t" bIns="91425" lIns="91425" spcFirstLastPara="1" rIns="91425" wrap="square" tIns="91425">
            <a:normAutofit fontScale="25000" lnSpcReduction="10000"/>
          </a:bodyPr>
          <a:lstStyle/>
          <a:p>
            <a:pPr indent="0" lvl="0" marL="457200" rtl="0" algn="l">
              <a:lnSpc>
                <a:spcPct val="200000"/>
              </a:lnSpc>
              <a:spcBef>
                <a:spcPts val="0"/>
              </a:spcBef>
              <a:spcAft>
                <a:spcPts val="0"/>
              </a:spcAft>
              <a:buNone/>
            </a:pPr>
            <a:r>
              <a:t/>
            </a:r>
            <a:endParaRPr sz="1500"/>
          </a:p>
          <a:p>
            <a:pPr indent="-304800" lvl="0" marL="457200" rtl="0" algn="l">
              <a:lnSpc>
                <a:spcPct val="200000"/>
              </a:lnSpc>
              <a:spcBef>
                <a:spcPts val="0"/>
              </a:spcBef>
              <a:spcAft>
                <a:spcPts val="0"/>
              </a:spcAft>
              <a:buSzPct val="100000"/>
              <a:buAutoNum type="arabicPeriod"/>
            </a:pPr>
            <a:r>
              <a:rPr lang="en" sz="4800"/>
              <a:t>Create the file in CS First</a:t>
            </a:r>
            <a:endParaRPr sz="4800"/>
          </a:p>
          <a:p>
            <a:pPr indent="-304800" lvl="0" marL="457200" rtl="0" algn="l">
              <a:lnSpc>
                <a:spcPct val="200000"/>
              </a:lnSpc>
              <a:spcBef>
                <a:spcPts val="0"/>
              </a:spcBef>
              <a:spcAft>
                <a:spcPts val="0"/>
              </a:spcAft>
              <a:buSzPct val="100000"/>
              <a:buAutoNum type="arabicPeriod"/>
            </a:pPr>
            <a:r>
              <a:rPr lang="en" sz="4800"/>
              <a:t>In the Scratch editor, find the word “File” in the top-left corner.</a:t>
            </a:r>
            <a:endParaRPr sz="4800"/>
          </a:p>
          <a:p>
            <a:pPr indent="-304800" lvl="0" marL="457200" rtl="0" algn="l">
              <a:spcBef>
                <a:spcPts val="0"/>
              </a:spcBef>
              <a:spcAft>
                <a:spcPts val="0"/>
              </a:spcAft>
              <a:buSzPct val="100000"/>
              <a:buAutoNum type="arabicPeriod"/>
            </a:pPr>
            <a:r>
              <a:rPr lang="en" sz="4800"/>
              <a:t>Click on “File” menu and you’ll see some choices pop down.</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Choose “Save to your computer.” This will download your Scratch project.</a:t>
            </a:r>
            <a:endParaRPr sz="4800"/>
          </a:p>
          <a:p>
            <a:pPr indent="0" lvl="0" marL="457200" rtl="0" algn="l">
              <a:spcBef>
                <a:spcPts val="0"/>
              </a:spcBef>
              <a:spcAft>
                <a:spcPts val="0"/>
              </a:spcAft>
              <a:buNone/>
            </a:pPr>
            <a:r>
              <a:t/>
            </a:r>
            <a:endParaRPr sz="4800"/>
          </a:p>
          <a:p>
            <a:pPr indent="-304800" lvl="0" marL="457200" rtl="0" algn="l">
              <a:spcBef>
                <a:spcPts val="0"/>
              </a:spcBef>
              <a:spcAft>
                <a:spcPts val="0"/>
              </a:spcAft>
              <a:buSzPct val="100000"/>
              <a:buAutoNum type="arabicPeriod"/>
            </a:pPr>
            <a:r>
              <a:rPr lang="en" sz="4800"/>
              <a:t>Look in your “Downloads” folder. That’s where your saved project might be.</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4"/>
              </a:rPr>
              <a:t> </a:t>
            </a:r>
            <a:r>
              <a:rPr lang="en" sz="4800" u="sng">
                <a:solidFill>
                  <a:schemeClr val="hlink"/>
                </a:solidFill>
                <a:hlinkClick r:id="rId5"/>
              </a:rPr>
              <a:t>https://wego.gmu.edu/scratchgo/login.php</a:t>
            </a:r>
            <a:endParaRPr sz="4800"/>
          </a:p>
          <a:p>
            <a:pPr indent="0" lvl="0" marL="457200" rtl="0" algn="l">
              <a:lnSpc>
                <a:spcPct val="1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proceed on the correct story in CoCo. </a:t>
            </a:r>
            <a:endParaRPr sz="4800"/>
          </a:p>
          <a:p>
            <a:pPr indent="0" lvl="0" marL="457200" rtl="0" algn="l">
              <a:lnSpc>
                <a:spcPct val="100000"/>
              </a:lnSpc>
              <a:spcBef>
                <a:spcPts val="0"/>
              </a:spcBef>
              <a:spcAft>
                <a:spcPts val="0"/>
              </a:spcAft>
              <a:buNone/>
            </a:pPr>
            <a:r>
              <a:t/>
            </a:r>
            <a:endParaRPr sz="4800"/>
          </a:p>
          <a:p>
            <a:pPr indent="-304800" lvl="0" marL="457200" rtl="0" algn="l">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indent="0" lvl="0" marL="457200" rtl="0" algn="l">
              <a:lnSpc>
                <a:spcPct val="100000"/>
              </a:lnSpc>
              <a:spcBef>
                <a:spcPts val="0"/>
              </a:spcBef>
              <a:spcAft>
                <a:spcPts val="0"/>
              </a:spcAft>
              <a:buNone/>
            </a:pPr>
            <a:r>
              <a:t/>
            </a:r>
            <a:endParaRPr sz="4800"/>
          </a:p>
          <a:p>
            <a:pPr indent="0" lvl="0" marL="457200" rtl="0" algn="l">
              <a:lnSpc>
                <a:spcPct val="200000"/>
              </a:lnSpc>
              <a:spcBef>
                <a:spcPts val="0"/>
              </a:spcBef>
              <a:spcAft>
                <a:spcPts val="0"/>
              </a:spcAft>
              <a:buNone/>
            </a:pPr>
            <a:r>
              <a:t/>
            </a:r>
            <a:endParaRPr sz="4800"/>
          </a:p>
          <a:p>
            <a:pPr indent="-304800" lvl="0" marL="457200" rtl="0" algn="l">
              <a:lnSpc>
                <a:spcPct val="200000"/>
              </a:lnSpc>
              <a:spcBef>
                <a:spcPts val="0"/>
              </a:spcBef>
              <a:spcAft>
                <a:spcPts val="0"/>
              </a:spcAft>
              <a:buSzPct val="100000"/>
              <a:buAutoNum type="arabicPeriod"/>
            </a:pPr>
            <a:r>
              <a:rPr lang="en" sz="4800"/>
              <a:t>Click “Save”.  </a:t>
            </a:r>
            <a:endParaRPr sz="1500"/>
          </a:p>
        </p:txBody>
      </p:sp>
      <p:pic>
        <p:nvPicPr>
          <p:cNvPr id="356" name="Google Shape;356;g284d2223800_0_0"/>
          <p:cNvPicPr preferRelativeResize="0"/>
          <p:nvPr/>
        </p:nvPicPr>
        <p:blipFill>
          <a:blip r:embed="rId6">
            <a:alphaModFix/>
          </a:blip>
          <a:stretch>
            <a:fillRect/>
          </a:stretch>
        </p:blipFill>
        <p:spPr>
          <a:xfrm>
            <a:off x="2015875" y="4441000"/>
            <a:ext cx="542925" cy="428625"/>
          </a:xfrm>
          <a:prstGeom prst="rect">
            <a:avLst/>
          </a:prstGeom>
          <a:noFill/>
          <a:ln>
            <a:noFill/>
          </a:ln>
        </p:spPr>
      </p:pic>
      <p:pic>
        <p:nvPicPr>
          <p:cNvPr id="357" name="Google Shape;357;g284d2223800_0_0"/>
          <p:cNvPicPr preferRelativeResize="0"/>
          <p:nvPr/>
        </p:nvPicPr>
        <p:blipFill>
          <a:blip r:embed="rId7">
            <a:alphaModFix/>
          </a:blip>
          <a:stretch>
            <a:fillRect/>
          </a:stretch>
        </p:blipFill>
        <p:spPr>
          <a:xfrm>
            <a:off x="4018250" y="3300918"/>
            <a:ext cx="3358725" cy="536732"/>
          </a:xfrm>
          <a:prstGeom prst="rect">
            <a:avLst/>
          </a:prstGeom>
          <a:noFill/>
          <a:ln>
            <a:noFill/>
          </a:ln>
        </p:spPr>
      </p:pic>
      <p:pic>
        <p:nvPicPr>
          <p:cNvPr id="358" name="Google Shape;358;g284d2223800_0_0"/>
          <p:cNvPicPr preferRelativeResize="0"/>
          <p:nvPr/>
        </p:nvPicPr>
        <p:blipFill>
          <a:blip r:embed="rId8">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f3f529fae0_2_71"/>
          <p:cNvSpPr txBox="1"/>
          <p:nvPr>
            <p:ph type="title"/>
          </p:nvPr>
        </p:nvSpPr>
        <p:spPr>
          <a:xfrm>
            <a:off x="311700" y="19524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364" name="Google Shape;364;gf3f529fae0_2_71"/>
          <p:cNvSpPr/>
          <p:nvPr/>
        </p:nvSpPr>
        <p:spPr>
          <a:xfrm>
            <a:off x="653400" y="4694125"/>
            <a:ext cx="7837200" cy="343500"/>
          </a:xfrm>
          <a:prstGeom prst="rect">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 sz="1800" u="none" cap="none" strike="noStrike">
                <a:solidFill>
                  <a:schemeClr val="lt1"/>
                </a:solidFill>
                <a:latin typeface="Proxima Nova"/>
                <a:ea typeface="Proxima Nova"/>
                <a:cs typeface="Proxima Nova"/>
                <a:sym typeface="Proxima Nova"/>
              </a:rPr>
              <a:t>Pause here.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f3f529fae0_2_76"/>
          <p:cNvSpPr txBox="1"/>
          <p:nvPr>
            <p:ph type="title"/>
          </p:nvPr>
        </p:nvSpPr>
        <p:spPr>
          <a:xfrm>
            <a:off x="337475" y="1628450"/>
            <a:ext cx="8114400" cy="2445900"/>
          </a:xfrm>
          <a:prstGeom prst="rect">
            <a:avLst/>
          </a:prstGeom>
          <a:noFill/>
          <a:ln>
            <a:noFill/>
          </a:ln>
        </p:spPr>
        <p:txBody>
          <a:bodyPr anchorCtr="0" anchor="b" bIns="91425" lIns="91425" spcFirstLastPara="1" rIns="91425" wrap="square" tIns="91425">
            <a:normAutofit fontScale="90000"/>
          </a:bodyPr>
          <a:lstStyle/>
          <a:p>
            <a:pPr indent="0" lvl="0" marL="0" rtl="0" algn="l">
              <a:lnSpc>
                <a:spcPct val="100000"/>
              </a:lnSpc>
              <a:spcBef>
                <a:spcPts val="0"/>
              </a:spcBef>
              <a:spcAft>
                <a:spcPts val="0"/>
              </a:spcAft>
              <a:buSzPct val="141666"/>
              <a:buNone/>
            </a:pPr>
            <a:r>
              <a:rPr lang="en" sz="4800">
                <a:latin typeface="Bebas Neue"/>
                <a:ea typeface="Bebas Neue"/>
                <a:cs typeface="Bebas Neue"/>
                <a:sym typeface="Bebas Neue"/>
              </a:rPr>
              <a:t>Scratch Checklist</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0" lvl="0" marL="0" rtl="0" algn="l">
              <a:lnSpc>
                <a:spcPct val="100000"/>
              </a:lnSpc>
              <a:spcBef>
                <a:spcPts val="0"/>
              </a:spcBef>
              <a:spcAft>
                <a:spcPts val="0"/>
              </a:spcAft>
              <a:buSzPct val="141666"/>
              <a:buNone/>
            </a:pPr>
            <a:r>
              <a:t/>
            </a:r>
            <a:endParaRPr sz="48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logged into scratch</a:t>
            </a:r>
            <a:endParaRPr sz="42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shared my project</a:t>
            </a:r>
            <a:endParaRPr sz="4200">
              <a:latin typeface="Bebas Neue"/>
              <a:ea typeface="Bebas Neue"/>
              <a:cs typeface="Bebas Neue"/>
              <a:sym typeface="Bebas Neue"/>
            </a:endParaRPr>
          </a:p>
          <a:p>
            <a:pPr indent="-457200" lvl="0" marL="457200" rtl="0" algn="l">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added my project to my teacher’s studio</a:t>
            </a:r>
            <a:endParaRPr sz="4200">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1262a5bffc9_2_1"/>
          <p:cNvSpPr txBox="1"/>
          <p:nvPr>
            <p:ph type="title"/>
          </p:nvPr>
        </p:nvSpPr>
        <p:spPr>
          <a:xfrm>
            <a:off x="311700" y="1348800"/>
            <a:ext cx="8114400" cy="24459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6800"/>
              <a:buNone/>
            </a:pPr>
            <a:r>
              <a:rPr lang="en">
                <a:latin typeface="Bebas Neue"/>
                <a:ea typeface="Bebas Neue"/>
                <a:cs typeface="Bebas Neue"/>
                <a:sym typeface="Bebas Neue"/>
              </a:rPr>
              <a:t>Warm up</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11cc1d935c6_0_0"/>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Patterns &amp; sequencing review activity </a:t>
            </a:r>
            <a:endParaRPr/>
          </a:p>
        </p:txBody>
      </p:sp>
      <p:sp>
        <p:nvSpPr>
          <p:cNvPr id="88" name="Google Shape;88;g11cc1d935c6_0_0"/>
          <p:cNvSpPr txBox="1"/>
          <p:nvPr>
            <p:ph idx="1" type="body"/>
          </p:nvPr>
        </p:nvSpPr>
        <p:spPr>
          <a:xfrm>
            <a:off x="311700" y="1171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SzPts val="1800"/>
              <a:buAutoNum type="arabicPeriod"/>
            </a:pPr>
            <a:r>
              <a:rPr lang="en"/>
              <a:t>Open your </a:t>
            </a:r>
            <a:r>
              <a:rPr lang="en" u="sng">
                <a:solidFill>
                  <a:schemeClr val="hlink"/>
                </a:solidFill>
                <a:hlinkClick r:id="rId3"/>
              </a:rPr>
              <a:t>student slides</a:t>
            </a:r>
            <a:endParaRPr/>
          </a:p>
          <a:p>
            <a:pPr indent="-342900" lvl="0" marL="457200" rtl="0" algn="l">
              <a:lnSpc>
                <a:spcPct val="115000"/>
              </a:lnSpc>
              <a:spcBef>
                <a:spcPts val="0"/>
              </a:spcBef>
              <a:spcAft>
                <a:spcPts val="0"/>
              </a:spcAft>
              <a:buSzPts val="1800"/>
              <a:buAutoNum type="arabicPeriod"/>
            </a:pPr>
            <a:r>
              <a:rPr lang="en"/>
              <a:t>Click on the </a:t>
            </a:r>
            <a:r>
              <a:rPr lang="en" u="sng">
                <a:solidFill>
                  <a:schemeClr val="hlink"/>
                </a:solidFill>
                <a:hlinkClick r:id="rId4"/>
              </a:rPr>
              <a:t>link to the warm up </a:t>
            </a:r>
            <a:endParaRPr/>
          </a:p>
          <a:p>
            <a:pPr indent="-342900" lvl="0" marL="457200" rtl="0" algn="l">
              <a:lnSpc>
                <a:spcPct val="115000"/>
              </a:lnSpc>
              <a:spcBef>
                <a:spcPts val="0"/>
              </a:spcBef>
              <a:spcAft>
                <a:spcPts val="0"/>
              </a:spcAft>
              <a:buSzPts val="1800"/>
              <a:buAutoNum type="arabicPeriod"/>
            </a:pPr>
            <a:r>
              <a:rPr lang="en"/>
              <a:t>Answer each question</a:t>
            </a:r>
            <a:endParaRPr/>
          </a:p>
          <a:p>
            <a:pPr indent="-342900" lvl="0" marL="457200" rtl="0" algn="l">
              <a:lnSpc>
                <a:spcPct val="115000"/>
              </a:lnSpc>
              <a:spcBef>
                <a:spcPts val="0"/>
              </a:spcBef>
              <a:spcAft>
                <a:spcPts val="0"/>
              </a:spcAft>
              <a:buSzPts val="1800"/>
              <a:buAutoNum type="arabicPeriod"/>
            </a:pPr>
            <a:r>
              <a:rPr lang="en"/>
              <a:t>Review </a:t>
            </a:r>
            <a:r>
              <a:rPr lang="en" u="sng">
                <a:solidFill>
                  <a:schemeClr val="hlink"/>
                </a:solidFill>
                <a:hlinkClick r:id="rId5"/>
              </a:rPr>
              <a:t>answers </a:t>
            </a:r>
            <a:r>
              <a:rPr lang="en"/>
              <a:t>as a class!</a:t>
            </a:r>
            <a:endParaRPr/>
          </a:p>
        </p:txBody>
      </p:sp>
      <p:sp>
        <p:nvSpPr>
          <p:cNvPr id="89" name="Google Shape;89;g11cc1d935c6_0_0"/>
          <p:cNvSpPr/>
          <p:nvPr/>
        </p:nvSpPr>
        <p:spPr>
          <a:xfrm>
            <a:off x="1227975" y="3220825"/>
            <a:ext cx="364800" cy="301800"/>
          </a:xfrm>
          <a:prstGeom prst="rightArrow">
            <a:avLst>
              <a:gd fmla="val 50000" name="adj1"/>
              <a:gd fmla="val 50000" name="adj2"/>
            </a:avLst>
          </a:prstGeom>
          <a:solidFill>
            <a:srgbClr val="3C4043"/>
          </a:solidFill>
          <a:ln cap="flat" cmpd="sng" w="9525">
            <a:solidFill>
              <a:srgbClr val="3C40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g11cc1d935c6_0_0"/>
          <p:cNvSpPr/>
          <p:nvPr/>
        </p:nvSpPr>
        <p:spPr>
          <a:xfrm rot="5400000">
            <a:off x="1727275" y="3220825"/>
            <a:ext cx="364800" cy="301800"/>
          </a:xfrm>
          <a:prstGeom prst="rightArrow">
            <a:avLst>
              <a:gd fmla="val 50000" name="adj1"/>
              <a:gd fmla="val 50000" name="adj2"/>
            </a:avLst>
          </a:prstGeom>
          <a:solidFill>
            <a:srgbClr val="3C4043"/>
          </a:solidFill>
          <a:ln cap="flat" cmpd="sng" w="9525">
            <a:solidFill>
              <a:srgbClr val="3C40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g11cc1d935c6_0_0"/>
          <p:cNvPicPr preferRelativeResize="0"/>
          <p:nvPr/>
        </p:nvPicPr>
        <p:blipFill rotWithShape="1">
          <a:blip r:embed="rId6">
            <a:alphaModFix/>
          </a:blip>
          <a:srcRect b="0" l="0" r="0" t="0"/>
          <a:stretch/>
        </p:blipFill>
        <p:spPr>
          <a:xfrm>
            <a:off x="5097450" y="690750"/>
            <a:ext cx="3562350" cy="3438525"/>
          </a:xfrm>
          <a:prstGeom prst="rect">
            <a:avLst/>
          </a:prstGeom>
          <a:noFill/>
          <a:ln>
            <a:noFill/>
          </a:ln>
        </p:spPr>
      </p:pic>
      <p:sp>
        <p:nvSpPr>
          <p:cNvPr id="92" name="Google Shape;92;g11cc1d935c6_0_0"/>
          <p:cNvSpPr/>
          <p:nvPr/>
        </p:nvSpPr>
        <p:spPr>
          <a:xfrm rot="5400000">
            <a:off x="2195075" y="3220825"/>
            <a:ext cx="364800" cy="301800"/>
          </a:xfrm>
          <a:prstGeom prst="rightArrow">
            <a:avLst>
              <a:gd fmla="val 50000" name="adj1"/>
              <a:gd fmla="val 50000" name="adj2"/>
            </a:avLst>
          </a:prstGeom>
          <a:solidFill>
            <a:srgbClr val="3C4043"/>
          </a:solidFill>
          <a:ln cap="flat" cmpd="sng" w="9525">
            <a:solidFill>
              <a:srgbClr val="3C40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en"/>
              <a:t>Lesson Objectives</a:t>
            </a:r>
            <a:endParaRPr/>
          </a:p>
        </p:txBody>
      </p:sp>
      <p:sp>
        <p:nvSpPr>
          <p:cNvPr id="98" name="Google Shape;98;p13"/>
          <p:cNvSpPr txBox="1"/>
          <p:nvPr>
            <p:ph idx="1" type="body"/>
          </p:nvPr>
        </p:nvSpPr>
        <p:spPr>
          <a:xfrm>
            <a:off x="311700" y="1152475"/>
            <a:ext cx="8520600" cy="2232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SzPts val="1800"/>
              <a:buChar char="❏"/>
            </a:pPr>
            <a:r>
              <a:rPr lang="en"/>
              <a:t>Create a pattern and sequence a set of written instructions (Whole group)</a:t>
            </a:r>
            <a:endParaRPr/>
          </a:p>
          <a:p>
            <a:pPr indent="-342900" lvl="0" marL="457200" rtl="0" algn="l">
              <a:lnSpc>
                <a:spcPct val="115000"/>
              </a:lnSpc>
              <a:spcBef>
                <a:spcPts val="1000"/>
              </a:spcBef>
              <a:spcAft>
                <a:spcPts val="0"/>
              </a:spcAft>
              <a:buSzPts val="1800"/>
              <a:buChar char="❏"/>
            </a:pPr>
            <a:r>
              <a:rPr lang="en"/>
              <a:t>Identify patterns found in writing (EXPLANATORY)</a:t>
            </a:r>
            <a:endParaRPr/>
          </a:p>
          <a:p>
            <a:pPr indent="-342900" lvl="0" marL="457200" rtl="0" algn="l">
              <a:lnSpc>
                <a:spcPct val="115000"/>
              </a:lnSpc>
              <a:spcBef>
                <a:spcPts val="1000"/>
              </a:spcBef>
              <a:spcAft>
                <a:spcPts val="0"/>
              </a:spcAft>
              <a:buSzPts val="1800"/>
              <a:buChar char="❏"/>
            </a:pPr>
            <a:r>
              <a:rPr lang="en"/>
              <a:t>Participate in Pair Programming</a:t>
            </a:r>
            <a:endParaRPr/>
          </a:p>
          <a:p>
            <a:pPr indent="-342900" lvl="0" marL="457200" rtl="0" algn="l">
              <a:lnSpc>
                <a:spcPct val="115000"/>
              </a:lnSpc>
              <a:spcBef>
                <a:spcPts val="1000"/>
              </a:spcBef>
              <a:spcAft>
                <a:spcPts val="0"/>
              </a:spcAft>
              <a:buSzPts val="1800"/>
              <a:buChar char="❏"/>
            </a:pPr>
            <a:r>
              <a:rPr lang="en"/>
              <a:t>Identify and Operate Scratch blocks to create a sequence, using Move and Wait Blocks (Create a square)</a:t>
            </a:r>
            <a:endParaRPr/>
          </a:p>
          <a:p>
            <a:pPr indent="0" lvl="0" marL="0" rtl="0" algn="l">
              <a:lnSpc>
                <a:spcPct val="115000"/>
              </a:lnSpc>
              <a:spcBef>
                <a:spcPts val="1000"/>
              </a:spcBef>
              <a:spcAft>
                <a:spcPts val="1200"/>
              </a:spcAft>
              <a:buSzPts val="1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1262a5bffc9_2_141"/>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4300">
                <a:latin typeface="Bebas Neue"/>
                <a:ea typeface="Bebas Neue"/>
                <a:cs typeface="Bebas Neue"/>
                <a:sym typeface="Bebas Neue"/>
              </a:rPr>
              <a:t>Introducing Move, turn, &amp; Wait blocks</a:t>
            </a:r>
            <a:endParaRPr sz="4300">
              <a:latin typeface="Bebas Neue"/>
              <a:ea typeface="Bebas Neue"/>
              <a:cs typeface="Bebas Neue"/>
              <a:sym typeface="Bebas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262a5bffc9_2_145"/>
          <p:cNvSpPr txBox="1"/>
          <p:nvPr>
            <p:ph type="title"/>
          </p:nvPr>
        </p:nvSpPr>
        <p:spPr>
          <a:xfrm>
            <a:off x="311700" y="210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Remember…</a:t>
            </a:r>
            <a:endParaRPr/>
          </a:p>
        </p:txBody>
      </p:sp>
      <p:pic>
        <p:nvPicPr>
          <p:cNvPr id="109" name="Google Shape;109;g1262a5bffc9_2_145"/>
          <p:cNvPicPr preferRelativeResize="0"/>
          <p:nvPr/>
        </p:nvPicPr>
        <p:blipFill rotWithShape="1">
          <a:blip r:embed="rId3">
            <a:alphaModFix/>
          </a:blip>
          <a:srcRect b="0" l="0" r="0" t="0"/>
          <a:stretch/>
        </p:blipFill>
        <p:spPr>
          <a:xfrm>
            <a:off x="228600" y="990600"/>
            <a:ext cx="8839204" cy="4195169"/>
          </a:xfrm>
          <a:prstGeom prst="rect">
            <a:avLst/>
          </a:prstGeom>
          <a:noFill/>
          <a:ln>
            <a:noFill/>
          </a:ln>
        </p:spPr>
      </p:pic>
      <p:sp>
        <p:nvSpPr>
          <p:cNvPr id="110" name="Google Shape;110;g1262a5bffc9_2_145"/>
          <p:cNvSpPr/>
          <p:nvPr/>
        </p:nvSpPr>
        <p:spPr>
          <a:xfrm>
            <a:off x="25350" y="1236450"/>
            <a:ext cx="737100" cy="2381100"/>
          </a:xfrm>
          <a:prstGeom prst="rect">
            <a:avLst/>
          </a:prstGeom>
          <a:noFill/>
          <a:ln cap="flat" cmpd="sng" w="1143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1262a5bffc9_2_145"/>
          <p:cNvSpPr/>
          <p:nvPr/>
        </p:nvSpPr>
        <p:spPr>
          <a:xfrm>
            <a:off x="559200" y="2228600"/>
            <a:ext cx="2050500" cy="982200"/>
          </a:xfrm>
          <a:prstGeom prst="leftArrow">
            <a:avLst>
              <a:gd fmla="val 50000" name="adj1"/>
              <a:gd fmla="val 50000" name="adj2"/>
            </a:avLst>
          </a:prstGeom>
          <a:solidFill>
            <a:srgbClr val="D9D9D9"/>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Block categories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5" name="Shape 115"/>
        <p:cNvGrpSpPr/>
        <p:nvPr/>
      </p:nvGrpSpPr>
      <p:grpSpPr>
        <a:xfrm>
          <a:off x="0" y="0"/>
          <a:ext cx="0" cy="0"/>
          <a:chOff x="0" y="0"/>
          <a:chExt cx="0" cy="0"/>
        </a:xfrm>
      </p:grpSpPr>
      <p:sp>
        <p:nvSpPr>
          <p:cNvPr id="116" name="Google Shape;116;g1262a5bffc9_2_152"/>
          <p:cNvSpPr txBox="1"/>
          <p:nvPr>
            <p:ph type="title"/>
          </p:nvPr>
        </p:nvSpPr>
        <p:spPr>
          <a:xfrm>
            <a:off x="490250" y="526350"/>
            <a:ext cx="4145400" cy="4090800"/>
          </a:xfrm>
          <a:prstGeom prst="rect">
            <a:avLst/>
          </a:prstGeom>
          <a:noFill/>
          <a:ln>
            <a:noFill/>
          </a:ln>
        </p:spPr>
        <p:txBody>
          <a:bodyPr anchorCtr="0" anchor="ctr" bIns="91425" lIns="91425" spcFirstLastPara="1" rIns="91425" wrap="square" tIns="91425">
            <a:normAutofit/>
          </a:bodyPr>
          <a:lstStyle/>
          <a:p>
            <a:pPr indent="0" lvl="0" marL="0" rtl="0" algn="l">
              <a:lnSpc>
                <a:spcPct val="100000"/>
              </a:lnSpc>
              <a:spcBef>
                <a:spcPts val="0"/>
              </a:spcBef>
              <a:spcAft>
                <a:spcPts val="0"/>
              </a:spcAft>
              <a:buSzPts val="4800"/>
              <a:buNone/>
            </a:pPr>
            <a:r>
              <a:rPr lang="en">
                <a:latin typeface="Bebas Neue"/>
                <a:ea typeface="Bebas Neue"/>
                <a:cs typeface="Bebas Neue"/>
                <a:sym typeface="Bebas Neue"/>
              </a:rPr>
              <a:t>Motion blocks</a:t>
            </a:r>
            <a:endParaRPr>
              <a:latin typeface="Bebas Neue"/>
              <a:ea typeface="Bebas Neue"/>
              <a:cs typeface="Bebas Neue"/>
              <a:sym typeface="Bebas Neue"/>
            </a:endParaRPr>
          </a:p>
        </p:txBody>
      </p:sp>
      <p:sp>
        <p:nvSpPr>
          <p:cNvPr id="117" name="Google Shape;117;g1262a5bffc9_2_152"/>
          <p:cNvSpPr txBox="1"/>
          <p:nvPr/>
        </p:nvSpPr>
        <p:spPr>
          <a:xfrm>
            <a:off x="4572000" y="0"/>
            <a:ext cx="4652100" cy="51564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a:p>
            <a:pPr indent="0" lvl="0" marL="0" marR="0" rtl="0" algn="l">
              <a:lnSpc>
                <a:spcPct val="100000"/>
              </a:lnSpc>
              <a:spcBef>
                <a:spcPts val="1000"/>
              </a:spcBef>
              <a:spcAft>
                <a:spcPts val="1000"/>
              </a:spcAft>
              <a:buClr>
                <a:srgbClr val="000000"/>
              </a:buClr>
              <a:buSzPts val="2100"/>
              <a:buFont typeface="Arial"/>
              <a:buNone/>
            </a:pPr>
            <a:r>
              <a:t/>
            </a:r>
            <a:endParaRPr b="0" i="0" sz="2100" u="none" cap="none" strike="noStrike">
              <a:solidFill>
                <a:schemeClr val="accent5"/>
              </a:solidFill>
              <a:latin typeface="Proxima Nova"/>
              <a:ea typeface="Proxima Nova"/>
              <a:cs typeface="Proxima Nova"/>
              <a:sym typeface="Proxima Nova"/>
            </a:endParaRPr>
          </a:p>
        </p:txBody>
      </p:sp>
      <p:pic>
        <p:nvPicPr>
          <p:cNvPr id="118" name="Google Shape;118;g1262a5bffc9_2_152"/>
          <p:cNvPicPr preferRelativeResize="0"/>
          <p:nvPr/>
        </p:nvPicPr>
        <p:blipFill rotWithShape="1">
          <a:blip r:embed="rId3">
            <a:alphaModFix/>
          </a:blip>
          <a:srcRect b="0" l="0" r="0" t="0"/>
          <a:stretch/>
        </p:blipFill>
        <p:spPr>
          <a:xfrm>
            <a:off x="5296350" y="251425"/>
            <a:ext cx="2686301" cy="942775"/>
          </a:xfrm>
          <a:prstGeom prst="rect">
            <a:avLst/>
          </a:prstGeom>
          <a:noFill/>
          <a:ln>
            <a:noFill/>
          </a:ln>
        </p:spPr>
      </p:pic>
      <p:pic>
        <p:nvPicPr>
          <p:cNvPr id="119" name="Google Shape;119;g1262a5bffc9_2_152"/>
          <p:cNvPicPr preferRelativeResize="0"/>
          <p:nvPr/>
        </p:nvPicPr>
        <p:blipFill rotWithShape="1">
          <a:blip r:embed="rId4">
            <a:alphaModFix/>
          </a:blip>
          <a:srcRect b="0" l="0" r="0" t="0"/>
          <a:stretch/>
        </p:blipFill>
        <p:spPr>
          <a:xfrm>
            <a:off x="6780750" y="4192779"/>
            <a:ext cx="3269405" cy="1060700"/>
          </a:xfrm>
          <a:prstGeom prst="rect">
            <a:avLst/>
          </a:prstGeom>
          <a:noFill/>
          <a:ln>
            <a:noFill/>
          </a:ln>
        </p:spPr>
      </p:pic>
      <p:pic>
        <p:nvPicPr>
          <p:cNvPr id="120" name="Google Shape;120;g1262a5bffc9_2_152"/>
          <p:cNvPicPr preferRelativeResize="0"/>
          <p:nvPr/>
        </p:nvPicPr>
        <p:blipFill rotWithShape="1">
          <a:blip r:embed="rId5">
            <a:alphaModFix/>
          </a:blip>
          <a:srcRect b="0" l="0" r="0" t="0"/>
          <a:stretch/>
        </p:blipFill>
        <p:spPr>
          <a:xfrm>
            <a:off x="4808450" y="2398625"/>
            <a:ext cx="3496300" cy="1135125"/>
          </a:xfrm>
          <a:prstGeom prst="rect">
            <a:avLst/>
          </a:prstGeom>
          <a:noFill/>
          <a:ln>
            <a:noFill/>
          </a:ln>
        </p:spPr>
      </p:pic>
      <p:grpSp>
        <p:nvGrpSpPr>
          <p:cNvPr id="121" name="Google Shape;121;g1262a5bffc9_2_152"/>
          <p:cNvGrpSpPr/>
          <p:nvPr/>
        </p:nvGrpSpPr>
        <p:grpSpPr>
          <a:xfrm>
            <a:off x="6839889" y="3213261"/>
            <a:ext cx="2813462" cy="1191061"/>
            <a:chOff x="1930475" y="4122150"/>
            <a:chExt cx="2377439" cy="731520"/>
          </a:xfrm>
        </p:grpSpPr>
        <p:pic>
          <p:nvPicPr>
            <p:cNvPr id="122" name="Google Shape;122;g1262a5bffc9_2_152"/>
            <p:cNvPicPr preferRelativeResize="0"/>
            <p:nvPr/>
          </p:nvPicPr>
          <p:blipFill rotWithShape="1">
            <a:blip r:embed="rId4">
              <a:alphaModFix/>
            </a:blip>
            <a:srcRect b="0" l="0" r="0" t="0"/>
            <a:stretch/>
          </p:blipFill>
          <p:spPr>
            <a:xfrm>
              <a:off x="1930475" y="4122150"/>
              <a:ext cx="2377439" cy="731520"/>
            </a:xfrm>
            <a:prstGeom prst="rect">
              <a:avLst/>
            </a:prstGeom>
            <a:noFill/>
            <a:ln>
              <a:noFill/>
            </a:ln>
          </p:spPr>
        </p:pic>
        <p:sp>
          <p:nvSpPr>
            <p:cNvPr id="123" name="Google Shape;123;g1262a5bffc9_2_152"/>
            <p:cNvSpPr/>
            <p:nvPr/>
          </p:nvSpPr>
          <p:spPr>
            <a:xfrm>
              <a:off x="2661175" y="4249175"/>
              <a:ext cx="165900" cy="165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4" name="Google Shape;124;g1262a5bffc9_2_152"/>
          <p:cNvGrpSpPr/>
          <p:nvPr/>
        </p:nvGrpSpPr>
        <p:grpSpPr>
          <a:xfrm>
            <a:off x="4826453" y="1393134"/>
            <a:ext cx="2985351" cy="987552"/>
            <a:chOff x="3559150" y="4122150"/>
            <a:chExt cx="2377439" cy="731520"/>
          </a:xfrm>
        </p:grpSpPr>
        <p:pic>
          <p:nvPicPr>
            <p:cNvPr id="125" name="Google Shape;125;g1262a5bffc9_2_152"/>
            <p:cNvPicPr preferRelativeResize="0"/>
            <p:nvPr/>
          </p:nvPicPr>
          <p:blipFill rotWithShape="1">
            <a:blip r:embed="rId5">
              <a:alphaModFix/>
            </a:blip>
            <a:srcRect b="0" l="0" r="0" t="0"/>
            <a:stretch/>
          </p:blipFill>
          <p:spPr>
            <a:xfrm>
              <a:off x="3559150" y="4122150"/>
              <a:ext cx="2377439" cy="731520"/>
            </a:xfrm>
            <a:prstGeom prst="rect">
              <a:avLst/>
            </a:prstGeom>
            <a:noFill/>
            <a:ln>
              <a:noFill/>
            </a:ln>
          </p:spPr>
        </p:pic>
        <p:sp>
          <p:nvSpPr>
            <p:cNvPr id="126" name="Google Shape;126;g1262a5bffc9_2_152"/>
            <p:cNvSpPr/>
            <p:nvPr/>
          </p:nvSpPr>
          <p:spPr>
            <a:xfrm>
              <a:off x="4284075" y="4275350"/>
              <a:ext cx="165900" cy="1482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