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Alfa Slab One" panose="020B0604020202020204" charset="0"/>
      <p:regular r:id="rId31"/>
    </p:embeddedFont>
    <p:embeddedFont>
      <p:font typeface="Bebas Neue" panose="020B0606020202050201" pitchFamily="34" charset="0"/>
      <p:regular r:id="rId32"/>
    </p:embeddedFont>
    <p:embeddedFont>
      <p:font typeface="Calibri" panose="020F0502020204030204" pitchFamily="34" charset="0"/>
      <p:regular r:id="rId33"/>
      <p:bold r:id="rId34"/>
      <p:italic r:id="rId35"/>
      <p:boldItalic r:id="rId36"/>
    </p:embeddedFont>
    <p:embeddedFont>
      <p:font typeface="Monoton" panose="020B0604020202020204" charset="0"/>
      <p:regular r:id="rId37"/>
    </p:embeddedFont>
    <p:embeddedFont>
      <p:font typeface="Montserrat" panose="00000500000000000000" pitchFamily="2" charset="0"/>
      <p:regular r:id="rId38"/>
      <p:bold r:id="rId39"/>
      <p:italic r:id="rId40"/>
      <p:boldItalic r:id="rId41"/>
    </p:embeddedFont>
    <p:embeddedFont>
      <p:font typeface="Proxima Nova"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zzxagTgEPk1qdlTnT5GIaJsYL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Mill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ek4swHmE2Yk&amp;t=13s&amp;ab_channel=AlSweigar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solidFill>
                  <a:srgbClr val="4285F4"/>
                </a:solidFill>
              </a:rPr>
              <a:t>When do you break things down? </a:t>
            </a:r>
            <a:endParaRPr i="1">
              <a:solidFill>
                <a:srgbClr val="4285F4"/>
              </a:solidFill>
            </a:endParaRPr>
          </a:p>
          <a:p>
            <a:pPr marL="0" lvl="0" indent="0" algn="l" rtl="0">
              <a:lnSpc>
                <a:spcPct val="100000"/>
              </a:lnSpc>
              <a:spcBef>
                <a:spcPts val="0"/>
              </a:spcBef>
              <a:spcAft>
                <a:spcPts val="0"/>
              </a:spcAft>
              <a:buSzPts val="1100"/>
              <a:buNone/>
            </a:pPr>
            <a:endParaRPr i="1">
              <a:solidFill>
                <a:srgbClr val="4285F4"/>
              </a:solidFill>
            </a:endParaRPr>
          </a:p>
          <a:p>
            <a:pPr marL="0" lvl="0" indent="0" algn="l" rtl="0">
              <a:lnSpc>
                <a:spcPct val="100000"/>
              </a:lnSpc>
              <a:spcBef>
                <a:spcPts val="0"/>
              </a:spcBef>
              <a:spcAft>
                <a:spcPts val="0"/>
              </a:spcAft>
              <a:buSzPts val="1100"/>
              <a:buNone/>
            </a:pPr>
            <a:r>
              <a:rPr lang="en" i="1">
                <a:solidFill>
                  <a:srgbClr val="4285F4"/>
                </a:solidFill>
              </a:rPr>
              <a:t>Break down a recipe, a workout, picking out your outfit, ex</a:t>
            </a:r>
            <a:endParaRPr i="1">
              <a:solidFill>
                <a:srgbClr val="4285F4"/>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actually use the skill of decomposition quite often in literacy. We decompose when we break down a word or sentence into small parts, like sounding a word we don’t know in a sentence.  </a:t>
            </a:r>
            <a:r>
              <a:rPr lang="en">
                <a:solidFill>
                  <a:schemeClr val="dk1"/>
                </a:solidFill>
              </a:rPr>
              <a:t>We decompose when we break down our writing to look for errors, like debugging. We decompose and abstract when we break down a series of steps, like a set of instructions, into the most important parts. We also decompose when we break a story down into the main idea or try to provide a summary. Today, we are going to talk more about summarizing!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summary restates the main ideas of a story in your own words. You have probably done this quite often after you have read or listened to a story. We don’t want to retell everything that happens in the story, we just want to share the main idea</a:t>
            </a:r>
            <a:endParaRPr i="1">
              <a:solidFill>
                <a:srgbClr val="4285F4"/>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{Read questions} </a:t>
            </a:r>
            <a:endParaRPr/>
          </a:p>
          <a:p>
            <a:pPr marL="0" lvl="0" indent="0" algn="l" rtl="0">
              <a:lnSpc>
                <a:spcPct val="100000"/>
              </a:lnSpc>
              <a:spcBef>
                <a:spcPts val="0"/>
              </a:spcBef>
              <a:spcAft>
                <a:spcPts val="0"/>
              </a:spcAft>
              <a:buSzPts val="1100"/>
              <a:buNone/>
            </a:pPr>
            <a:r>
              <a:rPr lang="en"/>
              <a:t>You’re decomposing because you’re breaking down the entire story and identifying its most important parts.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There are several ways that we can decompose a story, but Today, we’re going to review one great strategy for summarizing. This strategy uses these anchor words to help us create a summary: “Somebody Wanted But So Then”  {Read Slide}</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Let’s see how this strategy can help use decompose the  familiar story of Little Red Riding Hood. To do this, we can use Coco, our favorite graphic organizer, to help us. Today, we are briefly going to be introduced to Level 4 of Coco, where we can record our summaries. Let me show you how.</a:t>
            </a:r>
            <a:endParaRPr>
              <a:solidFill>
                <a:schemeClr val="dk1"/>
              </a:solidFill>
            </a:endParaRPr>
          </a:p>
          <a:p>
            <a:pPr marL="0" lvl="0" indent="0" algn="l" rtl="0">
              <a:lnSpc>
                <a:spcPct val="115000"/>
              </a:lnSpc>
              <a:spcBef>
                <a:spcPts val="0"/>
              </a:spcBef>
              <a:spcAft>
                <a:spcPts val="0"/>
              </a:spcAft>
              <a:buSzPts val="1100"/>
              <a:buNone/>
            </a:pPr>
            <a:endParaRPr i="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First, let’s take a quick look at Coco, Level 4. In this level: </a:t>
            </a:r>
            <a:endParaRPr/>
          </a:p>
          <a:p>
            <a:pPr marL="457200" lvl="0" indent="-298450" algn="l" rtl="0">
              <a:lnSpc>
                <a:spcPct val="100000"/>
              </a:lnSpc>
              <a:spcBef>
                <a:spcPts val="0"/>
              </a:spcBef>
              <a:spcAft>
                <a:spcPts val="0"/>
              </a:spcAft>
              <a:buSzPts val="1100"/>
              <a:buAutoNum type="arabicPeriod"/>
            </a:pPr>
            <a:r>
              <a:rPr lang="en">
                <a:solidFill>
                  <a:srgbClr val="201F1E"/>
                </a:solidFill>
                <a:highlight>
                  <a:srgbClr val="FFFFFF"/>
                </a:highlight>
                <a:latin typeface="Calibri"/>
                <a:ea typeface="Calibri"/>
                <a:cs typeface="Calibri"/>
                <a:sym typeface="Calibri"/>
              </a:rPr>
              <a:t>Boxes are completely empty, no suggested text. To write a story, to summarize, to write a set of instructions, etc.</a:t>
            </a:r>
            <a:endParaRPr>
              <a:solidFill>
                <a:srgbClr val="201F1E"/>
              </a:solidFill>
              <a:highlight>
                <a:srgbClr val="FFFFFF"/>
              </a:highlight>
              <a:latin typeface="Calibri"/>
              <a:ea typeface="Calibri"/>
              <a:cs typeface="Calibri"/>
              <a:sym typeface="Calibri"/>
            </a:endParaRPr>
          </a:p>
          <a:p>
            <a:pPr marL="457200" lvl="0" indent="-298450" algn="l" rtl="0">
              <a:lnSpc>
                <a:spcPct val="100000"/>
              </a:lnSpc>
              <a:spcBef>
                <a:spcPts val="0"/>
              </a:spcBef>
              <a:spcAft>
                <a:spcPts val="0"/>
              </a:spcAft>
              <a:buClr>
                <a:srgbClr val="201F1E"/>
              </a:buClr>
              <a:buSzPts val="1100"/>
              <a:buFont typeface="Calibri"/>
              <a:buAutoNum type="arabicPeriod"/>
            </a:pPr>
            <a:r>
              <a:rPr lang="en">
                <a:solidFill>
                  <a:srgbClr val="201F1E"/>
                </a:solidFill>
                <a:highlight>
                  <a:srgbClr val="FFFFFF"/>
                </a:highlight>
                <a:latin typeface="Calibri"/>
                <a:ea typeface="Calibri"/>
                <a:cs typeface="Calibri"/>
                <a:sym typeface="Calibri"/>
              </a:rPr>
              <a:t>You will also see many new questions in Column 2. These questions will prompt you to use new blocks in Scratch. There are blocks that move your sprite, create sound, change looks and also blocks to control your code and create loops.</a:t>
            </a:r>
            <a:endParaRPr>
              <a:solidFill>
                <a:srgbClr val="201F1E"/>
              </a:solidFill>
              <a:highlight>
                <a:srgbClr val="FFFFFF"/>
              </a:highlight>
              <a:latin typeface="Calibri"/>
              <a:ea typeface="Calibri"/>
              <a:cs typeface="Calibri"/>
              <a:sym typeface="Calibri"/>
            </a:endParaRPr>
          </a:p>
          <a:p>
            <a:pPr marL="457200" lvl="0" indent="-298450" algn="l" rtl="0">
              <a:lnSpc>
                <a:spcPct val="100000"/>
              </a:lnSpc>
              <a:spcBef>
                <a:spcPts val="0"/>
              </a:spcBef>
              <a:spcAft>
                <a:spcPts val="0"/>
              </a:spcAft>
              <a:buClr>
                <a:srgbClr val="201F1E"/>
              </a:buClr>
              <a:buSzPts val="1100"/>
              <a:buFont typeface="Calibri"/>
              <a:buAutoNum type="arabicPeriod"/>
            </a:pPr>
            <a:r>
              <a:rPr lang="en">
                <a:solidFill>
                  <a:srgbClr val="201F1E"/>
                </a:solidFill>
                <a:highlight>
                  <a:srgbClr val="FFFFFF"/>
                </a:highlight>
                <a:latin typeface="Calibri"/>
                <a:ea typeface="Calibri"/>
                <a:cs typeface="Calibri"/>
                <a:sym typeface="Calibri"/>
              </a:rPr>
              <a:t>Even though there are some new features in this level, Coco is still a great way for you to break down each step of your code and prepare for creating a scratch animation</a:t>
            </a:r>
            <a:endParaRPr>
              <a:solidFill>
                <a:srgbClr val="201F1E"/>
              </a:solidFill>
              <a:highlight>
                <a:srgbClr val="FFFFFF"/>
              </a:highlight>
              <a:latin typeface="Calibri"/>
              <a:ea typeface="Calibri"/>
              <a:cs typeface="Calibri"/>
              <a:sym typeface="Calibri"/>
            </a:endParaRPr>
          </a:p>
          <a:p>
            <a:pPr marL="457200" lvl="0" indent="-298450" algn="l" rtl="0">
              <a:lnSpc>
                <a:spcPct val="100000"/>
              </a:lnSpc>
              <a:spcBef>
                <a:spcPts val="0"/>
              </a:spcBef>
              <a:spcAft>
                <a:spcPts val="0"/>
              </a:spcAft>
              <a:buClr>
                <a:srgbClr val="201F1E"/>
              </a:buClr>
              <a:buSzPts val="1100"/>
              <a:buFont typeface="Calibri"/>
              <a:buAutoNum type="arabicPeriod"/>
            </a:pPr>
            <a:r>
              <a:rPr lang="en">
                <a:solidFill>
                  <a:srgbClr val="201F1E"/>
                </a:solidFill>
                <a:highlight>
                  <a:srgbClr val="FFFFFF"/>
                </a:highlight>
                <a:latin typeface="Calibri"/>
                <a:ea typeface="Calibri"/>
                <a:cs typeface="Calibri"/>
                <a:sym typeface="Calibri"/>
              </a:rPr>
              <a:t>The other two columns remain the same, when you say yes to any of the questions, the block you need will appear in the 3rd column. Remember, if you click on the block a video will appear to show you how the block works.</a:t>
            </a:r>
            <a:endParaRPr>
              <a:solidFill>
                <a:srgbClr val="201F1E"/>
              </a:solidFill>
              <a:highlight>
                <a:srgbClr val="FFFFFF"/>
              </a:highlight>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Introduction to Level 4: Explain you can now write anything in the boxes. We will explain new blocks next lesson.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3237f097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3237f097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With a partner, practice summarizing a familiar story using the graphic organizer provided by your teacher. </a:t>
            </a:r>
            <a:endParaRPr/>
          </a:p>
          <a:p>
            <a:pPr marL="0" lvl="0" indent="0" algn="l" rtl="0">
              <a:lnSpc>
                <a:spcPct val="100000"/>
              </a:lnSpc>
              <a:spcBef>
                <a:spcPts val="0"/>
              </a:spcBef>
              <a:spcAft>
                <a:spcPts val="0"/>
              </a:spcAft>
              <a:buSzPts val="1100"/>
              <a:buNone/>
            </a:pPr>
            <a:r>
              <a:rPr lang="en"/>
              <a:t>Link Here: https://www.dropbox.com/scl/fi/jm43x1gqg71rq204yk4cq/SWBST_Practice-graphic-organizer.docx?dl=0&amp;rlkey=bni0elmi28e8ikw8hwfovryzr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317f04360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1317f04360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17f04360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317f043603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Another category of Scratch block is the ‘Event blocks.” These blocks are yellow where control blocks are more orange in color.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Events in computer science are the triggers for making action happen, like selecting the play button on any screen.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Events in Scratch are represented by the yellow codes including: when flag clicked, when sprite clicked, when key pressed. You’ve already seen the “when flag clicked” event block so today we will review the “when sprite clicked” and “when key pressed” blocks.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317f04360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1317f043603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317f04360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1317f043603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be careful! The block’s default is set to “when space key pressed” which would only start the animation by pressing the space key. (review space key if students are unfamiliar)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solidFill>
                  <a:schemeClr val="dk1"/>
                </a:solidFill>
              </a:rPr>
              <a:t>Instruct students to create an animation of a sport or outside activity they like to do with two Sprites. Use one of the new event blocks for each Sprite. Share with a partner!</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2734c569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g132734c569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Discuss conditionals: In computer science, a condition is something that must be true in order for something to happen. A condition is said to "evaluate to true" or "evaluate to false." In Scratch, any block whose label says "if," "when," or "until" is a sort of conditional construct.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32734c569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132734c569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we will learn about the “if/then” block</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The if () then block is a control block in Scratch. If the condition written inside the block is true, the blocks inside it will run. If the condition is false, the blocks inside the block will be ignored. The condition is only checked once; if the condition turns to false while the script inside the block is running, it will keep running until it has finished. </a:t>
            </a:r>
            <a:endParaRPr>
              <a:solidFill>
                <a:schemeClr val="dk1"/>
              </a:solidFill>
            </a:endParaRPr>
          </a:p>
          <a:p>
            <a:pPr marL="457200" lvl="0" indent="0" algn="l" rtl="0">
              <a:lnSpc>
                <a:spcPct val="115000"/>
              </a:lnSpc>
              <a:spcBef>
                <a:spcPts val="0"/>
              </a:spcBef>
              <a:spcAft>
                <a:spcPts val="0"/>
              </a:spcAft>
              <a:buSzPts val="1100"/>
              <a:buNone/>
            </a:pPr>
            <a:endParaRPr>
              <a:solidFill>
                <a:schemeClr val="dk1"/>
              </a:solidFill>
            </a:endParaRPr>
          </a:p>
          <a:p>
            <a:pPr marL="137160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32734c569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32734c5692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are many ways to use the if/then block. </a:t>
            </a:r>
            <a:r>
              <a:rPr lang="en" sz="1000">
                <a:solidFill>
                  <a:schemeClr val="dk1"/>
                </a:solidFill>
                <a:highlight>
                  <a:srgbClr val="FFFFFF"/>
                </a:highlight>
              </a:rPr>
              <a:t>If the condition inside is true, the blocks inside it will run. If the condition is false, the blocks inside the block will be ignored. </a:t>
            </a:r>
            <a:endParaRPr sz="1000">
              <a:solidFill>
                <a:schemeClr val="dk1"/>
              </a:solidFill>
              <a:highlight>
                <a:srgbClr val="FFFFFF"/>
              </a:highlight>
            </a:endParaRPr>
          </a:p>
          <a:p>
            <a:pPr marL="0" lvl="0" indent="0" algn="l" rtl="0">
              <a:lnSpc>
                <a:spcPct val="100000"/>
              </a:lnSpc>
              <a:spcBef>
                <a:spcPts val="0"/>
              </a:spcBef>
              <a:spcAft>
                <a:spcPts val="0"/>
              </a:spcAft>
              <a:buSzPts val="1100"/>
              <a:buNone/>
            </a:pPr>
            <a:endParaRPr sz="1000">
              <a:solidFill>
                <a:schemeClr val="dk1"/>
              </a:solidFill>
              <a:highlight>
                <a:srgbClr val="FFFFFF"/>
              </a:highlight>
            </a:endParaRPr>
          </a:p>
          <a:p>
            <a:pPr marL="0" lvl="0" indent="0" algn="l" rtl="0">
              <a:lnSpc>
                <a:spcPct val="100000"/>
              </a:lnSpc>
              <a:spcBef>
                <a:spcPts val="0"/>
              </a:spcBef>
              <a:spcAft>
                <a:spcPts val="0"/>
              </a:spcAft>
              <a:buSzPts val="1100"/>
              <a:buNone/>
            </a:pPr>
            <a:r>
              <a:rPr lang="en" sz="1000">
                <a:solidFill>
                  <a:schemeClr val="dk1"/>
                </a:solidFill>
                <a:highlight>
                  <a:srgbClr val="FFFFFF"/>
                </a:highlight>
              </a:rPr>
              <a:t>Watch or share this </a:t>
            </a:r>
            <a:r>
              <a:rPr lang="en" sz="1000" u="sng">
                <a:solidFill>
                  <a:schemeClr val="hlink"/>
                </a:solidFill>
                <a:highlight>
                  <a:srgbClr val="FFFFFF"/>
                </a:highlight>
                <a:hlinkClick r:id="rId3"/>
              </a:rPr>
              <a:t>video</a:t>
            </a:r>
            <a:endParaRPr sz="1000">
              <a:solidFill>
                <a:schemeClr val="dk1"/>
              </a:solidFill>
              <a:highlight>
                <a:srgbClr val="FFFFFF"/>
              </a:high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Create an animation using the “If/Then” block. Have your sprite as question. Using “If/Then” change the backdrop to green if the answer was correct. Once you are done coding, have a partner try your animation and answer the question!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1625" algn="l" rtl="0">
              <a:lnSpc>
                <a:spcPct val="100000"/>
              </a:lnSpc>
              <a:spcBef>
                <a:spcPts val="0"/>
              </a:spcBef>
              <a:spcAft>
                <a:spcPts val="0"/>
              </a:spcAft>
              <a:buClr>
                <a:schemeClr val="dk1"/>
              </a:buClr>
              <a:buSzPts val="1150"/>
              <a:buChar char="●"/>
            </a:pPr>
            <a:r>
              <a:rPr lang="en" sz="1150">
                <a:solidFill>
                  <a:schemeClr val="dk1"/>
                </a:solidFill>
              </a:rPr>
              <a:t>Have students get with a partner or small group and discuss when they may want to use an if/then block in their coding.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237f0971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13237f09717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our next lesson, we will be summarizing and planning how we will animate our summaries in Scratch!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17f04360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317f04360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start with a new vocabulary word!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Have you ever heard the word decompose? Or even decomposition? In science you may have learned about decomposers, those organisms that break things down. Well, today we are going to learn about how we can decompose in both computer science and in our writing and literacy!</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Computer scientists have to solve coding problems and  need to make think about what steps they need to take and what order to do them in.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Sometimes the problem is so big or complex, it can be hard to know where to start.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
              <a:t>Decomposition is when we break a problem down into smaller parts to make it easier to tackle.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It has many advantages. It helps us manage large projects and makes the process of solving a complex problem less scary and much easier to take 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 sz="1150" i="1">
                <a:solidFill>
                  <a:schemeClr val="dk1"/>
                </a:solidFill>
              </a:rPr>
              <a:t>This Unit, we’re going to learn more about decomposition, our final computational thinking concept. Decomposition is going to be key in helping us to animate our new stories in Scratch with more Scratch blocks.”</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According to code.org: “Decompose—To break a hard problem up into smaller, easier ones”</a:t>
            </a:r>
            <a:endParaRPr/>
          </a:p>
          <a:p>
            <a:pPr marL="0" lvl="0" indent="0" algn="l" rtl="0">
              <a:lnSpc>
                <a:spcPct val="100000"/>
              </a:lnSpc>
              <a:spcBef>
                <a:spcPts val="0"/>
              </a:spcBef>
              <a:spcAft>
                <a:spcPts val="0"/>
              </a:spcAft>
              <a:buSzPts val="1100"/>
              <a:buNone/>
            </a:pPr>
            <a:endParaRPr/>
          </a:p>
          <a:p>
            <a:pPr marL="457200" lvl="0" indent="-301625" algn="l" rtl="0">
              <a:lnSpc>
                <a:spcPct val="115000"/>
              </a:lnSpc>
              <a:spcBef>
                <a:spcPts val="0"/>
              </a:spcBef>
              <a:spcAft>
                <a:spcPts val="0"/>
              </a:spcAft>
              <a:buClr>
                <a:schemeClr val="dk1"/>
              </a:buClr>
              <a:buSzPts val="1150"/>
              <a:buChar char="●"/>
            </a:pPr>
            <a:r>
              <a:rPr lang="en" sz="1150" i="1">
                <a:solidFill>
                  <a:schemeClr val="dk1"/>
                </a:solidFill>
              </a:rPr>
              <a:t>This Unit, we’re going to learn more about decomposition, our final computational thinking concept. Decomposition is going to be key in helping us to animate our new stories in Scratch with more Scratch blocks.”</a:t>
            </a:r>
            <a:endParaRPr sz="1150"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solidFill>
                <a:srgbClr val="4285F4"/>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8"/>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8"/>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8"/>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7"/>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7"/>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39"/>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39"/>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39"/>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39"/>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39"/>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39"/>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5" name="Google Shape;6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8" name="Google Shape;68;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9" name="Google Shape;6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cxnSp>
        <p:nvCxnSpPr>
          <p:cNvPr id="71" name="Google Shape;71;p47"/>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72" name="Google Shape;72;p4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73" name="Google Shape;73;p4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74" name="Google Shape;7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4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7" name="Google Shape;77;p4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8" name="Google Shape;78;p4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9" name="Google Shape;7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80"/>
        <p:cNvGrpSpPr/>
        <p:nvPr/>
      </p:nvGrpSpPr>
      <p:grpSpPr>
        <a:xfrm>
          <a:off x="0" y="0"/>
          <a:ext cx="0" cy="0"/>
          <a:chOff x="0" y="0"/>
          <a:chExt cx="0" cy="0"/>
        </a:xfrm>
      </p:grpSpPr>
      <p:sp>
        <p:nvSpPr>
          <p:cNvPr id="81" name="Google Shape;81;p49"/>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82" name="Google Shape;8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5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5" name="Google Shape;85;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6"/>
        <p:cNvGrpSpPr/>
        <p:nvPr/>
      </p:nvGrpSpPr>
      <p:grpSpPr>
        <a:xfrm>
          <a:off x="0" y="0"/>
          <a:ext cx="0" cy="0"/>
          <a:chOff x="0" y="0"/>
          <a:chExt cx="0" cy="0"/>
        </a:xfrm>
      </p:grpSpPr>
      <p:sp>
        <p:nvSpPr>
          <p:cNvPr id="87" name="Google Shape;87;p5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8" name="Google Shape;88;p5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2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0"/>
        <p:cNvGrpSpPr/>
        <p:nvPr/>
      </p:nvGrpSpPr>
      <p:grpSpPr>
        <a:xfrm>
          <a:off x="0" y="0"/>
          <a:ext cx="0" cy="0"/>
          <a:chOff x="0" y="0"/>
          <a:chExt cx="0" cy="0"/>
        </a:xfrm>
      </p:grpSpPr>
      <p:sp>
        <p:nvSpPr>
          <p:cNvPr id="91" name="Google Shape;91;p5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2" name="Google Shape;92;p5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5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94" name="Google Shape;94;p5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95" name="Google Shape;95;p5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96" name="Google Shape;9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7"/>
        <p:cNvGrpSpPr/>
        <p:nvPr/>
      </p:nvGrpSpPr>
      <p:grpSpPr>
        <a:xfrm>
          <a:off x="0" y="0"/>
          <a:ext cx="0" cy="0"/>
          <a:chOff x="0" y="0"/>
          <a:chExt cx="0" cy="0"/>
        </a:xfrm>
      </p:grpSpPr>
      <p:sp>
        <p:nvSpPr>
          <p:cNvPr id="98" name="Google Shape;98;p5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9" name="Google Shape;99;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0"/>
        <p:cNvGrpSpPr/>
        <p:nvPr/>
      </p:nvGrpSpPr>
      <p:grpSpPr>
        <a:xfrm>
          <a:off x="0" y="0"/>
          <a:ext cx="0" cy="0"/>
          <a:chOff x="0" y="0"/>
          <a:chExt cx="0" cy="0"/>
        </a:xfrm>
      </p:grpSpPr>
      <p:sp>
        <p:nvSpPr>
          <p:cNvPr id="101" name="Google Shape;101;p54"/>
          <p:cNvSpPr txBox="1">
            <a:spLocks noGrp="1"/>
          </p:cNvSpPr>
          <p:nvPr>
            <p:ph type="title"/>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endParaRPr/>
          </a:p>
        </p:txBody>
      </p:sp>
      <p:sp>
        <p:nvSpPr>
          <p:cNvPr id="102" name="Google Shape;102;p5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3" name="Google Shape;103;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106"/>
        <p:cNvGrpSpPr/>
        <p:nvPr/>
      </p:nvGrpSpPr>
      <p:grpSpPr>
        <a:xfrm>
          <a:off x="0" y="0"/>
          <a:ext cx="0" cy="0"/>
          <a:chOff x="0" y="0"/>
          <a:chExt cx="0" cy="0"/>
        </a:xfrm>
      </p:grpSpPr>
      <p:sp>
        <p:nvSpPr>
          <p:cNvPr id="107" name="Google Shape;107;p56"/>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08" name="Google Shape;108;p56"/>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09" name="Google Shape;109;p56"/>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110" name="Google Shape;110;p56"/>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1" name="Google Shape;111;p56"/>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12" name="Google Shape;112;p56"/>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34"/>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5"/>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3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35"/>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35"/>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3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6"/>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61" name="Google Shape;61;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62" name="Google Shape;6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_akuIFFpw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63as0v6vnl7xepv/SWBST%202%20min..webm?dl=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opbox.com/s/0cjfpzqmu29ahld/whenthisspriteclicked.mp4?dl=0"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s://www.dropbox.com/s/16uqoju51x5o032/whenkeyispressed4.mp4?dl=0"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dropbox.com/s/ed9tltpfeucytod/if-else.mp4?dl=0" TargetMode="External"/><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ego.gmu.edu/scratchgo/login.php"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dropbox.com/scl/fi/jm43x1gqg71rq204yk4cq/SWBST_Practice-graphic-organizer.docx?dl=0&amp;rlkey=bni0elmi28e8ikw8hwfovryzr" TargetMode="External"/><Relationship Id="rId5" Type="http://schemas.openxmlformats.org/officeDocument/2006/relationships/hyperlink" Target="https://www.dropbox.com/scl/fi/lesi8uwwck9kno1k5de2t/simple-stories-for-summarizing.doc?dl=0&amp;rlkey=60w4qtxmjcwvl2udjklfy9qul" TargetMode="External"/><Relationship Id="rId4" Type="http://schemas.openxmlformats.org/officeDocument/2006/relationships/hyperlink" Target="https://www.youtube.com/watch?v=r_akuIFFpws&amp;ab_channel=LittleCozyNook"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4, lesson 1</a:t>
            </a:r>
            <a:endParaRPr sz="6000"/>
          </a:p>
        </p:txBody>
      </p:sp>
      <p:sp>
        <p:nvSpPr>
          <p:cNvPr id="118" name="Google Shape;118;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Decomposition </a:t>
            </a:r>
            <a:endParaRPr sz="3000"/>
          </a:p>
        </p:txBody>
      </p:sp>
      <p:pic>
        <p:nvPicPr>
          <p:cNvPr id="119" name="Google Shape;119;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21" name="Google Shape;121;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t>
            </a:r>
            <a:r>
              <a:rPr lang="en" sz="800" b="1" i="0" u="none" strike="noStrike" cap="none">
                <a:solidFill>
                  <a:srgbClr val="F16666"/>
                </a:solidFill>
                <a:latin typeface="Arial"/>
                <a:ea typeface="Arial"/>
                <a:cs typeface="Arial"/>
                <a:sym typeface="Arial"/>
              </a:rPr>
              <a:t>Amy Hutchison at </a:t>
            </a:r>
            <a:r>
              <a:rPr lang="en" sz="800" b="1" u="sng">
                <a:solidFill>
                  <a:srgbClr val="F16666"/>
                </a:solidFill>
                <a:hlinkClick r:id="rId5"/>
              </a:rPr>
              <a:t>ahutchison1@ua.edu</a:t>
            </a:r>
            <a:r>
              <a:rPr lang="en" sz="800" b="1" u="sng">
                <a:solidFill>
                  <a:srgbClr val="F16666"/>
                </a:solidFill>
              </a:rPr>
              <a:t> </a:t>
            </a:r>
            <a:endParaRPr sz="800" b="0" i="0" u="none" strike="noStrike" cap="none">
              <a:solidFill>
                <a:srgbClr val="000000"/>
              </a:solidFill>
              <a:latin typeface="Arial"/>
              <a:ea typeface="Arial"/>
              <a:cs typeface="Arial"/>
              <a:sym typeface="Arial"/>
            </a:endParaRPr>
          </a:p>
        </p:txBody>
      </p:sp>
      <p:sp>
        <p:nvSpPr>
          <p:cNvPr id="122" name="Google Shape;122;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627"/>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220">
                <a:latin typeface="Bebas Neue"/>
                <a:ea typeface="Bebas Neue"/>
                <a:cs typeface="Bebas Neue"/>
                <a:sym typeface="Bebas Neue"/>
              </a:rPr>
              <a:t>Can you think of more examples?</a:t>
            </a:r>
            <a:endParaRPr sz="4220">
              <a:latin typeface="Bebas Neue"/>
              <a:ea typeface="Bebas Neue"/>
              <a:cs typeface="Bebas Neue"/>
              <a:sym typeface="Bebas Neue"/>
            </a:endParaRPr>
          </a:p>
        </p:txBody>
      </p:sp>
      <p:sp>
        <p:nvSpPr>
          <p:cNvPr id="184" name="Google Shape;184;p14"/>
          <p:cNvSpPr txBox="1"/>
          <p:nvPr/>
        </p:nvSpPr>
        <p:spPr>
          <a:xfrm>
            <a:off x="274025" y="4511875"/>
            <a:ext cx="8568000" cy="5694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 sz="2500" b="0" i="0" u="none" strike="noStrike" cap="none">
                <a:solidFill>
                  <a:schemeClr val="lt1"/>
                </a:solidFill>
                <a:latin typeface="Bebas Neue"/>
                <a:ea typeface="Bebas Neue"/>
                <a:cs typeface="Bebas Neue"/>
                <a:sym typeface="Bebas Neue"/>
              </a:rPr>
              <a:t>Pause Here</a:t>
            </a:r>
            <a:endParaRPr sz="25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Decomposition</a:t>
            </a:r>
            <a:endParaRPr/>
          </a:p>
        </p:txBody>
      </p:sp>
      <p:sp>
        <p:nvSpPr>
          <p:cNvPr id="190" name="Google Shape;190;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In literacy, we use decomposition quite often:</a:t>
            </a:r>
            <a:endParaRPr/>
          </a:p>
          <a:p>
            <a:pPr marL="457200" lvl="0" indent="-342900" algn="l" rtl="0">
              <a:lnSpc>
                <a:spcPct val="115000"/>
              </a:lnSpc>
              <a:spcBef>
                <a:spcPts val="1200"/>
              </a:spcBef>
              <a:spcAft>
                <a:spcPts val="0"/>
              </a:spcAft>
              <a:buSzPts val="1800"/>
              <a:buChar char="●"/>
            </a:pPr>
            <a:r>
              <a:rPr lang="en"/>
              <a:t>When we sound words out (mis-com-mu-ni-cate)</a:t>
            </a:r>
            <a:endParaRPr/>
          </a:p>
          <a:p>
            <a:pPr marL="457200" lvl="0" indent="-342900" algn="l" rtl="0">
              <a:lnSpc>
                <a:spcPct val="115000"/>
              </a:lnSpc>
              <a:spcBef>
                <a:spcPts val="0"/>
              </a:spcBef>
              <a:spcAft>
                <a:spcPts val="0"/>
              </a:spcAft>
              <a:buSzPts val="1800"/>
              <a:buChar char="●"/>
            </a:pPr>
            <a:r>
              <a:rPr lang="en"/>
              <a:t>When we edit and fix mistakes</a:t>
            </a:r>
            <a:endParaRPr/>
          </a:p>
          <a:p>
            <a:pPr marL="457200" lvl="0" indent="-342900" algn="l" rtl="0">
              <a:lnSpc>
                <a:spcPct val="115000"/>
              </a:lnSpc>
              <a:spcBef>
                <a:spcPts val="0"/>
              </a:spcBef>
              <a:spcAft>
                <a:spcPts val="0"/>
              </a:spcAft>
              <a:buSzPts val="1800"/>
              <a:buChar char="●"/>
            </a:pPr>
            <a:r>
              <a:rPr lang="en"/>
              <a:t>When we create a set of instructions</a:t>
            </a:r>
            <a:endParaRPr/>
          </a:p>
          <a:p>
            <a:pPr marL="457200" lvl="0" indent="-342900" algn="l" rtl="0">
              <a:lnSpc>
                <a:spcPct val="115000"/>
              </a:lnSpc>
              <a:spcBef>
                <a:spcPts val="0"/>
              </a:spcBef>
              <a:spcAft>
                <a:spcPts val="0"/>
              </a:spcAft>
              <a:buSzPts val="1800"/>
              <a:buChar char="●"/>
            </a:pPr>
            <a:r>
              <a:rPr lang="en"/>
              <a:t>When we share the main idea</a:t>
            </a:r>
            <a:endParaRPr/>
          </a:p>
          <a:p>
            <a:pPr marL="457200" lvl="0" indent="-342900" algn="l" rtl="0">
              <a:lnSpc>
                <a:spcPct val="115000"/>
              </a:lnSpc>
              <a:spcBef>
                <a:spcPts val="0"/>
              </a:spcBef>
              <a:spcAft>
                <a:spcPts val="0"/>
              </a:spcAft>
              <a:buSzPts val="1800"/>
              <a:buChar char="●"/>
            </a:pPr>
            <a:r>
              <a:rPr lang="en"/>
              <a:t>When we create a summary of a story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490249" y="526350"/>
            <a:ext cx="8080873"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SUMMARY: restates the main ideas of a story in your own words</a:t>
            </a:r>
            <a:endParaRPr sz="4000" b="1">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We decompose when we summarize!</a:t>
            </a:r>
            <a:endParaRPr/>
          </a:p>
        </p:txBody>
      </p:sp>
      <p:sp>
        <p:nvSpPr>
          <p:cNvPr id="201" name="Google Shape;20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A summary restates the</a:t>
            </a:r>
            <a:r>
              <a:rPr lang="en" b="1"/>
              <a:t> main ideas of a story in your own words.</a:t>
            </a:r>
            <a:r>
              <a:rPr lang="en"/>
              <a:t> </a:t>
            </a:r>
            <a:endParaRPr/>
          </a:p>
          <a:p>
            <a:pPr marL="0" lvl="0" indent="0" algn="l" rtl="0">
              <a:lnSpc>
                <a:spcPct val="115000"/>
              </a:lnSpc>
              <a:spcBef>
                <a:spcPts val="1200"/>
              </a:spcBef>
              <a:spcAft>
                <a:spcPts val="0"/>
              </a:spcAft>
              <a:buSzPts val="1800"/>
              <a:buNone/>
            </a:pPr>
            <a:r>
              <a:rPr lang="en"/>
              <a:t>Ask yourselves these questions while summarizing: </a:t>
            </a:r>
            <a:endParaRPr/>
          </a:p>
          <a:p>
            <a:pPr marL="457200" lvl="0" indent="-342900" algn="l" rtl="0">
              <a:lnSpc>
                <a:spcPct val="115000"/>
              </a:lnSpc>
              <a:spcBef>
                <a:spcPts val="1200"/>
              </a:spcBef>
              <a:spcAft>
                <a:spcPts val="0"/>
              </a:spcAft>
              <a:buSzPts val="1800"/>
              <a:buAutoNum type="arabicPeriod"/>
            </a:pPr>
            <a:r>
              <a:rPr lang="en"/>
              <a:t>What are the main ideas of the story I just read?</a:t>
            </a:r>
            <a:endParaRPr/>
          </a:p>
          <a:p>
            <a:pPr marL="457200" lvl="0" indent="-342900" algn="l" rtl="0">
              <a:lnSpc>
                <a:spcPct val="115000"/>
              </a:lnSpc>
              <a:spcBef>
                <a:spcPts val="0"/>
              </a:spcBef>
              <a:spcAft>
                <a:spcPts val="0"/>
              </a:spcAft>
              <a:buSzPts val="1800"/>
              <a:buAutoNum type="arabicPeriod"/>
            </a:pPr>
            <a:r>
              <a:rPr lang="en"/>
              <a:t>What details from the story are important to include in my summary?</a:t>
            </a:r>
            <a:endParaRPr/>
          </a:p>
          <a:p>
            <a:pPr marL="457200" lvl="0" indent="-342900" algn="l" rtl="0">
              <a:lnSpc>
                <a:spcPct val="115000"/>
              </a:lnSpc>
              <a:spcBef>
                <a:spcPts val="0"/>
              </a:spcBef>
              <a:spcAft>
                <a:spcPts val="0"/>
              </a:spcAft>
              <a:buSzPts val="1800"/>
              <a:buAutoNum type="arabicPeriod"/>
            </a:pPr>
            <a:r>
              <a:rPr lang="en"/>
              <a:t>What details from the story are </a:t>
            </a:r>
            <a:r>
              <a:rPr lang="en" i="1"/>
              <a:t>not </a:t>
            </a:r>
            <a:r>
              <a:rPr lang="en"/>
              <a:t>that important to the main idea?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Somebody… wanted…but….so…. Then</a:t>
            </a:r>
            <a:endParaRPr/>
          </a:p>
        </p:txBody>
      </p:sp>
      <p:sp>
        <p:nvSpPr>
          <p:cNvPr id="207" name="Google Shape;207;p19"/>
          <p:cNvSpPr txBox="1">
            <a:spLocks noGrp="1"/>
          </p:cNvSpPr>
          <p:nvPr>
            <p:ph type="body" idx="1"/>
          </p:nvPr>
        </p:nvSpPr>
        <p:spPr>
          <a:xfrm>
            <a:off x="375975" y="1319650"/>
            <a:ext cx="5213700" cy="3416400"/>
          </a:xfrm>
          <a:prstGeom prst="rect">
            <a:avLst/>
          </a:prstGeom>
          <a:noFill/>
          <a:ln>
            <a:noFill/>
          </a:ln>
        </p:spPr>
        <p:txBody>
          <a:bodyPr spcFirstLastPara="1" wrap="square" lIns="91425" tIns="91425" rIns="91425" bIns="91425" anchor="t" anchorCtr="0">
            <a:normAutofit fontScale="77500" lnSpcReduction="20000"/>
          </a:bodyPr>
          <a:lstStyle/>
          <a:p>
            <a:pPr marL="457200" lvl="0" indent="-353060" algn="l" rtl="0">
              <a:lnSpc>
                <a:spcPct val="115000"/>
              </a:lnSpc>
              <a:spcBef>
                <a:spcPts val="0"/>
              </a:spcBef>
              <a:spcAft>
                <a:spcPts val="0"/>
              </a:spcAft>
              <a:buSzPct val="100000"/>
              <a:buChar char="●"/>
            </a:pPr>
            <a:r>
              <a:rPr lang="en" sz="2800" b="1"/>
              <a:t>Somebody</a:t>
            </a:r>
            <a:r>
              <a:rPr lang="en" sz="2800"/>
              <a:t>: Character</a:t>
            </a:r>
            <a:endParaRPr sz="2800"/>
          </a:p>
          <a:p>
            <a:pPr marL="457200" lvl="0" indent="-353060" algn="l" rtl="0">
              <a:lnSpc>
                <a:spcPct val="115000"/>
              </a:lnSpc>
              <a:spcBef>
                <a:spcPts val="0"/>
              </a:spcBef>
              <a:spcAft>
                <a:spcPts val="0"/>
              </a:spcAft>
              <a:buSzPct val="100000"/>
              <a:buChar char="●"/>
            </a:pPr>
            <a:r>
              <a:rPr lang="en" sz="2800" b="1"/>
              <a:t>Wanted</a:t>
            </a:r>
            <a:r>
              <a:rPr lang="en" sz="2800"/>
              <a:t>: Goal/motivation</a:t>
            </a:r>
            <a:endParaRPr sz="2800"/>
          </a:p>
          <a:p>
            <a:pPr marL="457200" lvl="0" indent="-353060" algn="l" rtl="0">
              <a:lnSpc>
                <a:spcPct val="115000"/>
              </a:lnSpc>
              <a:spcBef>
                <a:spcPts val="0"/>
              </a:spcBef>
              <a:spcAft>
                <a:spcPts val="0"/>
              </a:spcAft>
              <a:buSzPct val="100000"/>
              <a:buChar char="●"/>
            </a:pPr>
            <a:r>
              <a:rPr lang="en" sz="2800" b="1"/>
              <a:t>But</a:t>
            </a:r>
            <a:r>
              <a:rPr lang="en" sz="2800"/>
              <a:t>: Conflict/problem</a:t>
            </a:r>
            <a:endParaRPr sz="2800"/>
          </a:p>
          <a:p>
            <a:pPr marL="457200" lvl="0" indent="-353060" algn="l" rtl="0">
              <a:lnSpc>
                <a:spcPct val="115000"/>
              </a:lnSpc>
              <a:spcBef>
                <a:spcPts val="0"/>
              </a:spcBef>
              <a:spcAft>
                <a:spcPts val="0"/>
              </a:spcAft>
              <a:buSzPct val="100000"/>
              <a:buChar char="●"/>
            </a:pPr>
            <a:r>
              <a:rPr lang="en" sz="2800" b="1"/>
              <a:t>So</a:t>
            </a:r>
            <a:r>
              <a:rPr lang="en" sz="2800"/>
              <a:t>: Resolution</a:t>
            </a:r>
            <a:endParaRPr sz="2800"/>
          </a:p>
          <a:p>
            <a:pPr marL="457200" lvl="0" indent="-353060" algn="l" rtl="0">
              <a:lnSpc>
                <a:spcPct val="115000"/>
              </a:lnSpc>
              <a:spcBef>
                <a:spcPts val="0"/>
              </a:spcBef>
              <a:spcAft>
                <a:spcPts val="0"/>
              </a:spcAft>
              <a:buSzPct val="100000"/>
              <a:buChar char="●"/>
            </a:pPr>
            <a:r>
              <a:rPr lang="en" sz="2800" b="1"/>
              <a:t>Then</a:t>
            </a:r>
            <a:r>
              <a:rPr lang="en" sz="2800"/>
              <a:t>: How does it end?</a:t>
            </a:r>
            <a:endParaRPr sz="2800"/>
          </a:p>
          <a:p>
            <a:pPr marL="0" lvl="0" indent="0" algn="l" rtl="0">
              <a:lnSpc>
                <a:spcPct val="115000"/>
              </a:lnSpc>
              <a:spcBef>
                <a:spcPts val="0"/>
              </a:spcBef>
              <a:spcAft>
                <a:spcPts val="0"/>
              </a:spcAft>
              <a:buSzPct val="82949"/>
              <a:buNone/>
            </a:pPr>
            <a:endParaRPr sz="2800"/>
          </a:p>
          <a:p>
            <a:pPr marL="0" lvl="0" indent="0" algn="l" rtl="0">
              <a:lnSpc>
                <a:spcPct val="115000"/>
              </a:lnSpc>
              <a:spcBef>
                <a:spcPts val="0"/>
              </a:spcBef>
              <a:spcAft>
                <a:spcPts val="0"/>
              </a:spcAft>
              <a:buSzPct val="82949"/>
              <a:buNone/>
            </a:pPr>
            <a:r>
              <a:rPr lang="en" sz="2800" u="sng">
                <a:solidFill>
                  <a:schemeClr val="hlink"/>
                </a:solidFill>
                <a:hlinkClick r:id="rId3"/>
              </a:rPr>
              <a:t>Here is a link</a:t>
            </a:r>
            <a:r>
              <a:rPr lang="en" sz="2800"/>
              <a:t> to a YouTube video of the story of Little Red Riding Hood that you can use to remind yourselves of the story if you would like! </a:t>
            </a:r>
            <a:endParaRPr sz="2800"/>
          </a:p>
          <a:p>
            <a:pPr marL="0" lvl="0" indent="0" algn="l" rtl="0">
              <a:lnSpc>
                <a:spcPct val="115000"/>
              </a:lnSpc>
              <a:spcBef>
                <a:spcPts val="1200"/>
              </a:spcBef>
              <a:spcAft>
                <a:spcPts val="1200"/>
              </a:spcAft>
              <a:buSzPct val="100000"/>
              <a:buNone/>
            </a:pPr>
            <a:endParaRPr/>
          </a:p>
        </p:txBody>
      </p:sp>
      <p:pic>
        <p:nvPicPr>
          <p:cNvPr id="208" name="Google Shape;208;p19"/>
          <p:cNvPicPr preferRelativeResize="0"/>
          <p:nvPr/>
        </p:nvPicPr>
        <p:blipFill rotWithShape="1">
          <a:blip r:embed="rId4">
            <a:alphaModFix/>
          </a:blip>
          <a:srcRect/>
          <a:stretch/>
        </p:blipFill>
        <p:spPr>
          <a:xfrm>
            <a:off x="5767575" y="782750"/>
            <a:ext cx="3064735" cy="40559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Coco, Level 5</a:t>
            </a:r>
            <a:endParaRPr/>
          </a:p>
        </p:txBody>
      </p:sp>
      <p:sp>
        <p:nvSpPr>
          <p:cNvPr id="214" name="Google Shape;214;p11"/>
          <p:cNvSpPr txBox="1">
            <a:spLocks noGrp="1"/>
          </p:cNvSpPr>
          <p:nvPr>
            <p:ph type="body" idx="1"/>
          </p:nvPr>
        </p:nvSpPr>
        <p:spPr>
          <a:xfrm>
            <a:off x="311700" y="1152475"/>
            <a:ext cx="3564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a:t>Can write in ANY kind of story</a:t>
            </a:r>
            <a:endParaRPr/>
          </a:p>
          <a:p>
            <a:pPr marL="457200" lvl="0" indent="-342900" algn="l" rtl="0">
              <a:lnSpc>
                <a:spcPct val="115000"/>
              </a:lnSpc>
              <a:spcBef>
                <a:spcPts val="0"/>
              </a:spcBef>
              <a:spcAft>
                <a:spcPts val="0"/>
              </a:spcAft>
              <a:buSzPts val="1800"/>
              <a:buAutoNum type="arabicPeriod"/>
            </a:pPr>
            <a:r>
              <a:rPr lang="en"/>
              <a:t>New questions for animating your story</a:t>
            </a:r>
            <a:endParaRPr/>
          </a:p>
          <a:p>
            <a:pPr marL="914400" lvl="1" indent="-317500" algn="l" rtl="0">
              <a:lnSpc>
                <a:spcPct val="115000"/>
              </a:lnSpc>
              <a:spcBef>
                <a:spcPts val="0"/>
              </a:spcBef>
              <a:spcAft>
                <a:spcPts val="0"/>
              </a:spcAft>
              <a:buSzPts val="1400"/>
              <a:buAutoNum type="alphaLcPeriod"/>
            </a:pPr>
            <a:r>
              <a:rPr lang="en"/>
              <a:t>New motion blocks</a:t>
            </a:r>
            <a:endParaRPr/>
          </a:p>
          <a:p>
            <a:pPr marL="914400" lvl="1" indent="-317500" algn="l" rtl="0">
              <a:lnSpc>
                <a:spcPct val="115000"/>
              </a:lnSpc>
              <a:spcBef>
                <a:spcPts val="0"/>
              </a:spcBef>
              <a:spcAft>
                <a:spcPts val="0"/>
              </a:spcAft>
              <a:buSzPts val="1400"/>
              <a:buAutoNum type="alphaLcPeriod"/>
            </a:pPr>
            <a:r>
              <a:rPr lang="en"/>
              <a:t>New sound blocks</a:t>
            </a:r>
            <a:endParaRPr/>
          </a:p>
          <a:p>
            <a:pPr marL="914400" lvl="1" indent="-317500" algn="l" rtl="0">
              <a:lnSpc>
                <a:spcPct val="115000"/>
              </a:lnSpc>
              <a:spcBef>
                <a:spcPts val="0"/>
              </a:spcBef>
              <a:spcAft>
                <a:spcPts val="0"/>
              </a:spcAft>
              <a:buSzPts val="1400"/>
              <a:buAutoNum type="alphaLcPeriod"/>
            </a:pPr>
            <a:r>
              <a:rPr lang="en"/>
              <a:t>New look blocks</a:t>
            </a:r>
            <a:endParaRPr/>
          </a:p>
          <a:p>
            <a:pPr marL="914400" lvl="1" indent="-317500" algn="l" rtl="0">
              <a:lnSpc>
                <a:spcPct val="115000"/>
              </a:lnSpc>
              <a:spcBef>
                <a:spcPts val="0"/>
              </a:spcBef>
              <a:spcAft>
                <a:spcPts val="0"/>
              </a:spcAft>
              <a:buSzPts val="1400"/>
              <a:buAutoNum type="alphaLcPeriod"/>
            </a:pPr>
            <a:r>
              <a:rPr lang="en"/>
              <a:t>New control blocks</a:t>
            </a:r>
            <a:endParaRPr/>
          </a:p>
          <a:p>
            <a:pPr marL="457200" lvl="0" indent="-342900" algn="l" rtl="0">
              <a:lnSpc>
                <a:spcPct val="115000"/>
              </a:lnSpc>
              <a:spcBef>
                <a:spcPts val="0"/>
              </a:spcBef>
              <a:spcAft>
                <a:spcPts val="0"/>
              </a:spcAft>
              <a:buSzPts val="1800"/>
              <a:buAutoNum type="arabicPeriod"/>
            </a:pPr>
            <a:r>
              <a:rPr lang="en"/>
              <a:t>Coco still helps you decompose your coding!</a:t>
            </a:r>
            <a:endParaRPr/>
          </a:p>
        </p:txBody>
      </p:sp>
      <p:sp>
        <p:nvSpPr>
          <p:cNvPr id="215" name="Google Shape;215;p11"/>
          <p:cNvSpPr/>
          <p:nvPr/>
        </p:nvSpPr>
        <p:spPr>
          <a:xfrm>
            <a:off x="3470350" y="1419775"/>
            <a:ext cx="1234200" cy="170400"/>
          </a:xfrm>
          <a:prstGeom prst="right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11"/>
          <p:cNvPicPr preferRelativeResize="0"/>
          <p:nvPr/>
        </p:nvPicPr>
        <p:blipFill rotWithShape="1">
          <a:blip r:embed="rId3">
            <a:alphaModFix/>
          </a:blip>
          <a:srcRect r="61699"/>
          <a:stretch/>
        </p:blipFill>
        <p:spPr>
          <a:xfrm>
            <a:off x="4947275" y="414076"/>
            <a:ext cx="3746876" cy="4508525"/>
          </a:xfrm>
          <a:prstGeom prst="rect">
            <a:avLst/>
          </a:prstGeom>
          <a:noFill/>
          <a:ln>
            <a:noFill/>
          </a:ln>
        </p:spPr>
      </p:pic>
      <p:sp>
        <p:nvSpPr>
          <p:cNvPr id="217" name="Google Shape;217;p11"/>
          <p:cNvSpPr/>
          <p:nvPr/>
        </p:nvSpPr>
        <p:spPr>
          <a:xfrm>
            <a:off x="4572000" y="2706150"/>
            <a:ext cx="1785000" cy="170400"/>
          </a:xfrm>
          <a:prstGeom prst="rightArrow">
            <a:avLst>
              <a:gd name="adj1" fmla="val 50000"/>
              <a:gd name="adj2" fmla="val 5000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0"/>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Video Model</a:t>
            </a:r>
            <a:endParaRPr/>
          </a:p>
          <a:p>
            <a:pPr marL="0" lvl="0" indent="0" algn="l" rtl="0">
              <a:lnSpc>
                <a:spcPct val="115000"/>
              </a:lnSpc>
              <a:spcBef>
                <a:spcPts val="0"/>
              </a:spcBef>
              <a:spcAft>
                <a:spcPts val="0"/>
              </a:spcAft>
              <a:buSzPts val="4800"/>
              <a:buNone/>
            </a:pPr>
            <a:r>
              <a:rPr lang="en" sz="1800" u="sng">
                <a:solidFill>
                  <a:schemeClr val="hlink"/>
                </a:solidFill>
                <a:latin typeface="Proxima Nova"/>
                <a:ea typeface="Proxima Nova"/>
                <a:cs typeface="Proxima Nova"/>
                <a:sym typeface="Proxima Nova"/>
                <a:hlinkClick r:id="rId3"/>
              </a:rPr>
              <a:t>Somebody Wanted But So Then Tutorial Link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3237f09717_0_0"/>
          <p:cNvSpPr/>
          <p:nvPr/>
        </p:nvSpPr>
        <p:spPr>
          <a:xfrm>
            <a:off x="1220175" y="693475"/>
            <a:ext cx="6379800" cy="3099300"/>
          </a:xfrm>
          <a:prstGeom prst="cloudCallout">
            <a:avLst>
              <a:gd name="adj1" fmla="val -20833"/>
              <a:gd name="adj2" fmla="val 62500"/>
            </a:avLst>
          </a:prstGeom>
          <a:solidFill>
            <a:srgbClr val="1C3AA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Proxima Nova"/>
                <a:ea typeface="Proxima Nova"/>
                <a:cs typeface="Proxima Nova"/>
                <a:sym typeface="Proxima Nova"/>
              </a:rPr>
              <a:t>Your turn! Practice summarizing with a partner.</a:t>
            </a:r>
            <a:endParaRPr sz="32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317f043603_0_19"/>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6800"/>
              <a:buNone/>
            </a:pPr>
            <a:r>
              <a:rPr lang="en" b="1">
                <a:latin typeface="Proxima Nova"/>
                <a:ea typeface="Proxima Nova"/>
                <a:cs typeface="Proxima Nova"/>
                <a:sym typeface="Proxima Nova"/>
              </a:rPr>
              <a:t>New scratch blocks</a:t>
            </a:r>
            <a:endParaRPr b="1">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6"/>
        <p:cNvGrpSpPr/>
        <p:nvPr/>
      </p:nvGrpSpPr>
      <p:grpSpPr>
        <a:xfrm>
          <a:off x="0" y="0"/>
          <a:ext cx="0" cy="0"/>
          <a:chOff x="0" y="0"/>
          <a:chExt cx="0" cy="0"/>
        </a:xfrm>
      </p:grpSpPr>
      <p:sp>
        <p:nvSpPr>
          <p:cNvPr id="237" name="Google Shape;237;g1317f043603_0_23"/>
          <p:cNvSpPr txBox="1"/>
          <p:nvPr/>
        </p:nvSpPr>
        <p:spPr>
          <a:xfrm>
            <a:off x="4491900" y="-40200"/>
            <a:ext cx="4652100" cy="5223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p:txBody>
      </p:sp>
      <p:sp>
        <p:nvSpPr>
          <p:cNvPr id="238" name="Google Shape;238;g1317f043603_0_23"/>
          <p:cNvSpPr txBox="1">
            <a:spLocks noGrp="1"/>
          </p:cNvSpPr>
          <p:nvPr>
            <p:ph type="title"/>
          </p:nvPr>
        </p:nvSpPr>
        <p:spPr>
          <a:xfrm>
            <a:off x="205750" y="526350"/>
            <a:ext cx="4429800" cy="4273200"/>
          </a:xfrm>
          <a:prstGeom prst="rect">
            <a:avLst/>
          </a:prstGeom>
          <a:noFill/>
          <a:ln>
            <a:noFill/>
          </a:ln>
          <a:effectLst>
            <a:outerShdw blurRad="57150" dist="19050" dir="5400000" algn="bl" rotWithShape="0">
              <a:srgbClr val="000000">
                <a:alpha val="49019"/>
              </a:srgbClr>
            </a:outerShdw>
            <a:reflection dist="38100" dir="5400000" fadeDir="5400012" sy="-100000" algn="bl" rotWithShape="0"/>
          </a:effectLst>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Event Blocks</a:t>
            </a:r>
            <a:endParaRPr>
              <a:latin typeface="Bebas Neue"/>
              <a:ea typeface="Bebas Neue"/>
              <a:cs typeface="Bebas Neue"/>
              <a:sym typeface="Bebas Neue"/>
            </a:endParaRPr>
          </a:p>
        </p:txBody>
      </p:sp>
      <p:pic>
        <p:nvPicPr>
          <p:cNvPr id="239" name="Google Shape;239;g1317f043603_0_23"/>
          <p:cNvPicPr preferRelativeResize="0"/>
          <p:nvPr/>
        </p:nvPicPr>
        <p:blipFill rotWithShape="1">
          <a:blip r:embed="rId3">
            <a:alphaModFix/>
          </a:blip>
          <a:srcRect/>
          <a:stretch/>
        </p:blipFill>
        <p:spPr>
          <a:xfrm>
            <a:off x="4801350" y="168900"/>
            <a:ext cx="2502025" cy="1561425"/>
          </a:xfrm>
          <a:prstGeom prst="rect">
            <a:avLst/>
          </a:prstGeom>
          <a:noFill/>
          <a:ln>
            <a:noFill/>
          </a:ln>
        </p:spPr>
      </p:pic>
      <p:pic>
        <p:nvPicPr>
          <p:cNvPr id="240" name="Google Shape;240;g1317f043603_0_23"/>
          <p:cNvPicPr preferRelativeResize="0"/>
          <p:nvPr/>
        </p:nvPicPr>
        <p:blipFill rotWithShape="1">
          <a:blip r:embed="rId4">
            <a:alphaModFix/>
          </a:blip>
          <a:srcRect/>
          <a:stretch/>
        </p:blipFill>
        <p:spPr>
          <a:xfrm>
            <a:off x="4801347" y="1969160"/>
            <a:ext cx="2832950" cy="1205175"/>
          </a:xfrm>
          <a:prstGeom prst="rect">
            <a:avLst/>
          </a:prstGeom>
          <a:noFill/>
          <a:ln>
            <a:noFill/>
          </a:ln>
        </p:spPr>
      </p:pic>
      <p:pic>
        <p:nvPicPr>
          <p:cNvPr id="241" name="Google Shape;241;g1317f043603_0_23"/>
          <p:cNvPicPr preferRelativeResize="0"/>
          <p:nvPr/>
        </p:nvPicPr>
        <p:blipFill rotWithShape="1">
          <a:blip r:embed="rId5">
            <a:alphaModFix/>
          </a:blip>
          <a:srcRect/>
          <a:stretch/>
        </p:blipFill>
        <p:spPr>
          <a:xfrm>
            <a:off x="4648950" y="3594374"/>
            <a:ext cx="3393930" cy="1205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128" name="Google Shape;128;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7"/>
              <a:buNone/>
            </a:pPr>
            <a:r>
              <a:rPr lang="en" sz="7200"/>
              <a:t>In this lesson, students will use a summary strategy to decompose a story in Coco.</a:t>
            </a:r>
            <a:endParaRPr sz="7200"/>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129" name="Google Shape;129;p2"/>
          <p:cNvSpPr txBox="1"/>
          <p:nvPr/>
        </p:nvSpPr>
        <p:spPr>
          <a:xfrm>
            <a:off x="239300" y="2480550"/>
            <a:ext cx="42603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 writing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e)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130" name="Google Shape;130;p2"/>
          <p:cNvSpPr txBox="1"/>
          <p:nvPr/>
        </p:nvSpPr>
        <p:spPr>
          <a:xfrm>
            <a:off x="4499600" y="2571750"/>
            <a:ext cx="4260300" cy="1139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break down (decompose) a larger problem into smaller sub-problems, independently or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317f043603_0_90"/>
          <p:cNvSpPr txBox="1">
            <a:spLocks noGrp="1"/>
          </p:cNvSpPr>
          <p:nvPr>
            <p:ph type="title"/>
          </p:nvPr>
        </p:nvSpPr>
        <p:spPr>
          <a:xfrm rot="-484">
            <a:off x="245303" y="23942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When This sprite clicked block (</a:t>
            </a:r>
            <a:r>
              <a:rPr lang="en" u="sng">
                <a:solidFill>
                  <a:schemeClr val="accent5"/>
                </a:solidFill>
                <a:hlinkClick r:id="rId3">
                  <a:extLst>
                    <a:ext uri="{A12FA001-AC4F-418D-AE19-62706E023703}">
                      <ahyp:hlinkClr xmlns:ahyp="http://schemas.microsoft.com/office/drawing/2018/hyperlinkcolor" val="tx"/>
                    </a:ext>
                  </a:extLst>
                </a:hlinkClick>
              </a:rPr>
              <a:t>VIDEO</a:t>
            </a:r>
            <a:r>
              <a:rPr lang="en"/>
              <a:t>) </a:t>
            </a:r>
            <a:endParaRPr/>
          </a:p>
        </p:txBody>
      </p:sp>
      <p:sp>
        <p:nvSpPr>
          <p:cNvPr id="247" name="Google Shape;247;g1317f043603_0_90"/>
          <p:cNvSpPr txBox="1">
            <a:spLocks noGrp="1"/>
          </p:cNvSpPr>
          <p:nvPr>
            <p:ph type="body" idx="1"/>
          </p:nvPr>
        </p:nvSpPr>
        <p:spPr>
          <a:xfrm>
            <a:off x="593750" y="4569825"/>
            <a:ext cx="8958000" cy="670800"/>
          </a:xfrm>
          <a:prstGeom prst="rect">
            <a:avLst/>
          </a:prstGeom>
          <a:noFill/>
          <a:ln>
            <a:noFill/>
          </a:ln>
        </p:spPr>
        <p:txBody>
          <a:bodyPr spcFirstLastPara="1" wrap="square" lIns="91425" tIns="91425" rIns="91425" bIns="91425" anchor="t" anchorCtr="0">
            <a:normAutofit fontScale="40000" lnSpcReduction="10000"/>
          </a:bodyPr>
          <a:lstStyle/>
          <a:p>
            <a:pPr marL="0" lvl="0" indent="0" algn="ctr" rtl="0">
              <a:lnSpc>
                <a:spcPct val="115000"/>
              </a:lnSpc>
              <a:spcBef>
                <a:spcPts val="0"/>
              </a:spcBef>
              <a:spcAft>
                <a:spcPts val="0"/>
              </a:spcAft>
              <a:buSzPct val="90000"/>
              <a:buNone/>
            </a:pPr>
            <a:r>
              <a:rPr lang="en" sz="8000"/>
              <a:t>Starts the animation by clicking the sprite on the screen. </a:t>
            </a:r>
            <a:endParaRPr/>
          </a:p>
          <a:p>
            <a:pPr marL="0" lvl="0" indent="0" algn="l" rtl="0">
              <a:lnSpc>
                <a:spcPct val="115000"/>
              </a:lnSpc>
              <a:spcBef>
                <a:spcPts val="0"/>
              </a:spcBef>
              <a:spcAft>
                <a:spcPts val="0"/>
              </a:spcAft>
              <a:buSzPct val="100000"/>
              <a:buNone/>
            </a:pPr>
            <a:endParaRPr/>
          </a:p>
        </p:txBody>
      </p:sp>
      <p:pic>
        <p:nvPicPr>
          <p:cNvPr id="248" name="Google Shape;248;g1317f043603_0_90"/>
          <p:cNvPicPr preferRelativeResize="0"/>
          <p:nvPr/>
        </p:nvPicPr>
        <p:blipFill rotWithShape="1">
          <a:blip r:embed="rId4">
            <a:alphaModFix/>
          </a:blip>
          <a:srcRect/>
          <a:stretch/>
        </p:blipFill>
        <p:spPr>
          <a:xfrm>
            <a:off x="152400" y="994150"/>
            <a:ext cx="8792865" cy="3423274"/>
          </a:xfrm>
          <a:prstGeom prst="rect">
            <a:avLst/>
          </a:prstGeom>
          <a:noFill/>
          <a:ln>
            <a:noFill/>
          </a:ln>
        </p:spPr>
      </p:pic>
      <p:sp>
        <p:nvSpPr>
          <p:cNvPr id="249" name="Google Shape;249;g1317f043603_0_90"/>
          <p:cNvSpPr/>
          <p:nvPr/>
        </p:nvSpPr>
        <p:spPr>
          <a:xfrm rot="726301">
            <a:off x="5444168" y="203347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317f043603_0_90"/>
          <p:cNvSpPr txBox="1"/>
          <p:nvPr/>
        </p:nvSpPr>
        <p:spPr>
          <a:xfrm>
            <a:off x="4368925" y="2836600"/>
            <a:ext cx="2439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roxima Nova"/>
                <a:ea typeface="Proxima Nova"/>
                <a:cs typeface="Proxima Nova"/>
                <a:sym typeface="Proxima Nova"/>
              </a:rPr>
              <a:t>Click the sprite</a:t>
            </a:r>
            <a:endParaRPr sz="2200" b="0" i="0" u="none" strike="noStrike" cap="none">
              <a:solidFill>
                <a:srgbClr val="000000"/>
              </a:solidFill>
              <a:latin typeface="Proxima Nova"/>
              <a:ea typeface="Proxima Nova"/>
              <a:cs typeface="Proxima Nova"/>
              <a:sym typeface="Proxima Nova"/>
            </a:endParaRPr>
          </a:p>
        </p:txBody>
      </p:sp>
      <p:sp>
        <p:nvSpPr>
          <p:cNvPr id="251" name="Google Shape;251;g1317f043603_0_90"/>
          <p:cNvSpPr txBox="1"/>
          <p:nvPr/>
        </p:nvSpPr>
        <p:spPr>
          <a:xfrm>
            <a:off x="4839025" y="197125"/>
            <a:ext cx="36678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roxima Nova"/>
                <a:ea typeface="Proxima Nova"/>
                <a:cs typeface="Proxima Nova"/>
                <a:sym typeface="Proxima Nova"/>
              </a:rPr>
              <a:t>Instead of the green flag. </a:t>
            </a:r>
            <a:endParaRPr sz="2200" b="0" i="0" u="none" strike="noStrike" cap="none">
              <a:solidFill>
                <a:srgbClr val="000000"/>
              </a:solidFill>
              <a:latin typeface="Proxima Nova"/>
              <a:ea typeface="Proxima Nova"/>
              <a:cs typeface="Proxima Nova"/>
              <a:sym typeface="Proxima Nova"/>
            </a:endParaRPr>
          </a:p>
        </p:txBody>
      </p:sp>
      <p:sp>
        <p:nvSpPr>
          <p:cNvPr id="252" name="Google Shape;252;g1317f043603_0_90"/>
          <p:cNvSpPr/>
          <p:nvPr/>
        </p:nvSpPr>
        <p:spPr>
          <a:xfrm>
            <a:off x="6149375" y="1089125"/>
            <a:ext cx="741900" cy="5232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317f043603_0_161"/>
          <p:cNvSpPr txBox="1">
            <a:spLocks noGrp="1"/>
          </p:cNvSpPr>
          <p:nvPr>
            <p:ph type="title"/>
          </p:nvPr>
        </p:nvSpPr>
        <p:spPr>
          <a:xfrm rot="-484">
            <a:off x="245303" y="23942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When </a:t>
            </a:r>
            <a:r>
              <a:rPr lang="en" u="sng"/>
              <a:t>any </a:t>
            </a:r>
            <a:r>
              <a:rPr lang="en"/>
              <a:t>key pressed block (</a:t>
            </a:r>
            <a:r>
              <a:rPr lang="en" u="sng">
                <a:solidFill>
                  <a:schemeClr val="accent5"/>
                </a:solidFill>
                <a:hlinkClick r:id="rId3">
                  <a:extLst>
                    <a:ext uri="{A12FA001-AC4F-418D-AE19-62706E023703}">
                      <ahyp:hlinkClr xmlns:ahyp="http://schemas.microsoft.com/office/drawing/2018/hyperlinkcolor" val="tx"/>
                    </a:ext>
                  </a:extLst>
                </a:hlinkClick>
              </a:rPr>
              <a:t>VIDEO</a:t>
            </a:r>
            <a:r>
              <a:rPr lang="en"/>
              <a:t>)</a:t>
            </a:r>
            <a:endParaRPr/>
          </a:p>
        </p:txBody>
      </p:sp>
      <p:sp>
        <p:nvSpPr>
          <p:cNvPr id="258" name="Google Shape;258;g1317f043603_0_161"/>
          <p:cNvSpPr txBox="1">
            <a:spLocks noGrp="1"/>
          </p:cNvSpPr>
          <p:nvPr>
            <p:ph type="body" idx="1"/>
          </p:nvPr>
        </p:nvSpPr>
        <p:spPr>
          <a:xfrm>
            <a:off x="26600" y="4584075"/>
            <a:ext cx="8958000" cy="670800"/>
          </a:xfrm>
          <a:prstGeom prst="rect">
            <a:avLst/>
          </a:prstGeom>
          <a:noFill/>
          <a:ln>
            <a:noFill/>
          </a:ln>
        </p:spPr>
        <p:txBody>
          <a:bodyPr spcFirstLastPara="1" wrap="square" lIns="91425" tIns="91425" rIns="91425" bIns="91425" anchor="t" anchorCtr="0">
            <a:normAutofit fontScale="32500" lnSpcReduction="20000"/>
          </a:bodyPr>
          <a:lstStyle/>
          <a:p>
            <a:pPr marL="0" lvl="0" indent="0" algn="ctr" rtl="0">
              <a:lnSpc>
                <a:spcPct val="115000"/>
              </a:lnSpc>
              <a:spcBef>
                <a:spcPts val="0"/>
              </a:spcBef>
              <a:spcAft>
                <a:spcPts val="0"/>
              </a:spcAft>
              <a:buSzPct val="90000"/>
              <a:buNone/>
            </a:pPr>
            <a:r>
              <a:rPr lang="en" sz="8000"/>
              <a:t>Starts the animation by pressing any key on your keyboard.</a:t>
            </a:r>
            <a:endParaRPr/>
          </a:p>
          <a:p>
            <a:pPr marL="0" lvl="0" indent="0" algn="l" rtl="0">
              <a:lnSpc>
                <a:spcPct val="115000"/>
              </a:lnSpc>
              <a:spcBef>
                <a:spcPts val="0"/>
              </a:spcBef>
              <a:spcAft>
                <a:spcPts val="0"/>
              </a:spcAft>
              <a:buSzPct val="100000"/>
              <a:buNone/>
            </a:pPr>
            <a:endParaRPr/>
          </a:p>
        </p:txBody>
      </p:sp>
      <p:sp>
        <p:nvSpPr>
          <p:cNvPr id="259" name="Google Shape;259;g1317f043603_0_161"/>
          <p:cNvSpPr/>
          <p:nvPr/>
        </p:nvSpPr>
        <p:spPr>
          <a:xfrm rot="726301">
            <a:off x="5444168" y="2033474"/>
            <a:ext cx="1522145" cy="382935"/>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1317f043603_0_161"/>
          <p:cNvSpPr txBox="1"/>
          <p:nvPr/>
        </p:nvSpPr>
        <p:spPr>
          <a:xfrm>
            <a:off x="4368925" y="2836600"/>
            <a:ext cx="2439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Proxima Nova"/>
                <a:ea typeface="Proxima Nova"/>
                <a:cs typeface="Proxima Nova"/>
                <a:sym typeface="Proxima Nova"/>
              </a:rPr>
              <a:t>Click the sprite</a:t>
            </a:r>
            <a:endParaRPr sz="2200" b="0" i="0" u="none" strike="noStrike" cap="none">
              <a:solidFill>
                <a:srgbClr val="000000"/>
              </a:solidFill>
              <a:latin typeface="Proxima Nova"/>
              <a:ea typeface="Proxima Nova"/>
              <a:cs typeface="Proxima Nova"/>
              <a:sym typeface="Proxima Nova"/>
            </a:endParaRPr>
          </a:p>
        </p:txBody>
      </p:sp>
      <p:pic>
        <p:nvPicPr>
          <p:cNvPr id="261" name="Google Shape;261;g1317f043603_0_161"/>
          <p:cNvPicPr preferRelativeResize="0"/>
          <p:nvPr/>
        </p:nvPicPr>
        <p:blipFill rotWithShape="1">
          <a:blip r:embed="rId4">
            <a:alphaModFix/>
          </a:blip>
          <a:srcRect/>
          <a:stretch/>
        </p:blipFill>
        <p:spPr>
          <a:xfrm>
            <a:off x="394788" y="1156440"/>
            <a:ext cx="8354424" cy="2991529"/>
          </a:xfrm>
          <a:prstGeom prst="rect">
            <a:avLst/>
          </a:prstGeom>
          <a:noFill/>
          <a:ln>
            <a:noFill/>
          </a:ln>
        </p:spPr>
      </p:pic>
      <p:sp>
        <p:nvSpPr>
          <p:cNvPr id="262" name="Google Shape;262;g1317f043603_0_161"/>
          <p:cNvSpPr/>
          <p:nvPr/>
        </p:nvSpPr>
        <p:spPr>
          <a:xfrm>
            <a:off x="1236675" y="1963350"/>
            <a:ext cx="741900" cy="523200"/>
          </a:xfrm>
          <a:prstGeom prst="roundRect">
            <a:avLst>
              <a:gd name="adj" fmla="val 16667"/>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32734c5692_0_1"/>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800"/>
              <a:buNone/>
            </a:pPr>
            <a:r>
              <a:rPr lang="en" sz="5200" b="1">
                <a:latin typeface="Proxima Nova"/>
                <a:ea typeface="Proxima Nova"/>
                <a:cs typeface="Proxima Nova"/>
                <a:sym typeface="Proxima Nova"/>
              </a:rPr>
              <a:t>Introducing conditionals</a:t>
            </a:r>
            <a:endParaRPr sz="5200" b="1">
              <a:latin typeface="Proxima Nova"/>
              <a:ea typeface="Proxima Nova"/>
              <a:cs typeface="Proxima Nova"/>
              <a:sym typeface="Proxima Nova"/>
            </a:endParaRPr>
          </a:p>
          <a:p>
            <a:pPr marL="0" lvl="0" indent="0" algn="l" rtl="0">
              <a:lnSpc>
                <a:spcPct val="100000"/>
              </a:lnSpc>
              <a:spcBef>
                <a:spcPts val="0"/>
              </a:spcBef>
              <a:spcAft>
                <a:spcPts val="0"/>
              </a:spcAft>
              <a:buSzPts val="6800"/>
              <a:buNone/>
            </a:pPr>
            <a:endParaRPr sz="5200" b="1">
              <a:latin typeface="Proxima Nova"/>
              <a:ea typeface="Proxima Nova"/>
              <a:cs typeface="Proxima Nova"/>
              <a:sym typeface="Proxima Nova"/>
            </a:endParaRPr>
          </a:p>
          <a:p>
            <a:pPr marL="457200" lvl="0" indent="-457200" algn="l" rtl="0">
              <a:lnSpc>
                <a:spcPct val="100000"/>
              </a:lnSpc>
              <a:spcBef>
                <a:spcPts val="0"/>
              </a:spcBef>
              <a:spcAft>
                <a:spcPts val="0"/>
              </a:spcAft>
              <a:buSzPts val="5200"/>
              <a:buFont typeface="Proxima Nova"/>
              <a:buChar char="●"/>
            </a:pPr>
            <a:r>
              <a:rPr lang="en" sz="5200" b="1">
                <a:latin typeface="Proxima Nova"/>
                <a:ea typeface="Proxima Nova"/>
                <a:cs typeface="Proxima Nova"/>
                <a:sym typeface="Proxima Nova"/>
              </a:rPr>
              <a:t>If </a:t>
            </a:r>
            <a:endParaRPr sz="5200" b="1">
              <a:latin typeface="Proxima Nova"/>
              <a:ea typeface="Proxima Nova"/>
              <a:cs typeface="Proxima Nova"/>
              <a:sym typeface="Proxima Nova"/>
            </a:endParaRPr>
          </a:p>
          <a:p>
            <a:pPr marL="457200" lvl="0" indent="-457200" algn="l" rtl="0">
              <a:lnSpc>
                <a:spcPct val="100000"/>
              </a:lnSpc>
              <a:spcBef>
                <a:spcPts val="0"/>
              </a:spcBef>
              <a:spcAft>
                <a:spcPts val="0"/>
              </a:spcAft>
              <a:buSzPts val="5200"/>
              <a:buFont typeface="Proxima Nova"/>
              <a:buChar char="●"/>
            </a:pPr>
            <a:r>
              <a:rPr lang="en" sz="5200" b="1">
                <a:latin typeface="Proxima Nova"/>
                <a:ea typeface="Proxima Nova"/>
                <a:cs typeface="Proxima Nova"/>
                <a:sym typeface="Proxima Nova"/>
              </a:rPr>
              <a:t>When</a:t>
            </a:r>
            <a:endParaRPr sz="5200" b="1">
              <a:latin typeface="Proxima Nova"/>
              <a:ea typeface="Proxima Nova"/>
              <a:cs typeface="Proxima Nova"/>
              <a:sym typeface="Proxima Nova"/>
            </a:endParaRPr>
          </a:p>
          <a:p>
            <a:pPr marL="457200" lvl="0" indent="-457200" algn="l" rtl="0">
              <a:lnSpc>
                <a:spcPct val="100000"/>
              </a:lnSpc>
              <a:spcBef>
                <a:spcPts val="0"/>
              </a:spcBef>
              <a:spcAft>
                <a:spcPts val="0"/>
              </a:spcAft>
              <a:buSzPts val="5200"/>
              <a:buFont typeface="Proxima Nova"/>
              <a:buChar char="●"/>
            </a:pPr>
            <a:r>
              <a:rPr lang="en" sz="5200" b="1">
                <a:latin typeface="Proxima Nova"/>
                <a:ea typeface="Proxima Nova"/>
                <a:cs typeface="Proxima Nova"/>
                <a:sym typeface="Proxima Nova"/>
              </a:rPr>
              <a:t>Until </a:t>
            </a:r>
            <a:endParaRPr sz="5200" b="1">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71"/>
        <p:cNvGrpSpPr/>
        <p:nvPr/>
      </p:nvGrpSpPr>
      <p:grpSpPr>
        <a:xfrm>
          <a:off x="0" y="0"/>
          <a:ext cx="0" cy="0"/>
          <a:chOff x="0" y="0"/>
          <a:chExt cx="0" cy="0"/>
        </a:xfrm>
      </p:grpSpPr>
      <p:sp>
        <p:nvSpPr>
          <p:cNvPr id="272" name="Google Shape;272;g132734c5692_0_23"/>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Conditional control blocks </a:t>
            </a:r>
            <a:endParaRPr>
              <a:latin typeface="Bebas Neue"/>
              <a:ea typeface="Bebas Neue"/>
              <a:cs typeface="Bebas Neue"/>
              <a:sym typeface="Bebas Neue"/>
            </a:endParaRPr>
          </a:p>
        </p:txBody>
      </p:sp>
      <p:sp>
        <p:nvSpPr>
          <p:cNvPr id="273" name="Google Shape;273;g132734c5692_0_23"/>
          <p:cNvSpPr txBox="1"/>
          <p:nvPr/>
        </p:nvSpPr>
        <p:spPr>
          <a:xfrm>
            <a:off x="4572000" y="0"/>
            <a:ext cx="4652100" cy="51564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pic>
        <p:nvPicPr>
          <p:cNvPr id="274" name="Google Shape;274;g132734c5692_0_23"/>
          <p:cNvPicPr preferRelativeResize="0"/>
          <p:nvPr/>
        </p:nvPicPr>
        <p:blipFill rotWithShape="1">
          <a:blip r:embed="rId3">
            <a:alphaModFix/>
          </a:blip>
          <a:srcRect/>
          <a:stretch/>
        </p:blipFill>
        <p:spPr>
          <a:xfrm>
            <a:off x="5520958" y="1416858"/>
            <a:ext cx="2574900" cy="1627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32734c5692_0_13"/>
          <p:cNvSpPr txBox="1">
            <a:spLocks noGrp="1"/>
          </p:cNvSpPr>
          <p:nvPr>
            <p:ph type="title"/>
          </p:nvPr>
        </p:nvSpPr>
        <p:spPr>
          <a:xfrm rot="-484">
            <a:off x="245263" y="239422"/>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If/then block (</a:t>
            </a:r>
            <a:r>
              <a:rPr lang="en"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Video</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a:p>
        </p:txBody>
      </p:sp>
      <p:sp>
        <p:nvSpPr>
          <p:cNvPr id="280" name="Google Shape;280;g132734c5692_0_13"/>
          <p:cNvSpPr txBox="1">
            <a:spLocks noGrp="1"/>
          </p:cNvSpPr>
          <p:nvPr>
            <p:ph type="body" idx="1"/>
          </p:nvPr>
        </p:nvSpPr>
        <p:spPr>
          <a:xfrm>
            <a:off x="184375" y="4409700"/>
            <a:ext cx="8642400" cy="670800"/>
          </a:xfrm>
          <a:prstGeom prst="rect">
            <a:avLst/>
          </a:prstGeom>
          <a:noFill/>
          <a:ln>
            <a:noFill/>
          </a:ln>
        </p:spPr>
        <p:txBody>
          <a:bodyPr spcFirstLastPara="1" wrap="square" lIns="91425" tIns="91425" rIns="91425" bIns="91425" anchor="t" anchorCtr="0">
            <a:normAutofit fontScale="25000" lnSpcReduction="20000"/>
          </a:bodyPr>
          <a:lstStyle/>
          <a:p>
            <a:pPr marL="0" lvl="0" indent="0" algn="ctr" rtl="0">
              <a:lnSpc>
                <a:spcPct val="115000"/>
              </a:lnSpc>
              <a:spcBef>
                <a:spcPts val="0"/>
              </a:spcBef>
              <a:spcAft>
                <a:spcPts val="0"/>
              </a:spcAft>
              <a:buSzPct val="90000"/>
              <a:buNone/>
            </a:pPr>
            <a:r>
              <a:rPr lang="en" sz="8000"/>
              <a:t>If the condition inside is true, the blocks inside it will run. If the condition is false, the blocks inside the block will be ignored.</a:t>
            </a:r>
            <a:endParaRPr sz="8000"/>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ct val="100000"/>
              <a:buNone/>
            </a:pPr>
            <a:endParaRPr/>
          </a:p>
        </p:txBody>
      </p:sp>
      <p:sp>
        <p:nvSpPr>
          <p:cNvPr id="281" name="Google Shape;281;g132734c5692_0_13"/>
          <p:cNvSpPr/>
          <p:nvPr/>
        </p:nvSpPr>
        <p:spPr>
          <a:xfrm>
            <a:off x="2713747" y="1953231"/>
            <a:ext cx="665100" cy="382800"/>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g132734c5692_0_13"/>
          <p:cNvPicPr preferRelativeResize="0"/>
          <p:nvPr/>
        </p:nvPicPr>
        <p:blipFill rotWithShape="1">
          <a:blip r:embed="rId4">
            <a:alphaModFix/>
          </a:blip>
          <a:srcRect/>
          <a:stretch/>
        </p:blipFill>
        <p:spPr>
          <a:xfrm>
            <a:off x="416625" y="1372972"/>
            <a:ext cx="2209800" cy="1543050"/>
          </a:xfrm>
          <a:prstGeom prst="rect">
            <a:avLst/>
          </a:prstGeom>
          <a:noFill/>
          <a:ln>
            <a:noFill/>
          </a:ln>
        </p:spPr>
      </p:pic>
      <p:pic>
        <p:nvPicPr>
          <p:cNvPr id="283" name="Google Shape;283;g132734c5692_0_13"/>
          <p:cNvPicPr preferRelativeResize="0"/>
          <p:nvPr/>
        </p:nvPicPr>
        <p:blipFill rotWithShape="1">
          <a:blip r:embed="rId5">
            <a:alphaModFix/>
          </a:blip>
          <a:srcRect/>
          <a:stretch/>
        </p:blipFill>
        <p:spPr>
          <a:xfrm>
            <a:off x="5228850" y="174375"/>
            <a:ext cx="1684650" cy="854300"/>
          </a:xfrm>
          <a:prstGeom prst="rect">
            <a:avLst/>
          </a:prstGeom>
          <a:noFill/>
          <a:ln>
            <a:noFill/>
          </a:ln>
        </p:spPr>
      </p:pic>
      <p:pic>
        <p:nvPicPr>
          <p:cNvPr id="284" name="Google Shape;284;g132734c5692_0_13"/>
          <p:cNvPicPr preferRelativeResize="0"/>
          <p:nvPr/>
        </p:nvPicPr>
        <p:blipFill rotWithShape="1">
          <a:blip r:embed="rId6">
            <a:alphaModFix/>
          </a:blip>
          <a:srcRect/>
          <a:stretch/>
        </p:blipFill>
        <p:spPr>
          <a:xfrm>
            <a:off x="4646062" y="1466500"/>
            <a:ext cx="2850225" cy="1231875"/>
          </a:xfrm>
          <a:prstGeom prst="rect">
            <a:avLst/>
          </a:prstGeom>
          <a:noFill/>
          <a:ln>
            <a:noFill/>
          </a:ln>
        </p:spPr>
      </p:pic>
      <p:pic>
        <p:nvPicPr>
          <p:cNvPr id="285" name="Google Shape;285;g132734c5692_0_13"/>
          <p:cNvPicPr preferRelativeResize="0"/>
          <p:nvPr/>
        </p:nvPicPr>
        <p:blipFill rotWithShape="1">
          <a:blip r:embed="rId7">
            <a:alphaModFix/>
          </a:blip>
          <a:srcRect/>
          <a:stretch/>
        </p:blipFill>
        <p:spPr>
          <a:xfrm>
            <a:off x="5587763" y="2898163"/>
            <a:ext cx="3081375" cy="131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490250" y="526350"/>
            <a:ext cx="82737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Your turn: Pause here and Try out The “if/Then” block</a:t>
            </a:r>
            <a:endParaRPr>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1216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Turn &amp; Talk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3237f09717_0_62"/>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136" name="Google Shape;136;p3"/>
          <p:cNvSpPr txBox="1">
            <a:spLocks noGrp="1"/>
          </p:cNvSpPr>
          <p:nvPr>
            <p:ph type="body" idx="1"/>
          </p:nvPr>
        </p:nvSpPr>
        <p:spPr>
          <a:xfrm>
            <a:off x="126750" y="956000"/>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4, Lesson 1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Coco Link</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Read aloud</a:t>
            </a:r>
            <a:r>
              <a:rPr lang="en"/>
              <a:t> or </a:t>
            </a:r>
            <a:r>
              <a:rPr lang="en" u="sng">
                <a:solidFill>
                  <a:schemeClr val="hlink"/>
                </a:solidFill>
                <a:hlinkClick r:id="rId5"/>
              </a:rPr>
              <a:t>story of your choice</a:t>
            </a:r>
            <a:r>
              <a:rPr lang="en"/>
              <a:t> to summarize using SWBST</a:t>
            </a:r>
            <a:endParaRPr/>
          </a:p>
          <a:p>
            <a:pPr marL="457200" lvl="0" indent="-342900" algn="l" rtl="0">
              <a:lnSpc>
                <a:spcPct val="115000"/>
              </a:lnSpc>
              <a:spcBef>
                <a:spcPts val="0"/>
              </a:spcBef>
              <a:spcAft>
                <a:spcPts val="0"/>
              </a:spcAft>
              <a:buSzPts val="1800"/>
              <a:buChar char="●"/>
            </a:pPr>
            <a:r>
              <a:rPr lang="en" u="sng">
                <a:solidFill>
                  <a:schemeClr val="hlink"/>
                </a:solidFill>
                <a:hlinkClick r:id="rId6"/>
              </a:rPr>
              <a:t>Practice Summary SWBST</a:t>
            </a:r>
            <a:r>
              <a:rPr lang="en"/>
              <a:t> graphic organizer</a:t>
            </a:r>
            <a:endParaRPr/>
          </a:p>
        </p:txBody>
      </p:sp>
      <p:pic>
        <p:nvPicPr>
          <p:cNvPr id="137" name="Google Shape;137;p3"/>
          <p:cNvPicPr preferRelativeResize="0"/>
          <p:nvPr/>
        </p:nvPicPr>
        <p:blipFill rotWithShape="1">
          <a:blip r:embed="rId7">
            <a:alphaModFix/>
          </a:blip>
          <a:srcRect/>
          <a:stretch/>
        </p:blipFill>
        <p:spPr>
          <a:xfrm>
            <a:off x="5143050" y="3319050"/>
            <a:ext cx="922950" cy="1853300"/>
          </a:xfrm>
          <a:prstGeom prst="rect">
            <a:avLst/>
          </a:prstGeom>
          <a:noFill/>
          <a:ln>
            <a:noFill/>
          </a:ln>
        </p:spPr>
      </p:pic>
      <p:pic>
        <p:nvPicPr>
          <p:cNvPr id="138" name="Google Shape;138;p3"/>
          <p:cNvPicPr preferRelativeResize="0"/>
          <p:nvPr/>
        </p:nvPicPr>
        <p:blipFill rotWithShape="1">
          <a:blip r:embed="rId8">
            <a:alphaModFix/>
          </a:blip>
          <a:srcRect/>
          <a:stretch/>
        </p:blipFill>
        <p:spPr>
          <a:xfrm>
            <a:off x="311689" y="3683175"/>
            <a:ext cx="2005673" cy="1336775"/>
          </a:xfrm>
          <a:prstGeom prst="rect">
            <a:avLst/>
          </a:prstGeom>
          <a:noFill/>
          <a:ln>
            <a:noFill/>
          </a:ln>
        </p:spPr>
      </p:pic>
      <p:pic>
        <p:nvPicPr>
          <p:cNvPr id="139" name="Google Shape;139;p3"/>
          <p:cNvPicPr preferRelativeResize="0"/>
          <p:nvPr/>
        </p:nvPicPr>
        <p:blipFill rotWithShape="1">
          <a:blip r:embed="rId9">
            <a:alphaModFix/>
          </a:blip>
          <a:srcRect/>
          <a:stretch/>
        </p:blipFill>
        <p:spPr>
          <a:xfrm>
            <a:off x="2688163" y="3736088"/>
            <a:ext cx="2221576" cy="1230951"/>
          </a:xfrm>
          <a:prstGeom prst="rect">
            <a:avLst/>
          </a:prstGeom>
          <a:noFill/>
          <a:ln>
            <a:noFill/>
          </a:ln>
        </p:spPr>
      </p:pic>
      <p:sp>
        <p:nvSpPr>
          <p:cNvPr id="140" name="Google Shape;140;p3"/>
          <p:cNvSpPr txBox="1"/>
          <p:nvPr/>
        </p:nvSpPr>
        <p:spPr>
          <a:xfrm>
            <a:off x="5219250" y="863650"/>
            <a:ext cx="3831300" cy="23397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5.</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4 Summary.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4 Summary.”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146" name="Google Shape;146;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Font typeface="Noto Sans Symbols"/>
              <a:buChar char="❑"/>
            </a:pPr>
            <a:r>
              <a:rPr lang="en"/>
              <a:t>Review CS Vocabulary</a:t>
            </a:r>
            <a:endParaRPr/>
          </a:p>
          <a:p>
            <a:pPr marL="342900" lvl="0" indent="-342900" algn="l" rtl="0">
              <a:lnSpc>
                <a:spcPct val="115000"/>
              </a:lnSpc>
              <a:spcBef>
                <a:spcPts val="1200"/>
              </a:spcBef>
              <a:spcAft>
                <a:spcPts val="0"/>
              </a:spcAft>
              <a:buSzPts val="1800"/>
              <a:buFont typeface="Noto Sans Symbols"/>
              <a:buChar char="❑"/>
            </a:pPr>
            <a:r>
              <a:rPr lang="en"/>
              <a:t>Identify features in Coco Level 5 Identify other types of writing (SUMMARIES) that could be used in Coco Level 5</a:t>
            </a:r>
            <a:endParaRPr/>
          </a:p>
          <a:p>
            <a:pPr marL="342900" lvl="0" indent="-342900" algn="l" rtl="0">
              <a:lnSpc>
                <a:spcPct val="115000"/>
              </a:lnSpc>
              <a:spcBef>
                <a:spcPts val="1200"/>
              </a:spcBef>
              <a:spcAft>
                <a:spcPts val="0"/>
              </a:spcAft>
              <a:buSzPts val="1800"/>
              <a:buFont typeface="Noto Sans Symbols"/>
              <a:buChar char="❑"/>
            </a:pPr>
            <a:r>
              <a:rPr lang="en"/>
              <a:t>Identify and use NEW BLOCKS</a:t>
            </a:r>
            <a:endParaRPr/>
          </a:p>
          <a:p>
            <a:pPr marL="342900" lvl="0" indent="-342900" algn="l" rtl="0">
              <a:lnSpc>
                <a:spcPct val="115000"/>
              </a:lnSpc>
              <a:spcBef>
                <a:spcPts val="1200"/>
              </a:spcBef>
              <a:spcAft>
                <a:spcPts val="1200"/>
              </a:spcAft>
              <a:buSzPts val="1800"/>
              <a:buFont typeface="Noto Sans Symbols"/>
              <a:buChar char="❑"/>
            </a:pPr>
            <a:r>
              <a:rPr lang="en"/>
              <a:t>Brainstorm new writing ideas with a partner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342100" y="834725"/>
            <a:ext cx="8401200" cy="424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Proxima Nova"/>
                <a:ea typeface="Proxima Nova"/>
                <a:cs typeface="Proxima Nova"/>
                <a:sym typeface="Proxima Nova"/>
              </a:rPr>
              <a:t>Computational thinking means</a:t>
            </a:r>
            <a:r>
              <a:rPr lang="en" sz="2200" b="1" i="0" u="none" strike="noStrike" cap="none">
                <a:solidFill>
                  <a:schemeClr val="lt1"/>
                </a:solidFill>
                <a:latin typeface="Proxima Nova"/>
                <a:ea typeface="Proxima Nova"/>
                <a:cs typeface="Proxima Nova"/>
                <a:sym typeface="Proxima Nova"/>
              </a:rPr>
              <a:t> “thinking like a computer scientist.” </a:t>
            </a:r>
            <a:endParaRPr sz="22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Proxima Nova"/>
                <a:ea typeface="Proxima Nova"/>
                <a:cs typeface="Proxima Nova"/>
                <a:sym typeface="Proxima Nova"/>
              </a:rPr>
              <a:t>We’ve learned about these computational thinking skills: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Pattern recognition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Sequencing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Creating algorithms </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Abstraction</a:t>
            </a:r>
            <a:endParaRPr sz="2200" b="0" i="0" u="none" strike="noStrike" cap="none">
              <a:solidFill>
                <a:schemeClr val="lt1"/>
              </a:solidFill>
              <a:latin typeface="Proxima Nova"/>
              <a:ea typeface="Proxima Nova"/>
              <a:cs typeface="Proxima Nova"/>
              <a:sym typeface="Proxima Nova"/>
            </a:endParaRPr>
          </a:p>
          <a:p>
            <a:pPr marL="457200" marR="0" lvl="0" indent="-368300" algn="l" rtl="0">
              <a:lnSpc>
                <a:spcPct val="100000"/>
              </a:lnSpc>
              <a:spcBef>
                <a:spcPts val="0"/>
              </a:spcBef>
              <a:spcAft>
                <a:spcPts val="0"/>
              </a:spcAft>
              <a:buClr>
                <a:schemeClr val="lt1"/>
              </a:buClr>
              <a:buSzPts val="2200"/>
              <a:buFont typeface="Proxima Nova"/>
              <a:buChar char="●"/>
            </a:pPr>
            <a:r>
              <a:rPr lang="en" sz="2200" b="0" i="0" u="none" strike="noStrike" cap="none">
                <a:solidFill>
                  <a:schemeClr val="lt1"/>
                </a:solidFill>
                <a:latin typeface="Proxima Nova"/>
                <a:ea typeface="Proxima Nova"/>
                <a:cs typeface="Proxima Nova"/>
                <a:sym typeface="Proxima Nova"/>
              </a:rPr>
              <a:t>Debugging </a:t>
            </a:r>
            <a:endParaRPr sz="2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chemeClr val="lt1"/>
                </a:solidFill>
                <a:latin typeface="Proxima Nova"/>
                <a:ea typeface="Proxima Nova"/>
                <a:cs typeface="Proxima Nova"/>
                <a:sym typeface="Proxima Nova"/>
              </a:rPr>
              <a:t>Pick one of these skills and write for 5 minutes about how this skill </a:t>
            </a:r>
            <a:r>
              <a:rPr lang="en" sz="2200" b="1" i="0" u="none" strike="noStrike" cap="none">
                <a:solidFill>
                  <a:schemeClr val="lt1"/>
                </a:solidFill>
                <a:latin typeface="Proxima Nova"/>
                <a:ea typeface="Proxima Nova"/>
                <a:cs typeface="Proxima Nova"/>
                <a:sym typeface="Proxima Nova"/>
              </a:rPr>
              <a:t>helps you think like a computer scientist. </a:t>
            </a:r>
            <a:endParaRPr sz="2200" b="1" i="0" u="none" strike="noStrike" cap="none">
              <a:solidFill>
                <a:schemeClr val="lt1"/>
              </a:solidFill>
              <a:latin typeface="Proxima Nova"/>
              <a:ea typeface="Proxima Nova"/>
              <a:cs typeface="Proxima Nova"/>
              <a:sym typeface="Proxima Nova"/>
            </a:endParaRPr>
          </a:p>
        </p:txBody>
      </p:sp>
      <p:sp>
        <p:nvSpPr>
          <p:cNvPr id="152" name="Google Shape;152;p6"/>
          <p:cNvSpPr txBox="1">
            <a:spLocks noGrp="1"/>
          </p:cNvSpPr>
          <p:nvPr>
            <p:ph type="title"/>
          </p:nvPr>
        </p:nvSpPr>
        <p:spPr>
          <a:xfrm>
            <a:off x="342100" y="0"/>
            <a:ext cx="8198700" cy="953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Warm up </a:t>
            </a:r>
            <a:endParaRPr sz="4220">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317f043603_0_1"/>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Introduction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Decompose</a:t>
            </a:r>
            <a:endParaRPr sz="4220">
              <a:latin typeface="Bebas Neue"/>
              <a:ea typeface="Bebas Neue"/>
              <a:cs typeface="Bebas Neue"/>
              <a:sym typeface="Bebas Neue"/>
            </a:endParaRPr>
          </a:p>
        </p:txBody>
      </p:sp>
      <p:pic>
        <p:nvPicPr>
          <p:cNvPr id="163" name="Google Shape;163;p7"/>
          <p:cNvPicPr preferRelativeResize="0"/>
          <p:nvPr/>
        </p:nvPicPr>
        <p:blipFill rotWithShape="1">
          <a:blip r:embed="rId3">
            <a:alphaModFix/>
          </a:blip>
          <a:srcRect/>
          <a:stretch/>
        </p:blipFill>
        <p:spPr>
          <a:xfrm>
            <a:off x="6313351" y="-99400"/>
            <a:ext cx="2932975" cy="4400548"/>
          </a:xfrm>
          <a:prstGeom prst="rect">
            <a:avLst/>
          </a:prstGeom>
          <a:noFill/>
          <a:ln>
            <a:noFill/>
          </a:ln>
        </p:spPr>
      </p:pic>
      <p:pic>
        <p:nvPicPr>
          <p:cNvPr id="164" name="Google Shape;164;p7"/>
          <p:cNvPicPr preferRelativeResize="0"/>
          <p:nvPr/>
        </p:nvPicPr>
        <p:blipFill rotWithShape="1">
          <a:blip r:embed="rId4">
            <a:alphaModFix/>
          </a:blip>
          <a:srcRect/>
          <a:stretch/>
        </p:blipFill>
        <p:spPr>
          <a:xfrm>
            <a:off x="4153848" y="1625175"/>
            <a:ext cx="5209175" cy="3471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490249" y="526350"/>
            <a:ext cx="8080873"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Decompose: </a:t>
            </a:r>
            <a:r>
              <a:rPr lang="en" sz="4000">
                <a:latin typeface="Bebas Neue"/>
                <a:ea typeface="Bebas Neue"/>
                <a:cs typeface="Bebas Neue"/>
                <a:sym typeface="Bebas Neue"/>
              </a:rPr>
              <a:t>to Break a problem down into smaller pieces</a:t>
            </a:r>
            <a:endParaRPr sz="400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000" b="1">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000" b="1">
                <a:latin typeface="Bebas Neue"/>
                <a:ea typeface="Bebas Neue"/>
                <a:cs typeface="Bebas Neue"/>
                <a:sym typeface="Bebas Neue"/>
              </a:rPr>
              <a:t>Decomposition (dee-comp–uh-zi–shun): </a:t>
            </a:r>
            <a:r>
              <a:rPr lang="en" sz="4000">
                <a:latin typeface="Bebas Neue"/>
                <a:ea typeface="Bebas Neue"/>
                <a:cs typeface="Bebas Neue"/>
                <a:sym typeface="Bebas Neue"/>
              </a:rPr>
              <a:t>breaking a large problem into smaller parts</a:t>
            </a:r>
            <a:endParaRPr sz="4000">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3897432" y="1780784"/>
            <a:ext cx="1985575" cy="1977047"/>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r>
              <a:rPr lang="en" sz="3200">
                <a:latin typeface="Bebas Neue"/>
                <a:ea typeface="Bebas Neue"/>
                <a:cs typeface="Bebas Neue"/>
                <a:sym typeface="Bebas Neue"/>
              </a:rPr>
              <a:t>we can decompose more than just Computer science problems!</a:t>
            </a:r>
            <a:endParaRPr sz="3200">
              <a:latin typeface="Bebas Neue"/>
              <a:ea typeface="Bebas Neue"/>
              <a:cs typeface="Bebas Neue"/>
              <a:sym typeface="Bebas Neue"/>
            </a:endParaRPr>
          </a:p>
        </p:txBody>
      </p:sp>
      <p:pic>
        <p:nvPicPr>
          <p:cNvPr id="175" name="Google Shape;175;p12" descr="How To Build The Perfect Burger - Cheeseburger - Posters and Art Prints |  TeePublic"/>
          <p:cNvPicPr preferRelativeResize="0"/>
          <p:nvPr/>
        </p:nvPicPr>
        <p:blipFill rotWithShape="1">
          <a:blip r:embed="rId3">
            <a:alphaModFix/>
          </a:blip>
          <a:srcRect/>
          <a:stretch/>
        </p:blipFill>
        <p:spPr>
          <a:xfrm>
            <a:off x="6328073" y="2406035"/>
            <a:ext cx="2703593" cy="2703593"/>
          </a:xfrm>
          <a:prstGeom prst="rect">
            <a:avLst/>
          </a:prstGeom>
          <a:noFill/>
          <a:ln>
            <a:noFill/>
          </a:ln>
        </p:spPr>
      </p:pic>
      <p:pic>
        <p:nvPicPr>
          <p:cNvPr id="176" name="Google Shape;176;p12"/>
          <p:cNvPicPr preferRelativeResize="0"/>
          <p:nvPr/>
        </p:nvPicPr>
        <p:blipFill rotWithShape="1">
          <a:blip r:embed="rId4">
            <a:alphaModFix/>
          </a:blip>
          <a:srcRect/>
          <a:stretch/>
        </p:blipFill>
        <p:spPr>
          <a:xfrm>
            <a:off x="255250" y="2547057"/>
            <a:ext cx="3400049" cy="2266675"/>
          </a:xfrm>
          <a:prstGeom prst="rect">
            <a:avLst/>
          </a:prstGeom>
          <a:noFill/>
          <a:ln>
            <a:noFill/>
          </a:ln>
        </p:spPr>
      </p:pic>
      <p:pic>
        <p:nvPicPr>
          <p:cNvPr id="177" name="Google Shape;177;p12"/>
          <p:cNvPicPr preferRelativeResize="0"/>
          <p:nvPr/>
        </p:nvPicPr>
        <p:blipFill rotWithShape="1">
          <a:blip r:embed="rId5">
            <a:alphaModFix/>
          </a:blip>
          <a:srcRect/>
          <a:stretch/>
        </p:blipFill>
        <p:spPr>
          <a:xfrm>
            <a:off x="255250" y="86475"/>
            <a:ext cx="3400049" cy="2266675"/>
          </a:xfrm>
          <a:prstGeom prst="rect">
            <a:avLst/>
          </a:prstGeom>
          <a:noFill/>
          <a:ln>
            <a:noFill/>
          </a:ln>
        </p:spPr>
      </p:pic>
      <p:pic>
        <p:nvPicPr>
          <p:cNvPr id="178" name="Google Shape;178;p12"/>
          <p:cNvPicPr preferRelativeResize="0"/>
          <p:nvPr/>
        </p:nvPicPr>
        <p:blipFill rotWithShape="1">
          <a:blip r:embed="rId6">
            <a:alphaModFix/>
          </a:blip>
          <a:srcRect/>
          <a:stretch/>
        </p:blipFill>
        <p:spPr>
          <a:xfrm rot="22">
            <a:off x="5993182" y="86487"/>
            <a:ext cx="3007657" cy="2116895"/>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2046</Words>
  <Application>Microsoft Office PowerPoint</Application>
  <PresentationFormat>On-screen Show (16:9)</PresentationFormat>
  <Paragraphs>179</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Proxima Nova</vt:lpstr>
      <vt:lpstr>Calibri</vt:lpstr>
      <vt:lpstr>Montserrat</vt:lpstr>
      <vt:lpstr>Bebas Neue</vt:lpstr>
      <vt:lpstr>Monoton</vt:lpstr>
      <vt:lpstr>Alfa Slab One</vt:lpstr>
      <vt:lpstr>Noto Sans Symbols</vt:lpstr>
      <vt:lpstr>Gameday</vt:lpstr>
      <vt:lpstr>1_Gameday</vt:lpstr>
      <vt:lpstr>Unit 4, lesson 1</vt:lpstr>
      <vt:lpstr>Summary and Standards</vt:lpstr>
      <vt:lpstr>Materials and resources needed for this lesson:</vt:lpstr>
      <vt:lpstr>Lesson Objectives:  I can…</vt:lpstr>
      <vt:lpstr>Warm up </vt:lpstr>
      <vt:lpstr>Introduction</vt:lpstr>
      <vt:lpstr>Decompose</vt:lpstr>
      <vt:lpstr>Decompose: to Break a problem down into smaller pieces  Decomposition (dee-comp–uh-zi–shun): breaking a large problem into smaller parts</vt:lpstr>
      <vt:lpstr>we can decompose more than just Computer science problems!</vt:lpstr>
      <vt:lpstr>Can you think of more examples?</vt:lpstr>
      <vt:lpstr>Decomposition</vt:lpstr>
      <vt:lpstr>SUMMARY: restates the main ideas of a story in your own words</vt:lpstr>
      <vt:lpstr>We decompose when we summarize!</vt:lpstr>
      <vt:lpstr>Somebody… wanted…but….so…. Then</vt:lpstr>
      <vt:lpstr>Coco, Level 5</vt:lpstr>
      <vt:lpstr>Video Model Somebody Wanted But So Then Tutorial Link</vt:lpstr>
      <vt:lpstr>PowerPoint Presentation</vt:lpstr>
      <vt:lpstr>New scratch blocks</vt:lpstr>
      <vt:lpstr>Event Blocks</vt:lpstr>
      <vt:lpstr>When This sprite clicked block (VIDEO) </vt:lpstr>
      <vt:lpstr>When any key pressed block (VIDEO)</vt:lpstr>
      <vt:lpstr>Introducing conditionals  If  When Until </vt:lpstr>
      <vt:lpstr>Conditional control blocks </vt:lpstr>
      <vt:lpstr>If/then block (Video) </vt:lpstr>
      <vt:lpstr>Your turn: Pause here and Try out The “if/Then” block</vt:lpstr>
      <vt:lpstr>Turn &amp; Talk</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1</dc:title>
  <cp:lastModifiedBy>Qi Si</cp:lastModifiedBy>
  <cp:revision>3</cp:revision>
  <dcterms:modified xsi:type="dcterms:W3CDTF">2023-06-09T03:31:14Z</dcterms:modified>
</cp:coreProperties>
</file>