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Proxima Nova"/>
      <p:regular r:id="rId44"/>
      <p:bold r:id="rId45"/>
      <p:italic r:id="rId46"/>
      <p:boldItalic r:id="rId47"/>
    </p:embeddedFont>
    <p:embeddedFont>
      <p:font typeface="Bebas Neue"/>
      <p:regular r:id="rId48"/>
    </p:embeddedFont>
    <p:embeddedFont>
      <p:font typeface="Fjalla One"/>
      <p:regular r:id="rId49"/>
    </p:embeddedFont>
    <p:embeddedFont>
      <p:font typeface="Monoton"/>
      <p:regular r:id="rId50"/>
    </p:embeddedFont>
    <p:embeddedFont>
      <p:font typeface="Oswald"/>
      <p:regular r:id="rId51"/>
      <p:bold r:id="rId52"/>
    </p:embeddedFont>
    <p:embeddedFont>
      <p:font typeface="Alfa Slab One"/>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54" roundtripDataSignature="AMtx7mhbqbgFV2VluubCXk5Uf03Gkbh3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ProximaNova-regular.fntdata"/><Relationship Id="rId43" Type="http://schemas.openxmlformats.org/officeDocument/2006/relationships/slide" Target="slides/slide37.xml"/><Relationship Id="rId46" Type="http://schemas.openxmlformats.org/officeDocument/2006/relationships/font" Target="fonts/ProximaNova-italic.fntdata"/><Relationship Id="rId45" Type="http://schemas.openxmlformats.org/officeDocument/2006/relationships/font" Target="fonts/ProximaNova-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BebasNeue-regular.fntdata"/><Relationship Id="rId47" Type="http://schemas.openxmlformats.org/officeDocument/2006/relationships/font" Target="fonts/ProximaNova-boldItalic.fntdata"/><Relationship Id="rId49" Type="http://schemas.openxmlformats.org/officeDocument/2006/relationships/font" Target="fonts/FjallaOne-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swald-regular.fntdata"/><Relationship Id="rId50" Type="http://schemas.openxmlformats.org/officeDocument/2006/relationships/font" Target="fonts/Monoton-regular.fntdata"/><Relationship Id="rId53" Type="http://schemas.openxmlformats.org/officeDocument/2006/relationships/font" Target="fonts/AlfaSlabOne-regular.fntdata"/><Relationship Id="rId52" Type="http://schemas.openxmlformats.org/officeDocument/2006/relationships/font" Target="fonts/Oswald-bold.fntdata"/><Relationship Id="rId11" Type="http://schemas.openxmlformats.org/officeDocument/2006/relationships/slide" Target="slides/slide5.xml"/><Relationship Id="rId10" Type="http://schemas.openxmlformats.org/officeDocument/2006/relationships/slide" Target="slides/slide4.xml"/><Relationship Id="rId54"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sandi.net/cs-fables/home?authuser=0"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c1.squarespace.com/static/5cd71591b10f252dce373f7c/t/5d8e95aff21a152c43179b2b/1569625519479/%5Bb%5Ddebug-it.pdf" TargetMode="External"/><Relationship Id="rId3" Type="http://schemas.openxmlformats.org/officeDocument/2006/relationships/hyperlink" Target="https://scratched.gse.harvard.edu/discussions/creative-computing-2012/debugging-strategies-and-spiral-debug-it-challenge.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c1.squarespace.com/static/5cd71591b10f252dce373f7c/t/5d8e95aff21a152c43179b2b/1569625519479/%5Bb%5Ddebug-it.pdf"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2cdf2b5ee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12cdf2b5ee2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2af82f97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12af82f979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2af82f979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12af82f979c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2af82f979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12af82f979c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2af82f979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12af82f979c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2af82f979c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12af82f979c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2af82f979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12af82f979c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26585dc664_2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126585dc664_2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a moment, you will navigate to your student slide deck. In the deck is an outline for you. You will choose whether you want to write instructions for making lemonade or tea. Then you will type you instructions in. There is also a link to this document in the handouts, for the option to hand write your instructions. Your teacher will let you know what to do next.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26585dc664_2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126585dc664_2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26585dc664_2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126585dc664_2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2af82f979c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12af82f979c_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26585dc664_2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126585dc664_2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Oswald"/>
                <a:ea typeface="Oswald"/>
                <a:cs typeface="Oswald"/>
                <a:sym typeface="Oswald"/>
              </a:rPr>
              <a:t>Acknowledgments: Adapted from</a:t>
            </a:r>
            <a:r>
              <a:rPr lang="en" sz="1400" u="sng">
                <a:solidFill>
                  <a:schemeClr val="hlink"/>
                </a:solidFill>
                <a:latin typeface="Oswald"/>
                <a:ea typeface="Oswald"/>
                <a:cs typeface="Oswald"/>
                <a:sym typeface="Oswald"/>
                <a:hlinkClick r:id="rId2"/>
              </a:rPr>
              <a:t> CS+Fables</a:t>
            </a:r>
            <a:endParaRPr sz="1400">
              <a:solidFill>
                <a:schemeClr val="dk1"/>
              </a:solidFill>
              <a:latin typeface="Oswald"/>
              <a:ea typeface="Oswald"/>
              <a:cs typeface="Oswald"/>
              <a:sym typeface="Oswa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1cba5e34e7_0_3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11cba5e34e7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1cba5e34e7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11cba5e34e7_0_3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1cba5e34e7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11cba5e34e7_0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Adopted from </a:t>
            </a:r>
            <a:r>
              <a:rPr lang="en" u="sng">
                <a:solidFill>
                  <a:schemeClr val="hlink"/>
                </a:solidFill>
                <a:hlinkClick r:id="rId2"/>
              </a:rPr>
              <a:t>Debug it!</a:t>
            </a:r>
            <a:r>
              <a:rPr lang="en"/>
              <a:t> And Scratch </a:t>
            </a:r>
            <a:r>
              <a:rPr lang="en" u="sng">
                <a:solidFill>
                  <a:schemeClr val="hlink"/>
                </a:solidFill>
                <a:hlinkClick r:id="rId3"/>
              </a:rPr>
              <a:t>debugging strategies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1cba5e34e7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11cba5e34e7_0_3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1cba5e34e7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g11cba5e34e7_0_4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1cba5e34e7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11cba5e34e7_0_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cba5e34e7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11cba5e34e7_0_4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1cba5e34e7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11cba5e34e7_0_4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1cba5e34e7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g11cba5e34e7_0_4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2af82f979c_0_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g12af82f979c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1cba5e34e7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11cba5e34e7_0_4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1cba5e34e7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g11cba5e34e7_0_4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1cba5e34e7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11cba5e34e7_0_4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1cba5e34e7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11cba5e34e7_0_4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1cba5e34e7_0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11cba5e34e7_0_4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1cba5e34e7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11cba5e34e7_0_4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1cba5e34e7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g11cba5e34e7_0_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Adopted from </a:t>
            </a:r>
            <a:r>
              <a:rPr lang="en" u="sng">
                <a:solidFill>
                  <a:schemeClr val="hlink"/>
                </a:solidFill>
                <a:hlinkClick r:id="rId2"/>
              </a:rPr>
              <a:t>Debug it!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1cba5e34e7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g11cba5e34e7_0_5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2af82f979c_0_2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g12af82f979c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2af82f979c_0_2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12af82f979c_0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2af82f979c_0_2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12af82f979c_0_2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Your turn to try out the change costume block!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26585dc664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126585dc664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26585dc664_2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126585dc664_2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2"/>
          <p:cNvCxnSpPr/>
          <p:nvPr/>
        </p:nvCxnSpPr>
        <p:spPr>
          <a:xfrm flipH="1" rot="10800000">
            <a:off x="-145325" y="2737175"/>
            <a:ext cx="9301200" cy="36300"/>
          </a:xfrm>
          <a:prstGeom prst="straightConnector1">
            <a:avLst/>
          </a:prstGeom>
          <a:noFill/>
          <a:ln cap="flat" cmpd="sng" w="76200">
            <a:solidFill>
              <a:schemeClr val="accent5"/>
            </a:solidFill>
            <a:prstDash val="solid"/>
            <a:round/>
            <a:headEnd len="sm" w="sm" type="none"/>
            <a:tailEnd len="sm" w="sm" type="none"/>
          </a:ln>
        </p:spPr>
      </p:cxnSp>
      <p:sp>
        <p:nvSpPr>
          <p:cNvPr id="11" name="Google Shape;11;p22"/>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2" name="Google Shape;12;p22"/>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31"/>
          <p:cNvSpPr txBox="1"/>
          <p:nvPr>
            <p:ph hasCustomPrompt="1" type="title"/>
          </p:nvPr>
        </p:nvSpPr>
        <p:spPr>
          <a:xfrm>
            <a:off x="311700" y="1167925"/>
            <a:ext cx="8520600" cy="198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48" name="Google Shape;48;p31"/>
          <p:cNvSpPr txBox="1"/>
          <p:nvPr>
            <p:ph idx="1" type="body"/>
          </p:nvPr>
        </p:nvSpPr>
        <p:spPr>
          <a:xfrm>
            <a:off x="311700" y="3224250"/>
            <a:ext cx="85206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g126585dc664_2_3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g126585dc664_2_30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0" name="Google Shape;60;g126585dc664_2_30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1" name="Google Shape;61;g126585dc664_2_3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g126585dc664_2_31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4" name="Google Shape;64;g126585dc664_2_3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g126585dc664_2_3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 name="Google Shape;67;g126585dc664_2_3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8" name="Google Shape;68;g126585dc664_2_3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g126585dc664_2_3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 name="Google Shape;71;g126585dc664_2_3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2" name="Google Shape;72;g126585dc664_2_3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3" name="Google Shape;73;g126585dc664_2_3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g126585dc664_2_3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6" name="Google Shape;76;g126585dc664_2_3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g126585dc664_2_32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9" name="Google Shape;79;g126585dc664_2_32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0" name="Google Shape;80;g126585dc664_2_3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g126585dc664_2_3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3" name="Google Shape;83;g126585dc664_2_3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23"/>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 name="Google Shape;16;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 name="Google Shape;17;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g126585dc664_2_3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g126585dc664_2_33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7" name="Google Shape;87;g126585dc664_2_33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8" name="Google Shape;88;g126585dc664_2_33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9" name="Google Shape;89;g126585dc664_2_3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g126585dc664_2_34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2" name="Google Shape;92;g126585dc664_2_3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g126585dc664_2_34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5" name="Google Shape;95;g126585dc664_2_34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6" name="Google Shape;96;g126585dc664_2_3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 name="Shape 18"/>
        <p:cNvGrpSpPr/>
        <p:nvPr/>
      </p:nvGrpSpPr>
      <p:grpSpPr>
        <a:xfrm>
          <a:off x="0" y="0"/>
          <a:ext cx="0" cy="0"/>
          <a:chOff x="0" y="0"/>
          <a:chExt cx="0" cy="0"/>
        </a:xfrm>
      </p:grpSpPr>
      <p:sp>
        <p:nvSpPr>
          <p:cNvPr id="19" name="Google Shape;19;p29"/>
          <p:cNvSpPr/>
          <p:nvPr/>
        </p:nvSpPr>
        <p:spPr>
          <a:xfrm>
            <a:off x="4572000" y="100"/>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 name="Google Shape;20;p2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1" name="Google Shape;21;p29"/>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22" name="Google Shape;22;p29"/>
          <p:cNvSpPr txBox="1"/>
          <p:nvPr>
            <p:ph idx="1" type="subTitle"/>
          </p:nvPr>
        </p:nvSpPr>
        <p:spPr>
          <a:xfrm>
            <a:off x="265500" y="2981125"/>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1800"/>
              <a:buFont typeface="Bebas Neue"/>
              <a:buNone/>
              <a:defRPr>
                <a:latin typeface="Bebas Neue"/>
                <a:ea typeface="Bebas Neue"/>
                <a:cs typeface="Bebas Neue"/>
                <a:sym typeface="Bebas Neu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3" name="Google Shape;23;p29"/>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24" name="Google Shape;2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26"/>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7" name="Google Shape;27;p2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 name="Google Shape;28;p2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0" name="Shape 30"/>
        <p:cNvGrpSpPr/>
        <p:nvPr/>
      </p:nvGrpSpPr>
      <p:grpSpPr>
        <a:xfrm>
          <a:off x="0" y="0"/>
          <a:ext cx="0" cy="0"/>
          <a:chOff x="0" y="0"/>
          <a:chExt cx="0" cy="0"/>
        </a:xfrm>
      </p:grpSpPr>
      <p:sp>
        <p:nvSpPr>
          <p:cNvPr id="31" name="Google Shape;31;p24"/>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32" name="Google Shape;3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33" name="Shape 33"/>
        <p:cNvGrpSpPr/>
        <p:nvPr/>
      </p:nvGrpSpPr>
      <p:grpSpPr>
        <a:xfrm>
          <a:off x="0" y="0"/>
          <a:ext cx="0" cy="0"/>
          <a:chOff x="0" y="0"/>
          <a:chExt cx="0" cy="0"/>
        </a:xfrm>
      </p:grpSpPr>
      <p:sp>
        <p:nvSpPr>
          <p:cNvPr id="34" name="Google Shape;34;p25"/>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p:txBody>
      </p:sp>
      <p:sp>
        <p:nvSpPr>
          <p:cNvPr id="35" name="Google Shape;35;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2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8" name="Google Shape;3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28"/>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1" name="Google Shape;41;p28"/>
          <p:cNvSpPr txBox="1"/>
          <p:nvPr>
            <p:ph idx="1" type="body"/>
          </p:nvPr>
        </p:nvSpPr>
        <p:spPr>
          <a:xfrm>
            <a:off x="311700" y="1490875"/>
            <a:ext cx="2808000" cy="30780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2" name="Google Shape;42;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30"/>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CC0000"/>
              </a:buClr>
              <a:buSzPts val="3000"/>
              <a:buFont typeface="Monoton"/>
              <a:buNone/>
              <a:defRPr b="0" i="0" sz="3000" u="none" cap="none" strike="noStrike">
                <a:solidFill>
                  <a:srgbClr val="CC0000"/>
                </a:solidFill>
                <a:latin typeface="Monoton"/>
                <a:ea typeface="Monoton"/>
                <a:cs typeface="Monoton"/>
                <a:sym typeface="Monoton"/>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7" name="Google Shape;7;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000000"/>
              </a:buClr>
              <a:buSzPts val="1800"/>
              <a:buFont typeface="Proxima Nova"/>
              <a:buChar char="●"/>
              <a:defRPr b="0" i="0" sz="1800" u="none" cap="none" strike="noStrike">
                <a:solidFill>
                  <a:srgbClr val="000000"/>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9pPr>
          </a:lstStyle>
          <a:p/>
        </p:txBody>
      </p:sp>
      <p:sp>
        <p:nvSpPr>
          <p:cNvPr id="8" name="Google Shape;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 name="Shape 52"/>
        <p:cNvGrpSpPr/>
        <p:nvPr/>
      </p:nvGrpSpPr>
      <p:grpSpPr>
        <a:xfrm>
          <a:off x="0" y="0"/>
          <a:ext cx="0" cy="0"/>
          <a:chOff x="0" y="0"/>
          <a:chExt cx="0" cy="0"/>
        </a:xfrm>
      </p:grpSpPr>
      <p:sp>
        <p:nvSpPr>
          <p:cNvPr id="53" name="Google Shape;53;g126585dc664_2_3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4" name="Google Shape;54;g126585dc664_2_30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5" name="Google Shape;55;g126585dc664_2_3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hyperlink" Target="mailto:ahutchi9@gmu.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dropbox.com/scl/fi/3vzeu9vty3vo6v5hbnu20/Student_MCQ-Formative-Assessments.docx.docx?dl=0&amp;rlkey=pqjl03l1cb5nokshovpm15k7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6.png"/><Relationship Id="rId11" Type="http://schemas.openxmlformats.org/officeDocument/2006/relationships/image" Target="../media/image17.png"/><Relationship Id="rId10" Type="http://schemas.openxmlformats.org/officeDocument/2006/relationships/image" Target="../media/image16.png"/><Relationship Id="rId9" Type="http://schemas.openxmlformats.org/officeDocument/2006/relationships/image" Target="../media/image18.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21.pn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dropbox.com/scl/fi/qf1j67ajoq6tu0gacc460/Lemonade-or-Koolaid-recipe.docx.docx?dl=0&amp;rlkey=4vm66w2jppnter0oqmgmw8i2t" TargetMode="External"/><Relationship Id="rId4" Type="http://schemas.openxmlformats.org/officeDocument/2006/relationships/image" Target="../media/image27.png"/><Relationship Id="rId5"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hyperlink" Target="mailto:ahutchi9@gmu.edu" TargetMode="External"/><Relationship Id="rId6" Type="http://schemas.openxmlformats.org/officeDocument/2006/relationships/hyperlink" Target="mailto:ahutchi9@gmu.edu"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28.png"/><Relationship Id="rId11" Type="http://schemas.openxmlformats.org/officeDocument/2006/relationships/image" Target="../media/image35.png"/><Relationship Id="rId10" Type="http://schemas.openxmlformats.org/officeDocument/2006/relationships/image" Target="../media/image33.png"/><Relationship Id="rId12" Type="http://schemas.openxmlformats.org/officeDocument/2006/relationships/image" Target="../media/image37.png"/><Relationship Id="rId9" Type="http://schemas.openxmlformats.org/officeDocument/2006/relationships/image" Target="../media/image36.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hyperlink" Target="mailto:ahutchi9@gmu.edu" TargetMode="External"/><Relationship Id="rId6" Type="http://schemas.openxmlformats.org/officeDocument/2006/relationships/image" Target="../media/image39.png"/><Relationship Id="rId7" Type="http://schemas.openxmlformats.org/officeDocument/2006/relationships/image" Target="../media/image46.png"/><Relationship Id="rId8" Type="http://schemas.openxmlformats.org/officeDocument/2006/relationships/hyperlink" Target="mailto:ahutchi9@gmu.edu"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bit.ly/3qPnaLT" TargetMode="External"/><Relationship Id="rId4" Type="http://schemas.openxmlformats.org/officeDocument/2006/relationships/hyperlink" Target="https://bit.ly/3tjlVY6" TargetMode="External"/><Relationship Id="rId5" Type="http://schemas.openxmlformats.org/officeDocument/2006/relationships/image" Target="../media/image43.png"/><Relationship Id="rId6"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hyperlink" Target="https://bit.ly/3qiowQx" TargetMode="External"/><Relationship Id="rId5"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bit.ly/3qPnaLT" TargetMode="External"/><Relationship Id="rId4" Type="http://schemas.openxmlformats.org/officeDocument/2006/relationships/hyperlink" Target="https://bit.ly/3zGP7JN" TargetMode="External"/><Relationship Id="rId5" Type="http://schemas.openxmlformats.org/officeDocument/2006/relationships/image" Target="../media/image44.png"/><Relationship Id="rId6"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hyperlink" Target="https://bit.ly/33gUd3B" TargetMode="External"/><Relationship Id="rId5"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bit.ly/3qPnaLT" TargetMode="External"/><Relationship Id="rId4" Type="http://schemas.openxmlformats.org/officeDocument/2006/relationships/hyperlink" Target="https://bit.ly/333GNb9" TargetMode="External"/><Relationship Id="rId5" Type="http://schemas.openxmlformats.org/officeDocument/2006/relationships/image" Target="../media/image44.png"/><Relationship Id="rId6"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bit.ly/31Ezar0" TargetMode="External"/><Relationship Id="rId4" Type="http://schemas.openxmlformats.org/officeDocument/2006/relationships/image" Target="../media/image50.png"/><Relationship Id="rId5"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bit.ly/3qPnaLT" TargetMode="External"/><Relationship Id="rId4" Type="http://schemas.openxmlformats.org/officeDocument/2006/relationships/hyperlink" Target="https://bit.ly/3HI5NmX" TargetMode="External"/><Relationship Id="rId5" Type="http://schemas.openxmlformats.org/officeDocument/2006/relationships/image" Target="../media/image44.png"/><Relationship Id="rId6"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bit.ly/32Ti2yu" TargetMode="External"/><Relationship Id="rId4" Type="http://schemas.openxmlformats.org/officeDocument/2006/relationships/image" Target="../media/image49.png"/><Relationship Id="rId5"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bit.ly/3qPnaLT" TargetMode="External"/><Relationship Id="rId4" Type="http://schemas.openxmlformats.org/officeDocument/2006/relationships/hyperlink" Target="https://bit.ly/3qPnaLT" TargetMode="External"/><Relationship Id="rId5" Type="http://schemas.openxmlformats.org/officeDocument/2006/relationships/image" Target="../media/image44.png"/><Relationship Id="rId6"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scratch.mit.edu/projects/624420566/" TargetMode="External"/><Relationship Id="rId4" Type="http://schemas.openxmlformats.org/officeDocument/2006/relationships/image" Target="../media/image53.png"/><Relationship Id="rId5"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bit.ly/3qPnaLT" TargetMode="External"/><Relationship Id="rId4" Type="http://schemas.openxmlformats.org/officeDocument/2006/relationships/hyperlink" Target="https://bit.ly/3EYeGr4" TargetMode="External"/><Relationship Id="rId5" Type="http://schemas.openxmlformats.org/officeDocument/2006/relationships/image" Target="../media/image44.png"/><Relationship Id="rId6"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bit.ly/3JDZUZU" TargetMode="External"/><Relationship Id="rId4" Type="http://schemas.openxmlformats.org/officeDocument/2006/relationships/image" Target="../media/image54.png"/><Relationship Id="rId5"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dropbox.com/home/Lessons-CS%20Units/Extra%20Materials/%22How%20To%22%20Handouts%20For%20Teachers?preview=How+to+Share+Scratch+Products.pdf" TargetMode="External"/><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dropbox.com/s/6o6iu58m61nyctq/Student%20-%20How%20To%20Add%20A%20Project%20To%20A%20Studio%20In%20Scratch.mp4?dl=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hyperlink" Target="mailto:ahutchi9@gmu.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scratch.mit.edu/projects/571362020/editor/" TargetMode="External"/><Relationship Id="rId4" Type="http://schemas.openxmlformats.org/officeDocument/2006/relationships/hyperlink" Target="https://wego.gmu.edu/scratchgo/welcome_user.php"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hyperlink" Target="mailto:ahutchi9@gmu.edu" TargetMode="External"/><Relationship Id="rId6" Type="http://schemas.openxmlformats.org/officeDocument/2006/relationships/hyperlink" Target="mailto:ahutchi9@gmu.ed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
          <p:cNvSpPr txBox="1"/>
          <p:nvPr>
            <p:ph type="ctrTitle"/>
          </p:nvPr>
        </p:nvSpPr>
        <p:spPr>
          <a:xfrm>
            <a:off x="311700" y="595975"/>
            <a:ext cx="8520600" cy="105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400"/>
              <a:buNone/>
            </a:pPr>
            <a:r>
              <a:rPr lang="en" sz="6000"/>
              <a:t>Student slides</a:t>
            </a:r>
            <a:endParaRPr sz="6000"/>
          </a:p>
        </p:txBody>
      </p:sp>
      <p:sp>
        <p:nvSpPr>
          <p:cNvPr id="102" name="Google Shape;102;p1"/>
          <p:cNvSpPr txBox="1"/>
          <p:nvPr>
            <p:ph idx="1" type="subTitle"/>
          </p:nvPr>
        </p:nvSpPr>
        <p:spPr>
          <a:xfrm>
            <a:off x="311700" y="1646873"/>
            <a:ext cx="8520600" cy="73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3000"/>
              <a:t>Lesson 1</a:t>
            </a:r>
            <a:endParaRPr sz="3000"/>
          </a:p>
        </p:txBody>
      </p:sp>
      <p:pic>
        <p:nvPicPr>
          <p:cNvPr descr="This is a picture of the CS For All logo." id="103" name="Google Shape;103;p1" title="CS For All"/>
          <p:cNvPicPr preferRelativeResize="0"/>
          <p:nvPr/>
        </p:nvPicPr>
        <p:blipFill rotWithShape="1">
          <a:blip r:embed="rId3">
            <a:alphaModFix/>
          </a:blip>
          <a:srcRect b="0" l="0" r="0" t="0"/>
          <a:stretch/>
        </p:blipFill>
        <p:spPr>
          <a:xfrm>
            <a:off x="1865700" y="3442123"/>
            <a:ext cx="4705350" cy="1209675"/>
          </a:xfrm>
          <a:prstGeom prst="rect">
            <a:avLst/>
          </a:prstGeom>
          <a:noFill/>
          <a:ln>
            <a:noFill/>
          </a:ln>
        </p:spPr>
      </p:pic>
      <p:pic>
        <p:nvPicPr>
          <p:cNvPr id="104" name="Google Shape;104;p1"/>
          <p:cNvPicPr preferRelativeResize="0"/>
          <p:nvPr/>
        </p:nvPicPr>
        <p:blipFill rotWithShape="1">
          <a:blip r:embed="rId4">
            <a:alphaModFix/>
          </a:blip>
          <a:srcRect b="0" l="0" r="0" t="0"/>
          <a:stretch/>
        </p:blipFill>
        <p:spPr>
          <a:xfrm>
            <a:off x="6669400" y="3506823"/>
            <a:ext cx="1063128" cy="1080275"/>
          </a:xfrm>
          <a:prstGeom prst="rect">
            <a:avLst/>
          </a:prstGeom>
          <a:noFill/>
          <a:ln>
            <a:noFill/>
          </a:ln>
        </p:spPr>
      </p:pic>
      <p:sp>
        <p:nvSpPr>
          <p:cNvPr id="105" name="Google Shape;105;p1"/>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rgbClr val="F16666"/>
                </a:solidFill>
                <a:latin typeface="Arial"/>
                <a:ea typeface="Arial"/>
                <a:cs typeface="Arial"/>
                <a:sym typeface="Arial"/>
                <a:hlinkClick r:id="rId5">
                  <a:extLst>
                    <a:ext uri="{A12FA001-AC4F-418D-AE19-62706E023703}">
                      <ahyp:hlinkClr val="tx"/>
                    </a:ext>
                  </a:extLst>
                </a:hlinkClick>
              </a:rPr>
              <a:t>ahutchi9@gmu.edu</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12cdf2b5ee2_0_1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Patterns &amp; sequencing review activity </a:t>
            </a:r>
            <a:endParaRPr/>
          </a:p>
        </p:txBody>
      </p:sp>
      <p:sp>
        <p:nvSpPr>
          <p:cNvPr id="179" name="Google Shape;179;g12cdf2b5ee2_0_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AutoNum type="arabicPeriod"/>
            </a:pPr>
            <a:r>
              <a:rPr lang="en" u="sng">
                <a:solidFill>
                  <a:schemeClr val="hlink"/>
                </a:solidFill>
                <a:hlinkClick r:id="rId3"/>
              </a:rPr>
              <a:t>Warm up </a:t>
            </a:r>
            <a:r>
              <a:rPr lang="en"/>
              <a:t>with this activity. </a:t>
            </a:r>
            <a:endParaRPr/>
          </a:p>
          <a:p>
            <a:pPr indent="-342900" lvl="0" marL="457200" rtl="0" algn="l">
              <a:lnSpc>
                <a:spcPct val="115000"/>
              </a:lnSpc>
              <a:spcBef>
                <a:spcPts val="0"/>
              </a:spcBef>
              <a:spcAft>
                <a:spcPts val="0"/>
              </a:spcAft>
              <a:buSzPts val="1800"/>
              <a:buAutoNum type="arabicPeriod"/>
            </a:pPr>
            <a:r>
              <a:rPr lang="en"/>
              <a:t>Answer each question</a:t>
            </a:r>
            <a:endParaRPr/>
          </a:p>
          <a:p>
            <a:pPr indent="-342900" lvl="0" marL="457200" rtl="0" algn="l">
              <a:lnSpc>
                <a:spcPct val="115000"/>
              </a:lnSpc>
              <a:spcBef>
                <a:spcPts val="0"/>
              </a:spcBef>
              <a:spcAft>
                <a:spcPts val="0"/>
              </a:spcAft>
              <a:buSzPts val="1800"/>
              <a:buAutoNum type="arabicPeriod"/>
            </a:pPr>
            <a:r>
              <a:rPr lang="en"/>
              <a:t>Review answers as a class!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12af82f979c_0_0"/>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400"/>
              <a:buNone/>
            </a:pPr>
            <a:r>
              <a:rPr lang="en">
                <a:solidFill>
                  <a:srgbClr val="CC0000"/>
                </a:solidFill>
                <a:latin typeface="Bebas Neue"/>
                <a:ea typeface="Bebas Neue"/>
                <a:cs typeface="Bebas Neue"/>
                <a:sym typeface="Bebas Neue"/>
              </a:rPr>
              <a:t>Code a polygon</a:t>
            </a:r>
            <a:endParaRPr>
              <a:solidFill>
                <a:srgbClr val="CC0000"/>
              </a:solidFill>
              <a:latin typeface="Bebas Neue"/>
              <a:ea typeface="Bebas Neue"/>
              <a:cs typeface="Bebas Neue"/>
              <a:sym typeface="Bebas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12af82f979c_0_4"/>
          <p:cNvSpPr txBox="1"/>
          <p:nvPr>
            <p:ph type="title"/>
          </p:nvPr>
        </p:nvSpPr>
        <p:spPr>
          <a:xfrm>
            <a:off x="311700" y="445025"/>
            <a:ext cx="58542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CC0000"/>
                </a:solidFill>
                <a:latin typeface="Bebas Neue"/>
                <a:ea typeface="Bebas Neue"/>
                <a:cs typeface="Bebas Neue"/>
                <a:sym typeface="Bebas Neue"/>
              </a:rPr>
              <a:t>My polygon is ________________ and it has ______ sides</a:t>
            </a:r>
            <a:endParaRPr>
              <a:solidFill>
                <a:srgbClr val="CC0000"/>
              </a:solidFill>
              <a:latin typeface="Bebas Neue"/>
              <a:ea typeface="Bebas Neue"/>
              <a:cs typeface="Bebas Neue"/>
              <a:sym typeface="Bebas Neue"/>
            </a:endParaRPr>
          </a:p>
        </p:txBody>
      </p:sp>
      <p:sp>
        <p:nvSpPr>
          <p:cNvPr id="190" name="Google Shape;190;g12af82f979c_0_4"/>
          <p:cNvSpPr/>
          <p:nvPr/>
        </p:nvSpPr>
        <p:spPr>
          <a:xfrm>
            <a:off x="632500" y="1725875"/>
            <a:ext cx="2571600" cy="9429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12af82f979c_0_4"/>
          <p:cNvSpPr/>
          <p:nvPr/>
        </p:nvSpPr>
        <p:spPr>
          <a:xfrm>
            <a:off x="4018625" y="1450950"/>
            <a:ext cx="1543200" cy="1317900"/>
          </a:xfrm>
          <a:prstGeom prst="diamond">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12af82f979c_0_4"/>
          <p:cNvSpPr/>
          <p:nvPr/>
        </p:nvSpPr>
        <p:spPr>
          <a:xfrm>
            <a:off x="5194488" y="3202075"/>
            <a:ext cx="1682400" cy="1510800"/>
          </a:xfrm>
          <a:prstGeom prst="pentagon">
            <a:avLst>
              <a:gd fmla="val 105146" name="hf"/>
              <a:gd fmla="val 110557" name="vf"/>
            </a:avLst>
          </a:prstGeom>
          <a:solidFill>
            <a:schemeClr val="lt1"/>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3" name="Google Shape;193;g12af82f979c_0_4"/>
          <p:cNvPicPr preferRelativeResize="0"/>
          <p:nvPr/>
        </p:nvPicPr>
        <p:blipFill rotWithShape="1">
          <a:blip r:embed="rId3">
            <a:alphaModFix/>
          </a:blip>
          <a:srcRect b="0" l="0" r="0" t="0"/>
          <a:stretch/>
        </p:blipFill>
        <p:spPr>
          <a:xfrm>
            <a:off x="1532050" y="3022525"/>
            <a:ext cx="1869900" cy="1869900"/>
          </a:xfrm>
          <a:prstGeom prst="rect">
            <a:avLst/>
          </a:prstGeom>
          <a:noFill/>
          <a:ln>
            <a:noFill/>
          </a:ln>
        </p:spPr>
      </p:pic>
      <p:pic>
        <p:nvPicPr>
          <p:cNvPr id="194" name="Google Shape;194;g12af82f979c_0_4"/>
          <p:cNvPicPr preferRelativeResize="0"/>
          <p:nvPr/>
        </p:nvPicPr>
        <p:blipFill rotWithShape="1">
          <a:blip r:embed="rId4">
            <a:alphaModFix/>
          </a:blip>
          <a:srcRect b="0" l="0" r="0" t="0"/>
          <a:stretch/>
        </p:blipFill>
        <p:spPr>
          <a:xfrm>
            <a:off x="6635775" y="879400"/>
            <a:ext cx="2143125" cy="2143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12af82f979c_0_13"/>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lang="en" sz="2000">
                <a:latin typeface="Bebas Neue"/>
                <a:ea typeface="Bebas Neue"/>
                <a:cs typeface="Bebas Neue"/>
                <a:sym typeface="Bebas Neue"/>
              </a:rPr>
              <a:t>What blocks will you need to create your polygon? Drag the blocks you will need over to the right.</a:t>
            </a:r>
            <a:endParaRPr sz="2000">
              <a:latin typeface="Bebas Neue"/>
              <a:ea typeface="Bebas Neue"/>
              <a:cs typeface="Bebas Neue"/>
              <a:sym typeface="Bebas Neue"/>
            </a:endParaRPr>
          </a:p>
        </p:txBody>
      </p:sp>
      <p:pic>
        <p:nvPicPr>
          <p:cNvPr id="200" name="Google Shape;200;g12af82f979c_0_13"/>
          <p:cNvPicPr preferRelativeResize="0"/>
          <p:nvPr/>
        </p:nvPicPr>
        <p:blipFill rotWithShape="1">
          <a:blip r:embed="rId3">
            <a:alphaModFix/>
          </a:blip>
          <a:srcRect b="0" l="0" r="0" t="0"/>
          <a:stretch/>
        </p:blipFill>
        <p:spPr>
          <a:xfrm>
            <a:off x="2151412" y="4287402"/>
            <a:ext cx="2246325" cy="748775"/>
          </a:xfrm>
          <a:prstGeom prst="rect">
            <a:avLst/>
          </a:prstGeom>
          <a:noFill/>
          <a:ln>
            <a:noFill/>
          </a:ln>
        </p:spPr>
      </p:pic>
      <p:pic>
        <p:nvPicPr>
          <p:cNvPr id="201" name="Google Shape;201;g12af82f979c_0_13"/>
          <p:cNvPicPr preferRelativeResize="0"/>
          <p:nvPr/>
        </p:nvPicPr>
        <p:blipFill rotWithShape="1">
          <a:blip r:embed="rId4">
            <a:alphaModFix/>
          </a:blip>
          <a:srcRect b="0" l="0" r="0" t="0"/>
          <a:stretch/>
        </p:blipFill>
        <p:spPr>
          <a:xfrm>
            <a:off x="68875" y="4419300"/>
            <a:ext cx="1984676" cy="555700"/>
          </a:xfrm>
          <a:prstGeom prst="rect">
            <a:avLst/>
          </a:prstGeom>
          <a:noFill/>
          <a:ln>
            <a:noFill/>
          </a:ln>
        </p:spPr>
      </p:pic>
      <p:pic>
        <p:nvPicPr>
          <p:cNvPr id="202" name="Google Shape;202;g12af82f979c_0_13"/>
          <p:cNvPicPr preferRelativeResize="0"/>
          <p:nvPr/>
        </p:nvPicPr>
        <p:blipFill rotWithShape="1">
          <a:blip r:embed="rId5">
            <a:alphaModFix/>
          </a:blip>
          <a:srcRect b="0" l="0" r="0" t="0"/>
          <a:stretch/>
        </p:blipFill>
        <p:spPr>
          <a:xfrm>
            <a:off x="1649900" y="70575"/>
            <a:ext cx="2616419" cy="709550"/>
          </a:xfrm>
          <a:prstGeom prst="rect">
            <a:avLst/>
          </a:prstGeom>
          <a:noFill/>
          <a:ln>
            <a:noFill/>
          </a:ln>
        </p:spPr>
      </p:pic>
      <p:pic>
        <p:nvPicPr>
          <p:cNvPr id="203" name="Google Shape;203;g12af82f979c_0_13"/>
          <p:cNvPicPr preferRelativeResize="0"/>
          <p:nvPr/>
        </p:nvPicPr>
        <p:blipFill rotWithShape="1">
          <a:blip r:embed="rId6">
            <a:alphaModFix/>
          </a:blip>
          <a:srcRect b="0" l="0" r="0" t="0"/>
          <a:stretch/>
        </p:blipFill>
        <p:spPr>
          <a:xfrm>
            <a:off x="116823" y="128096"/>
            <a:ext cx="1223400" cy="709550"/>
          </a:xfrm>
          <a:prstGeom prst="rect">
            <a:avLst/>
          </a:prstGeom>
          <a:noFill/>
          <a:ln>
            <a:noFill/>
          </a:ln>
        </p:spPr>
      </p:pic>
      <p:pic>
        <p:nvPicPr>
          <p:cNvPr id="204" name="Google Shape;204;g12af82f979c_0_13"/>
          <p:cNvPicPr preferRelativeResize="0"/>
          <p:nvPr/>
        </p:nvPicPr>
        <p:blipFill rotWithShape="1">
          <a:blip r:embed="rId7">
            <a:alphaModFix/>
          </a:blip>
          <a:srcRect b="0" l="0" r="0" t="0"/>
          <a:stretch/>
        </p:blipFill>
        <p:spPr>
          <a:xfrm>
            <a:off x="206625" y="2846274"/>
            <a:ext cx="1469986" cy="702600"/>
          </a:xfrm>
          <a:prstGeom prst="rect">
            <a:avLst/>
          </a:prstGeom>
          <a:noFill/>
          <a:ln>
            <a:noFill/>
          </a:ln>
        </p:spPr>
      </p:pic>
      <p:pic>
        <p:nvPicPr>
          <p:cNvPr id="205" name="Google Shape;205;g12af82f979c_0_13"/>
          <p:cNvPicPr preferRelativeResize="0"/>
          <p:nvPr/>
        </p:nvPicPr>
        <p:blipFill rotWithShape="1">
          <a:blip r:embed="rId8">
            <a:alphaModFix/>
          </a:blip>
          <a:srcRect b="0" l="0" r="0" t="0"/>
          <a:stretch/>
        </p:blipFill>
        <p:spPr>
          <a:xfrm>
            <a:off x="206625" y="1029800"/>
            <a:ext cx="1878594" cy="659300"/>
          </a:xfrm>
          <a:prstGeom prst="rect">
            <a:avLst/>
          </a:prstGeom>
          <a:noFill/>
          <a:ln>
            <a:noFill/>
          </a:ln>
        </p:spPr>
      </p:pic>
      <p:pic>
        <p:nvPicPr>
          <p:cNvPr id="206" name="Google Shape;206;g12af82f979c_0_13"/>
          <p:cNvPicPr preferRelativeResize="0"/>
          <p:nvPr/>
        </p:nvPicPr>
        <p:blipFill rotWithShape="1">
          <a:blip r:embed="rId9">
            <a:alphaModFix/>
          </a:blip>
          <a:srcRect b="29103" l="0" r="30084" t="0"/>
          <a:stretch/>
        </p:blipFill>
        <p:spPr>
          <a:xfrm>
            <a:off x="119600" y="3760001"/>
            <a:ext cx="1883225" cy="659300"/>
          </a:xfrm>
          <a:prstGeom prst="rect">
            <a:avLst/>
          </a:prstGeom>
          <a:noFill/>
          <a:ln>
            <a:noFill/>
          </a:ln>
        </p:spPr>
      </p:pic>
      <p:pic>
        <p:nvPicPr>
          <p:cNvPr id="207" name="Google Shape;207;g12af82f979c_0_13"/>
          <p:cNvPicPr preferRelativeResize="0"/>
          <p:nvPr/>
        </p:nvPicPr>
        <p:blipFill rotWithShape="1">
          <a:blip r:embed="rId10">
            <a:alphaModFix/>
          </a:blip>
          <a:srcRect b="0" l="0" r="0" t="0"/>
          <a:stretch/>
        </p:blipFill>
        <p:spPr>
          <a:xfrm>
            <a:off x="2297163" y="3398747"/>
            <a:ext cx="2021775" cy="702603"/>
          </a:xfrm>
          <a:prstGeom prst="rect">
            <a:avLst/>
          </a:prstGeom>
          <a:noFill/>
          <a:ln>
            <a:noFill/>
          </a:ln>
        </p:spPr>
      </p:pic>
      <p:pic>
        <p:nvPicPr>
          <p:cNvPr id="208" name="Google Shape;208;g12af82f979c_0_13"/>
          <p:cNvPicPr preferRelativeResize="0"/>
          <p:nvPr/>
        </p:nvPicPr>
        <p:blipFill rotWithShape="1">
          <a:blip r:embed="rId11">
            <a:alphaModFix/>
          </a:blip>
          <a:srcRect b="10766" l="5268" r="6180" t="14409"/>
          <a:stretch/>
        </p:blipFill>
        <p:spPr>
          <a:xfrm>
            <a:off x="2258237" y="837650"/>
            <a:ext cx="2099650" cy="659300"/>
          </a:xfrm>
          <a:prstGeom prst="rect">
            <a:avLst/>
          </a:prstGeom>
          <a:noFill/>
          <a:ln>
            <a:noFill/>
          </a:ln>
        </p:spPr>
      </p:pic>
      <p:sp>
        <p:nvSpPr>
          <p:cNvPr id="209" name="Google Shape;209;g12af82f979c_0_13"/>
          <p:cNvSpPr txBox="1"/>
          <p:nvPr>
            <p:ph idx="2" type="body"/>
          </p:nvPr>
        </p:nvSpPr>
        <p:spPr>
          <a:xfrm>
            <a:off x="5018125" y="277075"/>
            <a:ext cx="3837000" cy="411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0"/>
              </a:spcAft>
              <a:buSzPct val="117647"/>
              <a:buNone/>
            </a:pPr>
            <a:r>
              <a:rPr lang="en"/>
              <a:t>I will need: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12af82f979c_0_27"/>
          <p:cNvSpPr txBox="1"/>
          <p:nvPr>
            <p:ph type="title"/>
          </p:nvPr>
        </p:nvSpPr>
        <p:spPr>
          <a:xfrm>
            <a:off x="311700" y="210050"/>
            <a:ext cx="41631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An Example: How to Code a square</a:t>
            </a:r>
            <a:endParaRPr/>
          </a:p>
        </p:txBody>
      </p:sp>
      <p:sp>
        <p:nvSpPr>
          <p:cNvPr id="215" name="Google Shape;215;g12af82f979c_0_2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
              <a:t>If you wanted to write a pattern for a square, you could use the following blocks:</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p:txBody>
      </p:sp>
      <p:grpSp>
        <p:nvGrpSpPr>
          <p:cNvPr id="216" name="Google Shape;216;g12af82f979c_0_27"/>
          <p:cNvGrpSpPr/>
          <p:nvPr/>
        </p:nvGrpSpPr>
        <p:grpSpPr>
          <a:xfrm>
            <a:off x="6171825" y="2413700"/>
            <a:ext cx="1506362" cy="572700"/>
            <a:chOff x="5272125" y="1345575"/>
            <a:chExt cx="1506362" cy="572700"/>
          </a:xfrm>
        </p:grpSpPr>
        <p:pic>
          <p:nvPicPr>
            <p:cNvPr id="217" name="Google Shape;217;g12af82f979c_0_27"/>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218" name="Google Shape;218;g12af82f979c_0_27"/>
            <p:cNvSpPr txBox="1"/>
            <p:nvPr/>
          </p:nvSpPr>
          <p:spPr>
            <a:xfrm>
              <a:off x="5841400" y="141077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800" u="none" cap="none" strike="noStrike">
                <a:solidFill>
                  <a:srgbClr val="000000"/>
                </a:solidFill>
                <a:latin typeface="Proxima Nova"/>
                <a:ea typeface="Proxima Nova"/>
                <a:cs typeface="Proxima Nova"/>
                <a:sym typeface="Proxima Nova"/>
              </a:endParaRPr>
            </a:p>
          </p:txBody>
        </p:sp>
      </p:grpSp>
      <p:grpSp>
        <p:nvGrpSpPr>
          <p:cNvPr id="219" name="Google Shape;219;g12af82f979c_0_27"/>
          <p:cNvGrpSpPr/>
          <p:nvPr/>
        </p:nvGrpSpPr>
        <p:grpSpPr>
          <a:xfrm>
            <a:off x="6183725" y="3522800"/>
            <a:ext cx="1506362" cy="572700"/>
            <a:chOff x="5272125" y="1345575"/>
            <a:chExt cx="1506362" cy="572700"/>
          </a:xfrm>
        </p:grpSpPr>
        <p:pic>
          <p:nvPicPr>
            <p:cNvPr id="220" name="Google Shape;220;g12af82f979c_0_27"/>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221" name="Google Shape;221;g12af82f979c_0_27"/>
            <p:cNvSpPr txBox="1"/>
            <p:nvPr/>
          </p:nvSpPr>
          <p:spPr>
            <a:xfrm>
              <a:off x="5909275" y="140707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grpSp>
      <p:grpSp>
        <p:nvGrpSpPr>
          <p:cNvPr id="222" name="Google Shape;222;g12af82f979c_0_27"/>
          <p:cNvGrpSpPr/>
          <p:nvPr/>
        </p:nvGrpSpPr>
        <p:grpSpPr>
          <a:xfrm>
            <a:off x="6171593" y="1234725"/>
            <a:ext cx="1506362" cy="572700"/>
            <a:chOff x="5272125" y="1345575"/>
            <a:chExt cx="1506362" cy="572700"/>
          </a:xfrm>
        </p:grpSpPr>
        <p:pic>
          <p:nvPicPr>
            <p:cNvPr id="223" name="Google Shape;223;g12af82f979c_0_27"/>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224" name="Google Shape;224;g12af82f979c_0_27"/>
            <p:cNvSpPr txBox="1"/>
            <p:nvPr/>
          </p:nvSpPr>
          <p:spPr>
            <a:xfrm>
              <a:off x="5841400" y="143182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grpSp>
      <p:grpSp>
        <p:nvGrpSpPr>
          <p:cNvPr id="225" name="Google Shape;225;g12af82f979c_0_27"/>
          <p:cNvGrpSpPr/>
          <p:nvPr/>
        </p:nvGrpSpPr>
        <p:grpSpPr>
          <a:xfrm>
            <a:off x="6183725" y="4555700"/>
            <a:ext cx="1506362" cy="572700"/>
            <a:chOff x="5272125" y="1345575"/>
            <a:chExt cx="1506362" cy="572700"/>
          </a:xfrm>
        </p:grpSpPr>
        <p:pic>
          <p:nvPicPr>
            <p:cNvPr id="226" name="Google Shape;226;g12af82f979c_0_27"/>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227" name="Google Shape;227;g12af82f979c_0_27"/>
            <p:cNvSpPr txBox="1"/>
            <p:nvPr/>
          </p:nvSpPr>
          <p:spPr>
            <a:xfrm>
              <a:off x="5841400" y="143182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grpSp>
      <p:pic>
        <p:nvPicPr>
          <p:cNvPr id="228" name="Google Shape;228;g12af82f979c_0_27"/>
          <p:cNvPicPr preferRelativeResize="0"/>
          <p:nvPr/>
        </p:nvPicPr>
        <p:blipFill rotWithShape="1">
          <a:blip r:embed="rId4">
            <a:alphaModFix/>
          </a:blip>
          <a:srcRect b="0" l="0" r="0" t="0"/>
          <a:stretch/>
        </p:blipFill>
        <p:spPr>
          <a:xfrm>
            <a:off x="6163500" y="1807425"/>
            <a:ext cx="2796900" cy="907400"/>
          </a:xfrm>
          <a:prstGeom prst="rect">
            <a:avLst/>
          </a:prstGeom>
          <a:noFill/>
          <a:ln>
            <a:noFill/>
          </a:ln>
        </p:spPr>
      </p:pic>
      <p:pic>
        <p:nvPicPr>
          <p:cNvPr id="229" name="Google Shape;229;g12af82f979c_0_27"/>
          <p:cNvPicPr preferRelativeResize="0"/>
          <p:nvPr/>
        </p:nvPicPr>
        <p:blipFill rotWithShape="1">
          <a:blip r:embed="rId5">
            <a:alphaModFix/>
          </a:blip>
          <a:srcRect b="0" l="0" r="0" t="0"/>
          <a:stretch/>
        </p:blipFill>
        <p:spPr>
          <a:xfrm>
            <a:off x="6163500" y="2950425"/>
            <a:ext cx="2796900" cy="907400"/>
          </a:xfrm>
          <a:prstGeom prst="rect">
            <a:avLst/>
          </a:prstGeom>
          <a:noFill/>
          <a:ln>
            <a:noFill/>
          </a:ln>
        </p:spPr>
      </p:pic>
      <p:pic>
        <p:nvPicPr>
          <p:cNvPr id="230" name="Google Shape;230;g12af82f979c_0_27"/>
          <p:cNvPicPr preferRelativeResize="0"/>
          <p:nvPr/>
        </p:nvPicPr>
        <p:blipFill rotWithShape="1">
          <a:blip r:embed="rId6">
            <a:alphaModFix/>
          </a:blip>
          <a:srcRect b="0" l="0" r="0" t="0"/>
          <a:stretch/>
        </p:blipFill>
        <p:spPr>
          <a:xfrm>
            <a:off x="6163500" y="4017225"/>
            <a:ext cx="2796900" cy="907400"/>
          </a:xfrm>
          <a:prstGeom prst="rect">
            <a:avLst/>
          </a:prstGeom>
          <a:noFill/>
          <a:ln>
            <a:noFill/>
          </a:ln>
        </p:spPr>
      </p:pic>
      <p:pic>
        <p:nvPicPr>
          <p:cNvPr id="231" name="Google Shape;231;g12af82f979c_0_27"/>
          <p:cNvPicPr preferRelativeResize="0"/>
          <p:nvPr/>
        </p:nvPicPr>
        <p:blipFill rotWithShape="1">
          <a:blip r:embed="rId7">
            <a:alphaModFix/>
          </a:blip>
          <a:srcRect b="0" l="0" r="0" t="0"/>
          <a:stretch/>
        </p:blipFill>
        <p:spPr>
          <a:xfrm>
            <a:off x="6163488" y="592949"/>
            <a:ext cx="1469986" cy="702600"/>
          </a:xfrm>
          <a:prstGeom prst="rect">
            <a:avLst/>
          </a:prstGeom>
          <a:noFill/>
          <a:ln>
            <a:noFill/>
          </a:ln>
        </p:spPr>
      </p:pic>
      <p:sp>
        <p:nvSpPr>
          <p:cNvPr id="232" name="Google Shape;232;g12af82f979c_0_27"/>
          <p:cNvSpPr/>
          <p:nvPr/>
        </p:nvSpPr>
        <p:spPr>
          <a:xfrm>
            <a:off x="5878050" y="1234713"/>
            <a:ext cx="2411100" cy="11787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3" name="Google Shape;233;g12af82f979c_0_27"/>
          <p:cNvGrpSpPr/>
          <p:nvPr/>
        </p:nvGrpSpPr>
        <p:grpSpPr>
          <a:xfrm>
            <a:off x="428743" y="2120625"/>
            <a:ext cx="1506362" cy="572700"/>
            <a:chOff x="5272125" y="1345575"/>
            <a:chExt cx="1506362" cy="572700"/>
          </a:xfrm>
        </p:grpSpPr>
        <p:pic>
          <p:nvPicPr>
            <p:cNvPr id="234" name="Google Shape;234;g12af82f979c_0_27"/>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235" name="Google Shape;235;g12af82f979c_0_27"/>
            <p:cNvSpPr txBox="1"/>
            <p:nvPr/>
          </p:nvSpPr>
          <p:spPr>
            <a:xfrm>
              <a:off x="5841400" y="143182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grpSp>
      <p:pic>
        <p:nvPicPr>
          <p:cNvPr id="236" name="Google Shape;236;g12af82f979c_0_27"/>
          <p:cNvPicPr preferRelativeResize="0"/>
          <p:nvPr/>
        </p:nvPicPr>
        <p:blipFill rotWithShape="1">
          <a:blip r:embed="rId6">
            <a:alphaModFix/>
          </a:blip>
          <a:srcRect b="0" l="0" r="0" t="0"/>
          <a:stretch/>
        </p:blipFill>
        <p:spPr>
          <a:xfrm>
            <a:off x="420650" y="2693325"/>
            <a:ext cx="2796900" cy="907400"/>
          </a:xfrm>
          <a:prstGeom prst="rect">
            <a:avLst/>
          </a:prstGeom>
          <a:noFill/>
          <a:ln>
            <a:noFill/>
          </a:ln>
        </p:spPr>
      </p:pic>
      <p:sp>
        <p:nvSpPr>
          <p:cNvPr id="237" name="Google Shape;237;g12af82f979c_0_27"/>
          <p:cNvSpPr/>
          <p:nvPr/>
        </p:nvSpPr>
        <p:spPr>
          <a:xfrm>
            <a:off x="4474800" y="1728075"/>
            <a:ext cx="1240200" cy="192000"/>
          </a:xfrm>
          <a:prstGeom prst="rightArrow">
            <a:avLst>
              <a:gd fmla="val 50000" name="adj1"/>
              <a:gd fmla="val 50000" name="adj2"/>
            </a:avLst>
          </a:prstGeom>
          <a:solidFill>
            <a:schemeClr val="accent4"/>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12af82f979c_0_27"/>
          <p:cNvSpPr txBox="1"/>
          <p:nvPr/>
        </p:nvSpPr>
        <p:spPr>
          <a:xfrm>
            <a:off x="3379975" y="1511275"/>
            <a:ext cx="101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239" name="Google Shape;239;g12af82f979c_0_27"/>
          <p:cNvSpPr txBox="1"/>
          <p:nvPr/>
        </p:nvSpPr>
        <p:spPr>
          <a:xfrm>
            <a:off x="5398338" y="43675"/>
            <a:ext cx="30000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Then you would repeat this pattern in the following sequence: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12af82f979c_0_56"/>
          <p:cNvSpPr txBox="1"/>
          <p:nvPr>
            <p:ph type="title"/>
          </p:nvPr>
        </p:nvSpPr>
        <p:spPr>
          <a:xfrm>
            <a:off x="311700" y="210050"/>
            <a:ext cx="8520600" cy="7509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200080"/>
              <a:buNone/>
            </a:pPr>
            <a:r>
              <a:rPr lang="en"/>
              <a:t>Your Turn!</a:t>
            </a:r>
            <a:r>
              <a:rPr lang="en" sz="1666">
                <a:latin typeface="Proxima Nova"/>
                <a:ea typeface="Proxima Nova"/>
                <a:cs typeface="Proxima Nova"/>
                <a:sym typeface="Proxima Nova"/>
              </a:rPr>
              <a:t> Using the blocks here, drag them into the correct pattern and sequence to create your polygon. You and your partner should try them out to see if they make sense. Be sure to add degrees and number of steps!</a:t>
            </a:r>
            <a:endParaRPr sz="1666">
              <a:latin typeface="Proxima Nova"/>
              <a:ea typeface="Proxima Nova"/>
              <a:cs typeface="Proxima Nova"/>
              <a:sym typeface="Proxima Nova"/>
            </a:endParaRPr>
          </a:p>
        </p:txBody>
      </p:sp>
      <p:pic>
        <p:nvPicPr>
          <p:cNvPr id="245" name="Google Shape;245;g12af82f979c_0_56"/>
          <p:cNvPicPr preferRelativeResize="0"/>
          <p:nvPr/>
        </p:nvPicPr>
        <p:blipFill rotWithShape="1">
          <a:blip r:embed="rId3">
            <a:alphaModFix/>
          </a:blip>
          <a:srcRect b="0" l="0" r="0" t="0"/>
          <a:stretch/>
        </p:blipFill>
        <p:spPr>
          <a:xfrm>
            <a:off x="136775" y="1151974"/>
            <a:ext cx="1469986" cy="702600"/>
          </a:xfrm>
          <a:prstGeom prst="rect">
            <a:avLst/>
          </a:prstGeom>
          <a:noFill/>
          <a:ln>
            <a:noFill/>
          </a:ln>
        </p:spPr>
      </p:pic>
      <p:pic>
        <p:nvPicPr>
          <p:cNvPr id="246" name="Google Shape;246;g12af82f979c_0_56"/>
          <p:cNvPicPr preferRelativeResize="0"/>
          <p:nvPr/>
        </p:nvPicPr>
        <p:blipFill rotWithShape="1">
          <a:blip r:embed="rId4">
            <a:alphaModFix/>
          </a:blip>
          <a:srcRect b="0" l="0" r="0" t="0"/>
          <a:stretch/>
        </p:blipFill>
        <p:spPr>
          <a:xfrm>
            <a:off x="136763" y="2220447"/>
            <a:ext cx="2021775" cy="702603"/>
          </a:xfrm>
          <a:prstGeom prst="rect">
            <a:avLst/>
          </a:prstGeom>
          <a:noFill/>
          <a:ln>
            <a:noFill/>
          </a:ln>
        </p:spPr>
      </p:pic>
      <p:pic>
        <p:nvPicPr>
          <p:cNvPr id="247" name="Google Shape;247;g12af82f979c_0_56"/>
          <p:cNvPicPr preferRelativeResize="0"/>
          <p:nvPr/>
        </p:nvPicPr>
        <p:blipFill rotWithShape="1">
          <a:blip r:embed="rId5">
            <a:alphaModFix/>
          </a:blip>
          <a:srcRect b="0" l="0" r="0" t="0"/>
          <a:stretch/>
        </p:blipFill>
        <p:spPr>
          <a:xfrm>
            <a:off x="136775" y="3593725"/>
            <a:ext cx="1878594" cy="659300"/>
          </a:xfrm>
          <a:prstGeom prst="rect">
            <a:avLst/>
          </a:prstGeom>
          <a:noFill/>
          <a:ln>
            <a:noFill/>
          </a:ln>
        </p:spPr>
      </p:pic>
      <p:pic>
        <p:nvPicPr>
          <p:cNvPr id="248" name="Google Shape;248;g12af82f979c_0_56"/>
          <p:cNvPicPr preferRelativeResize="0"/>
          <p:nvPr/>
        </p:nvPicPr>
        <p:blipFill rotWithShape="1">
          <a:blip r:embed="rId3">
            <a:alphaModFix/>
          </a:blip>
          <a:srcRect b="0" l="0" r="0" t="0"/>
          <a:stretch/>
        </p:blipFill>
        <p:spPr>
          <a:xfrm>
            <a:off x="289175" y="1304374"/>
            <a:ext cx="1469986" cy="702600"/>
          </a:xfrm>
          <a:prstGeom prst="rect">
            <a:avLst/>
          </a:prstGeom>
          <a:noFill/>
          <a:ln>
            <a:noFill/>
          </a:ln>
        </p:spPr>
      </p:pic>
      <p:pic>
        <p:nvPicPr>
          <p:cNvPr id="249" name="Google Shape;249;g12af82f979c_0_56"/>
          <p:cNvPicPr preferRelativeResize="0"/>
          <p:nvPr/>
        </p:nvPicPr>
        <p:blipFill rotWithShape="1">
          <a:blip r:embed="rId3">
            <a:alphaModFix/>
          </a:blip>
          <a:srcRect b="0" l="0" r="0" t="0"/>
          <a:stretch/>
        </p:blipFill>
        <p:spPr>
          <a:xfrm>
            <a:off x="441575" y="1456774"/>
            <a:ext cx="1469986" cy="702600"/>
          </a:xfrm>
          <a:prstGeom prst="rect">
            <a:avLst/>
          </a:prstGeom>
          <a:noFill/>
          <a:ln>
            <a:noFill/>
          </a:ln>
        </p:spPr>
      </p:pic>
      <p:pic>
        <p:nvPicPr>
          <p:cNvPr id="250" name="Google Shape;250;g12af82f979c_0_56"/>
          <p:cNvPicPr preferRelativeResize="0"/>
          <p:nvPr/>
        </p:nvPicPr>
        <p:blipFill rotWithShape="1">
          <a:blip r:embed="rId4">
            <a:alphaModFix/>
          </a:blip>
          <a:srcRect b="0" l="0" r="0" t="0"/>
          <a:stretch/>
        </p:blipFill>
        <p:spPr>
          <a:xfrm>
            <a:off x="289163" y="2372847"/>
            <a:ext cx="2021775" cy="702603"/>
          </a:xfrm>
          <a:prstGeom prst="rect">
            <a:avLst/>
          </a:prstGeom>
          <a:noFill/>
          <a:ln>
            <a:noFill/>
          </a:ln>
        </p:spPr>
      </p:pic>
      <p:pic>
        <p:nvPicPr>
          <p:cNvPr id="251" name="Google Shape;251;g12af82f979c_0_56"/>
          <p:cNvPicPr preferRelativeResize="0"/>
          <p:nvPr/>
        </p:nvPicPr>
        <p:blipFill rotWithShape="1">
          <a:blip r:embed="rId4">
            <a:alphaModFix/>
          </a:blip>
          <a:srcRect b="0" l="0" r="0" t="0"/>
          <a:stretch/>
        </p:blipFill>
        <p:spPr>
          <a:xfrm>
            <a:off x="441563" y="2525247"/>
            <a:ext cx="2021775" cy="702603"/>
          </a:xfrm>
          <a:prstGeom prst="rect">
            <a:avLst/>
          </a:prstGeom>
          <a:noFill/>
          <a:ln>
            <a:noFill/>
          </a:ln>
        </p:spPr>
      </p:pic>
      <p:pic>
        <p:nvPicPr>
          <p:cNvPr id="252" name="Google Shape;252;g12af82f979c_0_56"/>
          <p:cNvPicPr preferRelativeResize="0"/>
          <p:nvPr/>
        </p:nvPicPr>
        <p:blipFill rotWithShape="1">
          <a:blip r:embed="rId4">
            <a:alphaModFix/>
          </a:blip>
          <a:srcRect b="0" l="0" r="0" t="0"/>
          <a:stretch/>
        </p:blipFill>
        <p:spPr>
          <a:xfrm>
            <a:off x="593963" y="2677647"/>
            <a:ext cx="2021775" cy="702603"/>
          </a:xfrm>
          <a:prstGeom prst="rect">
            <a:avLst/>
          </a:prstGeom>
          <a:noFill/>
          <a:ln>
            <a:noFill/>
          </a:ln>
        </p:spPr>
      </p:pic>
      <p:pic>
        <p:nvPicPr>
          <p:cNvPr id="253" name="Google Shape;253;g12af82f979c_0_56"/>
          <p:cNvPicPr preferRelativeResize="0"/>
          <p:nvPr/>
        </p:nvPicPr>
        <p:blipFill rotWithShape="1">
          <a:blip r:embed="rId5">
            <a:alphaModFix/>
          </a:blip>
          <a:srcRect b="0" l="0" r="0" t="0"/>
          <a:stretch/>
        </p:blipFill>
        <p:spPr>
          <a:xfrm>
            <a:off x="289175" y="3746125"/>
            <a:ext cx="1878594" cy="659300"/>
          </a:xfrm>
          <a:prstGeom prst="rect">
            <a:avLst/>
          </a:prstGeom>
          <a:noFill/>
          <a:ln>
            <a:noFill/>
          </a:ln>
        </p:spPr>
      </p:pic>
      <p:pic>
        <p:nvPicPr>
          <p:cNvPr id="254" name="Google Shape;254;g12af82f979c_0_56"/>
          <p:cNvPicPr preferRelativeResize="0"/>
          <p:nvPr/>
        </p:nvPicPr>
        <p:blipFill rotWithShape="1">
          <a:blip r:embed="rId5">
            <a:alphaModFix/>
          </a:blip>
          <a:srcRect b="0" l="0" r="0" t="0"/>
          <a:stretch/>
        </p:blipFill>
        <p:spPr>
          <a:xfrm>
            <a:off x="441575" y="3898525"/>
            <a:ext cx="1878594" cy="659300"/>
          </a:xfrm>
          <a:prstGeom prst="rect">
            <a:avLst/>
          </a:prstGeom>
          <a:noFill/>
          <a:ln>
            <a:noFill/>
          </a:ln>
        </p:spPr>
      </p:pic>
      <p:pic>
        <p:nvPicPr>
          <p:cNvPr id="255" name="Google Shape;255;g12af82f979c_0_56"/>
          <p:cNvPicPr preferRelativeResize="0"/>
          <p:nvPr/>
        </p:nvPicPr>
        <p:blipFill rotWithShape="1">
          <a:blip r:embed="rId5">
            <a:alphaModFix/>
          </a:blip>
          <a:srcRect b="0" l="0" r="0" t="0"/>
          <a:stretch/>
        </p:blipFill>
        <p:spPr>
          <a:xfrm>
            <a:off x="593975" y="4050925"/>
            <a:ext cx="1878594" cy="659300"/>
          </a:xfrm>
          <a:prstGeom prst="rect">
            <a:avLst/>
          </a:prstGeom>
          <a:noFill/>
          <a:ln>
            <a:noFill/>
          </a:ln>
        </p:spPr>
      </p:pic>
      <p:pic>
        <p:nvPicPr>
          <p:cNvPr id="256" name="Google Shape;256;g12af82f979c_0_56"/>
          <p:cNvPicPr preferRelativeResize="0"/>
          <p:nvPr/>
        </p:nvPicPr>
        <p:blipFill rotWithShape="1">
          <a:blip r:embed="rId5">
            <a:alphaModFix/>
          </a:blip>
          <a:srcRect b="0" l="0" r="0" t="0"/>
          <a:stretch/>
        </p:blipFill>
        <p:spPr>
          <a:xfrm>
            <a:off x="746375" y="4203325"/>
            <a:ext cx="1878594" cy="659300"/>
          </a:xfrm>
          <a:prstGeom prst="rect">
            <a:avLst/>
          </a:prstGeom>
          <a:noFill/>
          <a:ln>
            <a:noFill/>
          </a:ln>
        </p:spPr>
      </p:pic>
      <p:pic>
        <p:nvPicPr>
          <p:cNvPr id="257" name="Google Shape;257;g12af82f979c_0_56"/>
          <p:cNvPicPr preferRelativeResize="0"/>
          <p:nvPr/>
        </p:nvPicPr>
        <p:blipFill rotWithShape="1">
          <a:blip r:embed="rId5">
            <a:alphaModFix/>
          </a:blip>
          <a:srcRect b="0" l="0" r="0" t="0"/>
          <a:stretch/>
        </p:blipFill>
        <p:spPr>
          <a:xfrm>
            <a:off x="898775" y="4355725"/>
            <a:ext cx="1878594" cy="659300"/>
          </a:xfrm>
          <a:prstGeom prst="rect">
            <a:avLst/>
          </a:prstGeom>
          <a:noFill/>
          <a:ln>
            <a:noFill/>
          </a:ln>
        </p:spPr>
      </p:pic>
      <p:sp>
        <p:nvSpPr>
          <p:cNvPr id="258" name="Google Shape;258;g12af82f979c_0_56"/>
          <p:cNvSpPr txBox="1"/>
          <p:nvPr/>
        </p:nvSpPr>
        <p:spPr>
          <a:xfrm>
            <a:off x="6646300" y="-331500"/>
            <a:ext cx="213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ebas Neue"/>
              <a:ea typeface="Bebas Neue"/>
              <a:cs typeface="Bebas Neue"/>
              <a:sym typeface="Bebas Neue"/>
            </a:endParaRPr>
          </a:p>
        </p:txBody>
      </p:sp>
      <p:sp>
        <p:nvSpPr>
          <p:cNvPr id="259" name="Google Shape;259;g12af82f979c_0_56"/>
          <p:cNvSpPr/>
          <p:nvPr/>
        </p:nvSpPr>
        <p:spPr>
          <a:xfrm>
            <a:off x="-2726025" y="789350"/>
            <a:ext cx="2794800" cy="1011000"/>
          </a:xfrm>
          <a:prstGeom prst="wedgeEllipseCallout">
            <a:avLst>
              <a:gd fmla="val 37497" name="adj1"/>
              <a:gd fmla="val 62300" name="adj2"/>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ebas Neue"/>
                <a:ea typeface="Bebas Neue"/>
                <a:cs typeface="Bebas Neue"/>
                <a:sym typeface="Bebas Neue"/>
              </a:rPr>
              <a:t>TIP: If you need to create more blocks, copy and paste the image.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12af82f979c_0_75"/>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3800"/>
              <a:buNone/>
            </a:pPr>
            <a:r>
              <a:rPr lang="en">
                <a:latin typeface="Fjalla One"/>
                <a:ea typeface="Fjalla One"/>
                <a:cs typeface="Fjalla One"/>
                <a:sym typeface="Fjalla One"/>
              </a:rPr>
              <a:t>Try out your polygon algorithm!</a:t>
            </a:r>
            <a:endParaRPr>
              <a:latin typeface="Fjalla One"/>
              <a:ea typeface="Fjalla One"/>
              <a:cs typeface="Fjalla One"/>
              <a:sym typeface="Fjalla One"/>
            </a:endParaRPr>
          </a:p>
        </p:txBody>
      </p:sp>
      <p:sp>
        <p:nvSpPr>
          <p:cNvPr id="265" name="Google Shape;265;g12af82f979c_0_7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On paper or standing up and walking, try to follow your sequence to see if you can create the entire polygon!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126585dc664_2_6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Independent practice </a:t>
            </a:r>
            <a:endParaRPr/>
          </a:p>
        </p:txBody>
      </p:sp>
      <p:sp>
        <p:nvSpPr>
          <p:cNvPr id="271" name="Google Shape;271;g126585dc664_2_61"/>
          <p:cNvSpPr txBox="1"/>
          <p:nvPr>
            <p:ph idx="1" type="body"/>
          </p:nvPr>
        </p:nvSpPr>
        <p:spPr>
          <a:xfrm>
            <a:off x="311700" y="1152475"/>
            <a:ext cx="5661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Write a recipe for making a drink using </a:t>
            </a:r>
            <a:r>
              <a:rPr lang="en" u="sng">
                <a:solidFill>
                  <a:schemeClr val="hlink"/>
                </a:solidFill>
                <a:hlinkClick r:id="rId3"/>
              </a:rPr>
              <a:t>this graphic organizer</a:t>
            </a:r>
            <a:r>
              <a:rPr lang="en"/>
              <a:t>.</a:t>
            </a:r>
            <a:endParaRPr/>
          </a:p>
          <a:p>
            <a:pPr indent="0" lvl="0" marL="0" rtl="0" algn="l">
              <a:lnSpc>
                <a:spcPct val="115000"/>
              </a:lnSpc>
              <a:spcBef>
                <a:spcPts val="1200"/>
              </a:spcBef>
              <a:spcAft>
                <a:spcPts val="0"/>
              </a:spcAft>
              <a:buSzPts val="1800"/>
              <a:buNone/>
            </a:pPr>
            <a:r>
              <a:rPr lang="en"/>
              <a:t>You may choose to write about lemonade, Koolaid, or another drink of your choice!</a:t>
            </a:r>
            <a:endParaRPr/>
          </a:p>
          <a:p>
            <a:pPr indent="0" lvl="0" marL="0" rtl="0" algn="l">
              <a:lnSpc>
                <a:spcPct val="115000"/>
              </a:lnSpc>
              <a:spcBef>
                <a:spcPts val="1200"/>
              </a:spcBef>
              <a:spcAft>
                <a:spcPts val="0"/>
              </a:spcAft>
              <a:buSzPts val="1800"/>
              <a:buNone/>
            </a:pPr>
            <a:r>
              <a:t/>
            </a:r>
            <a:endParaRPr/>
          </a:p>
        </p:txBody>
      </p:sp>
      <p:pic>
        <p:nvPicPr>
          <p:cNvPr id="272" name="Google Shape;272;g126585dc664_2_61"/>
          <p:cNvPicPr preferRelativeResize="0"/>
          <p:nvPr/>
        </p:nvPicPr>
        <p:blipFill rotWithShape="1">
          <a:blip r:embed="rId4">
            <a:alphaModFix/>
          </a:blip>
          <a:srcRect b="8125" l="0" r="0" t="18474"/>
          <a:stretch/>
        </p:blipFill>
        <p:spPr>
          <a:xfrm>
            <a:off x="6333800" y="64525"/>
            <a:ext cx="2565600" cy="2783774"/>
          </a:xfrm>
          <a:prstGeom prst="rect">
            <a:avLst/>
          </a:prstGeom>
          <a:noFill/>
          <a:ln>
            <a:noFill/>
          </a:ln>
        </p:spPr>
      </p:pic>
      <p:pic>
        <p:nvPicPr>
          <p:cNvPr id="273" name="Google Shape;273;g126585dc664_2_61"/>
          <p:cNvPicPr preferRelativeResize="0"/>
          <p:nvPr/>
        </p:nvPicPr>
        <p:blipFill rotWithShape="1">
          <a:blip r:embed="rId5">
            <a:alphaModFix/>
          </a:blip>
          <a:srcRect b="0" l="0" r="0" t="48828"/>
          <a:stretch/>
        </p:blipFill>
        <p:spPr>
          <a:xfrm>
            <a:off x="6342900" y="2958900"/>
            <a:ext cx="2565600" cy="19692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126585dc664_2_115"/>
          <p:cNvSpPr txBox="1"/>
          <p:nvPr>
            <p:ph type="ctrTitle"/>
          </p:nvPr>
        </p:nvSpPr>
        <p:spPr>
          <a:xfrm>
            <a:off x="311700" y="595975"/>
            <a:ext cx="8520600" cy="105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400"/>
              <a:buNone/>
            </a:pPr>
            <a:r>
              <a:rPr lang="en" sz="6000"/>
              <a:t>Student slides</a:t>
            </a:r>
            <a:endParaRPr sz="6000"/>
          </a:p>
        </p:txBody>
      </p:sp>
      <p:sp>
        <p:nvSpPr>
          <p:cNvPr id="279" name="Google Shape;279;g126585dc664_2_115"/>
          <p:cNvSpPr txBox="1"/>
          <p:nvPr>
            <p:ph idx="1" type="subTitle"/>
          </p:nvPr>
        </p:nvSpPr>
        <p:spPr>
          <a:xfrm>
            <a:off x="311700" y="1646873"/>
            <a:ext cx="8520600" cy="73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3000"/>
              <a:t>Lesson 4</a:t>
            </a:r>
            <a:endParaRPr sz="3000"/>
          </a:p>
        </p:txBody>
      </p:sp>
      <p:pic>
        <p:nvPicPr>
          <p:cNvPr descr="This is a picture of the CS For All logo." id="280" name="Google Shape;280;g126585dc664_2_115" title="CS For All"/>
          <p:cNvPicPr preferRelativeResize="0"/>
          <p:nvPr/>
        </p:nvPicPr>
        <p:blipFill rotWithShape="1">
          <a:blip r:embed="rId3">
            <a:alphaModFix/>
          </a:blip>
          <a:srcRect b="0" l="0" r="0" t="0"/>
          <a:stretch/>
        </p:blipFill>
        <p:spPr>
          <a:xfrm>
            <a:off x="1865700" y="3442123"/>
            <a:ext cx="4705349" cy="1209675"/>
          </a:xfrm>
          <a:prstGeom prst="rect">
            <a:avLst/>
          </a:prstGeom>
          <a:noFill/>
          <a:ln>
            <a:noFill/>
          </a:ln>
        </p:spPr>
      </p:pic>
      <p:pic>
        <p:nvPicPr>
          <p:cNvPr id="281" name="Google Shape;281;g126585dc664_2_115"/>
          <p:cNvPicPr preferRelativeResize="0"/>
          <p:nvPr/>
        </p:nvPicPr>
        <p:blipFill rotWithShape="1">
          <a:blip r:embed="rId4">
            <a:alphaModFix/>
          </a:blip>
          <a:srcRect b="0" l="0" r="0" t="0"/>
          <a:stretch/>
        </p:blipFill>
        <p:spPr>
          <a:xfrm>
            <a:off x="6669400" y="3506823"/>
            <a:ext cx="1063128" cy="1080274"/>
          </a:xfrm>
          <a:prstGeom prst="rect">
            <a:avLst/>
          </a:prstGeom>
          <a:noFill/>
          <a:ln>
            <a:noFill/>
          </a:ln>
        </p:spPr>
      </p:pic>
      <p:sp>
        <p:nvSpPr>
          <p:cNvPr id="282" name="Google Shape;282;g126585dc664_2_115"/>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rgbClr val="F16666"/>
                </a:solidFill>
                <a:latin typeface="Arial"/>
                <a:ea typeface="Arial"/>
                <a:cs typeface="Arial"/>
                <a:sym typeface="Arial"/>
                <a:hlinkClick r:id="rId5">
                  <a:extLst>
                    <a:ext uri="{A12FA001-AC4F-418D-AE19-62706E023703}">
                      <ahyp:hlinkClr val="tx"/>
                    </a:ext>
                  </a:extLst>
                </a:hlinkClick>
              </a:rPr>
              <a:t>ahutchi9@gmu.edu</a:t>
            </a:r>
            <a:endParaRPr b="0" i="0" sz="800" u="none" cap="none" strike="noStrike">
              <a:solidFill>
                <a:srgbClr val="000000"/>
              </a:solidFill>
              <a:latin typeface="Arial"/>
              <a:ea typeface="Arial"/>
              <a:cs typeface="Arial"/>
              <a:sym typeface="Arial"/>
            </a:endParaRPr>
          </a:p>
        </p:txBody>
      </p:sp>
      <p:pic>
        <p:nvPicPr>
          <p:cNvPr descr="This is a picture of the CS For All logo." id="283" name="Google Shape;283;g126585dc664_2_115" title="CS For All"/>
          <p:cNvPicPr preferRelativeResize="0"/>
          <p:nvPr/>
        </p:nvPicPr>
        <p:blipFill rotWithShape="1">
          <a:blip r:embed="rId3">
            <a:alphaModFix/>
          </a:blip>
          <a:srcRect b="0" l="0" r="0" t="0"/>
          <a:stretch/>
        </p:blipFill>
        <p:spPr>
          <a:xfrm>
            <a:off x="1865700" y="3442123"/>
            <a:ext cx="4705349" cy="1209675"/>
          </a:xfrm>
          <a:prstGeom prst="rect">
            <a:avLst/>
          </a:prstGeom>
          <a:noFill/>
          <a:ln>
            <a:noFill/>
          </a:ln>
        </p:spPr>
      </p:pic>
      <p:pic>
        <p:nvPicPr>
          <p:cNvPr id="284" name="Google Shape;284;g126585dc664_2_115"/>
          <p:cNvPicPr preferRelativeResize="0"/>
          <p:nvPr/>
        </p:nvPicPr>
        <p:blipFill rotWithShape="1">
          <a:blip r:embed="rId4">
            <a:alphaModFix/>
          </a:blip>
          <a:srcRect b="0" l="0" r="0" t="0"/>
          <a:stretch/>
        </p:blipFill>
        <p:spPr>
          <a:xfrm>
            <a:off x="6669400" y="3506823"/>
            <a:ext cx="1063128" cy="1080274"/>
          </a:xfrm>
          <a:prstGeom prst="rect">
            <a:avLst/>
          </a:prstGeom>
          <a:noFill/>
          <a:ln>
            <a:noFill/>
          </a:ln>
        </p:spPr>
      </p:pic>
      <p:sp>
        <p:nvSpPr>
          <p:cNvPr id="285" name="Google Shape;285;g126585dc664_2_115"/>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rgbClr val="F16666"/>
                </a:solidFill>
                <a:latin typeface="Arial"/>
                <a:ea typeface="Arial"/>
                <a:cs typeface="Arial"/>
                <a:sym typeface="Arial"/>
                <a:hlinkClick r:id="rId6">
                  <a:extLst>
                    <a:ext uri="{A12FA001-AC4F-418D-AE19-62706E023703}">
                      <ahyp:hlinkClr val="tx"/>
                    </a:ext>
                  </a:extLst>
                </a:hlinkClick>
              </a:rPr>
              <a:t>ahutchi9@gmu.edu</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126585dc664_2_29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Warm </a:t>
            </a:r>
            <a:r>
              <a:rPr lang="en">
                <a:extLst>
                  <a:ext uri="http://customooxmlschemas.google.com/">
                    <go:slidesCustomData xmlns:go="http://customooxmlschemas.google.com/" textRoundtripDataId="1"/>
                  </a:ext>
                </a:extLst>
              </a:rPr>
              <a:t>up</a:t>
            </a:r>
            <a:endParaRPr/>
          </a:p>
        </p:txBody>
      </p:sp>
      <p:sp>
        <p:nvSpPr>
          <p:cNvPr id="291" name="Google Shape;291;g126585dc664_2_29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rmAutofit/>
          </a:bodyPr>
          <a:lstStyle/>
          <a:p>
            <a:pPr indent="-361950" lvl="0" marL="457200" rtl="0" algn="l">
              <a:lnSpc>
                <a:spcPct val="115000"/>
              </a:lnSpc>
              <a:spcBef>
                <a:spcPts val="0"/>
              </a:spcBef>
              <a:spcAft>
                <a:spcPts val="0"/>
              </a:spcAft>
              <a:buSzPts val="2100"/>
              <a:buAutoNum type="arabicPeriod"/>
            </a:pPr>
            <a:r>
              <a:rPr lang="en" sz="2100"/>
              <a:t>Open your slide deck and navigate to activity slide.</a:t>
            </a:r>
            <a:endParaRPr sz="2100"/>
          </a:p>
          <a:p>
            <a:pPr indent="-361950" lvl="0" marL="457200" rtl="0" algn="l">
              <a:lnSpc>
                <a:spcPct val="115000"/>
              </a:lnSpc>
              <a:spcBef>
                <a:spcPts val="0"/>
              </a:spcBef>
              <a:spcAft>
                <a:spcPts val="0"/>
              </a:spcAft>
              <a:buSzPts val="2100"/>
              <a:buAutoNum type="arabicPeriod"/>
            </a:pPr>
            <a:r>
              <a:rPr lang="en" sz="2100"/>
              <a:t>Visit scratch.mit.edu to figure out how to do each task.</a:t>
            </a:r>
            <a:endParaRPr sz="2100"/>
          </a:p>
          <a:p>
            <a:pPr indent="-361950" lvl="0" marL="457200" rtl="0" algn="l">
              <a:lnSpc>
                <a:spcPct val="115000"/>
              </a:lnSpc>
              <a:spcBef>
                <a:spcPts val="0"/>
              </a:spcBef>
              <a:spcAft>
                <a:spcPts val="0"/>
              </a:spcAft>
              <a:buSzPts val="2100"/>
              <a:buAutoNum type="arabicPeriod"/>
            </a:pPr>
            <a:r>
              <a:rPr lang="en" sz="2100"/>
              <a:t>Drag the blue box to the correct item.</a:t>
            </a:r>
            <a:endParaRPr sz="2100"/>
          </a:p>
          <a:p>
            <a:pPr indent="0" lvl="0" marL="457200" rtl="0" algn="l">
              <a:lnSpc>
                <a:spcPct val="115000"/>
              </a:lnSpc>
              <a:spcBef>
                <a:spcPts val="1200"/>
              </a:spcBef>
              <a:spcAft>
                <a:spcPts val="1200"/>
              </a:spcAft>
              <a:buSzPts val="1800"/>
              <a:buNone/>
            </a:pPr>
            <a:r>
              <a:t/>
            </a:r>
            <a:endParaRPr/>
          </a:p>
        </p:txBody>
      </p:sp>
      <p:sp>
        <p:nvSpPr>
          <p:cNvPr id="292" name="Google Shape;292;g126585dc664_2_297"/>
          <p:cNvSpPr txBox="1"/>
          <p:nvPr/>
        </p:nvSpPr>
        <p:spPr>
          <a:xfrm>
            <a:off x="325000" y="4416900"/>
            <a:ext cx="8582700" cy="6465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Bebas Neue"/>
                <a:ea typeface="Bebas Neue"/>
                <a:cs typeface="Bebas Neue"/>
                <a:sym typeface="Bebas Neue"/>
              </a:rPr>
              <a:t>Pause here (10 minutes)</a:t>
            </a:r>
            <a:endParaRPr b="0" i="0" sz="30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12af82f979c_0_127"/>
          <p:cNvSpPr txBox="1"/>
          <p:nvPr>
            <p:ph type="title"/>
          </p:nvPr>
        </p:nvSpPr>
        <p:spPr>
          <a:xfrm>
            <a:off x="228600" y="2775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Create a Rhythmic pattern! </a:t>
            </a:r>
            <a:endParaRPr/>
          </a:p>
        </p:txBody>
      </p:sp>
      <p:sp>
        <p:nvSpPr>
          <p:cNvPr id="111" name="Google Shape;111;g12af82f979c_0_127"/>
          <p:cNvSpPr txBox="1"/>
          <p:nvPr>
            <p:ph idx="1" type="body"/>
          </p:nvPr>
        </p:nvSpPr>
        <p:spPr>
          <a:xfrm>
            <a:off x="180300" y="976525"/>
            <a:ext cx="5242200" cy="37443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AutoNum type="arabicPeriod"/>
            </a:pPr>
            <a:r>
              <a:rPr lang="en" sz="1600"/>
              <a:t>Find a partner </a:t>
            </a:r>
            <a:endParaRPr sz="1600"/>
          </a:p>
          <a:p>
            <a:pPr indent="-330200" lvl="0" marL="457200" rtl="0" algn="l">
              <a:lnSpc>
                <a:spcPct val="115000"/>
              </a:lnSpc>
              <a:spcBef>
                <a:spcPts val="0"/>
              </a:spcBef>
              <a:spcAft>
                <a:spcPts val="0"/>
              </a:spcAft>
              <a:buSzPts val="1600"/>
              <a:buAutoNum type="arabicPeriod"/>
            </a:pPr>
            <a:r>
              <a:rPr lang="en" sz="1600"/>
              <a:t>Create a musical pattern using only sounds your body can make! </a:t>
            </a:r>
            <a:endParaRPr sz="1600"/>
          </a:p>
          <a:p>
            <a:pPr indent="-330200" lvl="1" marL="914400" rtl="0" algn="l">
              <a:lnSpc>
                <a:spcPct val="115000"/>
              </a:lnSpc>
              <a:spcBef>
                <a:spcPts val="0"/>
              </a:spcBef>
              <a:spcAft>
                <a:spcPts val="0"/>
              </a:spcAft>
              <a:buSzPts val="1600"/>
              <a:buAutoNum type="alphaLcPeriod"/>
            </a:pPr>
            <a:r>
              <a:rPr lang="en" sz="1600"/>
              <a:t>Stomp your feet </a:t>
            </a:r>
            <a:endParaRPr sz="1600"/>
          </a:p>
          <a:p>
            <a:pPr indent="-330200" lvl="1" marL="914400" rtl="0" algn="l">
              <a:lnSpc>
                <a:spcPct val="115000"/>
              </a:lnSpc>
              <a:spcBef>
                <a:spcPts val="0"/>
              </a:spcBef>
              <a:spcAft>
                <a:spcPts val="0"/>
              </a:spcAft>
              <a:buSzPts val="1600"/>
              <a:buAutoNum type="alphaLcPeriod"/>
            </a:pPr>
            <a:r>
              <a:rPr lang="en" sz="1600"/>
              <a:t>Clap your hands</a:t>
            </a:r>
            <a:endParaRPr sz="1600"/>
          </a:p>
          <a:p>
            <a:pPr indent="-330200" lvl="1" marL="914400" rtl="0" algn="l">
              <a:lnSpc>
                <a:spcPct val="115000"/>
              </a:lnSpc>
              <a:spcBef>
                <a:spcPts val="0"/>
              </a:spcBef>
              <a:spcAft>
                <a:spcPts val="0"/>
              </a:spcAft>
              <a:buSzPts val="1600"/>
              <a:buAutoNum type="alphaLcPeriod"/>
            </a:pPr>
            <a:r>
              <a:rPr lang="en" sz="1600"/>
              <a:t>Snap your fingers</a:t>
            </a:r>
            <a:endParaRPr sz="1600"/>
          </a:p>
          <a:p>
            <a:pPr indent="-330200" lvl="1" marL="914400" rtl="0" algn="l">
              <a:lnSpc>
                <a:spcPct val="115000"/>
              </a:lnSpc>
              <a:spcBef>
                <a:spcPts val="0"/>
              </a:spcBef>
              <a:spcAft>
                <a:spcPts val="0"/>
              </a:spcAft>
              <a:buSzPts val="1600"/>
              <a:buAutoNum type="alphaLcPeriod"/>
            </a:pPr>
            <a:r>
              <a:rPr lang="en" sz="1600"/>
              <a:t>Pat your stomach</a:t>
            </a:r>
            <a:endParaRPr sz="1600"/>
          </a:p>
          <a:p>
            <a:pPr indent="-330200" lvl="1" marL="914400" rtl="0" algn="l">
              <a:lnSpc>
                <a:spcPct val="115000"/>
              </a:lnSpc>
              <a:spcBef>
                <a:spcPts val="0"/>
              </a:spcBef>
              <a:spcAft>
                <a:spcPts val="0"/>
              </a:spcAft>
              <a:buSzPts val="1600"/>
              <a:buAutoNum type="alphaLcPeriod"/>
            </a:pPr>
            <a:r>
              <a:rPr lang="en" sz="1600"/>
              <a:t>Click your tongue </a:t>
            </a:r>
            <a:endParaRPr sz="1600"/>
          </a:p>
          <a:p>
            <a:pPr indent="-330200" lvl="0" marL="457200" rtl="0" algn="l">
              <a:lnSpc>
                <a:spcPct val="115000"/>
              </a:lnSpc>
              <a:spcBef>
                <a:spcPts val="0"/>
              </a:spcBef>
              <a:spcAft>
                <a:spcPts val="0"/>
              </a:spcAft>
              <a:buSzPts val="1600"/>
              <a:buAutoNum type="arabicPeriod"/>
            </a:pPr>
            <a:r>
              <a:rPr lang="en" sz="1600"/>
              <a:t>The pattern must have </a:t>
            </a:r>
            <a:r>
              <a:rPr b="1" lang="en" sz="1600"/>
              <a:t>three steps</a:t>
            </a:r>
            <a:r>
              <a:rPr lang="en" sz="1600"/>
              <a:t> and repeat </a:t>
            </a:r>
            <a:r>
              <a:rPr b="1" lang="en" sz="1600"/>
              <a:t>at least twice. </a:t>
            </a:r>
            <a:endParaRPr sz="1600"/>
          </a:p>
          <a:p>
            <a:pPr indent="-330200" lvl="1" marL="914400" rtl="0" algn="l">
              <a:lnSpc>
                <a:spcPct val="115000"/>
              </a:lnSpc>
              <a:spcBef>
                <a:spcPts val="0"/>
              </a:spcBef>
              <a:spcAft>
                <a:spcPts val="0"/>
              </a:spcAft>
              <a:buSzPts val="1600"/>
              <a:buAutoNum type="alphaLcPeriod"/>
            </a:pPr>
            <a:r>
              <a:rPr lang="en" sz="1600"/>
              <a:t>Example: clap-snap-clap clap-snap-clap</a:t>
            </a:r>
            <a:endParaRPr sz="1600"/>
          </a:p>
          <a:p>
            <a:pPr indent="-330200" lvl="0" marL="457200" rtl="0" algn="l">
              <a:lnSpc>
                <a:spcPct val="115000"/>
              </a:lnSpc>
              <a:spcBef>
                <a:spcPts val="0"/>
              </a:spcBef>
              <a:spcAft>
                <a:spcPts val="0"/>
              </a:spcAft>
              <a:buSzPts val="1600"/>
              <a:buAutoNum type="arabicPeriod"/>
            </a:pPr>
            <a:r>
              <a:rPr lang="en" sz="1600"/>
              <a:t>(Optional) Find another partner group. Learn their dance and teach them yours! </a:t>
            </a:r>
            <a:endParaRPr sz="1600"/>
          </a:p>
        </p:txBody>
      </p:sp>
      <p:pic>
        <p:nvPicPr>
          <p:cNvPr id="112" name="Google Shape;112;g12af82f979c_0_127"/>
          <p:cNvPicPr preferRelativeResize="0"/>
          <p:nvPr/>
        </p:nvPicPr>
        <p:blipFill rotWithShape="1">
          <a:blip r:embed="rId3">
            <a:alphaModFix/>
          </a:blip>
          <a:srcRect b="0" l="0" r="0" t="0"/>
          <a:stretch/>
        </p:blipFill>
        <p:spPr>
          <a:xfrm>
            <a:off x="5422500" y="462975"/>
            <a:ext cx="3152249" cy="2108776"/>
          </a:xfrm>
          <a:prstGeom prst="rect">
            <a:avLst/>
          </a:prstGeom>
          <a:noFill/>
          <a:ln>
            <a:noFill/>
          </a:ln>
        </p:spPr>
      </p:pic>
      <p:pic>
        <p:nvPicPr>
          <p:cNvPr id="113" name="Google Shape;113;g12af82f979c_0_127"/>
          <p:cNvPicPr preferRelativeResize="0"/>
          <p:nvPr/>
        </p:nvPicPr>
        <p:blipFill rotWithShape="1">
          <a:blip r:embed="rId4">
            <a:alphaModFix/>
          </a:blip>
          <a:srcRect b="0" l="0" r="0" t="0"/>
          <a:stretch/>
        </p:blipFill>
        <p:spPr>
          <a:xfrm>
            <a:off x="5604250" y="2891024"/>
            <a:ext cx="2744700" cy="1829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g126585dc664_2_259"/>
          <p:cNvPicPr preferRelativeResize="0"/>
          <p:nvPr/>
        </p:nvPicPr>
        <p:blipFill rotWithShape="1">
          <a:blip r:embed="rId3">
            <a:alphaModFix/>
          </a:blip>
          <a:srcRect b="0" l="0" r="0" t="0"/>
          <a:stretch/>
        </p:blipFill>
        <p:spPr>
          <a:xfrm>
            <a:off x="6590075" y="3094034"/>
            <a:ext cx="1256375" cy="418792"/>
          </a:xfrm>
          <a:prstGeom prst="rect">
            <a:avLst/>
          </a:prstGeom>
          <a:noFill/>
          <a:ln>
            <a:noFill/>
          </a:ln>
        </p:spPr>
      </p:pic>
      <p:pic>
        <p:nvPicPr>
          <p:cNvPr id="298" name="Google Shape;298;g126585dc664_2_259"/>
          <p:cNvPicPr preferRelativeResize="0"/>
          <p:nvPr/>
        </p:nvPicPr>
        <p:blipFill rotWithShape="1">
          <a:blip r:embed="rId4">
            <a:alphaModFix/>
          </a:blip>
          <a:srcRect b="0" l="0" r="0" t="0"/>
          <a:stretch/>
        </p:blipFill>
        <p:spPr>
          <a:xfrm>
            <a:off x="3308099" y="4640664"/>
            <a:ext cx="1361889" cy="369300"/>
          </a:xfrm>
          <a:prstGeom prst="rect">
            <a:avLst/>
          </a:prstGeom>
          <a:noFill/>
          <a:ln>
            <a:noFill/>
          </a:ln>
        </p:spPr>
      </p:pic>
      <p:pic>
        <p:nvPicPr>
          <p:cNvPr id="299" name="Google Shape;299;g126585dc664_2_259"/>
          <p:cNvPicPr preferRelativeResize="0"/>
          <p:nvPr/>
        </p:nvPicPr>
        <p:blipFill rotWithShape="1">
          <a:blip r:embed="rId5">
            <a:alphaModFix/>
          </a:blip>
          <a:srcRect b="0" l="0" r="0" t="0"/>
          <a:stretch/>
        </p:blipFill>
        <p:spPr>
          <a:xfrm>
            <a:off x="3308101" y="1400125"/>
            <a:ext cx="876217" cy="418800"/>
          </a:xfrm>
          <a:prstGeom prst="rect">
            <a:avLst/>
          </a:prstGeom>
          <a:noFill/>
          <a:ln>
            <a:noFill/>
          </a:ln>
        </p:spPr>
      </p:pic>
      <p:pic>
        <p:nvPicPr>
          <p:cNvPr id="300" name="Google Shape;300;g126585dc664_2_259"/>
          <p:cNvPicPr preferRelativeResize="0"/>
          <p:nvPr/>
        </p:nvPicPr>
        <p:blipFill rotWithShape="1">
          <a:blip r:embed="rId6">
            <a:alphaModFix/>
          </a:blip>
          <a:srcRect b="0" l="0" r="0" t="0"/>
          <a:stretch/>
        </p:blipFill>
        <p:spPr>
          <a:xfrm>
            <a:off x="4572000" y="2113337"/>
            <a:ext cx="1408625" cy="486325"/>
          </a:xfrm>
          <a:prstGeom prst="rect">
            <a:avLst/>
          </a:prstGeom>
          <a:noFill/>
          <a:ln>
            <a:noFill/>
          </a:ln>
        </p:spPr>
      </p:pic>
      <p:pic>
        <p:nvPicPr>
          <p:cNvPr id="301" name="Google Shape;301;g126585dc664_2_259"/>
          <p:cNvPicPr preferRelativeResize="0"/>
          <p:nvPr/>
        </p:nvPicPr>
        <p:blipFill rotWithShape="1">
          <a:blip r:embed="rId7">
            <a:alphaModFix/>
          </a:blip>
          <a:srcRect b="0" l="0" r="0" t="0"/>
          <a:stretch/>
        </p:blipFill>
        <p:spPr>
          <a:xfrm>
            <a:off x="5051300" y="3078800"/>
            <a:ext cx="706145" cy="656725"/>
          </a:xfrm>
          <a:prstGeom prst="rect">
            <a:avLst/>
          </a:prstGeom>
          <a:noFill/>
          <a:ln>
            <a:noFill/>
          </a:ln>
        </p:spPr>
      </p:pic>
      <p:pic>
        <p:nvPicPr>
          <p:cNvPr id="302" name="Google Shape;302;g126585dc664_2_259"/>
          <p:cNvPicPr preferRelativeResize="0"/>
          <p:nvPr/>
        </p:nvPicPr>
        <p:blipFill rotWithShape="1">
          <a:blip r:embed="rId8">
            <a:alphaModFix/>
          </a:blip>
          <a:srcRect b="0" l="0" r="0" t="0"/>
          <a:stretch/>
        </p:blipFill>
        <p:spPr>
          <a:xfrm>
            <a:off x="3483075" y="3111830"/>
            <a:ext cx="649725" cy="656733"/>
          </a:xfrm>
          <a:prstGeom prst="rect">
            <a:avLst/>
          </a:prstGeom>
          <a:noFill/>
          <a:ln>
            <a:noFill/>
          </a:ln>
        </p:spPr>
      </p:pic>
      <p:sp>
        <p:nvSpPr>
          <p:cNvPr id="303" name="Google Shape;303;g126585dc664_2_259"/>
          <p:cNvSpPr/>
          <p:nvPr/>
        </p:nvSpPr>
        <p:spPr>
          <a:xfrm>
            <a:off x="759250" y="135600"/>
            <a:ext cx="1161600" cy="573600"/>
          </a:xfrm>
          <a:prstGeom prst="rect">
            <a:avLst/>
          </a:prstGeom>
          <a:noFill/>
          <a:ln cap="flat" cmpd="sng" w="38100">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126585dc664_2_259"/>
          <p:cNvSpPr/>
          <p:nvPr/>
        </p:nvSpPr>
        <p:spPr>
          <a:xfrm>
            <a:off x="911650" y="288000"/>
            <a:ext cx="1161600" cy="573600"/>
          </a:xfrm>
          <a:prstGeom prst="rect">
            <a:avLst/>
          </a:prstGeom>
          <a:noFill/>
          <a:ln cap="flat" cmpd="sng" w="38100">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126585dc664_2_259"/>
          <p:cNvSpPr/>
          <p:nvPr/>
        </p:nvSpPr>
        <p:spPr>
          <a:xfrm>
            <a:off x="1064050" y="440400"/>
            <a:ext cx="1161600" cy="573600"/>
          </a:xfrm>
          <a:prstGeom prst="rect">
            <a:avLst/>
          </a:prstGeom>
          <a:noFill/>
          <a:ln cap="flat" cmpd="sng" w="38100">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126585dc664_2_259"/>
          <p:cNvSpPr/>
          <p:nvPr/>
        </p:nvSpPr>
        <p:spPr>
          <a:xfrm>
            <a:off x="1216450" y="592800"/>
            <a:ext cx="1161600" cy="573600"/>
          </a:xfrm>
          <a:prstGeom prst="rect">
            <a:avLst/>
          </a:prstGeom>
          <a:noFill/>
          <a:ln cap="flat" cmpd="sng" w="38100">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126585dc664_2_259"/>
          <p:cNvSpPr txBox="1"/>
          <p:nvPr/>
        </p:nvSpPr>
        <p:spPr>
          <a:xfrm>
            <a:off x="223750" y="1509488"/>
            <a:ext cx="2842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highlight>
                  <a:srgbClr val="FFFFFF"/>
                </a:highlight>
                <a:latin typeface="Arial"/>
                <a:ea typeface="Arial"/>
                <a:cs typeface="Arial"/>
                <a:sym typeface="Arial"/>
              </a:rPr>
              <a:t>Which one of these is the </a:t>
            </a:r>
            <a:r>
              <a:rPr b="1" i="0" lang="en" sz="1200" u="none" cap="none" strike="noStrike">
                <a:solidFill>
                  <a:schemeClr val="dk1"/>
                </a:solidFill>
                <a:highlight>
                  <a:srgbClr val="FFFFFF"/>
                </a:highlight>
                <a:latin typeface="Arial"/>
                <a:ea typeface="Arial"/>
                <a:cs typeface="Arial"/>
                <a:sym typeface="Arial"/>
              </a:rPr>
              <a:t>start </a:t>
            </a:r>
            <a:r>
              <a:rPr b="0" i="0" lang="en" sz="1200" u="none" cap="none" strike="noStrike">
                <a:solidFill>
                  <a:schemeClr val="dk1"/>
                </a:solidFill>
                <a:highlight>
                  <a:srgbClr val="FFFFFF"/>
                </a:highlight>
                <a:latin typeface="Arial"/>
                <a:ea typeface="Arial"/>
                <a:cs typeface="Arial"/>
                <a:sym typeface="Arial"/>
              </a:rPr>
              <a:t>block?</a:t>
            </a:r>
            <a:endParaRPr b="0" i="0" sz="1200" u="none" cap="none" strike="noStrike">
              <a:solidFill>
                <a:srgbClr val="000000"/>
              </a:solidFill>
              <a:latin typeface="Arial"/>
              <a:ea typeface="Arial"/>
              <a:cs typeface="Arial"/>
              <a:sym typeface="Arial"/>
            </a:endParaRPr>
          </a:p>
        </p:txBody>
      </p:sp>
      <p:sp>
        <p:nvSpPr>
          <p:cNvPr id="308" name="Google Shape;308;g126585dc664_2_259"/>
          <p:cNvSpPr txBox="1"/>
          <p:nvPr/>
        </p:nvSpPr>
        <p:spPr>
          <a:xfrm>
            <a:off x="247300" y="2706575"/>
            <a:ext cx="2490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highlight>
                  <a:srgbClr val="FFFFFF"/>
                </a:highlight>
                <a:latin typeface="Arial"/>
                <a:ea typeface="Arial"/>
                <a:cs typeface="Arial"/>
                <a:sym typeface="Arial"/>
              </a:rPr>
              <a:t>Is the </a:t>
            </a:r>
            <a:r>
              <a:rPr b="1" i="0" lang="en" sz="1200" u="none" cap="none" strike="noStrike">
                <a:solidFill>
                  <a:schemeClr val="dk1"/>
                </a:solidFill>
                <a:highlight>
                  <a:srgbClr val="FFFFFF"/>
                </a:highlight>
                <a:latin typeface="Arial"/>
                <a:ea typeface="Arial"/>
                <a:cs typeface="Arial"/>
                <a:sym typeface="Arial"/>
              </a:rPr>
              <a:t>think block</a:t>
            </a:r>
            <a:r>
              <a:rPr b="0" i="0" lang="en" sz="1200" u="none" cap="none" strike="noStrike">
                <a:solidFill>
                  <a:schemeClr val="dk1"/>
                </a:solidFill>
                <a:highlight>
                  <a:srgbClr val="FFFFFF"/>
                </a:highlight>
                <a:latin typeface="Arial"/>
                <a:ea typeface="Arial"/>
                <a:cs typeface="Arial"/>
                <a:sym typeface="Arial"/>
              </a:rPr>
              <a:t> purple?</a:t>
            </a:r>
            <a:endParaRPr b="0" i="0" sz="1200" u="none" cap="none" strike="noStrike">
              <a:solidFill>
                <a:srgbClr val="000000"/>
              </a:solidFill>
              <a:latin typeface="Arial"/>
              <a:ea typeface="Arial"/>
              <a:cs typeface="Arial"/>
              <a:sym typeface="Arial"/>
            </a:endParaRPr>
          </a:p>
        </p:txBody>
      </p:sp>
      <p:sp>
        <p:nvSpPr>
          <p:cNvPr id="309" name="Google Shape;309;g126585dc664_2_259"/>
          <p:cNvSpPr txBox="1"/>
          <p:nvPr/>
        </p:nvSpPr>
        <p:spPr>
          <a:xfrm>
            <a:off x="3380400" y="2678588"/>
            <a:ext cx="1568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True</a:t>
            </a:r>
            <a:endParaRPr b="0" i="0" sz="1400" u="none" cap="none" strike="noStrike">
              <a:solidFill>
                <a:srgbClr val="000000"/>
              </a:solidFill>
              <a:latin typeface="Arial"/>
              <a:ea typeface="Arial"/>
              <a:cs typeface="Arial"/>
              <a:sym typeface="Arial"/>
            </a:endParaRPr>
          </a:p>
        </p:txBody>
      </p:sp>
      <p:sp>
        <p:nvSpPr>
          <p:cNvPr id="310" name="Google Shape;310;g126585dc664_2_259"/>
          <p:cNvSpPr txBox="1"/>
          <p:nvPr/>
        </p:nvSpPr>
        <p:spPr>
          <a:xfrm>
            <a:off x="4999788" y="2678588"/>
            <a:ext cx="143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False</a:t>
            </a:r>
            <a:endParaRPr b="0" i="0" sz="1400" u="none" cap="none" strike="noStrike">
              <a:solidFill>
                <a:srgbClr val="000000"/>
              </a:solidFill>
              <a:latin typeface="Arial"/>
              <a:ea typeface="Arial"/>
              <a:cs typeface="Arial"/>
              <a:sym typeface="Arial"/>
            </a:endParaRPr>
          </a:p>
        </p:txBody>
      </p:sp>
      <p:sp>
        <p:nvSpPr>
          <p:cNvPr id="311" name="Google Shape;311;g126585dc664_2_259"/>
          <p:cNvSpPr txBox="1"/>
          <p:nvPr/>
        </p:nvSpPr>
        <p:spPr>
          <a:xfrm>
            <a:off x="223750" y="3178675"/>
            <a:ext cx="2842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highlight>
                  <a:srgbClr val="FFFFFF"/>
                </a:highlight>
                <a:latin typeface="Arial"/>
                <a:ea typeface="Arial"/>
                <a:cs typeface="Arial"/>
                <a:sym typeface="Arial"/>
              </a:rPr>
              <a:t>Which one of these is the </a:t>
            </a:r>
            <a:r>
              <a:rPr b="1" i="0" lang="en" sz="1200" u="none" cap="none" strike="noStrike">
                <a:solidFill>
                  <a:schemeClr val="dk1"/>
                </a:solidFill>
                <a:highlight>
                  <a:srgbClr val="FFFFFF"/>
                </a:highlight>
                <a:latin typeface="Arial"/>
                <a:ea typeface="Arial"/>
                <a:cs typeface="Arial"/>
                <a:sym typeface="Arial"/>
              </a:rPr>
              <a:t>choose a sprite</a:t>
            </a:r>
            <a:r>
              <a:rPr b="0" i="0" lang="en" sz="1200" u="none" cap="none" strike="noStrike">
                <a:solidFill>
                  <a:schemeClr val="dk1"/>
                </a:solidFill>
                <a:highlight>
                  <a:srgbClr val="FFFFFF"/>
                </a:highlight>
                <a:latin typeface="Arial"/>
                <a:ea typeface="Arial"/>
                <a:cs typeface="Arial"/>
                <a:sym typeface="Arial"/>
              </a:rPr>
              <a:t> block?</a:t>
            </a:r>
            <a:endParaRPr b="0" i="0" sz="1200" u="none" cap="none" strike="noStrike">
              <a:solidFill>
                <a:srgbClr val="000000"/>
              </a:solidFill>
              <a:latin typeface="Arial"/>
              <a:ea typeface="Arial"/>
              <a:cs typeface="Arial"/>
              <a:sym typeface="Arial"/>
            </a:endParaRPr>
          </a:p>
        </p:txBody>
      </p:sp>
      <p:sp>
        <p:nvSpPr>
          <p:cNvPr id="312" name="Google Shape;312;g126585dc664_2_259"/>
          <p:cNvSpPr txBox="1"/>
          <p:nvPr/>
        </p:nvSpPr>
        <p:spPr>
          <a:xfrm>
            <a:off x="223750" y="4326825"/>
            <a:ext cx="2445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highlight>
                  <a:srgbClr val="FFFFFF"/>
                </a:highlight>
                <a:latin typeface="Arial"/>
                <a:ea typeface="Arial"/>
                <a:cs typeface="Arial"/>
                <a:sym typeface="Arial"/>
              </a:rPr>
              <a:t>Which block allows you to switch to a new </a:t>
            </a:r>
            <a:r>
              <a:rPr b="1" i="0" lang="en" sz="1200" u="none" cap="none" strike="noStrike">
                <a:solidFill>
                  <a:schemeClr val="dk1"/>
                </a:solidFill>
                <a:highlight>
                  <a:srgbClr val="FFFFFF"/>
                </a:highlight>
                <a:latin typeface="Arial"/>
                <a:ea typeface="Arial"/>
                <a:cs typeface="Arial"/>
                <a:sym typeface="Arial"/>
              </a:rPr>
              <a:t>costume</a:t>
            </a:r>
            <a:r>
              <a:rPr b="0" i="0" lang="en" sz="1200" u="none" cap="none" strike="noStrike">
                <a:solidFill>
                  <a:schemeClr val="dk1"/>
                </a:solidFill>
                <a:highlight>
                  <a:srgbClr val="FFFFFF"/>
                </a:highlight>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cxnSp>
        <p:nvCxnSpPr>
          <p:cNvPr id="313" name="Google Shape;313;g126585dc664_2_259"/>
          <p:cNvCxnSpPr/>
          <p:nvPr/>
        </p:nvCxnSpPr>
        <p:spPr>
          <a:xfrm>
            <a:off x="326300" y="1974950"/>
            <a:ext cx="8397900" cy="0"/>
          </a:xfrm>
          <a:prstGeom prst="straightConnector1">
            <a:avLst/>
          </a:prstGeom>
          <a:noFill/>
          <a:ln cap="flat" cmpd="sng" w="28575">
            <a:solidFill>
              <a:srgbClr val="0097A7"/>
            </a:solidFill>
            <a:prstDash val="solid"/>
            <a:round/>
            <a:headEnd len="sm" w="sm" type="none"/>
            <a:tailEnd len="sm" w="sm" type="none"/>
          </a:ln>
        </p:spPr>
      </p:cxnSp>
      <p:cxnSp>
        <p:nvCxnSpPr>
          <p:cNvPr id="314" name="Google Shape;314;g126585dc664_2_259"/>
          <p:cNvCxnSpPr/>
          <p:nvPr/>
        </p:nvCxnSpPr>
        <p:spPr>
          <a:xfrm>
            <a:off x="272600" y="3039663"/>
            <a:ext cx="8397900" cy="0"/>
          </a:xfrm>
          <a:prstGeom prst="straightConnector1">
            <a:avLst/>
          </a:prstGeom>
          <a:noFill/>
          <a:ln cap="flat" cmpd="sng" w="28575">
            <a:solidFill>
              <a:srgbClr val="0097A7"/>
            </a:solidFill>
            <a:prstDash val="solid"/>
            <a:round/>
            <a:headEnd len="sm" w="sm" type="none"/>
            <a:tailEnd len="sm" w="sm" type="none"/>
          </a:ln>
        </p:spPr>
      </p:cxnSp>
      <p:cxnSp>
        <p:nvCxnSpPr>
          <p:cNvPr id="315" name="Google Shape;315;g126585dc664_2_259"/>
          <p:cNvCxnSpPr/>
          <p:nvPr/>
        </p:nvCxnSpPr>
        <p:spPr>
          <a:xfrm>
            <a:off x="272600" y="3716800"/>
            <a:ext cx="8397900" cy="0"/>
          </a:xfrm>
          <a:prstGeom prst="straightConnector1">
            <a:avLst/>
          </a:prstGeom>
          <a:noFill/>
          <a:ln cap="flat" cmpd="sng" w="28575">
            <a:solidFill>
              <a:srgbClr val="0097A7"/>
            </a:solidFill>
            <a:prstDash val="solid"/>
            <a:round/>
            <a:headEnd len="sm" w="sm" type="none"/>
            <a:tailEnd len="sm" w="sm" type="none"/>
          </a:ln>
        </p:spPr>
      </p:cxnSp>
      <p:pic>
        <p:nvPicPr>
          <p:cNvPr id="316" name="Google Shape;316;g126585dc664_2_259"/>
          <p:cNvPicPr preferRelativeResize="0"/>
          <p:nvPr/>
        </p:nvPicPr>
        <p:blipFill rotWithShape="1">
          <a:blip r:embed="rId6">
            <a:alphaModFix/>
          </a:blip>
          <a:srcRect b="0" l="0" r="0" t="0"/>
          <a:stretch/>
        </p:blipFill>
        <p:spPr>
          <a:xfrm>
            <a:off x="5051300" y="4631888"/>
            <a:ext cx="1661415" cy="573600"/>
          </a:xfrm>
          <a:prstGeom prst="rect">
            <a:avLst/>
          </a:prstGeom>
          <a:noFill/>
          <a:ln>
            <a:noFill/>
          </a:ln>
        </p:spPr>
      </p:pic>
      <p:sp>
        <p:nvSpPr>
          <p:cNvPr id="317" name="Google Shape;317;g126585dc664_2_259"/>
          <p:cNvSpPr txBox="1"/>
          <p:nvPr/>
        </p:nvSpPr>
        <p:spPr>
          <a:xfrm>
            <a:off x="3263000" y="377825"/>
            <a:ext cx="5014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highlight>
                  <a:srgbClr val="FFFFFF"/>
                </a:highlight>
                <a:latin typeface="Arial"/>
                <a:ea typeface="Arial"/>
                <a:cs typeface="Arial"/>
                <a:sym typeface="Arial"/>
              </a:rPr>
              <a:t>Supercoders, move the blue boxes to the right answer.</a:t>
            </a:r>
            <a:endParaRPr b="1" i="0" sz="1400" u="none" cap="none" strike="noStrike">
              <a:solidFill>
                <a:srgbClr val="000000"/>
              </a:solidFill>
              <a:latin typeface="Arial"/>
              <a:ea typeface="Arial"/>
              <a:cs typeface="Arial"/>
              <a:sym typeface="Arial"/>
            </a:endParaRPr>
          </a:p>
        </p:txBody>
      </p:sp>
      <p:pic>
        <p:nvPicPr>
          <p:cNvPr id="318" name="Google Shape;318;g126585dc664_2_259"/>
          <p:cNvPicPr preferRelativeResize="0"/>
          <p:nvPr/>
        </p:nvPicPr>
        <p:blipFill rotWithShape="1">
          <a:blip r:embed="rId9">
            <a:alphaModFix/>
          </a:blip>
          <a:srcRect b="0" l="0" r="0" t="0"/>
          <a:stretch/>
        </p:blipFill>
        <p:spPr>
          <a:xfrm>
            <a:off x="6131350" y="1285525"/>
            <a:ext cx="1438275" cy="533400"/>
          </a:xfrm>
          <a:prstGeom prst="rect">
            <a:avLst/>
          </a:prstGeom>
          <a:noFill/>
          <a:ln>
            <a:noFill/>
          </a:ln>
        </p:spPr>
      </p:pic>
      <p:pic>
        <p:nvPicPr>
          <p:cNvPr id="319" name="Google Shape;319;g126585dc664_2_259"/>
          <p:cNvPicPr preferRelativeResize="0"/>
          <p:nvPr/>
        </p:nvPicPr>
        <p:blipFill rotWithShape="1">
          <a:blip r:embed="rId10">
            <a:alphaModFix/>
          </a:blip>
          <a:srcRect b="0" l="0" r="0" t="0"/>
          <a:stretch/>
        </p:blipFill>
        <p:spPr>
          <a:xfrm>
            <a:off x="6631775" y="4631899"/>
            <a:ext cx="1256373" cy="351775"/>
          </a:xfrm>
          <a:prstGeom prst="rect">
            <a:avLst/>
          </a:prstGeom>
          <a:noFill/>
          <a:ln>
            <a:noFill/>
          </a:ln>
        </p:spPr>
      </p:pic>
      <p:sp>
        <p:nvSpPr>
          <p:cNvPr id="320" name="Google Shape;320;g126585dc664_2_259"/>
          <p:cNvSpPr txBox="1"/>
          <p:nvPr/>
        </p:nvSpPr>
        <p:spPr>
          <a:xfrm>
            <a:off x="223750" y="2114425"/>
            <a:ext cx="2842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highlight>
                  <a:srgbClr val="FFFFFF"/>
                </a:highlight>
                <a:latin typeface="Arial"/>
                <a:ea typeface="Arial"/>
                <a:cs typeface="Arial"/>
                <a:sym typeface="Arial"/>
              </a:rPr>
              <a:t>Which one of these is the </a:t>
            </a:r>
            <a:r>
              <a:rPr b="1" i="0" lang="en" sz="1200" u="none" cap="none" strike="noStrike">
                <a:solidFill>
                  <a:schemeClr val="dk1"/>
                </a:solidFill>
                <a:highlight>
                  <a:srgbClr val="FFFFFF"/>
                </a:highlight>
                <a:latin typeface="Arial"/>
                <a:ea typeface="Arial"/>
                <a:cs typeface="Arial"/>
                <a:sym typeface="Arial"/>
              </a:rPr>
              <a:t>wait</a:t>
            </a:r>
            <a:r>
              <a:rPr b="0" i="0" lang="en" sz="1200" u="none" cap="none" strike="noStrike">
                <a:solidFill>
                  <a:schemeClr val="dk1"/>
                </a:solidFill>
                <a:highlight>
                  <a:srgbClr val="FFFFFF"/>
                </a:highlight>
                <a:latin typeface="Arial"/>
                <a:ea typeface="Arial"/>
                <a:cs typeface="Arial"/>
                <a:sym typeface="Arial"/>
              </a:rPr>
              <a:t> block?</a:t>
            </a:r>
            <a:endParaRPr b="0" i="0" sz="1200" u="none" cap="none" strike="noStrike">
              <a:solidFill>
                <a:srgbClr val="000000"/>
              </a:solidFill>
              <a:latin typeface="Arial"/>
              <a:ea typeface="Arial"/>
              <a:cs typeface="Arial"/>
              <a:sym typeface="Arial"/>
            </a:endParaRPr>
          </a:p>
        </p:txBody>
      </p:sp>
      <p:pic>
        <p:nvPicPr>
          <p:cNvPr id="321" name="Google Shape;321;g126585dc664_2_259"/>
          <p:cNvPicPr preferRelativeResize="0"/>
          <p:nvPr/>
        </p:nvPicPr>
        <p:blipFill rotWithShape="1">
          <a:blip r:embed="rId4">
            <a:alphaModFix/>
          </a:blip>
          <a:srcRect b="0" l="0" r="0" t="0"/>
          <a:stretch/>
        </p:blipFill>
        <p:spPr>
          <a:xfrm>
            <a:off x="4525274" y="1426414"/>
            <a:ext cx="1361889" cy="369300"/>
          </a:xfrm>
          <a:prstGeom prst="rect">
            <a:avLst/>
          </a:prstGeom>
          <a:noFill/>
          <a:ln>
            <a:noFill/>
          </a:ln>
        </p:spPr>
      </p:pic>
      <p:pic>
        <p:nvPicPr>
          <p:cNvPr id="322" name="Google Shape;322;g126585dc664_2_259"/>
          <p:cNvPicPr preferRelativeResize="0"/>
          <p:nvPr/>
        </p:nvPicPr>
        <p:blipFill rotWithShape="1">
          <a:blip r:embed="rId11">
            <a:alphaModFix/>
          </a:blip>
          <a:srcRect b="0" l="0" r="0" t="0"/>
          <a:stretch/>
        </p:blipFill>
        <p:spPr>
          <a:xfrm>
            <a:off x="2958175" y="2018663"/>
            <a:ext cx="1438275" cy="533400"/>
          </a:xfrm>
          <a:prstGeom prst="rect">
            <a:avLst/>
          </a:prstGeom>
          <a:noFill/>
          <a:ln>
            <a:noFill/>
          </a:ln>
        </p:spPr>
      </p:pic>
      <p:pic>
        <p:nvPicPr>
          <p:cNvPr id="323" name="Google Shape;323;g126585dc664_2_259"/>
          <p:cNvPicPr preferRelativeResize="0"/>
          <p:nvPr/>
        </p:nvPicPr>
        <p:blipFill rotWithShape="1">
          <a:blip r:embed="rId12">
            <a:alphaModFix/>
          </a:blip>
          <a:srcRect b="0" l="0" r="0" t="0"/>
          <a:stretch/>
        </p:blipFill>
        <p:spPr>
          <a:xfrm>
            <a:off x="6489500" y="2005072"/>
            <a:ext cx="649725" cy="656741"/>
          </a:xfrm>
          <a:prstGeom prst="rect">
            <a:avLst/>
          </a:prstGeom>
          <a:noFill/>
          <a:ln>
            <a:noFill/>
          </a:ln>
        </p:spPr>
      </p:pic>
      <p:cxnSp>
        <p:nvCxnSpPr>
          <p:cNvPr id="324" name="Google Shape;324;g126585dc664_2_259"/>
          <p:cNvCxnSpPr/>
          <p:nvPr/>
        </p:nvCxnSpPr>
        <p:spPr>
          <a:xfrm>
            <a:off x="272600" y="2614650"/>
            <a:ext cx="8397900" cy="0"/>
          </a:xfrm>
          <a:prstGeom prst="straightConnector1">
            <a:avLst/>
          </a:prstGeom>
          <a:noFill/>
          <a:ln cap="flat" cmpd="sng" w="28575">
            <a:solidFill>
              <a:srgbClr val="0097A7"/>
            </a:solidFill>
            <a:prstDash val="solid"/>
            <a:round/>
            <a:headEnd len="sm" w="sm" type="none"/>
            <a:tailEnd len="sm" w="sm" type="none"/>
          </a:ln>
        </p:spPr>
      </p:cxnSp>
      <p:cxnSp>
        <p:nvCxnSpPr>
          <p:cNvPr id="325" name="Google Shape;325;g126585dc664_2_259"/>
          <p:cNvCxnSpPr/>
          <p:nvPr/>
        </p:nvCxnSpPr>
        <p:spPr>
          <a:xfrm>
            <a:off x="326300" y="4418925"/>
            <a:ext cx="8397900" cy="0"/>
          </a:xfrm>
          <a:prstGeom prst="straightConnector1">
            <a:avLst/>
          </a:prstGeom>
          <a:noFill/>
          <a:ln cap="flat" cmpd="sng" w="28575">
            <a:solidFill>
              <a:srgbClr val="0097A7"/>
            </a:solidFill>
            <a:prstDash val="solid"/>
            <a:round/>
            <a:headEnd len="sm" w="sm" type="none"/>
            <a:tailEnd len="sm" w="sm" type="none"/>
          </a:ln>
        </p:spPr>
      </p:cxnSp>
      <p:sp>
        <p:nvSpPr>
          <p:cNvPr id="326" name="Google Shape;326;g126585dc664_2_259"/>
          <p:cNvSpPr txBox="1"/>
          <p:nvPr/>
        </p:nvSpPr>
        <p:spPr>
          <a:xfrm>
            <a:off x="294525" y="3798800"/>
            <a:ext cx="2614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highlight>
                  <a:srgbClr val="FFFFFF"/>
                </a:highlight>
                <a:latin typeface="Arial"/>
                <a:ea typeface="Arial"/>
                <a:cs typeface="Arial"/>
                <a:sym typeface="Arial"/>
              </a:rPr>
              <a:t>Is the </a:t>
            </a:r>
            <a:r>
              <a:rPr b="1" i="0" lang="en" sz="1200" u="none" cap="none" strike="noStrike">
                <a:solidFill>
                  <a:schemeClr val="dk1"/>
                </a:solidFill>
                <a:highlight>
                  <a:srgbClr val="FFFFFF"/>
                </a:highlight>
                <a:latin typeface="Arial"/>
                <a:ea typeface="Arial"/>
                <a:cs typeface="Arial"/>
                <a:sym typeface="Arial"/>
              </a:rPr>
              <a:t>move</a:t>
            </a:r>
            <a:r>
              <a:rPr b="0" i="0" lang="en" sz="1200" u="none" cap="none" strike="noStrike">
                <a:solidFill>
                  <a:schemeClr val="dk1"/>
                </a:solidFill>
                <a:highlight>
                  <a:srgbClr val="FFFFFF"/>
                </a:highlight>
                <a:latin typeface="Arial"/>
                <a:ea typeface="Arial"/>
                <a:cs typeface="Arial"/>
                <a:sym typeface="Arial"/>
              </a:rPr>
              <a:t> block colored yellow, purple, or blue?</a:t>
            </a:r>
            <a:endParaRPr b="0" i="0" sz="1400" u="none" cap="none" strike="noStrike">
              <a:solidFill>
                <a:srgbClr val="000000"/>
              </a:solidFill>
              <a:latin typeface="Arial"/>
              <a:ea typeface="Arial"/>
              <a:cs typeface="Arial"/>
              <a:sym typeface="Arial"/>
            </a:endParaRPr>
          </a:p>
        </p:txBody>
      </p:sp>
      <p:sp>
        <p:nvSpPr>
          <p:cNvPr id="327" name="Google Shape;327;g126585dc664_2_259"/>
          <p:cNvSpPr txBox="1"/>
          <p:nvPr/>
        </p:nvSpPr>
        <p:spPr>
          <a:xfrm>
            <a:off x="3254400" y="3838300"/>
            <a:ext cx="1161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yellow</a:t>
            </a:r>
            <a:endParaRPr b="0" i="0" sz="1400" u="none" cap="none" strike="noStrike">
              <a:solidFill>
                <a:srgbClr val="000000"/>
              </a:solidFill>
              <a:latin typeface="Arial"/>
              <a:ea typeface="Arial"/>
              <a:cs typeface="Arial"/>
              <a:sym typeface="Arial"/>
            </a:endParaRPr>
          </a:p>
        </p:txBody>
      </p:sp>
      <p:sp>
        <p:nvSpPr>
          <p:cNvPr id="328" name="Google Shape;328;g126585dc664_2_259"/>
          <p:cNvSpPr txBox="1"/>
          <p:nvPr/>
        </p:nvSpPr>
        <p:spPr>
          <a:xfrm>
            <a:off x="4761075" y="3843513"/>
            <a:ext cx="1408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purple</a:t>
            </a:r>
            <a:endParaRPr b="0" i="0" sz="1400" u="none" cap="none" strike="noStrike">
              <a:solidFill>
                <a:srgbClr val="000000"/>
              </a:solidFill>
              <a:latin typeface="Arial"/>
              <a:ea typeface="Arial"/>
              <a:cs typeface="Arial"/>
              <a:sym typeface="Arial"/>
            </a:endParaRPr>
          </a:p>
        </p:txBody>
      </p:sp>
      <p:sp>
        <p:nvSpPr>
          <p:cNvPr id="329" name="Google Shape;329;g126585dc664_2_259"/>
          <p:cNvSpPr txBox="1"/>
          <p:nvPr/>
        </p:nvSpPr>
        <p:spPr>
          <a:xfrm>
            <a:off x="6611850" y="3855475"/>
            <a:ext cx="1568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blue</a:t>
            </a:r>
            <a:endParaRPr b="0" i="0" sz="1400" u="none" cap="none" strike="noStrike">
              <a:solidFill>
                <a:srgbClr val="000000"/>
              </a:solidFill>
              <a:latin typeface="Arial"/>
              <a:ea typeface="Arial"/>
              <a:cs typeface="Arial"/>
              <a:sym typeface="Arial"/>
            </a:endParaRPr>
          </a:p>
        </p:txBody>
      </p:sp>
      <p:sp>
        <p:nvSpPr>
          <p:cNvPr id="330" name="Google Shape;330;g126585dc664_2_259"/>
          <p:cNvSpPr/>
          <p:nvPr/>
        </p:nvSpPr>
        <p:spPr>
          <a:xfrm>
            <a:off x="1368850" y="745200"/>
            <a:ext cx="1161600" cy="573600"/>
          </a:xfrm>
          <a:prstGeom prst="rect">
            <a:avLst/>
          </a:prstGeom>
          <a:noFill/>
          <a:ln cap="flat" cmpd="sng" w="38100">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126585dc664_2_259"/>
          <p:cNvSpPr/>
          <p:nvPr/>
        </p:nvSpPr>
        <p:spPr>
          <a:xfrm>
            <a:off x="1508050" y="898750"/>
            <a:ext cx="1161600" cy="573600"/>
          </a:xfrm>
          <a:prstGeom prst="rect">
            <a:avLst/>
          </a:prstGeom>
          <a:noFill/>
          <a:ln cap="flat" cmpd="sng" w="38100">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11cba5e34e7_0_370"/>
          <p:cNvSpPr txBox="1"/>
          <p:nvPr>
            <p:ph type="ctrTitle"/>
          </p:nvPr>
        </p:nvSpPr>
        <p:spPr>
          <a:xfrm>
            <a:off x="311700" y="595975"/>
            <a:ext cx="8520600" cy="105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400"/>
              <a:buNone/>
            </a:pPr>
            <a:r>
              <a:rPr lang="en" sz="6000"/>
              <a:t>Student slides</a:t>
            </a:r>
            <a:endParaRPr sz="6000"/>
          </a:p>
        </p:txBody>
      </p:sp>
      <p:sp>
        <p:nvSpPr>
          <p:cNvPr id="337" name="Google Shape;337;g11cba5e34e7_0_370"/>
          <p:cNvSpPr txBox="1"/>
          <p:nvPr>
            <p:ph idx="1" type="subTitle"/>
          </p:nvPr>
        </p:nvSpPr>
        <p:spPr>
          <a:xfrm>
            <a:off x="311700" y="1646873"/>
            <a:ext cx="8520600" cy="73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3000"/>
              <a:t>Lesson 5</a:t>
            </a:r>
            <a:endParaRPr sz="3000"/>
          </a:p>
        </p:txBody>
      </p:sp>
      <p:pic>
        <p:nvPicPr>
          <p:cNvPr descr="This is a picture of the CS For All logo." id="338" name="Google Shape;338;g11cba5e34e7_0_370" title="CS For All"/>
          <p:cNvPicPr preferRelativeResize="0"/>
          <p:nvPr/>
        </p:nvPicPr>
        <p:blipFill rotWithShape="1">
          <a:blip r:embed="rId3">
            <a:alphaModFix/>
          </a:blip>
          <a:srcRect b="0" l="0" r="0" t="0"/>
          <a:stretch/>
        </p:blipFill>
        <p:spPr>
          <a:xfrm>
            <a:off x="1865700" y="3442123"/>
            <a:ext cx="4705349" cy="1209675"/>
          </a:xfrm>
          <a:prstGeom prst="rect">
            <a:avLst/>
          </a:prstGeom>
          <a:noFill/>
          <a:ln>
            <a:noFill/>
          </a:ln>
        </p:spPr>
      </p:pic>
      <p:pic>
        <p:nvPicPr>
          <p:cNvPr id="339" name="Google Shape;339;g11cba5e34e7_0_370"/>
          <p:cNvPicPr preferRelativeResize="0"/>
          <p:nvPr/>
        </p:nvPicPr>
        <p:blipFill rotWithShape="1">
          <a:blip r:embed="rId4">
            <a:alphaModFix/>
          </a:blip>
          <a:srcRect b="0" l="0" r="0" t="0"/>
          <a:stretch/>
        </p:blipFill>
        <p:spPr>
          <a:xfrm>
            <a:off x="6669400" y="3506823"/>
            <a:ext cx="1063128" cy="1080274"/>
          </a:xfrm>
          <a:prstGeom prst="rect">
            <a:avLst/>
          </a:prstGeom>
          <a:noFill/>
          <a:ln>
            <a:noFill/>
          </a:ln>
        </p:spPr>
      </p:pic>
      <p:sp>
        <p:nvSpPr>
          <p:cNvPr id="340" name="Google Shape;340;g11cba5e34e7_0_370"/>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rgbClr val="F16666"/>
                </a:solidFill>
                <a:latin typeface="Arial"/>
                <a:ea typeface="Arial"/>
                <a:cs typeface="Arial"/>
                <a:sym typeface="Arial"/>
                <a:hlinkClick r:id="rId5">
                  <a:extLst>
                    <a:ext uri="{A12FA001-AC4F-418D-AE19-62706E023703}">
                      <ahyp:hlinkClr val="tx"/>
                    </a:ext>
                  </a:extLst>
                </a:hlinkClick>
              </a:rPr>
              <a:t>ahutchi9@gmu.edu</a:t>
            </a:r>
            <a:endParaRPr b="0" i="0" sz="800" u="none" cap="none" strike="noStrike">
              <a:solidFill>
                <a:srgbClr val="000000"/>
              </a:solidFill>
              <a:latin typeface="Arial"/>
              <a:ea typeface="Arial"/>
              <a:cs typeface="Arial"/>
              <a:sym typeface="Arial"/>
            </a:endParaRPr>
          </a:p>
        </p:txBody>
      </p:sp>
      <p:pic>
        <p:nvPicPr>
          <p:cNvPr descr="This is a picture of the CS For All logo." id="341" name="Google Shape;341;g11cba5e34e7_0_370" title="CS For All"/>
          <p:cNvPicPr preferRelativeResize="0"/>
          <p:nvPr/>
        </p:nvPicPr>
        <p:blipFill rotWithShape="1">
          <a:blip r:embed="rId6">
            <a:alphaModFix/>
          </a:blip>
          <a:srcRect b="0" l="0" r="0" t="0"/>
          <a:stretch/>
        </p:blipFill>
        <p:spPr>
          <a:xfrm>
            <a:off x="1865700" y="3442123"/>
            <a:ext cx="4705349" cy="1209675"/>
          </a:xfrm>
          <a:prstGeom prst="rect">
            <a:avLst/>
          </a:prstGeom>
          <a:noFill/>
          <a:ln>
            <a:noFill/>
          </a:ln>
        </p:spPr>
      </p:pic>
      <p:pic>
        <p:nvPicPr>
          <p:cNvPr id="342" name="Google Shape;342;g11cba5e34e7_0_370"/>
          <p:cNvPicPr preferRelativeResize="0"/>
          <p:nvPr/>
        </p:nvPicPr>
        <p:blipFill rotWithShape="1">
          <a:blip r:embed="rId7">
            <a:alphaModFix/>
          </a:blip>
          <a:srcRect b="0" l="0" r="0" t="0"/>
          <a:stretch/>
        </p:blipFill>
        <p:spPr>
          <a:xfrm>
            <a:off x="6669400" y="3506823"/>
            <a:ext cx="1063128" cy="1080274"/>
          </a:xfrm>
          <a:prstGeom prst="rect">
            <a:avLst/>
          </a:prstGeom>
          <a:noFill/>
          <a:ln>
            <a:noFill/>
          </a:ln>
        </p:spPr>
      </p:pic>
      <p:sp>
        <p:nvSpPr>
          <p:cNvPr id="343" name="Google Shape;343;g11cba5e34e7_0_370"/>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rgbClr val="F16666"/>
                </a:solidFill>
                <a:latin typeface="Arial"/>
                <a:ea typeface="Arial"/>
                <a:cs typeface="Arial"/>
                <a:sym typeface="Arial"/>
                <a:hlinkClick r:id="rId8">
                  <a:extLst>
                    <a:ext uri="{A12FA001-AC4F-418D-AE19-62706E023703}">
                      <ahyp:hlinkClr val="tx"/>
                    </a:ext>
                  </a:extLst>
                </a:hlinkClick>
              </a:rPr>
              <a:t>ahutchi9@gmu.edu</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11cba5e34e7_0_381"/>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latin typeface="Bebas Neue"/>
                <a:ea typeface="Bebas Neue"/>
                <a:cs typeface="Bebas Neue"/>
                <a:sym typeface="Bebas Neue"/>
              </a:rPr>
              <a:t>Optional Debugging Activity </a:t>
            </a:r>
            <a:endParaRPr>
              <a:latin typeface="Bebas Neue"/>
              <a:ea typeface="Bebas Neue"/>
              <a:cs typeface="Bebas Neue"/>
              <a:sym typeface="Bebas Neue"/>
            </a:endParaRPr>
          </a:p>
        </p:txBody>
      </p:sp>
      <p:sp>
        <p:nvSpPr>
          <p:cNvPr id="349" name="Google Shape;349;g11cba5e34e7_0_381"/>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1200">
                <a:solidFill>
                  <a:schemeClr val="dk1"/>
                </a:solidFill>
                <a:highlight>
                  <a:srgbClr val="FFFFFF"/>
                </a:highlight>
              </a:rPr>
              <a:t>ASSISTANCE NEEDED! CAN YOU DEBUG THESE CODING PROJECTS?</a:t>
            </a:r>
            <a:endParaRPr sz="1200">
              <a:solidFill>
                <a:schemeClr val="dk1"/>
              </a:solidFill>
              <a:highlight>
                <a:srgbClr val="FFFFFF"/>
              </a:highlight>
            </a:endParaRPr>
          </a:p>
          <a:p>
            <a:pPr indent="0" lvl="0" marL="0" rtl="0" algn="ctr">
              <a:lnSpc>
                <a:spcPct val="100000"/>
              </a:lnSpc>
              <a:spcBef>
                <a:spcPts val="0"/>
              </a:spcBef>
              <a:spcAft>
                <a:spcPts val="0"/>
              </a:spcAft>
              <a:buSzPts val="2800"/>
              <a:buNone/>
            </a:pPr>
            <a:r>
              <a:rPr lang="en" sz="1200">
                <a:solidFill>
                  <a:schemeClr val="dk1"/>
                </a:solidFill>
                <a:highlight>
                  <a:srgbClr val="FFFFFF"/>
                </a:highlight>
              </a:rPr>
              <a:t>In this activity, you will examine the problem and find a solution for each of the debugging challenges </a:t>
            </a:r>
            <a:endParaRPr sz="1200">
              <a:solidFill>
                <a:schemeClr val="dk1"/>
              </a:solidFill>
              <a:highlight>
                <a:srgbClr val="FFFFFF"/>
              </a:highlight>
            </a:endParaRPr>
          </a:p>
        </p:txBody>
      </p:sp>
      <p:pic>
        <p:nvPicPr>
          <p:cNvPr id="350" name="Google Shape;350;g11cba5e34e7_0_381"/>
          <p:cNvPicPr preferRelativeResize="0"/>
          <p:nvPr/>
        </p:nvPicPr>
        <p:blipFill rotWithShape="1">
          <a:blip r:embed="rId3">
            <a:alphaModFix/>
          </a:blip>
          <a:srcRect b="0" l="0" r="0" t="0"/>
          <a:stretch/>
        </p:blipFill>
        <p:spPr>
          <a:xfrm>
            <a:off x="7620125" y="3297474"/>
            <a:ext cx="1438775" cy="18460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11cba5e34e7_0_38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Tips</a:t>
            </a:r>
            <a:endParaRPr/>
          </a:p>
        </p:txBody>
      </p:sp>
      <p:sp>
        <p:nvSpPr>
          <p:cNvPr id="356" name="Google Shape;356;g11cba5e34e7_0_38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77500" lnSpcReduction="10000"/>
          </a:bodyPr>
          <a:lstStyle/>
          <a:p>
            <a:pPr indent="-317182" lvl="0" marL="457200" rtl="0" algn="l">
              <a:lnSpc>
                <a:spcPct val="166670"/>
              </a:lnSpc>
              <a:spcBef>
                <a:spcPts val="900"/>
              </a:spcBef>
              <a:spcAft>
                <a:spcPts val="0"/>
              </a:spcAft>
              <a:buClr>
                <a:schemeClr val="accent2"/>
              </a:buClr>
              <a:buSzPct val="100000"/>
              <a:buChar char="●"/>
            </a:pPr>
            <a:r>
              <a:rPr lang="en">
                <a:solidFill>
                  <a:schemeClr val="accent2"/>
                </a:solidFill>
                <a:highlight>
                  <a:srgbClr val="FFFFFF"/>
                </a:highlight>
              </a:rPr>
              <a:t>There are often multiple solutions to a problem.</a:t>
            </a:r>
            <a:endParaRPr>
              <a:solidFill>
                <a:schemeClr val="accent2"/>
              </a:solidFill>
              <a:highlight>
                <a:srgbClr val="FFFFFF"/>
              </a:highlight>
            </a:endParaRPr>
          </a:p>
          <a:p>
            <a:pPr indent="-317182" lvl="0" marL="457200" rtl="0" algn="l">
              <a:lnSpc>
                <a:spcPct val="166670"/>
              </a:lnSpc>
              <a:spcBef>
                <a:spcPts val="0"/>
              </a:spcBef>
              <a:spcAft>
                <a:spcPts val="0"/>
              </a:spcAft>
              <a:buClr>
                <a:schemeClr val="accent2"/>
              </a:buClr>
              <a:buSzPct val="100000"/>
              <a:buChar char="●"/>
            </a:pPr>
            <a:r>
              <a:rPr lang="en">
                <a:solidFill>
                  <a:schemeClr val="accent2"/>
                </a:solidFill>
                <a:highlight>
                  <a:srgbClr val="FFFFFF"/>
                </a:highlight>
              </a:rPr>
              <a:t>Make a list of possible bugs in the program.</a:t>
            </a:r>
            <a:endParaRPr>
              <a:solidFill>
                <a:schemeClr val="accent2"/>
              </a:solidFill>
              <a:highlight>
                <a:srgbClr val="FFFFFF"/>
              </a:highlight>
            </a:endParaRPr>
          </a:p>
          <a:p>
            <a:pPr indent="-300037" lvl="0" marL="457200" rtl="0" algn="l">
              <a:lnSpc>
                <a:spcPct val="166670"/>
              </a:lnSpc>
              <a:spcBef>
                <a:spcPts val="0"/>
              </a:spcBef>
              <a:spcAft>
                <a:spcPts val="0"/>
              </a:spcAft>
              <a:buClr>
                <a:schemeClr val="accent2"/>
              </a:buClr>
              <a:buSzPts val="2790"/>
              <a:buChar char="●"/>
            </a:pPr>
            <a:r>
              <a:rPr lang="en">
                <a:solidFill>
                  <a:schemeClr val="accent2"/>
                </a:solidFill>
                <a:highlight>
                  <a:srgbClr val="FFFFFF"/>
                </a:highlight>
              </a:rPr>
              <a:t>Break the program into smaller, manageable pieces.</a:t>
            </a:r>
            <a:endParaRPr sz="900">
              <a:solidFill>
                <a:schemeClr val="dk1"/>
              </a:solidFill>
              <a:highlight>
                <a:srgbClr val="FFFFFF"/>
              </a:highlight>
            </a:endParaRPr>
          </a:p>
          <a:p>
            <a:pPr indent="-317182" lvl="0" marL="457200" rtl="0" algn="l">
              <a:lnSpc>
                <a:spcPct val="166670"/>
              </a:lnSpc>
              <a:spcBef>
                <a:spcPts val="0"/>
              </a:spcBef>
              <a:spcAft>
                <a:spcPts val="0"/>
              </a:spcAft>
              <a:buClr>
                <a:schemeClr val="accent2"/>
              </a:buClr>
              <a:buSzPct val="100000"/>
              <a:buChar char="●"/>
            </a:pPr>
            <a:r>
              <a:rPr lang="en">
                <a:solidFill>
                  <a:schemeClr val="accent2"/>
                </a:solidFill>
                <a:highlight>
                  <a:srgbClr val="FFFFFF"/>
                </a:highlight>
              </a:rPr>
              <a:t>Test the program out first to identify the problem.</a:t>
            </a:r>
            <a:endParaRPr>
              <a:solidFill>
                <a:schemeClr val="accent2"/>
              </a:solidFill>
              <a:highlight>
                <a:srgbClr val="FFFFFF"/>
              </a:highlight>
            </a:endParaRPr>
          </a:p>
          <a:p>
            <a:pPr indent="-317182" lvl="0" marL="457200" rtl="0" algn="l">
              <a:lnSpc>
                <a:spcPct val="166670"/>
              </a:lnSpc>
              <a:spcBef>
                <a:spcPts val="0"/>
              </a:spcBef>
              <a:spcAft>
                <a:spcPts val="0"/>
              </a:spcAft>
              <a:buClr>
                <a:schemeClr val="accent2"/>
              </a:buClr>
              <a:buSzPct val="100000"/>
              <a:buChar char="●"/>
            </a:pPr>
            <a:r>
              <a:rPr lang="en">
                <a:solidFill>
                  <a:schemeClr val="accent2"/>
                </a:solidFill>
                <a:highlight>
                  <a:srgbClr val="FFFFFF"/>
                </a:highlight>
              </a:rPr>
              <a:t>Keep track of your work! This can be a useful reminder of what you have already tried and point you toward what to try next.</a:t>
            </a:r>
            <a:endParaRPr>
              <a:solidFill>
                <a:schemeClr val="accent2"/>
              </a:solidFill>
              <a:highlight>
                <a:srgbClr val="FFFFFF"/>
              </a:highlight>
            </a:endParaRPr>
          </a:p>
          <a:p>
            <a:pPr indent="-317182" lvl="0" marL="457200" rtl="0" algn="l">
              <a:lnSpc>
                <a:spcPct val="166670"/>
              </a:lnSpc>
              <a:spcBef>
                <a:spcPts val="0"/>
              </a:spcBef>
              <a:spcAft>
                <a:spcPts val="0"/>
              </a:spcAft>
              <a:buClr>
                <a:schemeClr val="accent2"/>
              </a:buClr>
              <a:buSzPct val="100000"/>
              <a:buChar char="●"/>
            </a:pPr>
            <a:r>
              <a:rPr lang="en">
                <a:solidFill>
                  <a:schemeClr val="accent2"/>
                </a:solidFill>
                <a:highlight>
                  <a:srgbClr val="FFFFFF"/>
                </a:highlight>
              </a:rPr>
              <a:t>Share and compare your problem finding and problem solving approaches with a neighbor until you find something that works for you!</a:t>
            </a:r>
            <a:endParaRPr>
              <a:solidFill>
                <a:schemeClr val="accent2"/>
              </a:solidFill>
              <a:highlight>
                <a:srgbClr val="FFFFFF"/>
              </a:highlight>
            </a:endParaRPr>
          </a:p>
          <a:p>
            <a:pPr indent="0" lvl="0" marL="0" rtl="0" algn="l">
              <a:lnSpc>
                <a:spcPct val="115000"/>
              </a:lnSpc>
              <a:spcBef>
                <a:spcPts val="0"/>
              </a:spcBef>
              <a:spcAft>
                <a:spcPts val="1200"/>
              </a:spcAft>
              <a:buSzPct val="108108"/>
              <a:buNone/>
            </a:pPr>
            <a:r>
              <a:t/>
            </a:r>
            <a:endParaRPr/>
          </a:p>
        </p:txBody>
      </p:sp>
      <p:pic>
        <p:nvPicPr>
          <p:cNvPr id="357" name="Google Shape;357;g11cba5e34e7_0_387"/>
          <p:cNvPicPr preferRelativeResize="0"/>
          <p:nvPr/>
        </p:nvPicPr>
        <p:blipFill rotWithShape="1">
          <a:blip r:embed="rId3">
            <a:alphaModFix/>
          </a:blip>
          <a:srcRect b="0" l="0" r="0" t="0"/>
          <a:stretch/>
        </p:blipFill>
        <p:spPr>
          <a:xfrm>
            <a:off x="7665050" y="158799"/>
            <a:ext cx="1438775" cy="18460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11cba5e34e7_0_393"/>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Debugging Challenge 1:</a:t>
            </a:r>
            <a:endParaRPr/>
          </a:p>
        </p:txBody>
      </p:sp>
      <p:sp>
        <p:nvSpPr>
          <p:cNvPr id="363" name="Google Shape;363;g11cba5e34e7_0_39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highlight>
                  <a:srgbClr val="FFFFFF"/>
                </a:highlight>
                <a:latin typeface="Oswald"/>
                <a:ea typeface="Oswald"/>
                <a:cs typeface="Oswald"/>
                <a:sym typeface="Oswald"/>
              </a:rPr>
              <a:t>To debug, visit the following link</a:t>
            </a:r>
            <a:r>
              <a:rPr lang="en" sz="1200">
                <a:solidFill>
                  <a:schemeClr val="dk1"/>
                </a:solidFill>
              </a:rPr>
              <a:t>:</a:t>
            </a:r>
            <a:r>
              <a:rPr lang="en" sz="1200">
                <a:solidFill>
                  <a:schemeClr val="dk1"/>
                </a:solidFill>
                <a:uFill>
                  <a:noFill/>
                </a:uFill>
                <a:hlinkClick r:id="rId3">
                  <a:extLst>
                    <a:ext uri="{A12FA001-AC4F-418D-AE19-62706E023703}">
                      <ahyp:hlinkClr val="tx"/>
                    </a:ext>
                  </a:extLst>
                </a:hlinkClick>
              </a:rPr>
              <a:t> </a:t>
            </a:r>
            <a:r>
              <a:rPr lang="en" sz="1200" u="sng">
                <a:solidFill>
                  <a:schemeClr val="hlink"/>
                </a:solidFill>
                <a:hlinkClick r:id="rId4"/>
              </a:rPr>
              <a:t>https://bit.ly/3tjlVY6</a:t>
            </a:r>
            <a:endParaRPr sz="1200" u="sng">
              <a:solidFill>
                <a:srgbClr val="0563C1"/>
              </a:solidFill>
            </a:endParaRPr>
          </a:p>
          <a:p>
            <a:pPr indent="0" lvl="0" marL="0" rtl="0" algn="l">
              <a:lnSpc>
                <a:spcPct val="115000"/>
              </a:lnSpc>
              <a:spcBef>
                <a:spcPts val="0"/>
              </a:spcBef>
              <a:spcAft>
                <a:spcPts val="0"/>
              </a:spcAft>
              <a:buSzPts val="1800"/>
              <a:buNone/>
            </a:pPr>
            <a:r>
              <a:t/>
            </a:r>
            <a:endParaRPr sz="1200">
              <a:solidFill>
                <a:srgbClr val="000000"/>
              </a:solidFill>
              <a:highlight>
                <a:srgbClr val="FFFFFF"/>
              </a:highlight>
            </a:endParaRPr>
          </a:p>
          <a:p>
            <a:pPr indent="0" lvl="0" marL="0" rtl="0" algn="l">
              <a:lnSpc>
                <a:spcPct val="115000"/>
              </a:lnSpc>
              <a:spcBef>
                <a:spcPts val="0"/>
              </a:spcBef>
              <a:spcAft>
                <a:spcPts val="0"/>
              </a:spcAft>
              <a:buSzPts val="1800"/>
              <a:buNone/>
            </a:pPr>
            <a:r>
              <a:rPr lang="en" sz="2000">
                <a:solidFill>
                  <a:schemeClr val="dk1"/>
                </a:solidFill>
                <a:highlight>
                  <a:srgbClr val="FFFFFF"/>
                </a:highlight>
                <a:latin typeface="Oswald"/>
                <a:ea typeface="Oswald"/>
                <a:cs typeface="Oswald"/>
                <a:sym typeface="Oswald"/>
              </a:rPr>
              <a:t>Next, click on</a:t>
            </a:r>
            <a:r>
              <a:rPr lang="en" sz="1200">
                <a:solidFill>
                  <a:srgbClr val="000000"/>
                </a:solidFill>
                <a:highlight>
                  <a:srgbClr val="FFFFFF"/>
                </a:highlight>
              </a:rPr>
              <a:t> </a:t>
            </a:r>
            <a:endParaRPr/>
          </a:p>
        </p:txBody>
      </p:sp>
      <p:pic>
        <p:nvPicPr>
          <p:cNvPr id="364" name="Google Shape;364;g11cba5e34e7_0_393"/>
          <p:cNvPicPr preferRelativeResize="0"/>
          <p:nvPr/>
        </p:nvPicPr>
        <p:blipFill rotWithShape="1">
          <a:blip r:embed="rId5">
            <a:alphaModFix/>
          </a:blip>
          <a:srcRect b="0" l="0" r="0" t="0"/>
          <a:stretch/>
        </p:blipFill>
        <p:spPr>
          <a:xfrm>
            <a:off x="1779525" y="1801525"/>
            <a:ext cx="816768" cy="269825"/>
          </a:xfrm>
          <a:prstGeom prst="rect">
            <a:avLst/>
          </a:prstGeom>
          <a:noFill/>
          <a:ln>
            <a:noFill/>
          </a:ln>
        </p:spPr>
      </p:pic>
      <p:pic>
        <p:nvPicPr>
          <p:cNvPr id="365" name="Google Shape;365;g11cba5e34e7_0_393"/>
          <p:cNvPicPr preferRelativeResize="0"/>
          <p:nvPr/>
        </p:nvPicPr>
        <p:blipFill rotWithShape="1">
          <a:blip r:embed="rId6">
            <a:alphaModFix/>
          </a:blip>
          <a:srcRect b="0" l="0" r="0" t="0"/>
          <a:stretch/>
        </p:blipFill>
        <p:spPr>
          <a:xfrm>
            <a:off x="5704326" y="1232713"/>
            <a:ext cx="2340876" cy="3003475"/>
          </a:xfrm>
          <a:prstGeom prst="rect">
            <a:avLst/>
          </a:prstGeom>
          <a:noFill/>
          <a:ln>
            <a:noFill/>
          </a:ln>
        </p:spPr>
      </p:pic>
      <p:sp>
        <p:nvSpPr>
          <p:cNvPr id="366" name="Google Shape;366;g11cba5e34e7_0_393"/>
          <p:cNvSpPr txBox="1"/>
          <p:nvPr/>
        </p:nvSpPr>
        <p:spPr>
          <a:xfrm>
            <a:off x="460125" y="2292400"/>
            <a:ext cx="46011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highlight>
                  <a:srgbClr val="FFFFFF"/>
                </a:highlight>
                <a:latin typeface="Arial"/>
                <a:ea typeface="Arial"/>
                <a:cs typeface="Arial"/>
                <a:sym typeface="Arial"/>
              </a:rPr>
              <a:t>Challenge: </a:t>
            </a:r>
            <a:r>
              <a:rPr b="0" i="0" lang="en" sz="1200" u="none" cap="none" strike="noStrike">
                <a:solidFill>
                  <a:schemeClr val="dk1"/>
                </a:solidFill>
                <a:highlight>
                  <a:srgbClr val="FFFFFF"/>
                </a:highlight>
                <a:latin typeface="Arial"/>
                <a:ea typeface="Arial"/>
                <a:cs typeface="Arial"/>
                <a:sym typeface="Arial"/>
              </a:rPr>
              <a:t>In this project, when the green flag is clicked, firstly Coco should say ‘’Hello, World! I'm Coco." in a speech bubble and next Pascal should say "Hello, World! I'm Pascal." in a speech bubble. However, both Coco and Pascal's speech bubbles appear at the same time. How can we debug this?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g11cba5e34e7_0_401"/>
          <p:cNvPicPr preferRelativeResize="0"/>
          <p:nvPr/>
        </p:nvPicPr>
        <p:blipFill rotWithShape="1">
          <a:blip r:embed="rId3">
            <a:alphaModFix/>
          </a:blip>
          <a:srcRect b="0" l="0" r="0" t="0"/>
          <a:stretch/>
        </p:blipFill>
        <p:spPr>
          <a:xfrm>
            <a:off x="4650525" y="1995650"/>
            <a:ext cx="3631125" cy="1969425"/>
          </a:xfrm>
          <a:prstGeom prst="rect">
            <a:avLst/>
          </a:prstGeom>
          <a:noFill/>
          <a:ln>
            <a:noFill/>
          </a:ln>
        </p:spPr>
      </p:pic>
      <p:sp>
        <p:nvSpPr>
          <p:cNvPr id="372" name="Google Shape;372;g11cba5e34e7_0_40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Debugging Challenge 1 Answer Key</a:t>
            </a:r>
            <a:endParaRPr/>
          </a:p>
        </p:txBody>
      </p:sp>
      <p:sp>
        <p:nvSpPr>
          <p:cNvPr id="373" name="Google Shape;373;g11cba5e34e7_0_40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200">
                <a:solidFill>
                  <a:schemeClr val="dk1"/>
                </a:solidFill>
              </a:rPr>
              <a:t>After you have tried to debug this challenge, check out this project for a sample solution using </a:t>
            </a:r>
            <a:r>
              <a:rPr lang="en" sz="1200" u="sng">
                <a:solidFill>
                  <a:schemeClr val="hlink"/>
                </a:solidFill>
                <a:hlinkClick r:id="rId4"/>
              </a:rPr>
              <a:t>https://bit.ly/3qiowQx</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1200"/>
              </a:spcAft>
              <a:buSzPts val="1800"/>
              <a:buNone/>
            </a:pPr>
            <a:r>
              <a:t/>
            </a:r>
            <a:endParaRPr/>
          </a:p>
        </p:txBody>
      </p:sp>
      <p:pic>
        <p:nvPicPr>
          <p:cNvPr id="374" name="Google Shape;374;g11cba5e34e7_0_401"/>
          <p:cNvPicPr preferRelativeResize="0"/>
          <p:nvPr/>
        </p:nvPicPr>
        <p:blipFill rotWithShape="1">
          <a:blip r:embed="rId5">
            <a:alphaModFix/>
          </a:blip>
          <a:srcRect b="0" l="0" r="0" t="0"/>
          <a:stretch/>
        </p:blipFill>
        <p:spPr>
          <a:xfrm>
            <a:off x="423553" y="1579475"/>
            <a:ext cx="4079075" cy="3325750"/>
          </a:xfrm>
          <a:prstGeom prst="rect">
            <a:avLst/>
          </a:prstGeom>
          <a:noFill/>
          <a:ln>
            <a:noFill/>
          </a:ln>
        </p:spPr>
      </p:pic>
      <p:sp>
        <p:nvSpPr>
          <p:cNvPr id="375" name="Google Shape;375;g11cba5e34e7_0_401"/>
          <p:cNvSpPr/>
          <p:nvPr/>
        </p:nvSpPr>
        <p:spPr>
          <a:xfrm>
            <a:off x="4864150" y="2848983"/>
            <a:ext cx="1577700" cy="4026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11cba5e34e7_0_401"/>
          <p:cNvSpPr/>
          <p:nvPr/>
        </p:nvSpPr>
        <p:spPr>
          <a:xfrm rot="5628072">
            <a:off x="5254877" y="2325279"/>
            <a:ext cx="710463" cy="402586"/>
          </a:xfrm>
          <a:prstGeom prst="rightArrow">
            <a:avLst>
              <a:gd fmla="val 50000" name="adj1"/>
              <a:gd fmla="val 50000" name="adj2"/>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11cba5e34e7_0_401"/>
          <p:cNvSpPr txBox="1"/>
          <p:nvPr/>
        </p:nvSpPr>
        <p:spPr>
          <a:xfrm>
            <a:off x="4655375" y="1590950"/>
            <a:ext cx="271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Possible Solution: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11cba5e34e7_0_41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Debugging Challenge 2:</a:t>
            </a:r>
            <a:endParaRPr/>
          </a:p>
        </p:txBody>
      </p:sp>
      <p:sp>
        <p:nvSpPr>
          <p:cNvPr id="383" name="Google Shape;383;g11cba5e34e7_0_4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highlight>
                  <a:srgbClr val="FFFFFF"/>
                </a:highlight>
                <a:latin typeface="Oswald"/>
                <a:ea typeface="Oswald"/>
                <a:cs typeface="Oswald"/>
                <a:sym typeface="Oswald"/>
              </a:rPr>
              <a:t>To debug, visit the following link</a:t>
            </a:r>
            <a:r>
              <a:rPr lang="en" sz="1200">
                <a:solidFill>
                  <a:schemeClr val="dk1"/>
                </a:solidFill>
              </a:rPr>
              <a:t>:</a:t>
            </a:r>
            <a:r>
              <a:rPr lang="en" sz="1200">
                <a:solidFill>
                  <a:schemeClr val="dk1"/>
                </a:solidFill>
                <a:uFill>
                  <a:noFill/>
                </a:uFill>
                <a:hlinkClick r:id="rId3">
                  <a:extLst>
                    <a:ext uri="{A12FA001-AC4F-418D-AE19-62706E023703}">
                      <ahyp:hlinkClr val="tx"/>
                    </a:ext>
                  </a:extLst>
                </a:hlinkClick>
              </a:rPr>
              <a:t> </a:t>
            </a:r>
            <a:r>
              <a:rPr lang="en" sz="1200" u="sng">
                <a:solidFill>
                  <a:schemeClr val="hlink"/>
                </a:solidFill>
                <a:hlinkClick r:id="rId4"/>
              </a:rPr>
              <a:t>https://bit.ly/3zGP7JN</a:t>
            </a:r>
            <a:endParaRPr sz="1200" u="sng">
              <a:solidFill>
                <a:srgbClr val="0563C1"/>
              </a:solidFill>
            </a:endParaRPr>
          </a:p>
          <a:p>
            <a:pPr indent="0" lvl="0" marL="0" rtl="0" algn="l">
              <a:lnSpc>
                <a:spcPct val="115000"/>
              </a:lnSpc>
              <a:spcBef>
                <a:spcPts val="0"/>
              </a:spcBef>
              <a:spcAft>
                <a:spcPts val="0"/>
              </a:spcAft>
              <a:buSzPts val="1800"/>
              <a:buNone/>
            </a:pPr>
            <a:r>
              <a:t/>
            </a:r>
            <a:endParaRPr sz="1200">
              <a:solidFill>
                <a:srgbClr val="000000"/>
              </a:solidFill>
              <a:highlight>
                <a:srgbClr val="FFFFFF"/>
              </a:highlight>
            </a:endParaRPr>
          </a:p>
          <a:p>
            <a:pPr indent="0" lvl="0" marL="0" rtl="0" algn="l">
              <a:lnSpc>
                <a:spcPct val="115000"/>
              </a:lnSpc>
              <a:spcBef>
                <a:spcPts val="0"/>
              </a:spcBef>
              <a:spcAft>
                <a:spcPts val="0"/>
              </a:spcAft>
              <a:buSzPts val="1800"/>
              <a:buNone/>
            </a:pPr>
            <a:r>
              <a:rPr lang="en" sz="2000">
                <a:solidFill>
                  <a:schemeClr val="dk1"/>
                </a:solidFill>
                <a:highlight>
                  <a:srgbClr val="FFFFFF"/>
                </a:highlight>
                <a:latin typeface="Oswald"/>
                <a:ea typeface="Oswald"/>
                <a:cs typeface="Oswald"/>
                <a:sym typeface="Oswald"/>
              </a:rPr>
              <a:t>Next, click on</a:t>
            </a:r>
            <a:r>
              <a:rPr lang="en" sz="1200">
                <a:solidFill>
                  <a:srgbClr val="000000"/>
                </a:solidFill>
                <a:highlight>
                  <a:srgbClr val="FFFFFF"/>
                </a:highlight>
              </a:rPr>
              <a:t> </a:t>
            </a:r>
            <a:endParaRPr/>
          </a:p>
        </p:txBody>
      </p:sp>
      <p:pic>
        <p:nvPicPr>
          <p:cNvPr id="384" name="Google Shape;384;g11cba5e34e7_0_411"/>
          <p:cNvPicPr preferRelativeResize="0"/>
          <p:nvPr/>
        </p:nvPicPr>
        <p:blipFill rotWithShape="1">
          <a:blip r:embed="rId5">
            <a:alphaModFix/>
          </a:blip>
          <a:srcRect b="0" l="0" r="0" t="0"/>
          <a:stretch/>
        </p:blipFill>
        <p:spPr>
          <a:xfrm>
            <a:off x="1779525" y="1801525"/>
            <a:ext cx="816768" cy="269825"/>
          </a:xfrm>
          <a:prstGeom prst="rect">
            <a:avLst/>
          </a:prstGeom>
          <a:noFill/>
          <a:ln>
            <a:noFill/>
          </a:ln>
        </p:spPr>
      </p:pic>
      <p:pic>
        <p:nvPicPr>
          <p:cNvPr id="385" name="Google Shape;385;g11cba5e34e7_0_411"/>
          <p:cNvPicPr preferRelativeResize="0"/>
          <p:nvPr/>
        </p:nvPicPr>
        <p:blipFill rotWithShape="1">
          <a:blip r:embed="rId6">
            <a:alphaModFix/>
          </a:blip>
          <a:srcRect b="0" l="0" r="0" t="0"/>
          <a:stretch/>
        </p:blipFill>
        <p:spPr>
          <a:xfrm>
            <a:off x="5704326" y="1232713"/>
            <a:ext cx="2340876" cy="3003475"/>
          </a:xfrm>
          <a:prstGeom prst="rect">
            <a:avLst/>
          </a:prstGeom>
          <a:noFill/>
          <a:ln>
            <a:noFill/>
          </a:ln>
        </p:spPr>
      </p:pic>
      <p:sp>
        <p:nvSpPr>
          <p:cNvPr id="386" name="Google Shape;386;g11cba5e34e7_0_411"/>
          <p:cNvSpPr txBox="1"/>
          <p:nvPr/>
        </p:nvSpPr>
        <p:spPr>
          <a:xfrm>
            <a:off x="435475" y="2506025"/>
            <a:ext cx="40179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Challenge:</a:t>
            </a:r>
            <a:r>
              <a:rPr b="0" i="0" lang="en" sz="1400" u="none" cap="none" strike="noStrike">
                <a:solidFill>
                  <a:srgbClr val="000000"/>
                </a:solidFill>
                <a:latin typeface="Arial"/>
                <a:ea typeface="Arial"/>
                <a:cs typeface="Arial"/>
                <a:sym typeface="Arial"/>
              </a:rPr>
              <a:t> In this project, when the green flag is clicked, Coco firstly should say ‘’Woof! Woof!" in a speech bubble and next as a sound. But the sound happens before the speech bubble- and Coco only makes one ‘Woof!’ sound! How can we debug this?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g11cba5e34e7_0_419"/>
          <p:cNvPicPr preferRelativeResize="0"/>
          <p:nvPr/>
        </p:nvPicPr>
        <p:blipFill rotWithShape="1">
          <a:blip r:embed="rId3">
            <a:alphaModFix/>
          </a:blip>
          <a:srcRect b="0" l="0" r="0" t="0"/>
          <a:stretch/>
        </p:blipFill>
        <p:spPr>
          <a:xfrm>
            <a:off x="4173950" y="1943525"/>
            <a:ext cx="4387349" cy="2814250"/>
          </a:xfrm>
          <a:prstGeom prst="rect">
            <a:avLst/>
          </a:prstGeom>
          <a:noFill/>
          <a:ln>
            <a:noFill/>
          </a:ln>
        </p:spPr>
      </p:pic>
      <p:sp>
        <p:nvSpPr>
          <p:cNvPr id="392" name="Google Shape;392;g11cba5e34e7_0_41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Debugging Challenge 2 Answer Key</a:t>
            </a:r>
            <a:endParaRPr/>
          </a:p>
        </p:txBody>
      </p:sp>
      <p:sp>
        <p:nvSpPr>
          <p:cNvPr id="393" name="Google Shape;393;g11cba5e34e7_0_4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200">
                <a:solidFill>
                  <a:schemeClr val="dk1"/>
                </a:solidFill>
              </a:rPr>
              <a:t>After you have tried to debug this challenge, check out this project for a sample solution using </a:t>
            </a:r>
            <a:r>
              <a:rPr lang="en" sz="1200" u="sng">
                <a:solidFill>
                  <a:schemeClr val="hlink"/>
                </a:solidFill>
                <a:hlinkClick r:id="rId4"/>
              </a:rPr>
              <a:t>https://bit.ly/33gUd3B</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1200"/>
              </a:spcAft>
              <a:buSzPts val="1800"/>
              <a:buNone/>
            </a:pPr>
            <a:r>
              <a:t/>
            </a:r>
            <a:endParaRPr/>
          </a:p>
        </p:txBody>
      </p:sp>
      <p:pic>
        <p:nvPicPr>
          <p:cNvPr id="394" name="Google Shape;394;g11cba5e34e7_0_419"/>
          <p:cNvPicPr preferRelativeResize="0"/>
          <p:nvPr/>
        </p:nvPicPr>
        <p:blipFill rotWithShape="1">
          <a:blip r:embed="rId5">
            <a:alphaModFix/>
          </a:blip>
          <a:srcRect b="0" l="0" r="0" t="0"/>
          <a:stretch/>
        </p:blipFill>
        <p:spPr>
          <a:xfrm>
            <a:off x="344749" y="1984575"/>
            <a:ext cx="3582726" cy="2955025"/>
          </a:xfrm>
          <a:prstGeom prst="rect">
            <a:avLst/>
          </a:prstGeom>
          <a:noFill/>
          <a:ln>
            <a:noFill/>
          </a:ln>
        </p:spPr>
      </p:pic>
      <p:sp>
        <p:nvSpPr>
          <p:cNvPr id="395" name="Google Shape;395;g11cba5e34e7_0_419"/>
          <p:cNvSpPr txBox="1"/>
          <p:nvPr/>
        </p:nvSpPr>
        <p:spPr>
          <a:xfrm>
            <a:off x="4212425" y="1600000"/>
            <a:ext cx="185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Possible Solution: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11cba5e34e7_0_42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Debugging Challenge 3:</a:t>
            </a:r>
            <a:endParaRPr/>
          </a:p>
        </p:txBody>
      </p:sp>
      <p:sp>
        <p:nvSpPr>
          <p:cNvPr id="401" name="Google Shape;401;g11cba5e34e7_0_4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highlight>
                  <a:srgbClr val="FFFFFF"/>
                </a:highlight>
                <a:latin typeface="Oswald"/>
                <a:ea typeface="Oswald"/>
                <a:cs typeface="Oswald"/>
                <a:sym typeface="Oswald"/>
              </a:rPr>
              <a:t>To debug, visit the following link</a:t>
            </a:r>
            <a:r>
              <a:rPr lang="en" sz="1200">
                <a:solidFill>
                  <a:schemeClr val="dk1"/>
                </a:solidFill>
              </a:rPr>
              <a:t>:</a:t>
            </a:r>
            <a:r>
              <a:rPr lang="en" sz="1200">
                <a:solidFill>
                  <a:schemeClr val="dk1"/>
                </a:solidFill>
                <a:uFill>
                  <a:noFill/>
                </a:uFill>
                <a:hlinkClick r:id="rId3">
                  <a:extLst>
                    <a:ext uri="{A12FA001-AC4F-418D-AE19-62706E023703}">
                      <ahyp:hlinkClr val="tx"/>
                    </a:ext>
                  </a:extLst>
                </a:hlinkClick>
              </a:rPr>
              <a:t> </a:t>
            </a:r>
            <a:r>
              <a:rPr lang="en" sz="1200" u="sng">
                <a:solidFill>
                  <a:schemeClr val="hlink"/>
                </a:solidFill>
                <a:hlinkClick r:id="rId4"/>
              </a:rPr>
              <a:t>https://bit.ly/333GNb9</a:t>
            </a:r>
            <a:endParaRPr sz="1200" u="sng">
              <a:solidFill>
                <a:srgbClr val="0563C1"/>
              </a:solidFill>
            </a:endParaRPr>
          </a:p>
          <a:p>
            <a:pPr indent="0" lvl="0" marL="0" rtl="0" algn="l">
              <a:lnSpc>
                <a:spcPct val="115000"/>
              </a:lnSpc>
              <a:spcBef>
                <a:spcPts val="0"/>
              </a:spcBef>
              <a:spcAft>
                <a:spcPts val="0"/>
              </a:spcAft>
              <a:buSzPts val="1800"/>
              <a:buNone/>
            </a:pPr>
            <a:r>
              <a:t/>
            </a:r>
            <a:endParaRPr sz="1200">
              <a:solidFill>
                <a:srgbClr val="000000"/>
              </a:solidFill>
              <a:highlight>
                <a:srgbClr val="FFFFFF"/>
              </a:highlight>
            </a:endParaRPr>
          </a:p>
          <a:p>
            <a:pPr indent="0" lvl="0" marL="0" rtl="0" algn="l">
              <a:lnSpc>
                <a:spcPct val="115000"/>
              </a:lnSpc>
              <a:spcBef>
                <a:spcPts val="0"/>
              </a:spcBef>
              <a:spcAft>
                <a:spcPts val="0"/>
              </a:spcAft>
              <a:buSzPts val="1800"/>
              <a:buNone/>
            </a:pPr>
            <a:r>
              <a:rPr lang="en" sz="2000">
                <a:solidFill>
                  <a:schemeClr val="dk1"/>
                </a:solidFill>
                <a:highlight>
                  <a:srgbClr val="FFFFFF"/>
                </a:highlight>
                <a:latin typeface="Oswald"/>
                <a:ea typeface="Oswald"/>
                <a:cs typeface="Oswald"/>
                <a:sym typeface="Oswald"/>
              </a:rPr>
              <a:t>Next, click on</a:t>
            </a:r>
            <a:r>
              <a:rPr lang="en" sz="1200">
                <a:solidFill>
                  <a:srgbClr val="000000"/>
                </a:solidFill>
                <a:highlight>
                  <a:srgbClr val="FFFFFF"/>
                </a:highlight>
              </a:rPr>
              <a:t> </a:t>
            </a:r>
            <a:endParaRPr/>
          </a:p>
        </p:txBody>
      </p:sp>
      <p:pic>
        <p:nvPicPr>
          <p:cNvPr id="402" name="Google Shape;402;g11cba5e34e7_0_427"/>
          <p:cNvPicPr preferRelativeResize="0"/>
          <p:nvPr/>
        </p:nvPicPr>
        <p:blipFill rotWithShape="1">
          <a:blip r:embed="rId5">
            <a:alphaModFix/>
          </a:blip>
          <a:srcRect b="0" l="0" r="0" t="0"/>
          <a:stretch/>
        </p:blipFill>
        <p:spPr>
          <a:xfrm>
            <a:off x="1779525" y="1801525"/>
            <a:ext cx="816768" cy="269825"/>
          </a:xfrm>
          <a:prstGeom prst="rect">
            <a:avLst/>
          </a:prstGeom>
          <a:noFill/>
          <a:ln>
            <a:noFill/>
          </a:ln>
        </p:spPr>
      </p:pic>
      <p:pic>
        <p:nvPicPr>
          <p:cNvPr id="403" name="Google Shape;403;g11cba5e34e7_0_427"/>
          <p:cNvPicPr preferRelativeResize="0"/>
          <p:nvPr/>
        </p:nvPicPr>
        <p:blipFill rotWithShape="1">
          <a:blip r:embed="rId6">
            <a:alphaModFix/>
          </a:blip>
          <a:srcRect b="0" l="0" r="0" t="0"/>
          <a:stretch/>
        </p:blipFill>
        <p:spPr>
          <a:xfrm>
            <a:off x="5704326" y="1232713"/>
            <a:ext cx="2340876" cy="3003475"/>
          </a:xfrm>
          <a:prstGeom prst="rect">
            <a:avLst/>
          </a:prstGeom>
          <a:noFill/>
          <a:ln>
            <a:noFill/>
          </a:ln>
        </p:spPr>
      </p:pic>
      <p:sp>
        <p:nvSpPr>
          <p:cNvPr id="404" name="Google Shape;404;g11cba5e34e7_0_427"/>
          <p:cNvSpPr txBox="1"/>
          <p:nvPr/>
        </p:nvSpPr>
        <p:spPr>
          <a:xfrm>
            <a:off x="435475" y="2506025"/>
            <a:ext cx="4017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Challenge:</a:t>
            </a:r>
            <a:r>
              <a:rPr b="0" i="0" lang="en" sz="1400" u="none" cap="none" strike="noStrike">
                <a:solidFill>
                  <a:srgbClr val="000000"/>
                </a:solidFill>
                <a:latin typeface="Arial"/>
                <a:ea typeface="Arial"/>
                <a:cs typeface="Arial"/>
                <a:sym typeface="Arial"/>
              </a:rPr>
              <a:t> When the green flag is clicked, both Coco and Pascal should respond to Pearl and say "Hi, Pearl!". But only Pascal responds and says "Hi, Pearl!". How do we fix the program?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11cba5e34e7_0_435"/>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Debugging Challenge 3 Answer Key</a:t>
            </a:r>
            <a:endParaRPr/>
          </a:p>
        </p:txBody>
      </p:sp>
      <p:sp>
        <p:nvSpPr>
          <p:cNvPr id="410" name="Google Shape;410;g11cba5e34e7_0_4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200">
                <a:solidFill>
                  <a:schemeClr val="dk1"/>
                </a:solidFill>
              </a:rPr>
              <a:t>After you have tried to debug this challenge, check out this project for a sample solution using </a:t>
            </a:r>
            <a:r>
              <a:rPr lang="en" sz="1200" u="sng">
                <a:solidFill>
                  <a:schemeClr val="hlink"/>
                </a:solidFill>
                <a:hlinkClick r:id="rId3"/>
              </a:rPr>
              <a:t>https://bit.ly/31Ezar0</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1200"/>
              </a:spcAft>
              <a:buSzPts val="1800"/>
              <a:buNone/>
            </a:pPr>
            <a:r>
              <a:t/>
            </a:r>
            <a:endParaRPr/>
          </a:p>
        </p:txBody>
      </p:sp>
      <p:sp>
        <p:nvSpPr>
          <p:cNvPr id="411" name="Google Shape;411;g11cba5e34e7_0_435"/>
          <p:cNvSpPr txBox="1"/>
          <p:nvPr/>
        </p:nvSpPr>
        <p:spPr>
          <a:xfrm>
            <a:off x="4212425" y="1600000"/>
            <a:ext cx="185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Possible Solution:</a:t>
            </a:r>
            <a:endParaRPr b="0" i="0" sz="1400" u="none" cap="none" strike="noStrike">
              <a:solidFill>
                <a:srgbClr val="000000"/>
              </a:solidFill>
              <a:latin typeface="Arial"/>
              <a:ea typeface="Arial"/>
              <a:cs typeface="Arial"/>
              <a:sym typeface="Arial"/>
            </a:endParaRPr>
          </a:p>
        </p:txBody>
      </p:sp>
      <p:pic>
        <p:nvPicPr>
          <p:cNvPr id="412" name="Google Shape;412;g11cba5e34e7_0_435"/>
          <p:cNvPicPr preferRelativeResize="0"/>
          <p:nvPr/>
        </p:nvPicPr>
        <p:blipFill rotWithShape="1">
          <a:blip r:embed="rId4">
            <a:alphaModFix/>
          </a:blip>
          <a:srcRect b="0" l="0" r="0" t="0"/>
          <a:stretch/>
        </p:blipFill>
        <p:spPr>
          <a:xfrm>
            <a:off x="399099" y="2061025"/>
            <a:ext cx="3722926" cy="3029425"/>
          </a:xfrm>
          <a:prstGeom prst="rect">
            <a:avLst/>
          </a:prstGeom>
          <a:noFill/>
          <a:ln>
            <a:noFill/>
          </a:ln>
        </p:spPr>
      </p:pic>
      <p:pic>
        <p:nvPicPr>
          <p:cNvPr id="413" name="Google Shape;413;g11cba5e34e7_0_435"/>
          <p:cNvPicPr preferRelativeResize="0"/>
          <p:nvPr/>
        </p:nvPicPr>
        <p:blipFill rotWithShape="1">
          <a:blip r:embed="rId5">
            <a:alphaModFix/>
          </a:blip>
          <a:srcRect b="0" l="0" r="0" t="0"/>
          <a:stretch/>
        </p:blipFill>
        <p:spPr>
          <a:xfrm>
            <a:off x="4322625" y="2174000"/>
            <a:ext cx="3984725" cy="2803475"/>
          </a:xfrm>
          <a:prstGeom prst="rect">
            <a:avLst/>
          </a:prstGeom>
          <a:noFill/>
          <a:ln>
            <a:noFill/>
          </a:ln>
        </p:spPr>
      </p:pic>
      <p:sp>
        <p:nvSpPr>
          <p:cNvPr id="414" name="Google Shape;414;g11cba5e34e7_0_435"/>
          <p:cNvSpPr/>
          <p:nvPr/>
        </p:nvSpPr>
        <p:spPr>
          <a:xfrm>
            <a:off x="4427550" y="2582476"/>
            <a:ext cx="2279700" cy="8073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11cba5e34e7_0_435"/>
          <p:cNvSpPr/>
          <p:nvPr/>
        </p:nvSpPr>
        <p:spPr>
          <a:xfrm rot="5627948">
            <a:off x="5941866" y="1749329"/>
            <a:ext cx="842151" cy="779310"/>
          </a:xfrm>
          <a:prstGeom prst="rightArrow">
            <a:avLst>
              <a:gd fmla="val 50000" name="adj1"/>
              <a:gd fmla="val 50000" name="adj2"/>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12af82f979c_0_18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Scratch Introductions</a:t>
            </a:r>
            <a:endParaRPr>
              <a:highlight>
                <a:srgbClr val="FFFF00"/>
              </a:highlight>
            </a:endParaRPr>
          </a:p>
        </p:txBody>
      </p:sp>
      <p:sp>
        <p:nvSpPr>
          <p:cNvPr id="119" name="Google Shape;119;g12af82f979c_0_181"/>
          <p:cNvSpPr txBox="1"/>
          <p:nvPr>
            <p:ph idx="1" type="body"/>
          </p:nvPr>
        </p:nvSpPr>
        <p:spPr>
          <a:xfrm>
            <a:off x="311700" y="706550"/>
            <a:ext cx="8520600" cy="3786000"/>
          </a:xfrm>
          <a:prstGeom prst="rect">
            <a:avLst/>
          </a:prstGeom>
          <a:noFill/>
          <a:ln>
            <a:noFill/>
          </a:ln>
        </p:spPr>
        <p:txBody>
          <a:bodyPr anchorCtr="0" anchor="t" bIns="91425" lIns="91425" spcFirstLastPara="1" rIns="91425" wrap="square" tIns="91425">
            <a:normAutofit lnSpcReduction="10000"/>
          </a:bodyPr>
          <a:lstStyle/>
          <a:p>
            <a:pPr indent="-355600" lvl="0" marL="457200" rtl="0" algn="l">
              <a:lnSpc>
                <a:spcPct val="115000"/>
              </a:lnSpc>
              <a:spcBef>
                <a:spcPts val="0"/>
              </a:spcBef>
              <a:spcAft>
                <a:spcPts val="0"/>
              </a:spcAft>
              <a:buSzPts val="2000"/>
              <a:buChar char="❏"/>
            </a:pPr>
            <a:r>
              <a:rPr lang="en" sz="2000"/>
              <a:t>Navigate to Scratch at </a:t>
            </a:r>
            <a:r>
              <a:rPr lang="en" sz="2000">
                <a:highlight>
                  <a:schemeClr val="accent6"/>
                </a:highlight>
              </a:rPr>
              <a:t>scratch.mit.edu</a:t>
            </a:r>
            <a:endParaRPr sz="2000">
              <a:highlight>
                <a:schemeClr val="accent6"/>
              </a:highlight>
            </a:endParaRPr>
          </a:p>
          <a:p>
            <a:pPr indent="-355600" lvl="0" marL="457200" rtl="0" algn="l">
              <a:lnSpc>
                <a:spcPct val="115000"/>
              </a:lnSpc>
              <a:spcBef>
                <a:spcPts val="0"/>
              </a:spcBef>
              <a:spcAft>
                <a:spcPts val="0"/>
              </a:spcAft>
              <a:buSzPts val="2000"/>
              <a:buChar char="❏"/>
            </a:pPr>
            <a:r>
              <a:rPr lang="en" sz="2000"/>
              <a:t>Code a short animation introducing yourself </a:t>
            </a:r>
            <a:endParaRPr sz="2000"/>
          </a:p>
          <a:p>
            <a:pPr indent="-355600" lvl="0" marL="457200" rtl="0" algn="l">
              <a:lnSpc>
                <a:spcPct val="115000"/>
              </a:lnSpc>
              <a:spcBef>
                <a:spcPts val="0"/>
              </a:spcBef>
              <a:spcAft>
                <a:spcPts val="0"/>
              </a:spcAft>
              <a:buSzPts val="2000"/>
              <a:buChar char="❏"/>
            </a:pPr>
            <a:r>
              <a:rPr lang="en" sz="2000"/>
              <a:t>Please include (at minimum): </a:t>
            </a:r>
            <a:endParaRPr sz="2000"/>
          </a:p>
          <a:p>
            <a:pPr indent="-355600" lvl="1" marL="914400" rtl="0" algn="l">
              <a:lnSpc>
                <a:spcPct val="115000"/>
              </a:lnSpc>
              <a:spcBef>
                <a:spcPts val="0"/>
              </a:spcBef>
              <a:spcAft>
                <a:spcPts val="0"/>
              </a:spcAft>
              <a:buSzPts val="2000"/>
              <a:buChar char="○"/>
            </a:pPr>
            <a:r>
              <a:rPr lang="en" sz="2000"/>
              <a:t> a </a:t>
            </a:r>
            <a:r>
              <a:rPr b="1" lang="en" sz="2000"/>
              <a:t>sprite</a:t>
            </a:r>
            <a:r>
              <a:rPr lang="en" sz="2000"/>
              <a:t> to represent yourself, </a:t>
            </a:r>
            <a:endParaRPr sz="2000"/>
          </a:p>
          <a:p>
            <a:pPr indent="-355600" lvl="1" marL="914400" rtl="0" algn="l">
              <a:lnSpc>
                <a:spcPct val="115000"/>
              </a:lnSpc>
              <a:spcBef>
                <a:spcPts val="0"/>
              </a:spcBef>
              <a:spcAft>
                <a:spcPts val="0"/>
              </a:spcAft>
              <a:buSzPts val="2000"/>
              <a:buChar char="○"/>
            </a:pPr>
            <a:r>
              <a:rPr lang="en" sz="2000"/>
              <a:t>a fitting </a:t>
            </a:r>
            <a:r>
              <a:rPr b="1" lang="en" sz="2000"/>
              <a:t>backdrop,</a:t>
            </a:r>
            <a:r>
              <a:rPr lang="en" sz="2000"/>
              <a:t> </a:t>
            </a:r>
            <a:endParaRPr sz="2000"/>
          </a:p>
          <a:p>
            <a:pPr indent="-355600" lvl="1" marL="914400" rtl="0" algn="l">
              <a:lnSpc>
                <a:spcPct val="115000"/>
              </a:lnSpc>
              <a:spcBef>
                <a:spcPts val="0"/>
              </a:spcBef>
              <a:spcAft>
                <a:spcPts val="0"/>
              </a:spcAft>
              <a:buSzPts val="2000"/>
              <a:buChar char="○"/>
            </a:pPr>
            <a:r>
              <a:rPr lang="en" sz="2000"/>
              <a:t>An explanation of your </a:t>
            </a:r>
            <a:r>
              <a:rPr b="1" lang="en" sz="2000"/>
              <a:t>name, age, and hobbies. </a:t>
            </a:r>
            <a:endParaRPr b="1" sz="2000"/>
          </a:p>
          <a:p>
            <a:pPr indent="-330200" lvl="0" marL="457200" rtl="0" algn="l">
              <a:lnSpc>
                <a:spcPct val="115000"/>
              </a:lnSpc>
              <a:spcBef>
                <a:spcPts val="0"/>
              </a:spcBef>
              <a:spcAft>
                <a:spcPts val="0"/>
              </a:spcAft>
              <a:buSzPts val="1600"/>
              <a:buChar char="❏"/>
            </a:pPr>
            <a:r>
              <a:rPr lang="en" sz="2000"/>
              <a:t>Get creative with the Scratch blocks and play around with new ones to see what they do!</a:t>
            </a:r>
            <a:r>
              <a:rPr lang="en" sz="1600"/>
              <a:t> </a:t>
            </a:r>
            <a:endParaRPr sz="1600"/>
          </a:p>
          <a:p>
            <a:pPr indent="-355600" lvl="0" marL="457200" rtl="0" algn="l">
              <a:lnSpc>
                <a:spcPct val="115000"/>
              </a:lnSpc>
              <a:spcBef>
                <a:spcPts val="0"/>
              </a:spcBef>
              <a:spcAft>
                <a:spcPts val="0"/>
              </a:spcAft>
              <a:buSzPts val="2000"/>
              <a:buChar char="❏"/>
            </a:pPr>
            <a:r>
              <a:rPr lang="en" sz="2000"/>
              <a:t>When you’re done, share your scratch project with a partner who has also finished and to our class Scratch studio. </a:t>
            </a:r>
            <a:endParaRPr sz="2000"/>
          </a:p>
          <a:p>
            <a:pPr indent="0" lvl="0" marL="0" rtl="0" algn="l">
              <a:lnSpc>
                <a:spcPct val="115000"/>
              </a:lnSpc>
              <a:spcBef>
                <a:spcPts val="1200"/>
              </a:spcBef>
              <a:spcAft>
                <a:spcPts val="1200"/>
              </a:spcAft>
              <a:buSzPts val="1800"/>
              <a:buNone/>
            </a:pPr>
            <a:r>
              <a:t/>
            </a:r>
            <a:endParaRPr sz="1600"/>
          </a:p>
        </p:txBody>
      </p:sp>
      <p:sp>
        <p:nvSpPr>
          <p:cNvPr id="120" name="Google Shape;120;g12af82f979c_0_181"/>
          <p:cNvSpPr txBox="1"/>
          <p:nvPr/>
        </p:nvSpPr>
        <p:spPr>
          <a:xfrm>
            <a:off x="0" y="4035300"/>
            <a:ext cx="89682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 sz="6000" u="none" cap="none" strike="noStrike">
                <a:solidFill>
                  <a:schemeClr val="accent5"/>
                </a:solidFill>
                <a:latin typeface="Bebas Neue"/>
                <a:ea typeface="Bebas Neue"/>
                <a:cs typeface="Bebas Neue"/>
                <a:sym typeface="Bebas Neue"/>
              </a:rPr>
              <a:t>Pause and work (10-15 minutes)</a:t>
            </a:r>
            <a:endParaRPr b="0" i="0" sz="6000" u="none" cap="none" strike="noStrike">
              <a:solidFill>
                <a:schemeClr val="accent5"/>
              </a:solidFill>
              <a:latin typeface="Bebas Neue"/>
              <a:ea typeface="Bebas Neue"/>
              <a:cs typeface="Bebas Neue"/>
              <a:sym typeface="Bebas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11cba5e34e7_0_445"/>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Debugging Challenge 4 - Bonus</a:t>
            </a:r>
            <a:endParaRPr/>
          </a:p>
        </p:txBody>
      </p:sp>
      <p:sp>
        <p:nvSpPr>
          <p:cNvPr id="421" name="Google Shape;421;g11cba5e34e7_0_4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highlight>
                  <a:srgbClr val="FFFFFF"/>
                </a:highlight>
                <a:latin typeface="Oswald"/>
                <a:ea typeface="Oswald"/>
                <a:cs typeface="Oswald"/>
                <a:sym typeface="Oswald"/>
              </a:rPr>
              <a:t>To debug, visit the following link</a:t>
            </a:r>
            <a:r>
              <a:rPr lang="en" sz="1200">
                <a:solidFill>
                  <a:schemeClr val="dk1"/>
                </a:solidFill>
              </a:rPr>
              <a:t>:</a:t>
            </a:r>
            <a:r>
              <a:rPr lang="en" sz="1200">
                <a:solidFill>
                  <a:schemeClr val="dk1"/>
                </a:solidFill>
                <a:uFill>
                  <a:noFill/>
                </a:uFill>
                <a:hlinkClick r:id="rId3">
                  <a:extLst>
                    <a:ext uri="{A12FA001-AC4F-418D-AE19-62706E023703}">
                      <ahyp:hlinkClr val="tx"/>
                    </a:ext>
                  </a:extLst>
                </a:hlinkClick>
              </a:rPr>
              <a:t> </a:t>
            </a:r>
            <a:r>
              <a:rPr lang="en" sz="1200" u="sng">
                <a:solidFill>
                  <a:schemeClr val="hlink"/>
                </a:solidFill>
                <a:hlinkClick r:id="rId4"/>
              </a:rPr>
              <a:t>https://bit.ly/3HI5NmX</a:t>
            </a:r>
            <a:endParaRPr sz="1200" u="sng">
              <a:solidFill>
                <a:srgbClr val="0563C1"/>
              </a:solidFill>
            </a:endParaRPr>
          </a:p>
          <a:p>
            <a:pPr indent="0" lvl="0" marL="0" rtl="0" algn="l">
              <a:lnSpc>
                <a:spcPct val="115000"/>
              </a:lnSpc>
              <a:spcBef>
                <a:spcPts val="0"/>
              </a:spcBef>
              <a:spcAft>
                <a:spcPts val="0"/>
              </a:spcAft>
              <a:buSzPts val="1800"/>
              <a:buNone/>
            </a:pPr>
            <a:r>
              <a:t/>
            </a:r>
            <a:endParaRPr sz="1200">
              <a:solidFill>
                <a:srgbClr val="000000"/>
              </a:solidFill>
              <a:highlight>
                <a:srgbClr val="FFFFFF"/>
              </a:highlight>
            </a:endParaRPr>
          </a:p>
          <a:p>
            <a:pPr indent="0" lvl="0" marL="0" rtl="0" algn="l">
              <a:lnSpc>
                <a:spcPct val="115000"/>
              </a:lnSpc>
              <a:spcBef>
                <a:spcPts val="0"/>
              </a:spcBef>
              <a:spcAft>
                <a:spcPts val="0"/>
              </a:spcAft>
              <a:buSzPts val="1800"/>
              <a:buNone/>
            </a:pPr>
            <a:r>
              <a:rPr lang="en" sz="2000">
                <a:solidFill>
                  <a:schemeClr val="dk1"/>
                </a:solidFill>
                <a:highlight>
                  <a:srgbClr val="FFFFFF"/>
                </a:highlight>
                <a:latin typeface="Oswald"/>
                <a:ea typeface="Oswald"/>
                <a:cs typeface="Oswald"/>
                <a:sym typeface="Oswald"/>
              </a:rPr>
              <a:t>Next, click on</a:t>
            </a:r>
            <a:r>
              <a:rPr lang="en" sz="1200">
                <a:solidFill>
                  <a:srgbClr val="000000"/>
                </a:solidFill>
                <a:highlight>
                  <a:srgbClr val="FFFFFF"/>
                </a:highlight>
              </a:rPr>
              <a:t> </a:t>
            </a:r>
            <a:endParaRPr/>
          </a:p>
        </p:txBody>
      </p:sp>
      <p:pic>
        <p:nvPicPr>
          <p:cNvPr id="422" name="Google Shape;422;g11cba5e34e7_0_445"/>
          <p:cNvPicPr preferRelativeResize="0"/>
          <p:nvPr/>
        </p:nvPicPr>
        <p:blipFill rotWithShape="1">
          <a:blip r:embed="rId5">
            <a:alphaModFix/>
          </a:blip>
          <a:srcRect b="0" l="0" r="0" t="0"/>
          <a:stretch/>
        </p:blipFill>
        <p:spPr>
          <a:xfrm>
            <a:off x="1779525" y="1801525"/>
            <a:ext cx="816768" cy="269825"/>
          </a:xfrm>
          <a:prstGeom prst="rect">
            <a:avLst/>
          </a:prstGeom>
          <a:noFill/>
          <a:ln>
            <a:noFill/>
          </a:ln>
        </p:spPr>
      </p:pic>
      <p:pic>
        <p:nvPicPr>
          <p:cNvPr id="423" name="Google Shape;423;g11cba5e34e7_0_445"/>
          <p:cNvPicPr preferRelativeResize="0"/>
          <p:nvPr/>
        </p:nvPicPr>
        <p:blipFill rotWithShape="1">
          <a:blip r:embed="rId6">
            <a:alphaModFix/>
          </a:blip>
          <a:srcRect b="0" l="0" r="0" t="0"/>
          <a:stretch/>
        </p:blipFill>
        <p:spPr>
          <a:xfrm>
            <a:off x="5704326" y="1232713"/>
            <a:ext cx="2340876" cy="3003475"/>
          </a:xfrm>
          <a:prstGeom prst="rect">
            <a:avLst/>
          </a:prstGeom>
          <a:noFill/>
          <a:ln>
            <a:noFill/>
          </a:ln>
        </p:spPr>
      </p:pic>
      <p:sp>
        <p:nvSpPr>
          <p:cNvPr id="424" name="Google Shape;424;g11cba5e34e7_0_445"/>
          <p:cNvSpPr txBox="1"/>
          <p:nvPr/>
        </p:nvSpPr>
        <p:spPr>
          <a:xfrm>
            <a:off x="470050" y="2458750"/>
            <a:ext cx="4022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Challenge: </a:t>
            </a:r>
            <a:r>
              <a:rPr b="0" i="0" lang="en" sz="1400" u="none" cap="none" strike="noStrike">
                <a:solidFill>
                  <a:srgbClr val="000000"/>
                </a:solidFill>
                <a:latin typeface="Arial"/>
                <a:ea typeface="Arial"/>
                <a:cs typeface="Arial"/>
                <a:sym typeface="Arial"/>
              </a:rPr>
              <a:t>When green flag is clicked, Coco should start on top of bed. Can you reset?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11cba5e34e7_0_453"/>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Bonus Debugging Challenge 4 Answer Key</a:t>
            </a:r>
            <a:endParaRPr/>
          </a:p>
        </p:txBody>
      </p:sp>
      <p:sp>
        <p:nvSpPr>
          <p:cNvPr id="430" name="Google Shape;430;g11cba5e34e7_0_4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200">
                <a:solidFill>
                  <a:schemeClr val="dk1"/>
                </a:solidFill>
              </a:rPr>
              <a:t>After you have tried to debug this challenge, check out this project for a sample solution using </a:t>
            </a:r>
            <a:r>
              <a:rPr lang="en" sz="1200" u="sng">
                <a:solidFill>
                  <a:schemeClr val="hlink"/>
                </a:solidFill>
                <a:hlinkClick r:id="rId3"/>
              </a:rPr>
              <a:t>https://bit.ly/32Ti2yu</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1200"/>
              </a:spcAft>
              <a:buSzPts val="1800"/>
              <a:buNone/>
            </a:pPr>
            <a:r>
              <a:t/>
            </a:r>
            <a:endParaRPr/>
          </a:p>
        </p:txBody>
      </p:sp>
      <p:pic>
        <p:nvPicPr>
          <p:cNvPr id="431" name="Google Shape;431;g11cba5e34e7_0_453"/>
          <p:cNvPicPr preferRelativeResize="0"/>
          <p:nvPr/>
        </p:nvPicPr>
        <p:blipFill rotWithShape="1">
          <a:blip r:embed="rId4">
            <a:alphaModFix/>
          </a:blip>
          <a:srcRect b="0" l="0" r="0" t="0"/>
          <a:stretch/>
        </p:blipFill>
        <p:spPr>
          <a:xfrm>
            <a:off x="377948" y="1684375"/>
            <a:ext cx="3492275" cy="2637475"/>
          </a:xfrm>
          <a:prstGeom prst="rect">
            <a:avLst/>
          </a:prstGeom>
          <a:noFill/>
          <a:ln>
            <a:noFill/>
          </a:ln>
        </p:spPr>
      </p:pic>
      <p:pic>
        <p:nvPicPr>
          <p:cNvPr id="432" name="Google Shape;432;g11cba5e34e7_0_453"/>
          <p:cNvPicPr preferRelativeResize="0"/>
          <p:nvPr/>
        </p:nvPicPr>
        <p:blipFill rotWithShape="1">
          <a:blip r:embed="rId5">
            <a:alphaModFix/>
          </a:blip>
          <a:srcRect b="0" l="0" r="0" t="0"/>
          <a:stretch/>
        </p:blipFill>
        <p:spPr>
          <a:xfrm>
            <a:off x="4115600" y="2323175"/>
            <a:ext cx="4395799" cy="1998675"/>
          </a:xfrm>
          <a:prstGeom prst="rect">
            <a:avLst/>
          </a:prstGeom>
          <a:noFill/>
          <a:ln>
            <a:noFill/>
          </a:ln>
        </p:spPr>
      </p:pic>
      <p:sp>
        <p:nvSpPr>
          <p:cNvPr id="433" name="Google Shape;433;g11cba5e34e7_0_453"/>
          <p:cNvSpPr/>
          <p:nvPr/>
        </p:nvSpPr>
        <p:spPr>
          <a:xfrm>
            <a:off x="4183000" y="2193050"/>
            <a:ext cx="1585800" cy="912000"/>
          </a:xfrm>
          <a:prstGeom prst="rect">
            <a:avLst/>
          </a:prstGeom>
          <a:noFill/>
          <a:ln cap="flat" cmpd="sng" w="3810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11cba5e34e7_0_453"/>
          <p:cNvSpPr txBox="1"/>
          <p:nvPr/>
        </p:nvSpPr>
        <p:spPr>
          <a:xfrm>
            <a:off x="4158200" y="1663275"/>
            <a:ext cx="312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Possible Solution: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11cba5e34e7_0_46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Debugging Challenge 5: Bonus</a:t>
            </a:r>
            <a:endParaRPr/>
          </a:p>
        </p:txBody>
      </p:sp>
      <p:sp>
        <p:nvSpPr>
          <p:cNvPr id="440" name="Google Shape;440;g11cba5e34e7_0_46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highlight>
                  <a:srgbClr val="FFFFFF"/>
                </a:highlight>
                <a:latin typeface="Oswald"/>
                <a:ea typeface="Oswald"/>
                <a:cs typeface="Oswald"/>
                <a:sym typeface="Oswald"/>
              </a:rPr>
              <a:t>To debug, visit the following link</a:t>
            </a:r>
            <a:r>
              <a:rPr lang="en" sz="1200">
                <a:solidFill>
                  <a:schemeClr val="dk1"/>
                </a:solidFill>
              </a:rPr>
              <a:t>:</a:t>
            </a:r>
            <a:r>
              <a:rPr lang="en" sz="1200">
                <a:solidFill>
                  <a:schemeClr val="dk1"/>
                </a:solidFill>
                <a:uFill>
                  <a:noFill/>
                </a:uFill>
                <a:hlinkClick r:id="rId3">
                  <a:extLst>
                    <a:ext uri="{A12FA001-AC4F-418D-AE19-62706E023703}">
                      <ahyp:hlinkClr val="tx"/>
                    </a:ext>
                  </a:extLst>
                </a:hlinkClick>
              </a:rPr>
              <a:t> </a:t>
            </a:r>
            <a:r>
              <a:rPr lang="en" sz="1200" u="sng">
                <a:solidFill>
                  <a:srgbClr val="0563C1"/>
                </a:solidFill>
                <a:hlinkClick r:id="rId4">
                  <a:extLst>
                    <a:ext uri="{A12FA001-AC4F-418D-AE19-62706E023703}">
                      <ahyp:hlinkClr val="tx"/>
                    </a:ext>
                  </a:extLst>
                </a:hlinkClick>
              </a:rPr>
              <a:t>https://bit.ly/3qPnaLT</a:t>
            </a:r>
            <a:endParaRPr sz="1200" u="sng">
              <a:solidFill>
                <a:srgbClr val="0563C1"/>
              </a:solidFill>
            </a:endParaRPr>
          </a:p>
          <a:p>
            <a:pPr indent="0" lvl="0" marL="0" rtl="0" algn="l">
              <a:lnSpc>
                <a:spcPct val="115000"/>
              </a:lnSpc>
              <a:spcBef>
                <a:spcPts val="0"/>
              </a:spcBef>
              <a:spcAft>
                <a:spcPts val="0"/>
              </a:spcAft>
              <a:buSzPts val="1800"/>
              <a:buNone/>
            </a:pPr>
            <a:r>
              <a:t/>
            </a:r>
            <a:endParaRPr sz="1200">
              <a:solidFill>
                <a:srgbClr val="000000"/>
              </a:solidFill>
              <a:highlight>
                <a:srgbClr val="FFFFFF"/>
              </a:highlight>
            </a:endParaRPr>
          </a:p>
          <a:p>
            <a:pPr indent="0" lvl="0" marL="0" rtl="0" algn="l">
              <a:lnSpc>
                <a:spcPct val="115000"/>
              </a:lnSpc>
              <a:spcBef>
                <a:spcPts val="0"/>
              </a:spcBef>
              <a:spcAft>
                <a:spcPts val="0"/>
              </a:spcAft>
              <a:buSzPts val="1800"/>
              <a:buNone/>
            </a:pPr>
            <a:r>
              <a:rPr lang="en" sz="2000">
                <a:solidFill>
                  <a:schemeClr val="dk1"/>
                </a:solidFill>
                <a:highlight>
                  <a:srgbClr val="FFFFFF"/>
                </a:highlight>
                <a:latin typeface="Oswald"/>
                <a:ea typeface="Oswald"/>
                <a:cs typeface="Oswald"/>
                <a:sym typeface="Oswald"/>
              </a:rPr>
              <a:t>Next, click on</a:t>
            </a:r>
            <a:r>
              <a:rPr lang="en" sz="1200">
                <a:solidFill>
                  <a:srgbClr val="000000"/>
                </a:solidFill>
                <a:highlight>
                  <a:srgbClr val="FFFFFF"/>
                </a:highlight>
              </a:rPr>
              <a:t> </a:t>
            </a:r>
            <a:endParaRPr/>
          </a:p>
        </p:txBody>
      </p:sp>
      <p:pic>
        <p:nvPicPr>
          <p:cNvPr id="441" name="Google Shape;441;g11cba5e34e7_0_462"/>
          <p:cNvPicPr preferRelativeResize="0"/>
          <p:nvPr/>
        </p:nvPicPr>
        <p:blipFill rotWithShape="1">
          <a:blip r:embed="rId5">
            <a:alphaModFix/>
          </a:blip>
          <a:srcRect b="0" l="0" r="0" t="0"/>
          <a:stretch/>
        </p:blipFill>
        <p:spPr>
          <a:xfrm>
            <a:off x="1779525" y="1801525"/>
            <a:ext cx="816768" cy="269825"/>
          </a:xfrm>
          <a:prstGeom prst="rect">
            <a:avLst/>
          </a:prstGeom>
          <a:noFill/>
          <a:ln>
            <a:noFill/>
          </a:ln>
        </p:spPr>
      </p:pic>
      <p:pic>
        <p:nvPicPr>
          <p:cNvPr id="442" name="Google Shape;442;g11cba5e34e7_0_462"/>
          <p:cNvPicPr preferRelativeResize="0"/>
          <p:nvPr/>
        </p:nvPicPr>
        <p:blipFill rotWithShape="1">
          <a:blip r:embed="rId6">
            <a:alphaModFix/>
          </a:blip>
          <a:srcRect b="0" l="0" r="0" t="0"/>
          <a:stretch/>
        </p:blipFill>
        <p:spPr>
          <a:xfrm>
            <a:off x="5704326" y="1232713"/>
            <a:ext cx="2340876" cy="3003475"/>
          </a:xfrm>
          <a:prstGeom prst="rect">
            <a:avLst/>
          </a:prstGeom>
          <a:noFill/>
          <a:ln>
            <a:noFill/>
          </a:ln>
        </p:spPr>
      </p:pic>
      <p:sp>
        <p:nvSpPr>
          <p:cNvPr id="443" name="Google Shape;443;g11cba5e34e7_0_462"/>
          <p:cNvSpPr txBox="1"/>
          <p:nvPr/>
        </p:nvSpPr>
        <p:spPr>
          <a:xfrm>
            <a:off x="451975" y="2250850"/>
            <a:ext cx="46011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1400" u="none" cap="none" strike="noStrike">
                <a:solidFill>
                  <a:srgbClr val="000000"/>
                </a:solidFill>
                <a:latin typeface="Arial"/>
                <a:ea typeface="Arial"/>
                <a:cs typeface="Arial"/>
                <a:sym typeface="Arial"/>
              </a:rPr>
              <a:t>Challenge</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(1) I do not want Coco to think, "Hello! I'm Coco. " I want Coco to say, "Hi, my name is Coco."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(2) I do not want Coco to move 200 steps. I want Coco to move 100 steps.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(3) Also, I want Coco to go back to the center of the stage when I click the green flag.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(4) Also, I do not want Coco to meow, I want Coco to bark when I click the green flag.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What should I do? Can you help?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11cba5e34e7_0_47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Debugging Challenge 5 Answer Key</a:t>
            </a:r>
            <a:endParaRPr/>
          </a:p>
        </p:txBody>
      </p:sp>
      <p:sp>
        <p:nvSpPr>
          <p:cNvPr id="449" name="Google Shape;449;g11cba5e34e7_0_47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200">
                <a:solidFill>
                  <a:schemeClr val="dk1"/>
                </a:solidFill>
              </a:rPr>
              <a:t>After you have tried to debug this challenge, check out this project for a sample solution using </a:t>
            </a:r>
            <a:r>
              <a:rPr lang="en" sz="1200" u="sng">
                <a:solidFill>
                  <a:schemeClr val="hlink"/>
                </a:solidFill>
                <a:hlinkClick r:id="rId3"/>
              </a:rPr>
              <a:t>https:/bit.ly/3zuSHXw</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1200"/>
              </a:spcAft>
              <a:buSzPts val="1800"/>
              <a:buNone/>
            </a:pPr>
            <a:r>
              <a:t/>
            </a:r>
            <a:endParaRPr/>
          </a:p>
        </p:txBody>
      </p:sp>
      <p:pic>
        <p:nvPicPr>
          <p:cNvPr id="450" name="Google Shape;450;g11cba5e34e7_0_470"/>
          <p:cNvPicPr preferRelativeResize="0"/>
          <p:nvPr/>
        </p:nvPicPr>
        <p:blipFill rotWithShape="1">
          <a:blip r:embed="rId4">
            <a:alphaModFix/>
          </a:blip>
          <a:srcRect b="0" l="0" r="0" t="0"/>
          <a:stretch/>
        </p:blipFill>
        <p:spPr>
          <a:xfrm>
            <a:off x="356629" y="1775650"/>
            <a:ext cx="3812599" cy="2793225"/>
          </a:xfrm>
          <a:prstGeom prst="rect">
            <a:avLst/>
          </a:prstGeom>
          <a:noFill/>
          <a:ln>
            <a:noFill/>
          </a:ln>
        </p:spPr>
      </p:pic>
      <p:pic>
        <p:nvPicPr>
          <p:cNvPr id="451" name="Google Shape;451;g11cba5e34e7_0_470"/>
          <p:cNvPicPr preferRelativeResize="0"/>
          <p:nvPr/>
        </p:nvPicPr>
        <p:blipFill rotWithShape="1">
          <a:blip r:embed="rId5">
            <a:alphaModFix/>
          </a:blip>
          <a:srcRect b="0" l="0" r="0" t="0"/>
          <a:stretch/>
        </p:blipFill>
        <p:spPr>
          <a:xfrm>
            <a:off x="4368425" y="2287000"/>
            <a:ext cx="3703450" cy="2544625"/>
          </a:xfrm>
          <a:prstGeom prst="rect">
            <a:avLst/>
          </a:prstGeom>
          <a:noFill/>
          <a:ln>
            <a:noFill/>
          </a:ln>
        </p:spPr>
      </p:pic>
      <p:sp>
        <p:nvSpPr>
          <p:cNvPr id="452" name="Google Shape;452;g11cba5e34e7_0_470"/>
          <p:cNvSpPr txBox="1"/>
          <p:nvPr/>
        </p:nvSpPr>
        <p:spPr>
          <a:xfrm>
            <a:off x="4338975" y="1753675"/>
            <a:ext cx="2522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Possible Solution: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11cba5e34e7_0_47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Debugging Challenge 6: Bonus </a:t>
            </a:r>
            <a:endParaRPr/>
          </a:p>
        </p:txBody>
      </p:sp>
      <p:sp>
        <p:nvSpPr>
          <p:cNvPr id="458" name="Google Shape;458;g11cba5e34e7_0_47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2000">
                <a:solidFill>
                  <a:schemeClr val="dk1"/>
                </a:solidFill>
                <a:highlight>
                  <a:srgbClr val="FFFFFF"/>
                </a:highlight>
                <a:latin typeface="Oswald"/>
                <a:ea typeface="Oswald"/>
                <a:cs typeface="Oswald"/>
                <a:sym typeface="Oswald"/>
              </a:rPr>
              <a:t>To debug, visit the following link</a:t>
            </a:r>
            <a:r>
              <a:rPr lang="en" sz="1200">
                <a:solidFill>
                  <a:schemeClr val="dk1"/>
                </a:solidFill>
              </a:rPr>
              <a:t>:</a:t>
            </a:r>
            <a:r>
              <a:rPr lang="en" sz="1200">
                <a:solidFill>
                  <a:schemeClr val="dk1"/>
                </a:solidFill>
                <a:uFill>
                  <a:noFill/>
                </a:uFill>
                <a:hlinkClick r:id="rId3">
                  <a:extLst>
                    <a:ext uri="{A12FA001-AC4F-418D-AE19-62706E023703}">
                      <ahyp:hlinkClr val="tx"/>
                    </a:ext>
                  </a:extLst>
                </a:hlinkClick>
              </a:rPr>
              <a:t> </a:t>
            </a:r>
            <a:r>
              <a:rPr lang="en" sz="1200" u="sng">
                <a:solidFill>
                  <a:schemeClr val="hlink"/>
                </a:solidFill>
                <a:hlinkClick r:id="rId4"/>
              </a:rPr>
              <a:t>https://bit.ly/3EYeGr4</a:t>
            </a:r>
            <a:endParaRPr sz="1200" u="sng">
              <a:solidFill>
                <a:srgbClr val="0563C1"/>
              </a:solidFill>
            </a:endParaRPr>
          </a:p>
          <a:p>
            <a:pPr indent="0" lvl="0" marL="0" rtl="0" algn="l">
              <a:lnSpc>
                <a:spcPct val="115000"/>
              </a:lnSpc>
              <a:spcBef>
                <a:spcPts val="0"/>
              </a:spcBef>
              <a:spcAft>
                <a:spcPts val="0"/>
              </a:spcAft>
              <a:buSzPts val="1800"/>
              <a:buNone/>
            </a:pPr>
            <a:r>
              <a:t/>
            </a:r>
            <a:endParaRPr sz="1200">
              <a:solidFill>
                <a:srgbClr val="000000"/>
              </a:solidFill>
              <a:highlight>
                <a:srgbClr val="FFFFFF"/>
              </a:highlight>
            </a:endParaRPr>
          </a:p>
          <a:p>
            <a:pPr indent="0" lvl="0" marL="0" rtl="0" algn="l">
              <a:lnSpc>
                <a:spcPct val="115000"/>
              </a:lnSpc>
              <a:spcBef>
                <a:spcPts val="0"/>
              </a:spcBef>
              <a:spcAft>
                <a:spcPts val="0"/>
              </a:spcAft>
              <a:buSzPts val="1800"/>
              <a:buNone/>
            </a:pPr>
            <a:r>
              <a:rPr lang="en" sz="1200">
                <a:solidFill>
                  <a:srgbClr val="000000"/>
                </a:solidFill>
                <a:highlight>
                  <a:srgbClr val="FFFFFF"/>
                </a:highlight>
              </a:rPr>
              <a:t>Next, click on </a:t>
            </a:r>
            <a:endParaRPr/>
          </a:p>
        </p:txBody>
      </p:sp>
      <p:pic>
        <p:nvPicPr>
          <p:cNvPr id="459" name="Google Shape;459;g11cba5e34e7_0_478"/>
          <p:cNvPicPr preferRelativeResize="0"/>
          <p:nvPr/>
        </p:nvPicPr>
        <p:blipFill rotWithShape="1">
          <a:blip r:embed="rId5">
            <a:alphaModFix/>
          </a:blip>
          <a:srcRect b="0" l="0" r="0" t="0"/>
          <a:stretch/>
        </p:blipFill>
        <p:spPr>
          <a:xfrm>
            <a:off x="1372750" y="1720175"/>
            <a:ext cx="816768" cy="269825"/>
          </a:xfrm>
          <a:prstGeom prst="rect">
            <a:avLst/>
          </a:prstGeom>
          <a:noFill/>
          <a:ln>
            <a:noFill/>
          </a:ln>
        </p:spPr>
      </p:pic>
      <p:pic>
        <p:nvPicPr>
          <p:cNvPr id="460" name="Google Shape;460;g11cba5e34e7_0_478"/>
          <p:cNvPicPr preferRelativeResize="0"/>
          <p:nvPr/>
        </p:nvPicPr>
        <p:blipFill rotWithShape="1">
          <a:blip r:embed="rId6">
            <a:alphaModFix/>
          </a:blip>
          <a:srcRect b="0" l="0" r="0" t="0"/>
          <a:stretch/>
        </p:blipFill>
        <p:spPr>
          <a:xfrm>
            <a:off x="5211326" y="1249138"/>
            <a:ext cx="2340876" cy="3003475"/>
          </a:xfrm>
          <a:prstGeom prst="rect">
            <a:avLst/>
          </a:prstGeom>
          <a:noFill/>
          <a:ln>
            <a:noFill/>
          </a:ln>
        </p:spPr>
      </p:pic>
      <p:sp>
        <p:nvSpPr>
          <p:cNvPr id="461" name="Google Shape;461;g11cba5e34e7_0_478"/>
          <p:cNvSpPr txBox="1"/>
          <p:nvPr/>
        </p:nvSpPr>
        <p:spPr>
          <a:xfrm>
            <a:off x="501200" y="2727875"/>
            <a:ext cx="347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11cba5e34e7_0_478"/>
          <p:cNvSpPr/>
          <p:nvPr/>
        </p:nvSpPr>
        <p:spPr>
          <a:xfrm>
            <a:off x="6590425" y="221850"/>
            <a:ext cx="2340900" cy="14490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Hint: Pay attention to “Wait” blocks</a:t>
            </a:r>
            <a:endParaRPr b="0" i="0" sz="1400" u="none" cap="none" strike="noStrike">
              <a:solidFill>
                <a:srgbClr val="000000"/>
              </a:solidFill>
              <a:latin typeface="Arial"/>
              <a:ea typeface="Arial"/>
              <a:cs typeface="Arial"/>
              <a:sym typeface="Arial"/>
            </a:endParaRPr>
          </a:p>
        </p:txBody>
      </p:sp>
      <p:sp>
        <p:nvSpPr>
          <p:cNvPr id="463" name="Google Shape;463;g11cba5e34e7_0_478"/>
          <p:cNvSpPr txBox="1"/>
          <p:nvPr/>
        </p:nvSpPr>
        <p:spPr>
          <a:xfrm>
            <a:off x="461025" y="2413550"/>
            <a:ext cx="39504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Challenge:</a:t>
            </a:r>
            <a:r>
              <a:rPr b="0" i="0" lang="en" sz="1400" u="none" cap="none" strike="noStrike">
                <a:solidFill>
                  <a:srgbClr val="000000"/>
                </a:solidFill>
                <a:latin typeface="Arial"/>
                <a:ea typeface="Arial"/>
                <a:cs typeface="Arial"/>
                <a:sym typeface="Arial"/>
              </a:rPr>
              <a:t> In this project, Coco wants to show you a dance. When you click on the green flag, she should do a dance while the dance music plays along with her. However, as soon as she starts to dance she stops but the dance beat continues without her! How can we fix this program?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11cba5e34e7_0_48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Bonus Debugging Challenge 6 Answer Key</a:t>
            </a:r>
            <a:endParaRPr/>
          </a:p>
        </p:txBody>
      </p:sp>
      <p:sp>
        <p:nvSpPr>
          <p:cNvPr id="469" name="Google Shape;469;g11cba5e34e7_0_48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200">
                <a:solidFill>
                  <a:schemeClr val="dk1"/>
                </a:solidFill>
              </a:rPr>
              <a:t>After you have tried to debug this challenge, check out this project for a sample solution using </a:t>
            </a:r>
            <a:r>
              <a:rPr lang="en" sz="1200" u="sng">
                <a:solidFill>
                  <a:schemeClr val="hlink"/>
                </a:solidFill>
                <a:hlinkClick r:id="rId3"/>
              </a:rPr>
              <a:t>https://bit.ly/3JDZUZU</a:t>
            </a:r>
            <a:endParaRPr sz="1200">
              <a:solidFill>
                <a:schemeClr val="dk1"/>
              </a:solidFill>
            </a:endParaRPr>
          </a:p>
          <a:p>
            <a:pPr indent="0" lvl="0" marL="0" rtl="0" algn="l">
              <a:lnSpc>
                <a:spcPct val="115000"/>
              </a:lnSpc>
              <a:spcBef>
                <a:spcPts val="0"/>
              </a:spcBef>
              <a:spcAft>
                <a:spcPts val="0"/>
              </a:spcAft>
              <a:buSzPts val="1800"/>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1200"/>
              </a:spcAft>
              <a:buSzPts val="1800"/>
              <a:buNone/>
            </a:pPr>
            <a:r>
              <a:t/>
            </a:r>
            <a:endParaRPr/>
          </a:p>
        </p:txBody>
      </p:sp>
      <p:pic>
        <p:nvPicPr>
          <p:cNvPr id="470" name="Google Shape;470;g11cba5e34e7_0_488"/>
          <p:cNvPicPr preferRelativeResize="0"/>
          <p:nvPr/>
        </p:nvPicPr>
        <p:blipFill rotWithShape="1">
          <a:blip r:embed="rId4">
            <a:alphaModFix/>
          </a:blip>
          <a:srcRect b="0" l="0" r="0" t="0"/>
          <a:stretch/>
        </p:blipFill>
        <p:spPr>
          <a:xfrm>
            <a:off x="385474" y="1635075"/>
            <a:ext cx="3686299" cy="3040099"/>
          </a:xfrm>
          <a:prstGeom prst="rect">
            <a:avLst/>
          </a:prstGeom>
          <a:noFill/>
          <a:ln>
            <a:noFill/>
          </a:ln>
        </p:spPr>
      </p:pic>
      <p:pic>
        <p:nvPicPr>
          <p:cNvPr id="471" name="Google Shape;471;g11cba5e34e7_0_488"/>
          <p:cNvPicPr preferRelativeResize="0"/>
          <p:nvPr/>
        </p:nvPicPr>
        <p:blipFill rotWithShape="1">
          <a:blip r:embed="rId5">
            <a:alphaModFix/>
          </a:blip>
          <a:srcRect b="0" l="0" r="0" t="0"/>
          <a:stretch/>
        </p:blipFill>
        <p:spPr>
          <a:xfrm>
            <a:off x="4215175" y="2079064"/>
            <a:ext cx="3902399" cy="2641387"/>
          </a:xfrm>
          <a:prstGeom prst="rect">
            <a:avLst/>
          </a:prstGeom>
          <a:noFill/>
          <a:ln>
            <a:noFill/>
          </a:ln>
        </p:spPr>
      </p:pic>
      <p:sp>
        <p:nvSpPr>
          <p:cNvPr id="472" name="Google Shape;472;g11cba5e34e7_0_488"/>
          <p:cNvSpPr/>
          <p:nvPr/>
        </p:nvSpPr>
        <p:spPr>
          <a:xfrm>
            <a:off x="6834775" y="2445903"/>
            <a:ext cx="1282800" cy="2517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11cba5e34e7_0_488"/>
          <p:cNvSpPr/>
          <p:nvPr/>
        </p:nvSpPr>
        <p:spPr>
          <a:xfrm rot="5628072">
            <a:off x="7818177" y="1876792"/>
            <a:ext cx="710463" cy="402586"/>
          </a:xfrm>
          <a:prstGeom prst="rightArrow">
            <a:avLst>
              <a:gd fmla="val 50000" name="adj1"/>
              <a:gd fmla="val 50000" name="adj2"/>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11cba5e34e7_0_488"/>
          <p:cNvSpPr txBox="1"/>
          <p:nvPr/>
        </p:nvSpPr>
        <p:spPr>
          <a:xfrm>
            <a:off x="4257625" y="1627125"/>
            <a:ext cx="2811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Possible Solution: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11cba5e34e7_0_49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Finished!</a:t>
            </a:r>
            <a:endParaRPr/>
          </a:p>
        </p:txBody>
      </p:sp>
      <p:sp>
        <p:nvSpPr>
          <p:cNvPr id="480" name="Google Shape;480;g11cba5e34e7_0_498"/>
          <p:cNvSpPr txBox="1"/>
          <p:nvPr/>
        </p:nvSpPr>
        <p:spPr>
          <a:xfrm>
            <a:off x="244075" y="1364950"/>
            <a:ext cx="8208000" cy="26628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Clr>
                <a:srgbClr val="000000"/>
              </a:buClr>
              <a:buSzPts val="2300"/>
              <a:buFont typeface="Arial"/>
              <a:buChar char="●"/>
            </a:pPr>
            <a:r>
              <a:rPr b="0" i="0" lang="en" sz="2300" u="none" cap="none" strike="noStrike">
                <a:solidFill>
                  <a:srgbClr val="000000"/>
                </a:solidFill>
                <a:latin typeface="Arial"/>
                <a:ea typeface="Arial"/>
                <a:cs typeface="Arial"/>
                <a:sym typeface="Arial"/>
              </a:rPr>
              <a:t>Discuss your testing and debugging practices with a partner. Make note of the similarities and differences in your strategies. </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0"/>
              </a:spcBef>
              <a:spcAft>
                <a:spcPts val="0"/>
              </a:spcAft>
              <a:buClr>
                <a:srgbClr val="000000"/>
              </a:buClr>
              <a:buSzPts val="2300"/>
              <a:buFont typeface="Arial"/>
              <a:buChar char="●"/>
            </a:pPr>
            <a:r>
              <a:rPr b="0" i="0" lang="en" sz="2300" u="none" cap="none" strike="noStrike">
                <a:solidFill>
                  <a:srgbClr val="000000"/>
                </a:solidFill>
                <a:latin typeface="Arial"/>
                <a:ea typeface="Arial"/>
                <a:cs typeface="Arial"/>
                <a:sym typeface="Arial"/>
              </a:rPr>
              <a:t>Add code commentary by right clicking on blocks in your scripts. This can help others understand different parts of your program! </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0"/>
              </a:spcBef>
              <a:spcAft>
                <a:spcPts val="0"/>
              </a:spcAft>
              <a:buClr>
                <a:srgbClr val="000000"/>
              </a:buClr>
              <a:buSzPts val="2300"/>
              <a:buFont typeface="Arial"/>
              <a:buChar char="●"/>
            </a:pPr>
            <a:r>
              <a:rPr b="0" i="0" lang="en" sz="2300" u="none" cap="none" strike="noStrike">
                <a:solidFill>
                  <a:srgbClr val="000000"/>
                </a:solidFill>
                <a:latin typeface="Arial"/>
                <a:ea typeface="Arial"/>
                <a:cs typeface="Arial"/>
                <a:sym typeface="Arial"/>
              </a:rPr>
              <a:t>Help a neighbor!</a:t>
            </a:r>
            <a:endParaRPr b="0" i="0" sz="23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11cba5e34e7_0_503"/>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
              <a:t>Acknowledgments:</a:t>
            </a:r>
            <a:endParaRPr/>
          </a:p>
        </p:txBody>
      </p:sp>
      <p:sp>
        <p:nvSpPr>
          <p:cNvPr id="486" name="Google Shape;486;g11cba5e34e7_0_50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t>Activities were adapted from ScratchEdTeam and Impact Conectar!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12af82f979c_0_234"/>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Sharing your </a:t>
            </a:r>
            <a:r>
              <a:rPr lang="en" u="sng">
                <a:solidFill>
                  <a:schemeClr val="hlink"/>
                </a:solidFill>
                <a:hlinkClick r:id="rId3"/>
              </a:rPr>
              <a:t>Scratch creation to Your Teacher’s studio</a:t>
            </a:r>
            <a:endParaRPr/>
          </a:p>
        </p:txBody>
      </p:sp>
      <p:sp>
        <p:nvSpPr>
          <p:cNvPr id="126" name="Google Shape;126;g12af82f979c_0_234"/>
          <p:cNvSpPr txBox="1"/>
          <p:nvPr>
            <p:ph idx="1" type="body"/>
          </p:nvPr>
        </p:nvSpPr>
        <p:spPr>
          <a:xfrm>
            <a:off x="311700" y="1152475"/>
            <a:ext cx="5356200" cy="3748800"/>
          </a:xfrm>
          <a:prstGeom prst="rect">
            <a:avLst/>
          </a:prstGeom>
          <a:noFill/>
          <a:ln>
            <a:noFill/>
          </a:ln>
        </p:spPr>
        <p:txBody>
          <a:bodyPr anchorCtr="0" anchor="t" bIns="91425" lIns="91425" spcFirstLastPara="1" rIns="91425" wrap="square" tIns="91425">
            <a:normAutofit fontScale="92500" lnSpcReduction="10000"/>
          </a:bodyPr>
          <a:lstStyle/>
          <a:p>
            <a:pPr indent="-331607" lvl="0" marL="457200" rtl="0" algn="l">
              <a:lnSpc>
                <a:spcPct val="200000"/>
              </a:lnSpc>
              <a:spcBef>
                <a:spcPts val="0"/>
              </a:spcBef>
              <a:spcAft>
                <a:spcPts val="0"/>
              </a:spcAft>
              <a:buSzPct val="116900"/>
              <a:buAutoNum type="arabicPeriod"/>
            </a:pPr>
            <a:r>
              <a:rPr lang="en" sz="1500"/>
              <a:t>Click “Share” when you are done with your project.</a:t>
            </a:r>
            <a:endParaRPr sz="1500"/>
          </a:p>
          <a:p>
            <a:pPr indent="0" lvl="0" marL="457200" rtl="0" algn="l">
              <a:lnSpc>
                <a:spcPct val="200000"/>
              </a:lnSpc>
              <a:spcBef>
                <a:spcPts val="0"/>
              </a:spcBef>
              <a:spcAft>
                <a:spcPts val="0"/>
              </a:spcAft>
              <a:buSzPct val="140252"/>
              <a:buNone/>
            </a:pPr>
            <a:r>
              <a:t/>
            </a:r>
            <a:endParaRPr sz="1500"/>
          </a:p>
          <a:p>
            <a:pPr indent="0" lvl="0" marL="0" rtl="0" algn="l">
              <a:lnSpc>
                <a:spcPct val="100000"/>
              </a:lnSpc>
              <a:spcBef>
                <a:spcPts val="0"/>
              </a:spcBef>
              <a:spcAft>
                <a:spcPts val="0"/>
              </a:spcAft>
              <a:buSzPct val="140252"/>
              <a:buNone/>
            </a:pPr>
            <a:r>
              <a:t/>
            </a:r>
            <a:endParaRPr sz="1500"/>
          </a:p>
          <a:p>
            <a:pPr indent="0" lvl="0" marL="0" rtl="0" algn="l">
              <a:lnSpc>
                <a:spcPct val="100000"/>
              </a:lnSpc>
              <a:spcBef>
                <a:spcPts val="0"/>
              </a:spcBef>
              <a:spcAft>
                <a:spcPts val="0"/>
              </a:spcAft>
              <a:buSzPct val="140252"/>
              <a:buNone/>
            </a:pPr>
            <a:r>
              <a:t/>
            </a:r>
            <a:endParaRPr sz="1500"/>
          </a:p>
          <a:p>
            <a:pPr indent="-331607" lvl="0" marL="457200" rtl="0" algn="l">
              <a:lnSpc>
                <a:spcPct val="100000"/>
              </a:lnSpc>
              <a:spcBef>
                <a:spcPts val="0"/>
              </a:spcBef>
              <a:spcAft>
                <a:spcPts val="0"/>
              </a:spcAft>
              <a:buSzPct val="116900"/>
              <a:buAutoNum type="arabicPeriod"/>
            </a:pPr>
            <a:r>
              <a:rPr lang="en" sz="1500"/>
              <a:t>Choose “+ Add to Studio”.</a:t>
            </a:r>
            <a:endParaRPr sz="1500"/>
          </a:p>
          <a:p>
            <a:pPr indent="0" lvl="0" marL="457200" rtl="0" algn="l">
              <a:lnSpc>
                <a:spcPct val="100000"/>
              </a:lnSpc>
              <a:spcBef>
                <a:spcPts val="0"/>
              </a:spcBef>
              <a:spcAft>
                <a:spcPts val="0"/>
              </a:spcAft>
              <a:buSzPct val="140252"/>
              <a:buNone/>
            </a:pPr>
            <a:r>
              <a:t/>
            </a:r>
            <a:endParaRPr sz="1500"/>
          </a:p>
          <a:p>
            <a:pPr indent="0" lvl="0" marL="457200" rtl="0" algn="l">
              <a:lnSpc>
                <a:spcPct val="100000"/>
              </a:lnSpc>
              <a:spcBef>
                <a:spcPts val="0"/>
              </a:spcBef>
              <a:spcAft>
                <a:spcPts val="0"/>
              </a:spcAft>
              <a:buSzPct val="140252"/>
              <a:buNone/>
            </a:pPr>
            <a:r>
              <a:t/>
            </a:r>
            <a:endParaRPr sz="1500"/>
          </a:p>
          <a:p>
            <a:pPr indent="0" lvl="0" marL="457200" rtl="0" algn="l">
              <a:lnSpc>
                <a:spcPct val="100000"/>
              </a:lnSpc>
              <a:spcBef>
                <a:spcPts val="0"/>
              </a:spcBef>
              <a:spcAft>
                <a:spcPts val="0"/>
              </a:spcAft>
              <a:buSzPct val="140252"/>
              <a:buNone/>
            </a:pPr>
            <a:r>
              <a:t/>
            </a:r>
            <a:endParaRPr sz="1500"/>
          </a:p>
          <a:p>
            <a:pPr indent="0" lvl="0" marL="457200" rtl="0" algn="l">
              <a:lnSpc>
                <a:spcPct val="100000"/>
              </a:lnSpc>
              <a:spcBef>
                <a:spcPts val="0"/>
              </a:spcBef>
              <a:spcAft>
                <a:spcPts val="0"/>
              </a:spcAft>
              <a:buSzPct val="140252"/>
              <a:buNone/>
            </a:pPr>
            <a:r>
              <a:t/>
            </a:r>
            <a:endParaRPr sz="1500"/>
          </a:p>
          <a:p>
            <a:pPr indent="-331607" lvl="0" marL="457200" rtl="0" algn="l">
              <a:lnSpc>
                <a:spcPct val="200000"/>
              </a:lnSpc>
              <a:spcBef>
                <a:spcPts val="0"/>
              </a:spcBef>
              <a:spcAft>
                <a:spcPts val="0"/>
              </a:spcAft>
              <a:buSzPct val="116900"/>
              <a:buAutoNum type="arabicPeriod"/>
            </a:pPr>
            <a:r>
              <a:rPr lang="en" sz="1500"/>
              <a:t>Pick the designated Studio for the Unit.</a:t>
            </a:r>
            <a:endParaRPr sz="1500"/>
          </a:p>
          <a:p>
            <a:pPr indent="0" lvl="0" marL="457200" rtl="0" algn="l">
              <a:lnSpc>
                <a:spcPct val="200000"/>
              </a:lnSpc>
              <a:spcBef>
                <a:spcPts val="0"/>
              </a:spcBef>
              <a:spcAft>
                <a:spcPts val="0"/>
              </a:spcAft>
              <a:buSzPct val="140252"/>
              <a:buNone/>
            </a:pPr>
            <a:r>
              <a:t/>
            </a:r>
            <a:endParaRPr sz="1500"/>
          </a:p>
          <a:p>
            <a:pPr indent="-331607" lvl="0" marL="457200" rtl="0" algn="l">
              <a:lnSpc>
                <a:spcPct val="200000"/>
              </a:lnSpc>
              <a:spcBef>
                <a:spcPts val="0"/>
              </a:spcBef>
              <a:spcAft>
                <a:spcPts val="0"/>
              </a:spcAft>
              <a:buSzPct val="116900"/>
              <a:buAutoNum type="arabicPeriod"/>
            </a:pPr>
            <a:r>
              <a:rPr lang="en" sz="1500"/>
              <a:t>Click “Okay”.</a:t>
            </a:r>
            <a:endParaRPr sz="1500"/>
          </a:p>
        </p:txBody>
      </p:sp>
      <p:pic>
        <p:nvPicPr>
          <p:cNvPr id="127" name="Google Shape;127;g12af82f979c_0_234"/>
          <p:cNvPicPr preferRelativeResize="0"/>
          <p:nvPr/>
        </p:nvPicPr>
        <p:blipFill rotWithShape="1">
          <a:blip r:embed="rId4">
            <a:alphaModFix/>
          </a:blip>
          <a:srcRect b="0" l="0" r="0" t="0"/>
          <a:stretch/>
        </p:blipFill>
        <p:spPr>
          <a:xfrm>
            <a:off x="778550" y="1717775"/>
            <a:ext cx="5943601" cy="609600"/>
          </a:xfrm>
          <a:prstGeom prst="rect">
            <a:avLst/>
          </a:prstGeom>
          <a:noFill/>
          <a:ln>
            <a:noFill/>
          </a:ln>
        </p:spPr>
      </p:pic>
      <p:sp>
        <p:nvSpPr>
          <p:cNvPr id="128" name="Google Shape;128;g12af82f979c_0_234"/>
          <p:cNvSpPr/>
          <p:nvPr/>
        </p:nvSpPr>
        <p:spPr>
          <a:xfrm>
            <a:off x="3447066" y="1615749"/>
            <a:ext cx="849600" cy="474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Share</a:t>
            </a:r>
            <a:endParaRPr b="0" i="0" sz="1400" u="none" cap="none" strike="noStrike">
              <a:solidFill>
                <a:srgbClr val="000000"/>
              </a:solidFill>
              <a:latin typeface="Arial"/>
              <a:ea typeface="Arial"/>
              <a:cs typeface="Arial"/>
              <a:sym typeface="Arial"/>
            </a:endParaRPr>
          </a:p>
        </p:txBody>
      </p:sp>
      <p:pic>
        <p:nvPicPr>
          <p:cNvPr id="129" name="Google Shape;129;g12af82f979c_0_234"/>
          <p:cNvPicPr preferRelativeResize="0"/>
          <p:nvPr/>
        </p:nvPicPr>
        <p:blipFill rotWithShape="1">
          <a:blip r:embed="rId5">
            <a:alphaModFix/>
          </a:blip>
          <a:srcRect b="0" l="0" r="0" t="0"/>
          <a:stretch/>
        </p:blipFill>
        <p:spPr>
          <a:xfrm>
            <a:off x="1566650" y="2962200"/>
            <a:ext cx="2533650" cy="466725"/>
          </a:xfrm>
          <a:prstGeom prst="rect">
            <a:avLst/>
          </a:prstGeom>
          <a:noFill/>
          <a:ln>
            <a:noFill/>
          </a:ln>
        </p:spPr>
      </p:pic>
      <p:sp>
        <p:nvSpPr>
          <p:cNvPr id="130" name="Google Shape;130;g12af82f979c_0_234"/>
          <p:cNvSpPr/>
          <p:nvPr/>
        </p:nvSpPr>
        <p:spPr>
          <a:xfrm>
            <a:off x="778541" y="2958261"/>
            <a:ext cx="849600" cy="474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131" name="Google Shape;131;g12af82f979c_0_234"/>
          <p:cNvPicPr preferRelativeResize="0"/>
          <p:nvPr/>
        </p:nvPicPr>
        <p:blipFill rotWithShape="1">
          <a:blip r:embed="rId6">
            <a:alphaModFix/>
          </a:blip>
          <a:srcRect b="0" l="0" r="0" t="0"/>
          <a:stretch/>
        </p:blipFill>
        <p:spPr>
          <a:xfrm>
            <a:off x="5421600" y="2571750"/>
            <a:ext cx="3055075" cy="2414076"/>
          </a:xfrm>
          <a:prstGeom prst="rect">
            <a:avLst/>
          </a:prstGeom>
          <a:noFill/>
          <a:ln>
            <a:noFill/>
          </a:ln>
        </p:spPr>
      </p:pic>
      <p:sp>
        <p:nvSpPr>
          <p:cNvPr id="132" name="Google Shape;132;g12af82f979c_0_234"/>
          <p:cNvSpPr/>
          <p:nvPr/>
        </p:nvSpPr>
        <p:spPr>
          <a:xfrm>
            <a:off x="4571991" y="2789586"/>
            <a:ext cx="849600" cy="474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33" name="Google Shape;133;g12af82f979c_0_234"/>
          <p:cNvSpPr/>
          <p:nvPr/>
        </p:nvSpPr>
        <p:spPr>
          <a:xfrm>
            <a:off x="7067591" y="4511236"/>
            <a:ext cx="849600" cy="474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Okay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12af82f979c_0_246"/>
          <p:cNvSpPr txBox="1"/>
          <p:nvPr>
            <p:ph type="title"/>
          </p:nvPr>
        </p:nvSpPr>
        <p:spPr>
          <a:xfrm>
            <a:off x="311700" y="19524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Here is an </a:t>
            </a:r>
            <a:r>
              <a:rPr lang="en" u="sng">
                <a:solidFill>
                  <a:schemeClr val="hlink"/>
                </a:solidFill>
                <a:hlinkClick r:id="rId3"/>
              </a:rPr>
              <a:t>optional video</a:t>
            </a:r>
            <a:r>
              <a:rPr lang="en"/>
              <a:t> to learn how to share your project in Scratch.</a:t>
            </a:r>
            <a:endParaRPr/>
          </a:p>
        </p:txBody>
      </p:sp>
      <p:sp>
        <p:nvSpPr>
          <p:cNvPr id="139" name="Google Shape;139;g12af82f979c_0_246"/>
          <p:cNvSpPr/>
          <p:nvPr/>
        </p:nvSpPr>
        <p:spPr>
          <a:xfrm>
            <a:off x="653400" y="4694125"/>
            <a:ext cx="7837200" cy="3435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Proxima Nova"/>
                <a:ea typeface="Proxima Nova"/>
                <a:cs typeface="Proxima Nova"/>
                <a:sym typeface="Proxima Nova"/>
              </a:rPr>
              <a:t>Pause here.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7"/>
          <p:cNvSpPr txBox="1"/>
          <p:nvPr>
            <p:ph type="ctrTitle"/>
          </p:nvPr>
        </p:nvSpPr>
        <p:spPr>
          <a:xfrm>
            <a:off x="311700" y="595975"/>
            <a:ext cx="8520600" cy="105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400"/>
              <a:buNone/>
            </a:pPr>
            <a:r>
              <a:rPr lang="en" sz="6000"/>
              <a:t>Student slides</a:t>
            </a:r>
            <a:endParaRPr sz="6000"/>
          </a:p>
        </p:txBody>
      </p:sp>
      <p:sp>
        <p:nvSpPr>
          <p:cNvPr id="145" name="Google Shape;145;p7"/>
          <p:cNvSpPr txBox="1"/>
          <p:nvPr>
            <p:ph idx="1" type="subTitle"/>
          </p:nvPr>
        </p:nvSpPr>
        <p:spPr>
          <a:xfrm>
            <a:off x="311700" y="1646873"/>
            <a:ext cx="8520600" cy="73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3000"/>
              <a:t>Lesson 2</a:t>
            </a:r>
            <a:endParaRPr sz="3000"/>
          </a:p>
        </p:txBody>
      </p:sp>
      <p:pic>
        <p:nvPicPr>
          <p:cNvPr descr="This is a picture of the CS For All logo." id="146" name="Google Shape;146;p7" title="CS For All"/>
          <p:cNvPicPr preferRelativeResize="0"/>
          <p:nvPr/>
        </p:nvPicPr>
        <p:blipFill rotWithShape="1">
          <a:blip r:embed="rId3">
            <a:alphaModFix/>
          </a:blip>
          <a:srcRect b="0" l="0" r="0" t="0"/>
          <a:stretch/>
        </p:blipFill>
        <p:spPr>
          <a:xfrm>
            <a:off x="1865700" y="3442123"/>
            <a:ext cx="4705350" cy="1209675"/>
          </a:xfrm>
          <a:prstGeom prst="rect">
            <a:avLst/>
          </a:prstGeom>
          <a:noFill/>
          <a:ln>
            <a:noFill/>
          </a:ln>
        </p:spPr>
      </p:pic>
      <p:pic>
        <p:nvPicPr>
          <p:cNvPr id="147" name="Google Shape;147;p7"/>
          <p:cNvPicPr preferRelativeResize="0"/>
          <p:nvPr/>
        </p:nvPicPr>
        <p:blipFill rotWithShape="1">
          <a:blip r:embed="rId4">
            <a:alphaModFix/>
          </a:blip>
          <a:srcRect b="0" l="0" r="0" t="0"/>
          <a:stretch/>
        </p:blipFill>
        <p:spPr>
          <a:xfrm>
            <a:off x="6669400" y="3506823"/>
            <a:ext cx="1063128" cy="1080275"/>
          </a:xfrm>
          <a:prstGeom prst="rect">
            <a:avLst/>
          </a:prstGeom>
          <a:noFill/>
          <a:ln>
            <a:noFill/>
          </a:ln>
        </p:spPr>
      </p:pic>
      <p:sp>
        <p:nvSpPr>
          <p:cNvPr id="148" name="Google Shape;148;p7"/>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rgbClr val="F16666"/>
                </a:solidFill>
                <a:latin typeface="Arial"/>
                <a:ea typeface="Arial"/>
                <a:cs typeface="Arial"/>
                <a:sym typeface="Arial"/>
                <a:hlinkClick r:id="rId5">
                  <a:extLst>
                    <a:ext uri="{A12FA001-AC4F-418D-AE19-62706E023703}">
                      <ahyp:hlinkClr val="tx"/>
                    </a:ext>
                  </a:extLst>
                </a:hlinkClick>
              </a:rPr>
              <a:t>ahutchi9@gmu.edu</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12af82f979c_0_29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Try it out!</a:t>
            </a:r>
            <a:endParaRPr>
              <a:highlight>
                <a:srgbClr val="FFFF00"/>
              </a:highlight>
            </a:endParaRPr>
          </a:p>
        </p:txBody>
      </p:sp>
      <p:sp>
        <p:nvSpPr>
          <p:cNvPr id="154" name="Google Shape;154;g12af82f979c_0_29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406400" lvl="0" marL="457200" rtl="0" algn="l">
              <a:lnSpc>
                <a:spcPct val="115000"/>
              </a:lnSpc>
              <a:spcBef>
                <a:spcPts val="0"/>
              </a:spcBef>
              <a:spcAft>
                <a:spcPts val="0"/>
              </a:spcAft>
              <a:buSzPts val="2800"/>
              <a:buChar char="❏"/>
            </a:pPr>
            <a:r>
              <a:rPr lang="en" sz="2800"/>
              <a:t>Navigate to Scratch at </a:t>
            </a:r>
            <a:r>
              <a:rPr lang="en" sz="2800">
                <a:highlight>
                  <a:schemeClr val="accent6"/>
                </a:highlight>
              </a:rPr>
              <a:t>scratch.mit.edu</a:t>
            </a:r>
            <a:endParaRPr sz="2800">
              <a:highlight>
                <a:schemeClr val="accent6"/>
              </a:highlight>
            </a:endParaRPr>
          </a:p>
          <a:p>
            <a:pPr indent="-406400" lvl="0" marL="457200" rtl="0" algn="l">
              <a:lnSpc>
                <a:spcPct val="115000"/>
              </a:lnSpc>
              <a:spcBef>
                <a:spcPts val="0"/>
              </a:spcBef>
              <a:spcAft>
                <a:spcPts val="0"/>
              </a:spcAft>
              <a:buSzPts val="2800"/>
              <a:buChar char="❏"/>
            </a:pPr>
            <a:r>
              <a:rPr lang="en" sz="2800"/>
              <a:t>Make a sprite </a:t>
            </a:r>
            <a:endParaRPr sz="2800"/>
          </a:p>
          <a:p>
            <a:pPr indent="-406400" lvl="0" marL="457200" rtl="0" algn="l">
              <a:lnSpc>
                <a:spcPct val="115000"/>
              </a:lnSpc>
              <a:spcBef>
                <a:spcPts val="0"/>
              </a:spcBef>
              <a:spcAft>
                <a:spcPts val="0"/>
              </a:spcAft>
              <a:buSzPts val="2800"/>
              <a:buChar char="❏"/>
            </a:pPr>
            <a:r>
              <a:rPr lang="en" sz="2800"/>
              <a:t>Change the sprite’s</a:t>
            </a:r>
            <a:r>
              <a:rPr b="1" lang="en" sz="2800"/>
              <a:t> costume at least twice</a:t>
            </a:r>
            <a:endParaRPr b="1" sz="2800"/>
          </a:p>
          <a:p>
            <a:pPr indent="0" lvl="0" marL="0" rtl="0" algn="l">
              <a:lnSpc>
                <a:spcPct val="115000"/>
              </a:lnSpc>
              <a:spcBef>
                <a:spcPts val="1200"/>
              </a:spcBef>
              <a:spcAft>
                <a:spcPts val="1200"/>
              </a:spcAft>
              <a:buSzPts val="18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126585dc664_2_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Independent Practice: </a:t>
            </a:r>
            <a:endParaRPr/>
          </a:p>
        </p:txBody>
      </p:sp>
      <p:sp>
        <p:nvSpPr>
          <p:cNvPr id="160" name="Google Shape;160;g126585dc664_2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AutoNum type="arabicPeriod"/>
            </a:pPr>
            <a:r>
              <a:rPr lang="en" sz="2400"/>
              <a:t>First, open a new window in your browser. </a:t>
            </a:r>
            <a:endParaRPr sz="2400"/>
          </a:p>
          <a:p>
            <a:pPr indent="-381000" lvl="0" marL="457200" rtl="0" algn="l">
              <a:lnSpc>
                <a:spcPct val="115000"/>
              </a:lnSpc>
              <a:spcBef>
                <a:spcPts val="0"/>
              </a:spcBef>
              <a:spcAft>
                <a:spcPts val="0"/>
              </a:spcAft>
              <a:buSzPts val="2400"/>
              <a:buAutoNum type="arabicPeriod"/>
            </a:pPr>
            <a:r>
              <a:rPr lang="en" sz="2400"/>
              <a:t>Then, open the </a:t>
            </a:r>
            <a:r>
              <a:rPr lang="en" sz="2400" u="sng">
                <a:solidFill>
                  <a:schemeClr val="hlink"/>
                </a:solidFill>
                <a:hlinkClick r:id="rId3"/>
              </a:rPr>
              <a:t>link to the Scratch project</a:t>
            </a:r>
            <a:r>
              <a:rPr lang="en" sz="2400"/>
              <a:t> and the </a:t>
            </a:r>
            <a:r>
              <a:rPr lang="en" sz="2400" u="sng">
                <a:solidFill>
                  <a:schemeClr val="hlink"/>
                </a:solidFill>
                <a:hlinkClick r:id="rId4"/>
                <a:extLst>
                  <a:ext uri="http://customooxmlschemas.google.com/">
                    <go:slidesCustomData xmlns:go="http://customooxmlschemas.google.com/" textRoundtripDataId="0"/>
                  </a:ext>
                </a:extLst>
              </a:rPr>
              <a:t>Coco link</a:t>
            </a:r>
            <a:r>
              <a:rPr lang="en" sz="2400"/>
              <a:t> that was shared with you by your teacher</a:t>
            </a:r>
            <a:endParaRPr sz="2400"/>
          </a:p>
          <a:p>
            <a:pPr indent="-381000" lvl="0" marL="457200" rtl="0" algn="l">
              <a:lnSpc>
                <a:spcPct val="115000"/>
              </a:lnSpc>
              <a:spcBef>
                <a:spcPts val="0"/>
              </a:spcBef>
              <a:spcAft>
                <a:spcPts val="0"/>
              </a:spcAft>
              <a:buSzPts val="2400"/>
              <a:buAutoNum type="arabicPeriod"/>
            </a:pPr>
            <a:r>
              <a:rPr lang="en" sz="2400"/>
              <a:t>Next, put the code into the correct sequence using </a:t>
            </a:r>
            <a:r>
              <a:rPr b="1" lang="en" sz="2400"/>
              <a:t>CoCo</a:t>
            </a:r>
            <a:endParaRPr b="1" sz="2400"/>
          </a:p>
          <a:p>
            <a:pPr indent="-381000" lvl="0" marL="457200" rtl="0" algn="l">
              <a:lnSpc>
                <a:spcPct val="115000"/>
              </a:lnSpc>
              <a:spcBef>
                <a:spcPts val="0"/>
              </a:spcBef>
              <a:spcAft>
                <a:spcPts val="0"/>
              </a:spcAft>
              <a:buSzPts val="2400"/>
              <a:buAutoNum type="arabicPeriod"/>
            </a:pPr>
            <a:r>
              <a:rPr lang="en" sz="2400"/>
              <a:t>Last, play your animation by pressing the green flag</a:t>
            </a:r>
            <a:endParaRPr sz="2400"/>
          </a:p>
          <a:p>
            <a:pPr indent="-381000" lvl="0" marL="457200" rtl="0" algn="l">
              <a:lnSpc>
                <a:spcPct val="115000"/>
              </a:lnSpc>
              <a:spcBef>
                <a:spcPts val="0"/>
              </a:spcBef>
              <a:spcAft>
                <a:spcPts val="0"/>
              </a:spcAft>
              <a:buSzPts val="2400"/>
              <a:buAutoNum type="arabicPeriod"/>
            </a:pPr>
            <a:r>
              <a:rPr lang="en" sz="2400"/>
              <a:t>Finally, correct any mistakes you made by fixing your code!</a:t>
            </a:r>
            <a:endParaRPr sz="2400"/>
          </a:p>
        </p:txBody>
      </p:sp>
      <p:sp>
        <p:nvSpPr>
          <p:cNvPr id="161" name="Google Shape;161;g126585dc664_2_0"/>
          <p:cNvSpPr txBox="1"/>
          <p:nvPr/>
        </p:nvSpPr>
        <p:spPr>
          <a:xfrm>
            <a:off x="667650" y="4449225"/>
            <a:ext cx="7808700" cy="6003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lt1"/>
                </a:solidFill>
                <a:latin typeface="Bebas Neue"/>
                <a:ea typeface="Bebas Neue"/>
                <a:cs typeface="Bebas Neue"/>
                <a:sym typeface="Bebas Neue"/>
              </a:rPr>
              <a:t>Pause here. (15-20 minutes)</a:t>
            </a:r>
            <a:endParaRPr b="0" i="0" sz="27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126585dc664_2_53"/>
          <p:cNvSpPr txBox="1"/>
          <p:nvPr>
            <p:ph type="ctrTitle"/>
          </p:nvPr>
        </p:nvSpPr>
        <p:spPr>
          <a:xfrm>
            <a:off x="311700" y="595975"/>
            <a:ext cx="8520600" cy="105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400"/>
              <a:buNone/>
            </a:pPr>
            <a:r>
              <a:rPr lang="en" sz="6000"/>
              <a:t>Student slides</a:t>
            </a:r>
            <a:endParaRPr sz="6000"/>
          </a:p>
        </p:txBody>
      </p:sp>
      <p:sp>
        <p:nvSpPr>
          <p:cNvPr id="167" name="Google Shape;167;g126585dc664_2_53"/>
          <p:cNvSpPr txBox="1"/>
          <p:nvPr>
            <p:ph idx="1" type="subTitle"/>
          </p:nvPr>
        </p:nvSpPr>
        <p:spPr>
          <a:xfrm>
            <a:off x="311700" y="1646873"/>
            <a:ext cx="8520600" cy="73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3000"/>
              <a:t>Lesson 3</a:t>
            </a:r>
            <a:endParaRPr sz="3000"/>
          </a:p>
        </p:txBody>
      </p:sp>
      <p:pic>
        <p:nvPicPr>
          <p:cNvPr descr="This is a picture of the CS For All logo." id="168" name="Google Shape;168;g126585dc664_2_53" title="CS For All"/>
          <p:cNvPicPr preferRelativeResize="0"/>
          <p:nvPr/>
        </p:nvPicPr>
        <p:blipFill rotWithShape="1">
          <a:blip r:embed="rId3">
            <a:alphaModFix/>
          </a:blip>
          <a:srcRect b="0" l="0" r="0" t="0"/>
          <a:stretch/>
        </p:blipFill>
        <p:spPr>
          <a:xfrm>
            <a:off x="1865700" y="3442123"/>
            <a:ext cx="4705349" cy="1209675"/>
          </a:xfrm>
          <a:prstGeom prst="rect">
            <a:avLst/>
          </a:prstGeom>
          <a:noFill/>
          <a:ln>
            <a:noFill/>
          </a:ln>
        </p:spPr>
      </p:pic>
      <p:pic>
        <p:nvPicPr>
          <p:cNvPr id="169" name="Google Shape;169;g126585dc664_2_53"/>
          <p:cNvPicPr preferRelativeResize="0"/>
          <p:nvPr/>
        </p:nvPicPr>
        <p:blipFill rotWithShape="1">
          <a:blip r:embed="rId4">
            <a:alphaModFix/>
          </a:blip>
          <a:srcRect b="0" l="0" r="0" t="0"/>
          <a:stretch/>
        </p:blipFill>
        <p:spPr>
          <a:xfrm>
            <a:off x="6669400" y="3506823"/>
            <a:ext cx="1063128" cy="1080274"/>
          </a:xfrm>
          <a:prstGeom prst="rect">
            <a:avLst/>
          </a:prstGeom>
          <a:noFill/>
          <a:ln>
            <a:noFill/>
          </a:ln>
        </p:spPr>
      </p:pic>
      <p:sp>
        <p:nvSpPr>
          <p:cNvPr id="170" name="Google Shape;170;g126585dc664_2_53"/>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rgbClr val="F16666"/>
                </a:solidFill>
                <a:latin typeface="Arial"/>
                <a:ea typeface="Arial"/>
                <a:cs typeface="Arial"/>
                <a:sym typeface="Arial"/>
                <a:hlinkClick r:id="rId5">
                  <a:extLst>
                    <a:ext uri="{A12FA001-AC4F-418D-AE19-62706E023703}">
                      <ahyp:hlinkClr val="tx"/>
                    </a:ext>
                  </a:extLst>
                </a:hlinkClick>
              </a:rPr>
              <a:t>ahutchi9@gmu.edu</a:t>
            </a:r>
            <a:endParaRPr b="0" i="0" sz="800" u="none" cap="none" strike="noStrike">
              <a:solidFill>
                <a:srgbClr val="000000"/>
              </a:solidFill>
              <a:latin typeface="Arial"/>
              <a:ea typeface="Arial"/>
              <a:cs typeface="Arial"/>
              <a:sym typeface="Arial"/>
            </a:endParaRPr>
          </a:p>
        </p:txBody>
      </p:sp>
      <p:pic>
        <p:nvPicPr>
          <p:cNvPr descr="This is a picture of the CS For All logo." id="171" name="Google Shape;171;g126585dc664_2_53" title="CS For All"/>
          <p:cNvPicPr preferRelativeResize="0"/>
          <p:nvPr/>
        </p:nvPicPr>
        <p:blipFill rotWithShape="1">
          <a:blip r:embed="rId3">
            <a:alphaModFix/>
          </a:blip>
          <a:srcRect b="0" l="0" r="0" t="0"/>
          <a:stretch/>
        </p:blipFill>
        <p:spPr>
          <a:xfrm>
            <a:off x="1865700" y="3442123"/>
            <a:ext cx="4705349" cy="1209675"/>
          </a:xfrm>
          <a:prstGeom prst="rect">
            <a:avLst/>
          </a:prstGeom>
          <a:noFill/>
          <a:ln>
            <a:noFill/>
          </a:ln>
        </p:spPr>
      </p:pic>
      <p:pic>
        <p:nvPicPr>
          <p:cNvPr id="172" name="Google Shape;172;g126585dc664_2_53"/>
          <p:cNvPicPr preferRelativeResize="0"/>
          <p:nvPr/>
        </p:nvPicPr>
        <p:blipFill rotWithShape="1">
          <a:blip r:embed="rId4">
            <a:alphaModFix/>
          </a:blip>
          <a:srcRect b="0" l="0" r="0" t="0"/>
          <a:stretch/>
        </p:blipFill>
        <p:spPr>
          <a:xfrm>
            <a:off x="6669400" y="3506823"/>
            <a:ext cx="1063128" cy="1080274"/>
          </a:xfrm>
          <a:prstGeom prst="rect">
            <a:avLst/>
          </a:prstGeom>
          <a:noFill/>
          <a:ln>
            <a:noFill/>
          </a:ln>
        </p:spPr>
      </p:pic>
      <p:sp>
        <p:nvSpPr>
          <p:cNvPr id="173" name="Google Shape;173;g126585dc664_2_53"/>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rgbClr val="F16666"/>
                </a:solidFill>
                <a:latin typeface="Arial"/>
                <a:ea typeface="Arial"/>
                <a:cs typeface="Arial"/>
                <a:sym typeface="Arial"/>
                <a:hlinkClick r:id="rId6">
                  <a:extLst>
                    <a:ext uri="{A12FA001-AC4F-418D-AE19-62706E023703}">
                      <ahyp:hlinkClr val="tx"/>
                    </a:ext>
                  </a:extLst>
                </a:hlinkClick>
              </a:rPr>
              <a:t>ahutchi9@gmu.edu</a:t>
            </a:r>
            <a:endParaRPr b="0" i="0" sz="8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