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embeddedFontLst>
    <p:embeddedFont>
      <p:font typeface="Alfa Slab One" pitchFamily="2" charset="77"/>
      <p:regular r:id="rId32"/>
    </p:embeddedFont>
    <p:embeddedFont>
      <p:font typeface="Bebas Neue" panose="020B0606020202050201" pitchFamily="34" charset="77"/>
      <p:regular r:id="rId33"/>
    </p:embeddedFont>
    <p:embeddedFont>
      <p:font typeface="Calibri" panose="020F0502020204030204" pitchFamily="34" charset="0"/>
      <p:regular r:id="rId34"/>
      <p:bold r:id="rId35"/>
      <p:italic r:id="rId36"/>
      <p:boldItalic r:id="rId37"/>
    </p:embeddedFont>
    <p:embeddedFont>
      <p:font typeface="Monoton" pitchFamily="2" charset="0"/>
      <p:regular r:id="rId38"/>
    </p:embeddedFont>
    <p:embeddedFont>
      <p:font typeface="Montserrat" pitchFamily="2" charset="77"/>
      <p:regular r:id="rId39"/>
      <p:bold r:id="rId40"/>
      <p:italic r:id="rId41"/>
      <p:boldItalic r:id="rId42"/>
    </p:embeddedFont>
    <p:embeddedFont>
      <p:font typeface="Proxima Nova" panose="02000506030000020004" pitchFamily="2"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j+6c8cirAlLVfrOl/aCVGssSojk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9"/>
  </p:normalViewPr>
  <p:slideViewPr>
    <p:cSldViewPr snapToGrid="0">
      <p:cViewPr varScale="1">
        <p:scale>
          <a:sx n="147" d="100"/>
          <a:sy n="147" d="100"/>
        </p:scale>
        <p:origin x="1280"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ribbble.com/"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unsplash.com/" TargetMode="External"/><Relationship Id="rId5" Type="http://schemas.openxmlformats.org/officeDocument/2006/relationships/hyperlink" Target="https://flickr.com/" TargetMode="External"/><Relationship Id="rId4" Type="http://schemas.openxmlformats.org/officeDocument/2006/relationships/hyperlink" Target="https://loc.gov/free-to-us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scratch.mit.edu/projects/editor/?tutorial=getStarted&amp;wvideo=rpjvs3v9gj"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dropbox.com/s/jlist1zaujjpc8e/Screen%20Recording%202023-09-18%20at%209.21.46%20PM.mov?dl=0"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dropbox.com/s/nh93dmdkphd4n0z/Screen%20Recording%202023-09-19%20at%201.45.13%20AM.mov?dl=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2c43a1ce3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g22c43a1ce33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For example, if I was writing a story about “Once upon a time there lived a princess….” which one of these sprites would make more sense?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2c43a1ce33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g22c43a1ce33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For example, if I was writing a story about “Once upon a time there lived a princess….” which one of these sprites would make more sense? Probably this one. Although, if our princess played baseball later in the story, you could switch it up!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2c43a1ce33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g22c43a1ce33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Now, if I was writing a story about a princess who lived in a castle, this backdrop would make more sense.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2c43a1ce33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g22c43a1ce33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But if I wrote about a princess who played baseball, this one could also work!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2c43a1ce33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22c43a1ce33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Here’s another Scratch tip: when looking for sprites and backdrops, you can enter words into the “search” bar and see if any of the results match what you’re looking for.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If you don’t find the backdrop you’re looking for you could also search the following websites for non-copyrighted images that you can upload to Scratch</a:t>
            </a:r>
            <a:endParaRPr/>
          </a:p>
          <a:p>
            <a:pPr marL="457200" lvl="0" indent="-298450" algn="l" rtl="0">
              <a:lnSpc>
                <a:spcPct val="100000"/>
              </a:lnSpc>
              <a:spcBef>
                <a:spcPts val="0"/>
              </a:spcBef>
              <a:spcAft>
                <a:spcPts val="0"/>
              </a:spcAft>
              <a:buSzPts val="1100"/>
              <a:buChar char="-"/>
            </a:pPr>
            <a:r>
              <a:rPr lang="en"/>
              <a:t>Dribble: </a:t>
            </a:r>
            <a:r>
              <a:rPr lang="en" u="sng">
                <a:solidFill>
                  <a:schemeClr val="hlink"/>
                </a:solidFill>
                <a:hlinkClick r:id="rId3"/>
              </a:rPr>
              <a:t>https://dribbble.com/</a:t>
            </a:r>
            <a:r>
              <a:rPr lang="en"/>
              <a:t> </a:t>
            </a:r>
            <a:endParaRPr/>
          </a:p>
          <a:p>
            <a:pPr marL="457200" lvl="0" indent="-298450" algn="l" rtl="0">
              <a:lnSpc>
                <a:spcPct val="100000"/>
              </a:lnSpc>
              <a:spcBef>
                <a:spcPts val="0"/>
              </a:spcBef>
              <a:spcAft>
                <a:spcPts val="0"/>
              </a:spcAft>
              <a:buSzPts val="1100"/>
              <a:buChar char="-"/>
            </a:pPr>
            <a:r>
              <a:rPr lang="en"/>
              <a:t>Library of Congress free to use and reuse: </a:t>
            </a:r>
            <a:r>
              <a:rPr lang="en" u="sng">
                <a:solidFill>
                  <a:schemeClr val="hlink"/>
                </a:solidFill>
                <a:hlinkClick r:id="rId4"/>
              </a:rPr>
              <a:t>https://loc.gov/free-to-use</a:t>
            </a:r>
            <a:r>
              <a:rPr lang="en"/>
              <a:t> </a:t>
            </a:r>
            <a:endParaRPr/>
          </a:p>
          <a:p>
            <a:pPr marL="457200" lvl="0" indent="-298450" algn="l" rtl="0">
              <a:lnSpc>
                <a:spcPct val="100000"/>
              </a:lnSpc>
              <a:spcBef>
                <a:spcPts val="0"/>
              </a:spcBef>
              <a:spcAft>
                <a:spcPts val="0"/>
              </a:spcAft>
              <a:buSzPts val="1100"/>
              <a:buChar char="-"/>
            </a:pPr>
            <a:r>
              <a:rPr lang="en"/>
              <a:t>Flickr: </a:t>
            </a:r>
            <a:r>
              <a:rPr lang="en" u="sng">
                <a:solidFill>
                  <a:schemeClr val="hlink"/>
                </a:solidFill>
                <a:hlinkClick r:id="rId5"/>
              </a:rPr>
              <a:t>https://flickr.com/</a:t>
            </a:r>
            <a:r>
              <a:rPr lang="en"/>
              <a:t> </a:t>
            </a:r>
            <a:endParaRPr/>
          </a:p>
          <a:p>
            <a:pPr marL="457200" lvl="0" indent="-298450" algn="l" rtl="0">
              <a:lnSpc>
                <a:spcPct val="100000"/>
              </a:lnSpc>
              <a:spcBef>
                <a:spcPts val="0"/>
              </a:spcBef>
              <a:spcAft>
                <a:spcPts val="0"/>
              </a:spcAft>
              <a:buSzPts val="1100"/>
              <a:buChar char="-"/>
            </a:pPr>
            <a:r>
              <a:rPr lang="en"/>
              <a:t>Unsplash: </a:t>
            </a:r>
            <a:r>
              <a:rPr lang="en" u="sng">
                <a:solidFill>
                  <a:schemeClr val="hlink"/>
                </a:solidFill>
                <a:hlinkClick r:id="rId6"/>
              </a:rPr>
              <a:t>https://unsplash.com/</a:t>
            </a:r>
            <a:r>
              <a:rPr lang="en"/>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2c43a1ce33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22c43a1ce33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Let’s look at this example of a scratch project that is consistent, matches its text, and whose visuals make sense. This is using the “how to make hot chocolate” recipe we’ve seen before.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2c43a1ce33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22c43a1ce33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Now, let’s look at the same video but where the visuals don’t match the text. Hmm, what went wrong here?</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c43a1ce33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g22c43a1ce33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Remember how we searched for unique sprites and backdrops? And we also learned how to upload our own sprites and sounds. So there are many ways we can use Scratch to enhance our animations, or make them more exciting! We can add more details to our animations as long as we make sure that the details are relevant.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2c43a1ce33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g22c43a1ce33_0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For example, here’s an animation of the hot chocolate recipe that does a really great job enhancing the recipe with additional details to help the viewer imagine a person actually making hot chocolate! Let’s take a look and see what they did.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[play/run scratch project]</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The first thing we notice is that this computer scientist added images of real-life materials rather than cartoons. This detail enhances the animation but does not change the meaning. They also drew an arrow to show where the mix would go into the cup. FInally, they coded the objects to move and simulate the actual “making” of the drink. But nothing about the meaning changed! And it was not distracting.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2c43a1ce33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g22c43a1ce33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Let’s look at another example, where the additional details were not relevant and thus confusing…..</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323679019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g1323679019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2c43a1ce33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g22c43a1ce33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All the written text is the same but the images don’t match the text. For example, why is there a dragon in the screen? Why are they at the beach? And why does it show a glass of water instead of hot chocolate? It may seem funny but to a new viewer, it would be very confusing. We dont want that.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f4209a616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f4209a616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317f703ab3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1317f703ab3_0_2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317f703ab3_0_3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g1317f703ab3_0_3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We have one last task, to share our animation!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A scratch publishing party! It is time to share your animation with others! In a moment, your teacher will let you know how you are going to share your animation. You may just be sharing with a partner or doing a gallery walk.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Here are some suggestions for sharing your work and getting feedback. Feedback can help us learn and make our work better in the future. [Read Slide]</a:t>
            </a:r>
            <a:endParaRPr/>
          </a:p>
          <a:p>
            <a:pPr marL="0" lvl="0" indent="0" algn="l" rtl="0">
              <a:lnSpc>
                <a:spcPct val="100000"/>
              </a:lnSpc>
              <a:spcBef>
                <a:spcPts val="0"/>
              </a:spcBef>
              <a:spcAft>
                <a:spcPts val="0"/>
              </a:spcAft>
              <a:buSzPts val="1100"/>
              <a:buNone/>
            </a:pPr>
            <a:r>
              <a:rPr lang="en"/>
              <a:t>Adapted from Getting Unstuck</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84e3001d8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g284e3001d8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i="1" dirty="0">
                <a:solidFill>
                  <a:schemeClr val="dk1"/>
                </a:solidFill>
              </a:rPr>
              <a:t>Model how students can share </a:t>
            </a:r>
            <a:r>
              <a:rPr lang="en" dirty="0"/>
              <a:t>sb3 file from CS First to </a:t>
            </a:r>
            <a:r>
              <a:rPr lang="en"/>
              <a:t>CoCo</a:t>
            </a:r>
            <a:endParaRPr i="1"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52225986bb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g152225986bb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Video modeling how students can share Scratch creations to their teacher’s studio</a:t>
            </a:r>
            <a:endParaRPr/>
          </a:p>
          <a:p>
            <a:pPr marL="0" lvl="0" indent="0" algn="l" rtl="0">
              <a:lnSpc>
                <a:spcPct val="100000"/>
              </a:lnSpc>
              <a:spcBef>
                <a:spcPts val="0"/>
              </a:spcBef>
              <a:spcAft>
                <a:spcPts val="0"/>
              </a:spcAft>
              <a:buSzPts val="1100"/>
              <a:buNone/>
            </a:pPr>
            <a:endParaRPr/>
          </a:p>
          <a:p>
            <a:pPr marL="457200" lvl="0" indent="0" algn="l" rtl="0">
              <a:lnSpc>
                <a:spcPct val="115000"/>
              </a:lnSpc>
              <a:spcBef>
                <a:spcPts val="0"/>
              </a:spcBef>
              <a:spcAft>
                <a:spcPts val="0"/>
              </a:spcAft>
              <a:buClr>
                <a:schemeClr val="dk1"/>
              </a:buClr>
              <a:buSzPts val="1100"/>
              <a:buFont typeface="Arial"/>
              <a:buNone/>
            </a:pPr>
            <a:r>
              <a:rPr lang="en" u="sng">
                <a:solidFill>
                  <a:srgbClr val="1C3AA9"/>
                </a:solidFill>
                <a:highlight>
                  <a:schemeClr val="lt1"/>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Scratch - Imagine, Program, Share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Thank you for working with me today! Remember, anyone can be a computer scientist. See you soon!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f4209a6168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gf4209a6168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You will need….[read slide]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Let’s go over today’s lesson’s objectives: [read slide]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317f703ab3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g1317f703ab3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solidFill>
                  <a:schemeClr val="dk1"/>
                </a:solidFill>
              </a:rPr>
              <a:t>Review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000">
              <a:solidFill>
                <a:schemeClr val="dk1"/>
              </a:solidFill>
              <a:highlight>
                <a:srgbClr val="FFFFFF"/>
              </a:highlight>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317f703ab3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g1317f703ab3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2c43a1ce3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g22c43a1ce3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In Unit 1, we learned that we</a:t>
            </a:r>
            <a:r>
              <a:rPr lang="en">
                <a:solidFill>
                  <a:schemeClr val="dk1"/>
                </a:solidFill>
              </a:rPr>
              <a:t> want to a) match your animation to your writing, b) be consistent, and c) make sure all the visuals in the frame make sense given what you have written in your text. </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2c43a1ce33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g22c43a1ce33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a:t>Good animations that follow these guidelines can be as simple as </a:t>
            </a:r>
            <a:r>
              <a:rPr lang="en-US" sz="1200" u="sng" dirty="0">
                <a:solidFill>
                  <a:schemeClr val="hlink"/>
                </a:solidFill>
                <a:highlight>
                  <a:srgbClr val="FFFFFF"/>
                </a:highlight>
                <a:latin typeface="Calibri"/>
                <a:ea typeface="Calibri"/>
                <a:cs typeface="Calibri"/>
                <a:sym typeface="Calibri"/>
                <a:hlinkClick r:id="rId3"/>
              </a:rPr>
              <a:t>https://www.dropbox.com/s/jlist1zaujjpc8e/Screen%20Recording%202023-09-18%20at%209.21.46%20PM.mov?dl=0</a:t>
            </a:r>
            <a:endParaRPr lang="en-US" sz="1600" dirty="0">
              <a:latin typeface="Proxima Nova"/>
              <a:ea typeface="Proxima Nova"/>
              <a:cs typeface="Proxima Nova"/>
              <a:sym typeface="Proxima Nova"/>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a:t>or as complex as </a:t>
            </a:r>
            <a:r>
              <a:rPr lang="en-US" sz="1100" u="sng" dirty="0">
                <a:solidFill>
                  <a:schemeClr val="hlink"/>
                </a:solidFill>
                <a:highlight>
                  <a:srgbClr val="FFFFFF"/>
                </a:highlight>
                <a:latin typeface="Calibri"/>
                <a:ea typeface="Calibri"/>
                <a:cs typeface="Calibri"/>
                <a:sym typeface="Calibri"/>
                <a:hlinkClick r:id="rId4"/>
              </a:rPr>
              <a:t>https://www.dropbox.com/s/nh93dmdkphd4n0z/Screen%20Recording%202023-09-19%20at%201.45.13%20AM.mov?dl=0</a:t>
            </a:r>
            <a:endParaRPr lang="en-US" dirty="0">
              <a:highlight>
                <a:srgbClr val="FFFFFF"/>
              </a:highlight>
              <a:latin typeface="Calibri"/>
              <a:ea typeface="Calibri"/>
              <a:cs typeface="Calibri"/>
              <a:sym typeface="Calibri"/>
            </a:endParaRPr>
          </a:p>
          <a:p>
            <a:pPr marL="0" lvl="0" indent="0" algn="l" rtl="0">
              <a:lnSpc>
                <a:spcPct val="100000"/>
              </a:lnSpc>
              <a:spcBef>
                <a:spcPts val="0"/>
              </a:spcBef>
              <a:spcAft>
                <a:spcPts val="0"/>
              </a:spcAft>
              <a:buSzPts val="1100"/>
              <a:buNone/>
            </a:pPr>
            <a:r>
              <a:rPr lang="en" dirty="0"/>
              <a:t>so long as they clearly convey the message to the reader visually and verbally! </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35"/>
          <p:cNvCxnSpPr/>
          <p:nvPr/>
        </p:nvCxnSpPr>
        <p:spPr>
          <a:xfrm rot="10800000" flipH="1">
            <a:off x="-145325" y="2737175"/>
            <a:ext cx="9301200" cy="36300"/>
          </a:xfrm>
          <a:prstGeom prst="straightConnector1">
            <a:avLst/>
          </a:prstGeom>
          <a:noFill/>
          <a:ln w="76200" cap="flat" cmpd="sng">
            <a:solidFill>
              <a:schemeClr val="accent5"/>
            </a:solidFill>
            <a:prstDash val="solid"/>
            <a:round/>
            <a:headEnd type="none" w="sm" len="sm"/>
            <a:tailEnd type="none" w="sm" len="sm"/>
          </a:ln>
        </p:spPr>
      </p:cxnSp>
      <p:sp>
        <p:nvSpPr>
          <p:cNvPr id="11" name="Google Shape;11;p35"/>
          <p:cNvSpPr txBox="1">
            <a:spLocks noGrp="1"/>
          </p:cNvSpPr>
          <p:nvPr>
            <p:ph type="ctrTitle"/>
          </p:nvPr>
        </p:nvSpPr>
        <p:spPr>
          <a:xfrm>
            <a:off x="311700" y="595975"/>
            <a:ext cx="8520600" cy="1957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12" name="Google Shape;12;p35"/>
          <p:cNvSpPr txBox="1">
            <a:spLocks noGrp="1"/>
          </p:cNvSpPr>
          <p:nvPr>
            <p:ph type="subTitle" idx="1"/>
          </p:nvPr>
        </p:nvSpPr>
        <p:spPr>
          <a:xfrm>
            <a:off x="311700" y="3165823"/>
            <a:ext cx="8520600" cy="733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43"/>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52" name="Google Shape;52;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3"/>
        <p:cNvGrpSpPr/>
        <p:nvPr/>
      </p:nvGrpSpPr>
      <p:grpSpPr>
        <a:xfrm>
          <a:off x="0" y="0"/>
          <a:ext cx="0" cy="0"/>
          <a:chOff x="0" y="0"/>
          <a:chExt cx="0" cy="0"/>
        </a:xfrm>
      </p:grpSpPr>
      <p:sp>
        <p:nvSpPr>
          <p:cNvPr id="54" name="Google Shape;54;p44"/>
          <p:cNvSpPr txBox="1">
            <a:spLocks noGrp="1"/>
          </p:cNvSpPr>
          <p:nvPr>
            <p:ph type="title" hasCustomPrompt="1"/>
          </p:nvPr>
        </p:nvSpPr>
        <p:spPr>
          <a:xfrm>
            <a:off x="311700" y="1167925"/>
            <a:ext cx="8520600" cy="1980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55" name="Google Shape;55;p44"/>
          <p:cNvSpPr txBox="1">
            <a:spLocks noGrp="1"/>
          </p:cNvSpPr>
          <p:nvPr>
            <p:ph type="body" idx="1"/>
          </p:nvPr>
        </p:nvSpPr>
        <p:spPr>
          <a:xfrm>
            <a:off x="311700" y="3224250"/>
            <a:ext cx="85206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6" name="Google Shape;56;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37"/>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6" name="Google Shape;16;p3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7" name="Google Shape;17;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36"/>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0" name="Google Shape;20;p3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1" name="Google Shape;21;p3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2" name="Google Shape;22;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1">
  <p:cSld name="Main point">
    <p:bg>
      <p:bgPr>
        <a:solidFill>
          <a:schemeClr val="accent4"/>
        </a:solidFill>
        <a:effectLst/>
      </p:bgPr>
    </p:bg>
    <p:spTree>
      <p:nvGrpSpPr>
        <p:cNvPr id="1" name="Shape 23"/>
        <p:cNvGrpSpPr/>
        <p:nvPr/>
      </p:nvGrpSpPr>
      <p:grpSpPr>
        <a:xfrm>
          <a:off x="0" y="0"/>
          <a:ext cx="0" cy="0"/>
          <a:chOff x="0" y="0"/>
          <a:chExt cx="0" cy="0"/>
        </a:xfrm>
      </p:grpSpPr>
      <p:sp>
        <p:nvSpPr>
          <p:cNvPr id="24" name="Google Shape;24;g1317f703ab3_0_68"/>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5" name="Google Shape;25;g1317f703ab3_0_6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26"/>
        <p:cNvGrpSpPr/>
        <p:nvPr/>
      </p:nvGrpSpPr>
      <p:grpSpPr>
        <a:xfrm>
          <a:off x="0" y="0"/>
          <a:ext cx="0" cy="0"/>
          <a:chOff x="0" y="0"/>
          <a:chExt cx="0" cy="0"/>
        </a:xfrm>
      </p:grpSpPr>
      <p:sp>
        <p:nvSpPr>
          <p:cNvPr id="27" name="Google Shape;27;p38"/>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a:endParaRPr/>
          </a:p>
        </p:txBody>
      </p:sp>
      <p:sp>
        <p:nvSpPr>
          <p:cNvPr id="28" name="Google Shape;28;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CONTENT 2">
  <p:cSld name="TITLE &amp; CONTENT 2">
    <p:bg>
      <p:bgPr>
        <a:solidFill>
          <a:schemeClr val="dk1"/>
        </a:solidFill>
        <a:effectLst/>
      </p:bgPr>
    </p:bg>
    <p:spTree>
      <p:nvGrpSpPr>
        <p:cNvPr id="1" name="Shape 29"/>
        <p:cNvGrpSpPr/>
        <p:nvPr/>
      </p:nvGrpSpPr>
      <p:grpSpPr>
        <a:xfrm>
          <a:off x="0" y="0"/>
          <a:ext cx="0" cy="0"/>
          <a:chOff x="0" y="0"/>
          <a:chExt cx="0" cy="0"/>
        </a:xfrm>
      </p:grpSpPr>
      <p:sp>
        <p:nvSpPr>
          <p:cNvPr id="30" name="Google Shape;30;p46"/>
          <p:cNvSpPr/>
          <p:nvPr/>
        </p:nvSpPr>
        <p:spPr>
          <a:xfrm rot="-2154903">
            <a:off x="7119922" y="55630"/>
            <a:ext cx="2088733" cy="960987"/>
          </a:xfrm>
          <a:custGeom>
            <a:avLst/>
            <a:gdLst/>
            <a:ahLst/>
            <a:cxnLst/>
            <a:rect l="l" t="t" r="r" b="b"/>
            <a:pathLst>
              <a:path w="2784591" h="1281138" extrusionOk="0">
                <a:moveTo>
                  <a:pt x="213022" y="412659"/>
                </a:moveTo>
                <a:cubicBezTo>
                  <a:pt x="473322" y="382062"/>
                  <a:pt x="733621" y="401185"/>
                  <a:pt x="982437" y="450906"/>
                </a:cubicBezTo>
                <a:cubicBezTo>
                  <a:pt x="1043684" y="462380"/>
                  <a:pt x="1170006" y="481503"/>
                  <a:pt x="1231252" y="492977"/>
                </a:cubicBezTo>
                <a:cubicBezTo>
                  <a:pt x="1587251" y="569470"/>
                  <a:pt x="1916453" y="722457"/>
                  <a:pt x="2188237" y="944287"/>
                </a:cubicBezTo>
                <a:cubicBezTo>
                  <a:pt x="2291591" y="1027473"/>
                  <a:pt x="2385794" y="1120341"/>
                  <a:pt x="2471250" y="1220873"/>
                </a:cubicBezTo>
                <a:lnTo>
                  <a:pt x="2519548" y="1281138"/>
                </a:lnTo>
                <a:lnTo>
                  <a:pt x="2784591" y="915436"/>
                </a:lnTo>
                <a:lnTo>
                  <a:pt x="2667207" y="788611"/>
                </a:lnTo>
                <a:cubicBezTo>
                  <a:pt x="2614573" y="736321"/>
                  <a:pt x="2559546" y="686122"/>
                  <a:pt x="2502127" y="638314"/>
                </a:cubicBezTo>
                <a:cubicBezTo>
                  <a:pt x="2188237" y="378238"/>
                  <a:pt x="1797788" y="183180"/>
                  <a:pt x="1407338" y="87563"/>
                </a:cubicBezTo>
                <a:cubicBezTo>
                  <a:pt x="1016889" y="-8053"/>
                  <a:pt x="634095" y="-15702"/>
                  <a:pt x="320204" y="18720"/>
                </a:cubicBezTo>
                <a:cubicBezTo>
                  <a:pt x="36937" y="64616"/>
                  <a:pt x="-39622" y="118161"/>
                  <a:pt x="17797" y="152583"/>
                </a:cubicBezTo>
                <a:cubicBezTo>
                  <a:pt x="44593" y="175531"/>
                  <a:pt x="105839" y="190829"/>
                  <a:pt x="197710" y="202304"/>
                </a:cubicBezTo>
                <a:cubicBezTo>
                  <a:pt x="239818" y="206128"/>
                  <a:pt x="289580" y="213777"/>
                  <a:pt x="347000" y="213778"/>
                </a:cubicBezTo>
                <a:cubicBezTo>
                  <a:pt x="404418" y="221427"/>
                  <a:pt x="465666" y="229076"/>
                  <a:pt x="534569" y="232901"/>
                </a:cubicBezTo>
                <a:cubicBezTo>
                  <a:pt x="534569" y="240550"/>
                  <a:pt x="534569" y="259673"/>
                  <a:pt x="534568" y="271147"/>
                </a:cubicBezTo>
                <a:cubicBezTo>
                  <a:pt x="469493" y="267323"/>
                  <a:pt x="415903" y="271148"/>
                  <a:pt x="369967" y="271147"/>
                </a:cubicBezTo>
                <a:cubicBezTo>
                  <a:pt x="327860" y="274972"/>
                  <a:pt x="293409" y="282621"/>
                  <a:pt x="266613" y="286446"/>
                </a:cubicBezTo>
                <a:cubicBezTo>
                  <a:pt x="216849" y="297920"/>
                  <a:pt x="201538" y="313218"/>
                  <a:pt x="197710" y="324692"/>
                </a:cubicBezTo>
                <a:cubicBezTo>
                  <a:pt x="190055" y="355290"/>
                  <a:pt x="243645" y="385887"/>
                  <a:pt x="213022" y="41265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31" name="Google Shape;31;p46"/>
          <p:cNvSpPr/>
          <p:nvPr/>
        </p:nvSpPr>
        <p:spPr>
          <a:xfrm rot="-8308094">
            <a:off x="7873469" y="3817479"/>
            <a:ext cx="690641" cy="1779528"/>
          </a:xfrm>
          <a:custGeom>
            <a:avLst/>
            <a:gdLst/>
            <a:ahLst/>
            <a:cxnLst/>
            <a:rect l="l" t="t" r="r" b="b"/>
            <a:pathLst>
              <a:path w="1477159" h="2946480" extrusionOk="0">
                <a:moveTo>
                  <a:pt x="950749" y="1504486"/>
                </a:moveTo>
                <a:cubicBezTo>
                  <a:pt x="1054103" y="1164092"/>
                  <a:pt x="1096209" y="804574"/>
                  <a:pt x="1050274" y="452706"/>
                </a:cubicBezTo>
                <a:lnTo>
                  <a:pt x="1033941" y="322442"/>
                </a:lnTo>
                <a:lnTo>
                  <a:pt x="1043529" y="313956"/>
                </a:lnTo>
                <a:lnTo>
                  <a:pt x="1046312" y="329211"/>
                </a:lnTo>
                <a:cubicBezTo>
                  <a:pt x="1104822" y="720970"/>
                  <a:pt x="1074677" y="1122977"/>
                  <a:pt x="950749" y="1504486"/>
                </a:cubicBezTo>
                <a:close/>
                <a:moveTo>
                  <a:pt x="343355" y="2528606"/>
                </a:moveTo>
                <a:cubicBezTo>
                  <a:pt x="294735" y="2568638"/>
                  <a:pt x="244493" y="2605988"/>
                  <a:pt x="192816" y="2640410"/>
                </a:cubicBezTo>
                <a:cubicBezTo>
                  <a:pt x="227268" y="2602163"/>
                  <a:pt x="261719" y="2560092"/>
                  <a:pt x="299999" y="2514196"/>
                </a:cubicBezTo>
                <a:cubicBezTo>
                  <a:pt x="319138" y="2491248"/>
                  <a:pt x="338278" y="2468301"/>
                  <a:pt x="361246" y="2445353"/>
                </a:cubicBezTo>
                <a:cubicBezTo>
                  <a:pt x="380386" y="2422404"/>
                  <a:pt x="403353" y="2395632"/>
                  <a:pt x="426321" y="2372684"/>
                </a:cubicBezTo>
                <a:cubicBezTo>
                  <a:pt x="659825" y="2139380"/>
                  <a:pt x="828254" y="1844881"/>
                  <a:pt x="935436" y="1538909"/>
                </a:cubicBezTo>
                <a:cubicBezTo>
                  <a:pt x="946920" y="1542733"/>
                  <a:pt x="966060" y="1546558"/>
                  <a:pt x="973716" y="1550383"/>
                </a:cubicBezTo>
                <a:cubicBezTo>
                  <a:pt x="1087596" y="1152140"/>
                  <a:pt x="1125278" y="745113"/>
                  <a:pt x="1071372" y="344675"/>
                </a:cubicBezTo>
                <a:lnTo>
                  <a:pt x="1063276" y="296479"/>
                </a:lnTo>
                <a:lnTo>
                  <a:pt x="1105572" y="259045"/>
                </a:lnTo>
                <a:lnTo>
                  <a:pt x="1124142" y="368384"/>
                </a:lnTo>
                <a:cubicBezTo>
                  <a:pt x="1133053" y="435734"/>
                  <a:pt x="1139274" y="503383"/>
                  <a:pt x="1142145" y="571271"/>
                </a:cubicBezTo>
                <a:cubicBezTo>
                  <a:pt x="1157457" y="842821"/>
                  <a:pt x="1134489" y="1118196"/>
                  <a:pt x="1061759" y="1378273"/>
                </a:cubicBezTo>
                <a:cubicBezTo>
                  <a:pt x="944527" y="1836754"/>
                  <a:pt x="683690" y="2248382"/>
                  <a:pt x="343355" y="2528606"/>
                </a:cubicBezTo>
                <a:close/>
                <a:moveTo>
                  <a:pt x="636857" y="2736026"/>
                </a:moveTo>
                <a:cubicBezTo>
                  <a:pt x="583266" y="2781922"/>
                  <a:pt x="537331" y="2820169"/>
                  <a:pt x="506708" y="2835467"/>
                </a:cubicBezTo>
                <a:cubicBezTo>
                  <a:pt x="418665" y="2896662"/>
                  <a:pt x="399525" y="2877538"/>
                  <a:pt x="399526" y="2850766"/>
                </a:cubicBezTo>
                <a:cubicBezTo>
                  <a:pt x="583266" y="2709253"/>
                  <a:pt x="744040" y="2537144"/>
                  <a:pt x="878017" y="2353560"/>
                </a:cubicBezTo>
                <a:cubicBezTo>
                  <a:pt x="1015823" y="2166153"/>
                  <a:pt x="1123005" y="1959621"/>
                  <a:pt x="1203392" y="1749265"/>
                </a:cubicBezTo>
                <a:cubicBezTo>
                  <a:pt x="1410100" y="1229111"/>
                  <a:pt x="1459863" y="647764"/>
                  <a:pt x="1352681" y="93188"/>
                </a:cubicBezTo>
                <a:cubicBezTo>
                  <a:pt x="1452208" y="636289"/>
                  <a:pt x="1410100" y="1217638"/>
                  <a:pt x="1203392" y="1749265"/>
                </a:cubicBezTo>
                <a:cubicBezTo>
                  <a:pt x="1119177" y="1959621"/>
                  <a:pt x="1011995" y="2162327"/>
                  <a:pt x="874190" y="2345912"/>
                </a:cubicBezTo>
                <a:cubicBezTo>
                  <a:pt x="736384" y="2525670"/>
                  <a:pt x="579438" y="2690130"/>
                  <a:pt x="399525" y="2827818"/>
                </a:cubicBezTo>
                <a:cubicBezTo>
                  <a:pt x="399525" y="2804870"/>
                  <a:pt x="399525" y="2778097"/>
                  <a:pt x="365074" y="2778098"/>
                </a:cubicBezTo>
                <a:cubicBezTo>
                  <a:pt x="365074" y="2778098"/>
                  <a:pt x="257892" y="2862240"/>
                  <a:pt x="200473" y="2900487"/>
                </a:cubicBezTo>
                <a:cubicBezTo>
                  <a:pt x="-56000" y="3007577"/>
                  <a:pt x="-21548" y="2908136"/>
                  <a:pt x="58839" y="2801045"/>
                </a:cubicBezTo>
                <a:cubicBezTo>
                  <a:pt x="77979" y="2774273"/>
                  <a:pt x="104774" y="2751325"/>
                  <a:pt x="131570" y="2716903"/>
                </a:cubicBezTo>
                <a:cubicBezTo>
                  <a:pt x="158365" y="2697780"/>
                  <a:pt x="181333" y="2682481"/>
                  <a:pt x="208128" y="2663358"/>
                </a:cubicBezTo>
                <a:cubicBezTo>
                  <a:pt x="678965" y="2342087"/>
                  <a:pt x="989027" y="1806635"/>
                  <a:pt x="1115349" y="1179391"/>
                </a:cubicBezTo>
                <a:cubicBezTo>
                  <a:pt x="1161285" y="957560"/>
                  <a:pt x="1172769" y="712782"/>
                  <a:pt x="1145973" y="471829"/>
                </a:cubicBezTo>
                <a:cubicBezTo>
                  <a:pt x="1138317" y="410634"/>
                  <a:pt x="1134489" y="349440"/>
                  <a:pt x="1123005" y="288246"/>
                </a:cubicBezTo>
                <a:lnTo>
                  <a:pt x="1114863" y="250823"/>
                </a:lnTo>
                <a:lnTo>
                  <a:pt x="1398265" y="0"/>
                </a:lnTo>
                <a:lnTo>
                  <a:pt x="1406152" y="33009"/>
                </a:lnTo>
                <a:cubicBezTo>
                  <a:pt x="1465366" y="329361"/>
                  <a:pt x="1493358" y="647763"/>
                  <a:pt x="1467519" y="957561"/>
                </a:cubicBezTo>
                <a:cubicBezTo>
                  <a:pt x="1429240" y="1370624"/>
                  <a:pt x="1310574" y="1779862"/>
                  <a:pt x="1100038" y="2116432"/>
                </a:cubicBezTo>
                <a:cubicBezTo>
                  <a:pt x="1080898" y="2150854"/>
                  <a:pt x="1061758" y="2185275"/>
                  <a:pt x="1038791" y="2219698"/>
                </a:cubicBezTo>
                <a:cubicBezTo>
                  <a:pt x="1015823" y="2254120"/>
                  <a:pt x="992855" y="2292366"/>
                  <a:pt x="969888" y="2326788"/>
                </a:cubicBezTo>
                <a:cubicBezTo>
                  <a:pt x="920125" y="2407106"/>
                  <a:pt x="862705" y="2479775"/>
                  <a:pt x="805287" y="2552443"/>
                </a:cubicBezTo>
                <a:cubicBezTo>
                  <a:pt x="747868" y="2621286"/>
                  <a:pt x="686620" y="2682481"/>
                  <a:pt x="636857" y="2736026"/>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32" name="Google Shape;32;p46"/>
          <p:cNvSpPr/>
          <p:nvPr/>
        </p:nvSpPr>
        <p:spPr>
          <a:xfrm rot="7456352" flipH="1">
            <a:off x="153262" y="3901100"/>
            <a:ext cx="605000" cy="1507748"/>
          </a:xfrm>
          <a:custGeom>
            <a:avLst/>
            <a:gdLst/>
            <a:ahLst/>
            <a:cxnLst/>
            <a:rect l="l" t="t" r="r" b="b"/>
            <a:pathLst>
              <a:path w="806375" h="2009605" extrusionOk="0">
                <a:moveTo>
                  <a:pt x="370549" y="1716991"/>
                </a:moveTo>
                <a:lnTo>
                  <a:pt x="367206" y="1651916"/>
                </a:lnTo>
                <a:cubicBezTo>
                  <a:pt x="357091" y="1531408"/>
                  <a:pt x="339166" y="1411412"/>
                  <a:pt x="313559" y="1292695"/>
                </a:cubicBezTo>
                <a:cubicBezTo>
                  <a:pt x="288976" y="1178072"/>
                  <a:pt x="252101" y="1055261"/>
                  <a:pt x="219323" y="936544"/>
                </a:cubicBezTo>
                <a:cubicBezTo>
                  <a:pt x="178351" y="821921"/>
                  <a:pt x="141476" y="703204"/>
                  <a:pt x="88213" y="592674"/>
                </a:cubicBezTo>
                <a:cubicBezTo>
                  <a:pt x="65679" y="535362"/>
                  <a:pt x="40583" y="479330"/>
                  <a:pt x="13247" y="424449"/>
                </a:cubicBezTo>
                <a:lnTo>
                  <a:pt x="12342" y="422798"/>
                </a:lnTo>
                <a:lnTo>
                  <a:pt x="0" y="440946"/>
                </a:lnTo>
                <a:lnTo>
                  <a:pt x="30852" y="498520"/>
                </a:lnTo>
                <a:cubicBezTo>
                  <a:pt x="112796" y="674548"/>
                  <a:pt x="178351" y="854670"/>
                  <a:pt x="235712" y="1038887"/>
                </a:cubicBezTo>
                <a:cubicBezTo>
                  <a:pt x="284878" y="1227196"/>
                  <a:pt x="334045" y="1411412"/>
                  <a:pt x="350434" y="1603815"/>
                </a:cubicBezTo>
                <a:lnTo>
                  <a:pt x="357671" y="1708233"/>
                </a:lnTo>
                <a:close/>
                <a:moveTo>
                  <a:pt x="800801" y="2009605"/>
                </a:moveTo>
                <a:lnTo>
                  <a:pt x="806375" y="1810739"/>
                </a:lnTo>
                <a:cubicBezTo>
                  <a:pt x="798308" y="1476655"/>
                  <a:pt x="740692" y="1144299"/>
                  <a:pt x="657723" y="846483"/>
                </a:cubicBezTo>
                <a:cubicBezTo>
                  <a:pt x="593192" y="625424"/>
                  <a:pt x="512529" y="408970"/>
                  <a:pt x="408819" y="200576"/>
                </a:cubicBezTo>
                <a:lnTo>
                  <a:pt x="299887" y="0"/>
                </a:lnTo>
                <a:lnTo>
                  <a:pt x="32164" y="393653"/>
                </a:lnTo>
                <a:lnTo>
                  <a:pt x="42824" y="412680"/>
                </a:lnTo>
                <a:cubicBezTo>
                  <a:pt x="71312" y="468840"/>
                  <a:pt x="97431" y="526152"/>
                  <a:pt x="120990" y="584487"/>
                </a:cubicBezTo>
                <a:cubicBezTo>
                  <a:pt x="178351" y="699111"/>
                  <a:pt x="211129" y="821921"/>
                  <a:pt x="252101" y="940638"/>
                </a:cubicBezTo>
                <a:cubicBezTo>
                  <a:pt x="284879" y="1059355"/>
                  <a:pt x="321753" y="1182165"/>
                  <a:pt x="342239" y="1304976"/>
                </a:cubicBezTo>
                <a:cubicBezTo>
                  <a:pt x="366822" y="1426763"/>
                  <a:pt x="383211" y="1549318"/>
                  <a:pt x="391790" y="1672257"/>
                </a:cubicBezTo>
                <a:lnTo>
                  <a:pt x="392223" y="1731732"/>
                </a:lnTo>
                <a:lnTo>
                  <a:pt x="449576" y="1770737"/>
                </a:lnTo>
                <a:lnTo>
                  <a:pt x="448766" y="1730720"/>
                </a:lnTo>
                <a:cubicBezTo>
                  <a:pt x="436475" y="1440068"/>
                  <a:pt x="366823" y="1153510"/>
                  <a:pt x="284878" y="875139"/>
                </a:cubicBezTo>
                <a:cubicBezTo>
                  <a:pt x="325850" y="989762"/>
                  <a:pt x="350434" y="1116667"/>
                  <a:pt x="387309" y="1239477"/>
                </a:cubicBezTo>
                <a:cubicBezTo>
                  <a:pt x="399600" y="1300883"/>
                  <a:pt x="415989" y="1366382"/>
                  <a:pt x="428280" y="1427787"/>
                </a:cubicBezTo>
                <a:cubicBezTo>
                  <a:pt x="440572" y="1493286"/>
                  <a:pt x="444669" y="1558785"/>
                  <a:pt x="452864" y="1624284"/>
                </a:cubicBezTo>
                <a:lnTo>
                  <a:pt x="464072" y="1780596"/>
                </a:lnTo>
                <a:lnTo>
                  <a:pt x="724957" y="1958024"/>
                </a:lnTo>
                <a:lnTo>
                  <a:pt x="728704" y="1885280"/>
                </a:lnTo>
                <a:cubicBezTo>
                  <a:pt x="732689" y="1660743"/>
                  <a:pt x="714060" y="1436998"/>
                  <a:pt x="674112" y="1219009"/>
                </a:cubicBezTo>
                <a:cubicBezTo>
                  <a:pt x="717133" y="1441603"/>
                  <a:pt x="736530" y="1668227"/>
                  <a:pt x="732305" y="1893916"/>
                </a:cubicBezTo>
                <a:lnTo>
                  <a:pt x="728723" y="1960586"/>
                </a:ln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Montserrat"/>
              <a:ea typeface="Montserrat"/>
              <a:cs typeface="Montserrat"/>
              <a:sym typeface="Montserrat"/>
            </a:endParaRPr>
          </a:p>
        </p:txBody>
      </p:sp>
      <p:sp>
        <p:nvSpPr>
          <p:cNvPr id="33" name="Google Shape;33;p46"/>
          <p:cNvSpPr txBox="1">
            <a:spLocks noGrp="1"/>
          </p:cNvSpPr>
          <p:nvPr>
            <p:ph type="title"/>
          </p:nvPr>
        </p:nvSpPr>
        <p:spPr>
          <a:xfrm>
            <a:off x="251992" y="232337"/>
            <a:ext cx="8106000" cy="6069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4" name="Google Shape;34;p46"/>
          <p:cNvSpPr txBox="1">
            <a:spLocks noGrp="1"/>
          </p:cNvSpPr>
          <p:nvPr>
            <p:ph type="body" idx="1"/>
          </p:nvPr>
        </p:nvSpPr>
        <p:spPr>
          <a:xfrm>
            <a:off x="251991" y="801121"/>
            <a:ext cx="8106000" cy="3780000"/>
          </a:xfrm>
          <a:prstGeom prst="rect">
            <a:avLst/>
          </a:prstGeom>
          <a:noFill/>
          <a:ln>
            <a:noFill/>
          </a:ln>
        </p:spPr>
        <p:txBody>
          <a:bodyPr spcFirstLastPara="1" wrap="square" lIns="68575" tIns="34275" rIns="68575" bIns="34275" anchor="t" anchorCtr="0">
            <a:normAutofit/>
          </a:bodyPr>
          <a:lstStyle>
            <a:lvl1pPr marL="457200" lvl="0" indent="-342900" algn="l">
              <a:lnSpc>
                <a:spcPct val="100000"/>
              </a:lnSpc>
              <a:spcBef>
                <a:spcPts val="800"/>
              </a:spcBef>
              <a:spcAft>
                <a:spcPts val="0"/>
              </a:spcAft>
              <a:buClr>
                <a:srgbClr val="000000"/>
              </a:buClr>
              <a:buSzPts val="1800"/>
              <a:buChar char="●"/>
              <a:defRPr sz="1800"/>
            </a:lvl1pPr>
            <a:lvl2pPr marL="914400" lvl="1" indent="-336550" algn="l">
              <a:lnSpc>
                <a:spcPct val="100000"/>
              </a:lnSpc>
              <a:spcBef>
                <a:spcPts val="1200"/>
              </a:spcBef>
              <a:spcAft>
                <a:spcPts val="0"/>
              </a:spcAft>
              <a:buClr>
                <a:srgbClr val="000000"/>
              </a:buClr>
              <a:buSzPts val="1700"/>
              <a:buChar char="○"/>
              <a:defRPr sz="1700"/>
            </a:lvl2pPr>
            <a:lvl3pPr marL="1371600" lvl="2" indent="-323850" algn="l">
              <a:lnSpc>
                <a:spcPct val="100000"/>
              </a:lnSpc>
              <a:spcBef>
                <a:spcPts val="1200"/>
              </a:spcBef>
              <a:spcAft>
                <a:spcPts val="0"/>
              </a:spcAft>
              <a:buClr>
                <a:srgbClr val="000000"/>
              </a:buClr>
              <a:buSzPts val="1500"/>
              <a:buChar char="■"/>
              <a:defRPr sz="1500"/>
            </a:lvl3pPr>
            <a:lvl4pPr marL="1828800" lvl="3" indent="-317500" algn="l">
              <a:lnSpc>
                <a:spcPct val="100000"/>
              </a:lnSpc>
              <a:spcBef>
                <a:spcPts val="1200"/>
              </a:spcBef>
              <a:spcAft>
                <a:spcPts val="0"/>
              </a:spcAft>
              <a:buClr>
                <a:srgbClr val="000000"/>
              </a:buClr>
              <a:buSzPts val="1400"/>
              <a:buChar char="●"/>
              <a:defRPr sz="1400"/>
            </a:lvl4pPr>
            <a:lvl5pPr marL="2286000" lvl="4" indent="-304800" algn="l">
              <a:lnSpc>
                <a:spcPct val="100000"/>
              </a:lnSpc>
              <a:spcBef>
                <a:spcPts val="1200"/>
              </a:spcBef>
              <a:spcAft>
                <a:spcPts val="0"/>
              </a:spcAft>
              <a:buClr>
                <a:srgbClr val="000000"/>
              </a:buClr>
              <a:buSzPts val="1200"/>
              <a:buChar char="○"/>
              <a:defRPr sz="1200"/>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
        <p:nvSpPr>
          <p:cNvPr id="35" name="Google Shape;35;p46"/>
          <p:cNvSpPr txBox="1">
            <a:spLocks noGrp="1"/>
          </p:cNvSpPr>
          <p:nvPr>
            <p:ph type="sldNum" idx="12"/>
          </p:nvPr>
        </p:nvSpPr>
        <p:spPr>
          <a:xfrm>
            <a:off x="7651377" y="4741075"/>
            <a:ext cx="1240500" cy="273900"/>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accen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40"/>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8" name="Google Shape;38;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sp>
        <p:nvSpPr>
          <p:cNvPr id="40" name="Google Shape;40;p41"/>
          <p:cNvSpPr txBox="1">
            <a:spLocks noGrp="1"/>
          </p:cNvSpPr>
          <p:nvPr>
            <p:ph type="title"/>
          </p:nvPr>
        </p:nvSpPr>
        <p:spPr>
          <a:xfrm>
            <a:off x="311700" y="6318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1" name="Google Shape;41;p41"/>
          <p:cNvSpPr txBox="1">
            <a:spLocks noGrp="1"/>
          </p:cNvSpPr>
          <p:nvPr>
            <p:ph type="body" idx="1"/>
          </p:nvPr>
        </p:nvSpPr>
        <p:spPr>
          <a:xfrm>
            <a:off x="311700" y="1490875"/>
            <a:ext cx="2808000" cy="30780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2" name="Google Shape;42;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Google Shape;44;p42"/>
          <p:cNvSpPr/>
          <p:nvPr/>
        </p:nvSpPr>
        <p:spPr>
          <a:xfrm>
            <a:off x="4572000" y="100"/>
            <a:ext cx="4572000" cy="5143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5" name="Google Shape;45;p42"/>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42"/>
          <p:cNvSpPr txBox="1">
            <a:spLocks noGrp="1"/>
          </p:cNvSpPr>
          <p:nvPr>
            <p:ph type="title"/>
          </p:nvPr>
        </p:nvSpPr>
        <p:spPr>
          <a:xfrm>
            <a:off x="265500" y="1375599"/>
            <a:ext cx="4045200" cy="15519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47" name="Google Shape;47;p42"/>
          <p:cNvSpPr txBox="1">
            <a:spLocks noGrp="1"/>
          </p:cNvSpPr>
          <p:nvPr>
            <p:ph type="subTitle" idx="1"/>
          </p:nvPr>
        </p:nvSpPr>
        <p:spPr>
          <a:xfrm>
            <a:off x="265500" y="2981125"/>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1800"/>
              <a:buFont typeface="Bebas Neue"/>
              <a:buNone/>
              <a:defRPr>
                <a:latin typeface="Bebas Neue"/>
                <a:ea typeface="Bebas Neue"/>
                <a:cs typeface="Bebas Neue"/>
                <a:sym typeface="Bebas Neu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8" name="Google Shape;48;p42"/>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49" name="Google Shape;49;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CC0000"/>
              </a:buClr>
              <a:buSzPts val="3000"/>
              <a:buFont typeface="Monoton"/>
              <a:buNone/>
              <a:defRPr sz="3000" b="0" i="0" u="none" strike="noStrike" cap="none">
                <a:solidFill>
                  <a:srgbClr val="CC0000"/>
                </a:solidFill>
                <a:latin typeface="Monoton"/>
                <a:ea typeface="Monoton"/>
                <a:cs typeface="Monoton"/>
                <a:sym typeface="Monoton"/>
              </a:defRPr>
            </a:lvl1pPr>
            <a:lvl2pPr marR="0" lvl="1"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2pPr>
            <a:lvl3pPr marR="0" lvl="2"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3pPr>
            <a:lvl4pPr marR="0" lvl="3"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4pPr>
            <a:lvl5pPr marR="0" lvl="4"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5pPr>
            <a:lvl6pPr marR="0" lvl="5"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6pPr>
            <a:lvl7pPr marR="0" lvl="6"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7pPr>
            <a:lvl8pPr marR="0" lvl="7"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8pPr>
            <a:lvl9pPr marR="0" lvl="8"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9pPr>
          </a:lstStyle>
          <a:p>
            <a:endParaRPr/>
          </a:p>
        </p:txBody>
      </p:sp>
      <p:sp>
        <p:nvSpPr>
          <p:cNvPr id="7" name="Google Shape;7;p3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rgbClr val="000000"/>
              </a:buClr>
              <a:buSzPts val="1800"/>
              <a:buFont typeface="Proxima Nova"/>
              <a:buChar char="●"/>
              <a:defRPr sz="1800" b="0" i="0" u="none" strike="noStrike" cap="none">
                <a:solidFill>
                  <a:srgbClr val="000000"/>
                </a:solidFill>
                <a:latin typeface="Proxima Nova"/>
                <a:ea typeface="Proxima Nova"/>
                <a:cs typeface="Proxima Nova"/>
                <a:sym typeface="Proxima Nova"/>
              </a:defRPr>
            </a:lvl1pPr>
            <a:lvl2pPr marL="914400" marR="0" lvl="1"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2pPr>
            <a:lvl3pPr marL="1371600" marR="0" lvl="2"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3pPr>
            <a:lvl4pPr marL="1828800" marR="0" lvl="3"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4pPr>
            <a:lvl5pPr marL="2286000" marR="0" lvl="4"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5pPr>
            <a:lvl6pPr marL="2743200" marR="0" lvl="5"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6pPr>
            <a:lvl7pPr marL="3200400" marR="0" lvl="6"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7pPr>
            <a:lvl8pPr marL="3657600" marR="0" lvl="7"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8pPr>
            <a:lvl9pPr marL="4114800" marR="0" lvl="8"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9pPr>
          </a:lstStyle>
          <a:p>
            <a:endParaRPr/>
          </a:p>
        </p:txBody>
      </p:sp>
      <p:sp>
        <p:nvSpPr>
          <p:cNvPr id="8" name="Google Shape;8;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ahutchison1@ua.edu"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dropbox.com/s/o7aaphbglzvswkr/Screen%20Recording%202023-09-19%20at%201.52.23%20AM.mov?dl=0"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s://www.dropbox.com/s/o7aaphbglzvswkr/Screen%20Recording%202023-09-19%20at%201.52.23%20AM.mov?dl=0"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scratch.mit.edu/projects/822013091"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hyperlink" Target="https://www.dropbox.com/s/nh93dmdkphd4n0z/Screen%20Recording%202023-09-19%20at%201.45.13%20AM.mov?dl=0"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dropbox.com/s/o7aaphbglzvswkr/Screen%20Recording%202023-09-19%20at%201.52.23%20AM.mov?dl=0"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hyperlink" Target="https://wego.gmu.edu/scratchgo/login.php"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hyperlink" Target="https://www.dropbox.com/s/6o6iu58m61nyctq/Student%20-%20How%20To%20Add%20A%20Project%20To%20A%20Studio%20In%20Scratch.mp4?dl=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t0-Z_LfGwUM"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ego.gmu.edu/scratchgo/login.php" TargetMode="External"/><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hyperlink" Target="https://scratch.mit.ed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hyperlink" Target="https://www.dropbox.com/s/nh93dmdkphd4n0z/Screen%20Recording%202023-09-19%20at%201.45.13%20AM.mov?dl=0" TargetMode="External"/><Relationship Id="rId3" Type="http://schemas.openxmlformats.org/officeDocument/2006/relationships/hyperlink" Target="https://scratch.mit.edu/projects/822013091" TargetMode="External"/><Relationship Id="rId7" Type="http://schemas.openxmlformats.org/officeDocument/2006/relationships/hyperlink" Target="https://www.dropbox.com/s/jlist1zaujjpc8e/Screen%20Recording%202023-09-18%20at%209.21.46%20PM.mov?dl=0"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scratch.mit.edu/projects/83319639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
          <p:cNvSpPr txBox="1">
            <a:spLocks noGrp="1"/>
          </p:cNvSpPr>
          <p:nvPr>
            <p:ph type="ctrTitle"/>
          </p:nvPr>
        </p:nvSpPr>
        <p:spPr>
          <a:xfrm>
            <a:off x="311700" y="595975"/>
            <a:ext cx="8520600" cy="105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6000"/>
              <a:t>Unit 4, lesson 3</a:t>
            </a:r>
            <a:endParaRPr sz="6000"/>
          </a:p>
        </p:txBody>
      </p:sp>
      <p:sp>
        <p:nvSpPr>
          <p:cNvPr id="64" name="Google Shape;64;p1"/>
          <p:cNvSpPr txBox="1">
            <a:spLocks noGrp="1"/>
          </p:cNvSpPr>
          <p:nvPr>
            <p:ph type="subTitle" idx="1"/>
          </p:nvPr>
        </p:nvSpPr>
        <p:spPr>
          <a:xfrm>
            <a:off x="311700" y="164687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sz="3000"/>
              <a:t>Decomposition </a:t>
            </a:r>
            <a:endParaRPr sz="3000"/>
          </a:p>
        </p:txBody>
      </p:sp>
      <p:pic>
        <p:nvPicPr>
          <p:cNvPr id="65" name="Google Shape;65;p1" descr="This is a picture of the CS For All logo." title="CS For All"/>
          <p:cNvPicPr preferRelativeResize="0"/>
          <p:nvPr/>
        </p:nvPicPr>
        <p:blipFill rotWithShape="1">
          <a:blip r:embed="rId3">
            <a:alphaModFix/>
          </a:blip>
          <a:srcRect/>
          <a:stretch/>
        </p:blipFill>
        <p:spPr>
          <a:xfrm>
            <a:off x="1865700" y="3442123"/>
            <a:ext cx="4705350" cy="1209675"/>
          </a:xfrm>
          <a:prstGeom prst="rect">
            <a:avLst/>
          </a:prstGeom>
          <a:noFill/>
          <a:ln>
            <a:noFill/>
          </a:ln>
        </p:spPr>
      </p:pic>
      <p:pic>
        <p:nvPicPr>
          <p:cNvPr id="66" name="Google Shape;66;p1"/>
          <p:cNvPicPr preferRelativeResize="0"/>
          <p:nvPr/>
        </p:nvPicPr>
        <p:blipFill rotWithShape="1">
          <a:blip r:embed="rId4">
            <a:alphaModFix/>
          </a:blip>
          <a:srcRect/>
          <a:stretch/>
        </p:blipFill>
        <p:spPr>
          <a:xfrm>
            <a:off x="6669400" y="3506823"/>
            <a:ext cx="1063128" cy="1080275"/>
          </a:xfrm>
          <a:prstGeom prst="rect">
            <a:avLst/>
          </a:prstGeom>
          <a:noFill/>
          <a:ln>
            <a:noFill/>
          </a:ln>
        </p:spPr>
      </p:pic>
      <p:sp>
        <p:nvSpPr>
          <p:cNvPr id="67" name="Google Shape;67;p1"/>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Lesson created by the GMU-ODU CSforAll Team. For more information about </a:t>
            </a:r>
            <a:endParaRPr sz="800" b="1" i="0" u="none" strike="noStrike" cap="none">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this lesson and our CSforAll initiative, contact Dr. Amy Hutchison at </a:t>
            </a:r>
            <a:r>
              <a:rPr lang="en" sz="800" b="1" i="0" u="sng" strike="noStrike" cap="none">
                <a:solidFill>
                  <a:srgbClr val="F16666"/>
                </a:solidFill>
                <a:latin typeface="Arial"/>
                <a:ea typeface="Arial"/>
                <a:cs typeface="Arial"/>
                <a:sym typeface="Arial"/>
                <a:hlinkClick r:id="rId5">
                  <a:extLst>
                    <a:ext uri="{A12FA001-AC4F-418D-AE19-62706E023703}">
                      <ahyp:hlinkClr xmlns:ahyp="http://schemas.microsoft.com/office/drawing/2018/hyperlinkcolor" val="tx"/>
                    </a:ext>
                  </a:extLst>
                </a:hlinkClick>
              </a:rPr>
              <a:t>ahutchison1@ua.edu</a:t>
            </a:r>
            <a:r>
              <a:rPr lang="en" sz="800" b="1" i="0" u="sng" strike="noStrike" cap="none">
                <a:solidFill>
                  <a:srgbClr val="F16666"/>
                </a:solidFill>
                <a:latin typeface="Arial"/>
                <a:ea typeface="Arial"/>
                <a:cs typeface="Arial"/>
                <a:sym typeface="Arial"/>
              </a:rPr>
              <a:t> </a:t>
            </a:r>
            <a:endParaRPr sz="800" b="0" i="0" u="none" strike="noStrike" cap="none">
              <a:solidFill>
                <a:srgbClr val="000000"/>
              </a:solidFill>
              <a:latin typeface="Arial"/>
              <a:ea typeface="Arial"/>
              <a:cs typeface="Arial"/>
              <a:sym typeface="Arial"/>
            </a:endParaRPr>
          </a:p>
        </p:txBody>
      </p:sp>
      <p:sp>
        <p:nvSpPr>
          <p:cNvPr id="68" name="Google Shape;68;p1"/>
          <p:cNvSpPr txBox="1"/>
          <p:nvPr/>
        </p:nvSpPr>
        <p:spPr>
          <a:xfrm>
            <a:off x="3053050" y="2851050"/>
            <a:ext cx="2743200" cy="492600"/>
          </a:xfrm>
          <a:prstGeom prst="rect">
            <a:avLst/>
          </a:prstGeom>
          <a:solidFill>
            <a:srgbClr val="FFAB40"/>
          </a:solidFill>
          <a:ln>
            <a:noFill/>
          </a:ln>
          <a:effectLst>
            <a:outerShdw blurRad="57150" dist="19050" dir="5400000" algn="bl" rotWithShape="0">
              <a:srgbClr val="000000">
                <a:alpha val="47843"/>
              </a:srgbClr>
            </a:outerShdw>
          </a:effectLst>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rgbClr val="000000"/>
                </a:solidFill>
                <a:latin typeface="Bebas Neue"/>
                <a:ea typeface="Bebas Neue"/>
                <a:cs typeface="Bebas Neue"/>
                <a:sym typeface="Bebas Neue"/>
              </a:rPr>
              <a:t>3rd &amp; 4th Grade</a:t>
            </a:r>
            <a:endParaRPr sz="14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22c43a1ce33_0_10"/>
          <p:cNvSpPr txBox="1">
            <a:spLocks noGrp="1"/>
          </p:cNvSpPr>
          <p:nvPr>
            <p:ph type="title"/>
          </p:nvPr>
        </p:nvSpPr>
        <p:spPr>
          <a:xfrm>
            <a:off x="402125" y="226825"/>
            <a:ext cx="8114400" cy="45753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sz="3600">
                <a:latin typeface="Bebas Neue"/>
                <a:ea typeface="Bebas Neue"/>
                <a:cs typeface="Bebas Neue"/>
                <a:sym typeface="Bebas Neue"/>
              </a:rPr>
              <a:t>“Once upon a time there lived a princess…”</a:t>
            </a:r>
            <a:endParaRPr sz="36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p:txBody>
      </p:sp>
      <p:sp>
        <p:nvSpPr>
          <p:cNvPr id="135" name="Google Shape;135;g22c43a1ce33_0_10"/>
          <p:cNvSpPr/>
          <p:nvPr/>
        </p:nvSpPr>
        <p:spPr>
          <a:xfrm>
            <a:off x="1047249" y="1414000"/>
            <a:ext cx="2654275" cy="3301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g22c43a1ce33_0_10"/>
          <p:cNvSpPr/>
          <p:nvPr/>
        </p:nvSpPr>
        <p:spPr>
          <a:xfrm>
            <a:off x="4722225" y="1414000"/>
            <a:ext cx="2936522" cy="3301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7" name="Google Shape;137;g22c43a1ce33_0_10"/>
          <p:cNvPicPr preferRelativeResize="0"/>
          <p:nvPr/>
        </p:nvPicPr>
        <p:blipFill rotWithShape="1">
          <a:blip r:embed="rId3">
            <a:alphaModFix/>
          </a:blip>
          <a:srcRect/>
          <a:stretch/>
        </p:blipFill>
        <p:spPr>
          <a:xfrm>
            <a:off x="1047249" y="1414000"/>
            <a:ext cx="2654275" cy="3301900"/>
          </a:xfrm>
          <a:prstGeom prst="rect">
            <a:avLst/>
          </a:prstGeom>
          <a:noFill/>
          <a:ln>
            <a:noFill/>
          </a:ln>
        </p:spPr>
      </p:pic>
      <p:pic>
        <p:nvPicPr>
          <p:cNvPr id="138" name="Google Shape;138;g22c43a1ce33_0_10"/>
          <p:cNvPicPr preferRelativeResize="0"/>
          <p:nvPr/>
        </p:nvPicPr>
        <p:blipFill rotWithShape="1">
          <a:blip r:embed="rId4">
            <a:alphaModFix/>
          </a:blip>
          <a:srcRect/>
          <a:stretch/>
        </p:blipFill>
        <p:spPr>
          <a:xfrm>
            <a:off x="4722225" y="1414000"/>
            <a:ext cx="2936522" cy="3301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22c43a1ce33_0_16"/>
          <p:cNvSpPr txBox="1">
            <a:spLocks noGrp="1"/>
          </p:cNvSpPr>
          <p:nvPr>
            <p:ph type="title"/>
          </p:nvPr>
        </p:nvSpPr>
        <p:spPr>
          <a:xfrm>
            <a:off x="402125" y="226825"/>
            <a:ext cx="8114400" cy="45753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sz="3600">
                <a:latin typeface="Bebas Neue"/>
                <a:ea typeface="Bebas Neue"/>
                <a:cs typeface="Bebas Neue"/>
                <a:sym typeface="Bebas Neue"/>
              </a:rPr>
              <a:t>“Once upon a time there lived a princess…”</a:t>
            </a:r>
            <a:endParaRPr sz="36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p:txBody>
      </p:sp>
      <p:sp>
        <p:nvSpPr>
          <p:cNvPr id="144" name="Google Shape;144;g22c43a1ce33_0_16"/>
          <p:cNvSpPr/>
          <p:nvPr/>
        </p:nvSpPr>
        <p:spPr>
          <a:xfrm>
            <a:off x="1047249" y="1414000"/>
            <a:ext cx="2654275" cy="3301900"/>
          </a:xfrm>
          <a:prstGeom prst="rect">
            <a:avLst/>
          </a:prstGeom>
          <a:noFill/>
          <a:ln w="1524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g22c43a1ce33_0_16"/>
          <p:cNvSpPr/>
          <p:nvPr/>
        </p:nvSpPr>
        <p:spPr>
          <a:xfrm>
            <a:off x="4722225" y="1414000"/>
            <a:ext cx="2936522" cy="3301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6" name="Google Shape;146;g22c43a1ce33_0_16"/>
          <p:cNvPicPr preferRelativeResize="0"/>
          <p:nvPr/>
        </p:nvPicPr>
        <p:blipFill rotWithShape="1">
          <a:blip r:embed="rId3">
            <a:alphaModFix/>
          </a:blip>
          <a:srcRect/>
          <a:stretch/>
        </p:blipFill>
        <p:spPr>
          <a:xfrm>
            <a:off x="1047249" y="1414000"/>
            <a:ext cx="2654275" cy="3301900"/>
          </a:xfrm>
          <a:prstGeom prst="rect">
            <a:avLst/>
          </a:prstGeom>
          <a:noFill/>
          <a:ln>
            <a:noFill/>
          </a:ln>
        </p:spPr>
      </p:pic>
      <p:pic>
        <p:nvPicPr>
          <p:cNvPr id="147" name="Google Shape;147;g22c43a1ce33_0_16"/>
          <p:cNvPicPr preferRelativeResize="0"/>
          <p:nvPr/>
        </p:nvPicPr>
        <p:blipFill rotWithShape="1">
          <a:blip r:embed="rId4">
            <a:alphaModFix/>
          </a:blip>
          <a:srcRect/>
          <a:stretch/>
        </p:blipFill>
        <p:spPr>
          <a:xfrm>
            <a:off x="4722225" y="1414000"/>
            <a:ext cx="2936522" cy="3301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22c43a1ce33_0_22"/>
          <p:cNvSpPr txBox="1">
            <a:spLocks noGrp="1"/>
          </p:cNvSpPr>
          <p:nvPr>
            <p:ph type="title"/>
          </p:nvPr>
        </p:nvSpPr>
        <p:spPr>
          <a:xfrm>
            <a:off x="402125" y="226825"/>
            <a:ext cx="8114400" cy="45753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188888"/>
              <a:buNone/>
            </a:pPr>
            <a:r>
              <a:rPr lang="en" sz="3600">
                <a:latin typeface="Bebas Neue"/>
                <a:ea typeface="Bebas Neue"/>
                <a:cs typeface="Bebas Neue"/>
                <a:sym typeface="Bebas Neue"/>
              </a:rPr>
              <a:t>“Once upon a time there lived a princess in a castle.”</a:t>
            </a:r>
            <a:endParaRPr sz="3600">
              <a:latin typeface="Bebas Neue"/>
              <a:ea typeface="Bebas Neue"/>
              <a:cs typeface="Bebas Neue"/>
              <a:sym typeface="Bebas Neue"/>
            </a:endParaRPr>
          </a:p>
          <a:p>
            <a:pPr marL="0" lvl="0" indent="0" algn="l" rtl="0">
              <a:lnSpc>
                <a:spcPct val="100000"/>
              </a:lnSpc>
              <a:spcBef>
                <a:spcPts val="0"/>
              </a:spcBef>
              <a:spcAft>
                <a:spcPts val="0"/>
              </a:spcAft>
              <a:buSzPct val="157407"/>
              <a:buNone/>
            </a:pPr>
            <a:endParaRPr sz="4800">
              <a:latin typeface="Bebas Neue"/>
              <a:ea typeface="Bebas Neue"/>
              <a:cs typeface="Bebas Neue"/>
              <a:sym typeface="Bebas Neue"/>
            </a:endParaRPr>
          </a:p>
          <a:p>
            <a:pPr marL="0" lvl="0" indent="0" algn="l" rtl="0">
              <a:lnSpc>
                <a:spcPct val="100000"/>
              </a:lnSpc>
              <a:spcBef>
                <a:spcPts val="0"/>
              </a:spcBef>
              <a:spcAft>
                <a:spcPts val="0"/>
              </a:spcAft>
              <a:buSzPct val="157407"/>
              <a:buNone/>
            </a:pPr>
            <a:endParaRPr sz="4800">
              <a:latin typeface="Bebas Neue"/>
              <a:ea typeface="Bebas Neue"/>
              <a:cs typeface="Bebas Neue"/>
              <a:sym typeface="Bebas Neue"/>
            </a:endParaRPr>
          </a:p>
          <a:p>
            <a:pPr marL="0" lvl="0" indent="0" algn="l" rtl="0">
              <a:lnSpc>
                <a:spcPct val="100000"/>
              </a:lnSpc>
              <a:spcBef>
                <a:spcPts val="0"/>
              </a:spcBef>
              <a:spcAft>
                <a:spcPts val="0"/>
              </a:spcAft>
              <a:buSzPct val="157407"/>
              <a:buNone/>
            </a:pPr>
            <a:endParaRPr sz="4800">
              <a:latin typeface="Bebas Neue"/>
              <a:ea typeface="Bebas Neue"/>
              <a:cs typeface="Bebas Neue"/>
              <a:sym typeface="Bebas Neue"/>
            </a:endParaRPr>
          </a:p>
          <a:p>
            <a:pPr marL="0" lvl="0" indent="0" algn="l" rtl="0">
              <a:lnSpc>
                <a:spcPct val="100000"/>
              </a:lnSpc>
              <a:spcBef>
                <a:spcPts val="0"/>
              </a:spcBef>
              <a:spcAft>
                <a:spcPts val="0"/>
              </a:spcAft>
              <a:buSzPct val="157407"/>
              <a:buNone/>
            </a:pPr>
            <a:endParaRPr sz="4800">
              <a:latin typeface="Bebas Neue"/>
              <a:ea typeface="Bebas Neue"/>
              <a:cs typeface="Bebas Neue"/>
              <a:sym typeface="Bebas Neue"/>
            </a:endParaRPr>
          </a:p>
          <a:p>
            <a:pPr marL="0" lvl="0" indent="0" algn="l" rtl="0">
              <a:lnSpc>
                <a:spcPct val="100000"/>
              </a:lnSpc>
              <a:spcBef>
                <a:spcPts val="0"/>
              </a:spcBef>
              <a:spcAft>
                <a:spcPts val="0"/>
              </a:spcAft>
              <a:buSzPct val="141666"/>
              <a:buNone/>
            </a:pPr>
            <a:endParaRPr sz="4800">
              <a:latin typeface="Bebas Neue"/>
              <a:ea typeface="Bebas Neue"/>
              <a:cs typeface="Bebas Neue"/>
              <a:sym typeface="Bebas Neue"/>
            </a:endParaRPr>
          </a:p>
        </p:txBody>
      </p:sp>
      <p:sp>
        <p:nvSpPr>
          <p:cNvPr id="153" name="Google Shape;153;g22c43a1ce33_0_22"/>
          <p:cNvSpPr/>
          <p:nvPr/>
        </p:nvSpPr>
        <p:spPr>
          <a:xfrm>
            <a:off x="4841700" y="1532375"/>
            <a:ext cx="4032360" cy="31702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g22c43a1ce33_0_22"/>
          <p:cNvSpPr/>
          <p:nvPr/>
        </p:nvSpPr>
        <p:spPr>
          <a:xfrm>
            <a:off x="208200" y="1594325"/>
            <a:ext cx="4192426" cy="3170250"/>
          </a:xfrm>
          <a:prstGeom prst="rect">
            <a:avLst/>
          </a:prstGeom>
          <a:noFill/>
          <a:ln w="1524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5" name="Google Shape;155;g22c43a1ce33_0_22"/>
          <p:cNvPicPr preferRelativeResize="0"/>
          <p:nvPr/>
        </p:nvPicPr>
        <p:blipFill rotWithShape="1">
          <a:blip r:embed="rId3">
            <a:alphaModFix/>
          </a:blip>
          <a:srcRect l="5660"/>
          <a:stretch/>
        </p:blipFill>
        <p:spPr>
          <a:xfrm>
            <a:off x="4841700" y="1532375"/>
            <a:ext cx="4032360" cy="3170250"/>
          </a:xfrm>
          <a:prstGeom prst="rect">
            <a:avLst/>
          </a:prstGeom>
          <a:noFill/>
          <a:ln>
            <a:noFill/>
          </a:ln>
        </p:spPr>
      </p:pic>
      <p:pic>
        <p:nvPicPr>
          <p:cNvPr id="156" name="Google Shape;156;g22c43a1ce33_0_22"/>
          <p:cNvPicPr preferRelativeResize="0"/>
          <p:nvPr/>
        </p:nvPicPr>
        <p:blipFill rotWithShape="1">
          <a:blip r:embed="rId4">
            <a:alphaModFix/>
          </a:blip>
          <a:srcRect/>
          <a:stretch/>
        </p:blipFill>
        <p:spPr>
          <a:xfrm>
            <a:off x="208200" y="1594325"/>
            <a:ext cx="4192426" cy="3170250"/>
          </a:xfrm>
          <a:prstGeom prst="rect">
            <a:avLst/>
          </a:prstGeom>
          <a:noFill/>
          <a:ln w="152400" cap="flat" cmpd="sng">
            <a:solidFill>
              <a:srgbClr val="00FF00"/>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22c43a1ce33_0_28"/>
          <p:cNvSpPr txBox="1">
            <a:spLocks noGrp="1"/>
          </p:cNvSpPr>
          <p:nvPr>
            <p:ph type="title"/>
          </p:nvPr>
        </p:nvSpPr>
        <p:spPr>
          <a:xfrm>
            <a:off x="338475" y="0"/>
            <a:ext cx="8624700" cy="45753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sz="3600">
                <a:latin typeface="Bebas Neue"/>
                <a:ea typeface="Bebas Neue"/>
                <a:cs typeface="Bebas Neue"/>
                <a:sym typeface="Bebas Neue"/>
              </a:rPr>
              <a:t>“Once upon a time there lived a princess who played baseball.”</a:t>
            </a:r>
            <a:endParaRPr sz="3600">
              <a:latin typeface="Bebas Neue"/>
              <a:ea typeface="Bebas Neue"/>
              <a:cs typeface="Bebas Neue"/>
              <a:sym typeface="Bebas Neue"/>
            </a:endParaRPr>
          </a:p>
          <a:p>
            <a:pPr marL="0" lvl="0" indent="0" algn="l" rtl="0">
              <a:lnSpc>
                <a:spcPct val="100000"/>
              </a:lnSpc>
              <a:spcBef>
                <a:spcPts val="0"/>
              </a:spcBef>
              <a:spcAft>
                <a:spcPts val="0"/>
              </a:spcAft>
              <a:buSzPts val="7556"/>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7556"/>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7556"/>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p:txBody>
      </p:sp>
      <p:sp>
        <p:nvSpPr>
          <p:cNvPr id="162" name="Google Shape;162;g22c43a1ce33_0_28"/>
          <p:cNvSpPr/>
          <p:nvPr/>
        </p:nvSpPr>
        <p:spPr>
          <a:xfrm>
            <a:off x="4841700" y="1532375"/>
            <a:ext cx="4032360" cy="3170250"/>
          </a:xfrm>
          <a:prstGeom prst="rect">
            <a:avLst/>
          </a:prstGeom>
          <a:noFill/>
          <a:ln w="1524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g22c43a1ce33_0_28"/>
          <p:cNvSpPr/>
          <p:nvPr/>
        </p:nvSpPr>
        <p:spPr>
          <a:xfrm>
            <a:off x="208200" y="1594325"/>
            <a:ext cx="4192426" cy="31702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4" name="Google Shape;164;g22c43a1ce33_0_28"/>
          <p:cNvPicPr preferRelativeResize="0"/>
          <p:nvPr/>
        </p:nvPicPr>
        <p:blipFill rotWithShape="1">
          <a:blip r:embed="rId3">
            <a:alphaModFix/>
          </a:blip>
          <a:srcRect l="5660"/>
          <a:stretch/>
        </p:blipFill>
        <p:spPr>
          <a:xfrm>
            <a:off x="4841700" y="1532375"/>
            <a:ext cx="4032360" cy="3170250"/>
          </a:xfrm>
          <a:prstGeom prst="rect">
            <a:avLst/>
          </a:prstGeom>
          <a:noFill/>
          <a:ln w="152400" cap="flat" cmpd="sng">
            <a:solidFill>
              <a:srgbClr val="00FF00"/>
            </a:solidFill>
            <a:prstDash val="solid"/>
            <a:round/>
            <a:headEnd type="none" w="sm" len="sm"/>
            <a:tailEnd type="none" w="sm" len="sm"/>
          </a:ln>
        </p:spPr>
      </p:pic>
      <p:pic>
        <p:nvPicPr>
          <p:cNvPr id="165" name="Google Shape;165;g22c43a1ce33_0_28"/>
          <p:cNvPicPr preferRelativeResize="0"/>
          <p:nvPr/>
        </p:nvPicPr>
        <p:blipFill rotWithShape="1">
          <a:blip r:embed="rId4">
            <a:alphaModFix/>
          </a:blip>
          <a:srcRect/>
          <a:stretch/>
        </p:blipFill>
        <p:spPr>
          <a:xfrm>
            <a:off x="208200" y="1594325"/>
            <a:ext cx="4192426" cy="3170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g22c43a1ce33_0_34"/>
          <p:cNvPicPr preferRelativeResize="0"/>
          <p:nvPr/>
        </p:nvPicPr>
        <p:blipFill rotWithShape="1">
          <a:blip r:embed="rId3">
            <a:alphaModFix/>
          </a:blip>
          <a:srcRect/>
          <a:stretch/>
        </p:blipFill>
        <p:spPr>
          <a:xfrm>
            <a:off x="152400" y="152400"/>
            <a:ext cx="8839200" cy="4523655"/>
          </a:xfrm>
          <a:prstGeom prst="rect">
            <a:avLst/>
          </a:prstGeom>
          <a:noFill/>
          <a:ln>
            <a:noFill/>
          </a:ln>
        </p:spPr>
      </p:pic>
      <p:sp>
        <p:nvSpPr>
          <p:cNvPr id="171" name="Google Shape;171;g22c43a1ce33_0_34"/>
          <p:cNvSpPr/>
          <p:nvPr/>
        </p:nvSpPr>
        <p:spPr>
          <a:xfrm>
            <a:off x="152400" y="152400"/>
            <a:ext cx="8839200" cy="452365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g22c43a1ce33_0_34"/>
          <p:cNvSpPr/>
          <p:nvPr/>
        </p:nvSpPr>
        <p:spPr>
          <a:xfrm>
            <a:off x="0" y="306375"/>
            <a:ext cx="2100600" cy="954900"/>
          </a:xfrm>
          <a:prstGeom prst="roundRect">
            <a:avLst>
              <a:gd name="adj" fmla="val 16667"/>
            </a:avLst>
          </a:prstGeom>
          <a:noFill/>
          <a:ln w="2286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22c43a1ce33_0_39"/>
          <p:cNvSpPr txBox="1">
            <a:spLocks noGrp="1"/>
          </p:cNvSpPr>
          <p:nvPr>
            <p:ph type="title"/>
          </p:nvPr>
        </p:nvSpPr>
        <p:spPr>
          <a:xfrm>
            <a:off x="405975" y="470400"/>
            <a:ext cx="8114400" cy="4575300"/>
          </a:xfrm>
          <a:prstGeom prst="rect">
            <a:avLst/>
          </a:prstGeom>
          <a:noFill/>
          <a:ln>
            <a:noFill/>
          </a:ln>
        </p:spPr>
        <p:txBody>
          <a:bodyPr spcFirstLastPara="1" wrap="square" lIns="91425" tIns="91425" rIns="91425" bIns="91425" anchor="b" anchorCtr="0">
            <a:normAutofit/>
          </a:bodyPr>
          <a:lstStyle/>
          <a:p>
            <a:pPr marL="457200" lvl="0" indent="-457200" algn="l" rtl="0">
              <a:lnSpc>
                <a:spcPct val="100000"/>
              </a:lnSpc>
              <a:spcBef>
                <a:spcPts val="0"/>
              </a:spcBef>
              <a:spcAft>
                <a:spcPts val="0"/>
              </a:spcAft>
              <a:buClr>
                <a:srgbClr val="00FF00"/>
              </a:buClr>
              <a:buSzPts val="4800"/>
              <a:buFont typeface="Bebas Neue"/>
              <a:buChar char="✅"/>
            </a:pPr>
            <a:r>
              <a:rPr lang="en" sz="4800">
                <a:solidFill>
                  <a:srgbClr val="00FF00"/>
                </a:solidFill>
                <a:latin typeface="Bebas Neue"/>
                <a:ea typeface="Bebas Neue"/>
                <a:cs typeface="Bebas Neue"/>
                <a:sym typeface="Bebas Neue"/>
              </a:rPr>
              <a:t>Like </a:t>
            </a:r>
            <a:endParaRPr sz="4800">
              <a:solidFill>
                <a:srgbClr val="00FF00"/>
              </a:solidFill>
              <a:latin typeface="Bebas Neue"/>
              <a:ea typeface="Bebas Neue"/>
              <a:cs typeface="Bebas Neue"/>
              <a:sym typeface="Bebas Neue"/>
            </a:endParaRPr>
          </a:p>
          <a:p>
            <a:pPr marL="0" lvl="0" indent="0" algn="l" rtl="0">
              <a:lnSpc>
                <a:spcPct val="100000"/>
              </a:lnSpc>
              <a:spcBef>
                <a:spcPts val="0"/>
              </a:spcBef>
              <a:spcAft>
                <a:spcPts val="0"/>
              </a:spcAft>
              <a:buSzPts val="6800"/>
              <a:buNone/>
            </a:pPr>
            <a:r>
              <a:rPr lang="en" sz="4800">
                <a:solidFill>
                  <a:srgbClr val="00FF00"/>
                </a:solidFill>
                <a:latin typeface="Bebas Neue"/>
                <a:ea typeface="Bebas Neue"/>
                <a:cs typeface="Bebas Neue"/>
                <a:sym typeface="Bebas Neue"/>
              </a:rPr>
              <a:t>this</a:t>
            </a:r>
            <a:endParaRPr sz="4800">
              <a:solidFill>
                <a:srgbClr val="00FF00"/>
              </a:solidFill>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p:txBody>
      </p:sp>
      <p:sp>
        <p:nvSpPr>
          <p:cNvPr id="178" name="Google Shape;178;g22c43a1ce33_0_39"/>
          <p:cNvSpPr txBox="1"/>
          <p:nvPr/>
        </p:nvSpPr>
        <p:spPr>
          <a:xfrm>
            <a:off x="1156575" y="4281600"/>
            <a:ext cx="6613200" cy="769500"/>
          </a:xfrm>
          <a:prstGeom prst="rect">
            <a:avLst/>
          </a:prstGeom>
          <a:noFill/>
          <a:ln>
            <a:noFill/>
          </a:ln>
        </p:spPr>
        <p:txBody>
          <a:bodyPr spcFirstLastPara="1" wrap="square" lIns="91425" tIns="91425" rIns="91425" bIns="91425" anchor="b" anchorCtr="0">
            <a:spAutoFit/>
          </a:bodyPr>
          <a:lstStyle/>
          <a:p>
            <a:pPr marL="0" marR="0" lvl="0" indent="0" algn="ctr" rtl="0">
              <a:lnSpc>
                <a:spcPct val="100000"/>
              </a:lnSpc>
              <a:spcBef>
                <a:spcPts val="0"/>
              </a:spcBef>
              <a:spcAft>
                <a:spcPts val="0"/>
              </a:spcAft>
              <a:buClr>
                <a:srgbClr val="000000"/>
              </a:buClr>
              <a:buSzPts val="2200"/>
              <a:buFont typeface="Arial"/>
              <a:buNone/>
            </a:pPr>
            <a:r>
              <a:rPr lang="en" sz="1900" u="sng">
                <a:solidFill>
                  <a:schemeClr val="hlink"/>
                </a:solidFill>
                <a:highlight>
                  <a:schemeClr val="lt1"/>
                </a:highlight>
                <a:latin typeface="Bebas Neue"/>
                <a:ea typeface="Bebas Neue"/>
                <a:cs typeface="Bebas Neue"/>
                <a:sym typeface="Bebas Neue"/>
                <a:hlinkClick r:id="rId3"/>
              </a:rPr>
              <a:t>https://www.dropbox.com/s/o7aaphbglzvswkr/Screen%20Recording%202023-09-19%20at%201.52.23%20AM.mov?dl=0</a:t>
            </a:r>
            <a:endParaRPr sz="1900" b="0" i="0" u="none" strike="noStrike" cap="none">
              <a:solidFill>
                <a:srgbClr val="000000"/>
              </a:solidFill>
              <a:latin typeface="Proxima Nova"/>
              <a:ea typeface="Proxima Nova"/>
              <a:cs typeface="Proxima Nova"/>
              <a:sym typeface="Proxima Nova"/>
            </a:endParaRPr>
          </a:p>
        </p:txBody>
      </p:sp>
      <p:sp>
        <p:nvSpPr>
          <p:cNvPr id="179" name="Google Shape;179;g22c43a1ce33_0_39"/>
          <p:cNvSpPr/>
          <p:nvPr/>
        </p:nvSpPr>
        <p:spPr>
          <a:xfrm>
            <a:off x="2172950" y="215400"/>
            <a:ext cx="4798099" cy="414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0" name="Google Shape;180;g22c43a1ce33_0_39"/>
          <p:cNvPicPr preferRelativeResize="0"/>
          <p:nvPr/>
        </p:nvPicPr>
        <p:blipFill rotWithShape="1">
          <a:blip r:embed="rId4">
            <a:alphaModFix/>
          </a:blip>
          <a:srcRect/>
          <a:stretch/>
        </p:blipFill>
        <p:spPr>
          <a:xfrm>
            <a:off x="4157975" y="93500"/>
            <a:ext cx="4798099" cy="4141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22c43a1ce33_0_45"/>
          <p:cNvSpPr txBox="1">
            <a:spLocks noGrp="1"/>
          </p:cNvSpPr>
          <p:nvPr>
            <p:ph type="title"/>
          </p:nvPr>
        </p:nvSpPr>
        <p:spPr>
          <a:xfrm>
            <a:off x="775175" y="284100"/>
            <a:ext cx="8114400" cy="45753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sz="4800">
                <a:solidFill>
                  <a:srgbClr val="FF0000"/>
                </a:solidFill>
                <a:latin typeface="Bebas Neue"/>
                <a:ea typeface="Bebas Neue"/>
                <a:cs typeface="Bebas Neue"/>
                <a:sym typeface="Bebas Neue"/>
              </a:rPr>
              <a:t>Not like this</a:t>
            </a:r>
            <a:r>
              <a:rPr lang="en" sz="4800">
                <a:latin typeface="Bebas Neue"/>
                <a:ea typeface="Bebas Neue"/>
                <a:cs typeface="Bebas Neue"/>
                <a:sym typeface="Bebas Neue"/>
              </a:rPr>
              <a:t> </a:t>
            </a: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p:txBody>
      </p:sp>
      <p:sp>
        <p:nvSpPr>
          <p:cNvPr id="186" name="Google Shape;186;g22c43a1ce33_0_45"/>
          <p:cNvSpPr txBox="1"/>
          <p:nvPr/>
        </p:nvSpPr>
        <p:spPr>
          <a:xfrm>
            <a:off x="247775" y="3942900"/>
            <a:ext cx="5166000" cy="769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 sz="1900" u="sng">
                <a:solidFill>
                  <a:schemeClr val="hlink"/>
                </a:solidFill>
                <a:highlight>
                  <a:schemeClr val="lt1"/>
                </a:highlight>
                <a:latin typeface="Bebas Neue"/>
                <a:ea typeface="Bebas Neue"/>
                <a:cs typeface="Bebas Neue"/>
                <a:sym typeface="Bebas Neue"/>
                <a:hlinkClick r:id="rId3"/>
              </a:rPr>
              <a:t>https://www.dropbox.com/s/o7aaphbglzvswkr/Screen%20Recording%202023-09-19%20at%201.52.23%20AM.mov?dl=0</a:t>
            </a:r>
            <a:endParaRPr sz="1900" b="0" i="0" u="none" strike="noStrike" cap="none">
              <a:solidFill>
                <a:srgbClr val="000000"/>
              </a:solidFill>
              <a:highlight>
                <a:schemeClr val="lt1"/>
              </a:highlight>
              <a:latin typeface="Bebas Neue"/>
              <a:ea typeface="Bebas Neue"/>
              <a:cs typeface="Bebas Neue"/>
              <a:sym typeface="Bebas Neue"/>
            </a:endParaRPr>
          </a:p>
        </p:txBody>
      </p:sp>
      <p:sp>
        <p:nvSpPr>
          <p:cNvPr id="187" name="Google Shape;187;g22c43a1ce33_0_45"/>
          <p:cNvSpPr/>
          <p:nvPr/>
        </p:nvSpPr>
        <p:spPr>
          <a:xfrm>
            <a:off x="3818822" y="514150"/>
            <a:ext cx="4511450" cy="382130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g22c43a1ce33_0_45"/>
          <p:cNvSpPr/>
          <p:nvPr/>
        </p:nvSpPr>
        <p:spPr>
          <a:xfrm>
            <a:off x="497950" y="1000400"/>
            <a:ext cx="2747100" cy="2848800"/>
          </a:xfrm>
          <a:prstGeom prst="mathMultiply">
            <a:avLst>
              <a:gd name="adj1" fmla="val 23520"/>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9" name="Google Shape;189;g22c43a1ce33_0_45"/>
          <p:cNvPicPr preferRelativeResize="0"/>
          <p:nvPr/>
        </p:nvPicPr>
        <p:blipFill rotWithShape="1">
          <a:blip r:embed="rId4">
            <a:alphaModFix/>
          </a:blip>
          <a:srcRect/>
          <a:stretch/>
        </p:blipFill>
        <p:spPr>
          <a:xfrm>
            <a:off x="4472922" y="284100"/>
            <a:ext cx="4511450" cy="38213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22c43a1ce33_0_52"/>
          <p:cNvSpPr txBox="1">
            <a:spLocks noGrp="1"/>
          </p:cNvSpPr>
          <p:nvPr>
            <p:ph type="title"/>
          </p:nvPr>
        </p:nvSpPr>
        <p:spPr>
          <a:xfrm>
            <a:off x="402125" y="226825"/>
            <a:ext cx="8114400" cy="45753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141666"/>
              <a:buNone/>
            </a:pPr>
            <a:endParaRPr sz="4800">
              <a:latin typeface="Bebas Neue"/>
              <a:ea typeface="Bebas Neue"/>
              <a:cs typeface="Bebas Neue"/>
              <a:sym typeface="Bebas Neue"/>
            </a:endParaRPr>
          </a:p>
          <a:p>
            <a:pPr marL="0" lvl="0" indent="0" algn="l" rtl="0">
              <a:lnSpc>
                <a:spcPct val="100000"/>
              </a:lnSpc>
              <a:spcBef>
                <a:spcPts val="0"/>
              </a:spcBef>
              <a:spcAft>
                <a:spcPts val="0"/>
              </a:spcAft>
              <a:buSzPct val="141666"/>
              <a:buNone/>
            </a:pPr>
            <a:endParaRPr sz="4800">
              <a:latin typeface="Bebas Neue"/>
              <a:ea typeface="Bebas Neue"/>
              <a:cs typeface="Bebas Neue"/>
              <a:sym typeface="Bebas Neue"/>
            </a:endParaRPr>
          </a:p>
          <a:p>
            <a:pPr marL="457200" lvl="0" indent="-426718" algn="l" rtl="0">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You can use Scratch to </a:t>
            </a:r>
            <a:r>
              <a:rPr lang="en" sz="4800">
                <a:solidFill>
                  <a:srgbClr val="00FF00"/>
                </a:solidFill>
                <a:latin typeface="Bebas Neue"/>
                <a:ea typeface="Bebas Neue"/>
                <a:cs typeface="Bebas Neue"/>
                <a:sym typeface="Bebas Neue"/>
              </a:rPr>
              <a:t>enhance </a:t>
            </a:r>
            <a:r>
              <a:rPr lang="en" sz="4800">
                <a:latin typeface="Bebas Neue"/>
                <a:ea typeface="Bebas Neue"/>
                <a:cs typeface="Bebas Neue"/>
                <a:sym typeface="Bebas Neue"/>
              </a:rPr>
              <a:t>your animation</a:t>
            </a:r>
            <a:endParaRPr sz="4800">
              <a:latin typeface="Bebas Neue"/>
              <a:ea typeface="Bebas Neue"/>
              <a:cs typeface="Bebas Neue"/>
              <a:sym typeface="Bebas Neue"/>
            </a:endParaRPr>
          </a:p>
          <a:p>
            <a:pPr marL="0" lvl="0" indent="0" algn="l" rtl="0">
              <a:lnSpc>
                <a:spcPct val="100000"/>
              </a:lnSpc>
              <a:spcBef>
                <a:spcPts val="0"/>
              </a:spcBef>
              <a:spcAft>
                <a:spcPts val="0"/>
              </a:spcAft>
              <a:buSzPct val="157407"/>
              <a:buNone/>
            </a:pPr>
            <a:endParaRPr sz="4800">
              <a:latin typeface="Bebas Neue"/>
              <a:ea typeface="Bebas Neue"/>
              <a:cs typeface="Bebas Neue"/>
              <a:sym typeface="Bebas Neue"/>
            </a:endParaRPr>
          </a:p>
          <a:p>
            <a:pPr marL="457200" lvl="0" indent="-426718" algn="l" rtl="0">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aLL ADDITIONAL DETAILS MUST BE </a:t>
            </a:r>
            <a:r>
              <a:rPr lang="en" sz="4800">
                <a:solidFill>
                  <a:srgbClr val="00FF00"/>
                </a:solidFill>
                <a:latin typeface="Bebas Neue"/>
                <a:ea typeface="Bebas Neue"/>
                <a:cs typeface="Bebas Neue"/>
                <a:sym typeface="Bebas Neue"/>
              </a:rPr>
              <a:t>RELEVANT</a:t>
            </a:r>
            <a:r>
              <a:rPr lang="en" sz="4800">
                <a:latin typeface="Bebas Neue"/>
                <a:ea typeface="Bebas Neue"/>
                <a:cs typeface="Bebas Neue"/>
                <a:sym typeface="Bebas Neue"/>
              </a:rPr>
              <a:t>!</a:t>
            </a:r>
            <a:endParaRPr sz="4800">
              <a:latin typeface="Bebas Neue"/>
              <a:ea typeface="Bebas Neue"/>
              <a:cs typeface="Bebas Neue"/>
              <a:sym typeface="Bebas Neue"/>
            </a:endParaRPr>
          </a:p>
          <a:p>
            <a:pPr marL="0" lvl="0" indent="0" algn="l" rtl="0">
              <a:lnSpc>
                <a:spcPct val="100000"/>
              </a:lnSpc>
              <a:spcBef>
                <a:spcPts val="0"/>
              </a:spcBef>
              <a:spcAft>
                <a:spcPts val="0"/>
              </a:spcAft>
              <a:buSzPct val="141666"/>
              <a:buNone/>
            </a:pPr>
            <a:endParaRPr sz="4800">
              <a:latin typeface="Bebas Neue"/>
              <a:ea typeface="Bebas Neue"/>
              <a:cs typeface="Bebas Neue"/>
              <a:sym typeface="Bebas Neue"/>
            </a:endParaRPr>
          </a:p>
          <a:p>
            <a:pPr marL="0" lvl="0" indent="0" algn="l" rtl="0">
              <a:lnSpc>
                <a:spcPct val="100000"/>
              </a:lnSpc>
              <a:spcBef>
                <a:spcPts val="0"/>
              </a:spcBef>
              <a:spcAft>
                <a:spcPts val="0"/>
              </a:spcAft>
              <a:buSzPct val="141666"/>
              <a:buNone/>
            </a:pPr>
            <a:endParaRPr sz="4800">
              <a:latin typeface="Bebas Neue"/>
              <a:ea typeface="Bebas Neue"/>
              <a:cs typeface="Bebas Neue"/>
              <a:sym typeface="Bebas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22c43a1ce33_0_56"/>
          <p:cNvSpPr txBox="1">
            <a:spLocks noGrp="1"/>
          </p:cNvSpPr>
          <p:nvPr>
            <p:ph type="title"/>
          </p:nvPr>
        </p:nvSpPr>
        <p:spPr>
          <a:xfrm>
            <a:off x="775175" y="284100"/>
            <a:ext cx="2211300" cy="4575300"/>
          </a:xfrm>
          <a:prstGeom prst="rect">
            <a:avLst/>
          </a:prstGeom>
          <a:noFill/>
          <a:ln>
            <a:noFill/>
          </a:ln>
        </p:spPr>
        <p:txBody>
          <a:bodyPr spcFirstLastPara="1" wrap="square" lIns="91425" tIns="91425" rIns="91425" bIns="91425" anchor="b" anchorCtr="0">
            <a:normAutofit fontScale="90000"/>
          </a:bodyPr>
          <a:lstStyle/>
          <a:p>
            <a:pPr marL="457200" lvl="0" indent="-396238" algn="l" rtl="0">
              <a:lnSpc>
                <a:spcPct val="100000"/>
              </a:lnSpc>
              <a:spcBef>
                <a:spcPts val="0"/>
              </a:spcBef>
              <a:spcAft>
                <a:spcPts val="0"/>
              </a:spcAft>
              <a:buClr>
                <a:srgbClr val="00FF00"/>
              </a:buClr>
              <a:buSzPct val="100000"/>
              <a:buFont typeface="Bebas Neue"/>
              <a:buChar char="✅"/>
            </a:pPr>
            <a:r>
              <a:rPr lang="en" sz="4800">
                <a:solidFill>
                  <a:srgbClr val="00FF00"/>
                </a:solidFill>
                <a:latin typeface="Bebas Neue"/>
                <a:ea typeface="Bebas Neue"/>
                <a:cs typeface="Bebas Neue"/>
                <a:sym typeface="Bebas Neue"/>
              </a:rPr>
              <a:t>Like this: </a:t>
            </a:r>
            <a:endParaRPr sz="4800">
              <a:solidFill>
                <a:srgbClr val="00FF00"/>
              </a:solidFill>
              <a:highlight>
                <a:schemeClr val="lt1"/>
              </a:highlight>
              <a:latin typeface="Bebas Neue"/>
              <a:ea typeface="Bebas Neue"/>
              <a:cs typeface="Bebas Neue"/>
              <a:sym typeface="Bebas Neue"/>
            </a:endParaRPr>
          </a:p>
          <a:p>
            <a:pPr marL="0" lvl="0" indent="0" algn="l" rtl="0">
              <a:lnSpc>
                <a:spcPct val="100000"/>
              </a:lnSpc>
              <a:spcBef>
                <a:spcPts val="0"/>
              </a:spcBef>
              <a:spcAft>
                <a:spcPts val="0"/>
              </a:spcAft>
              <a:buSzPct val="141666"/>
              <a:buNone/>
            </a:pPr>
            <a:endParaRPr sz="4800">
              <a:solidFill>
                <a:srgbClr val="00FF00"/>
              </a:solidFill>
              <a:highlight>
                <a:schemeClr val="lt1"/>
              </a:highlight>
              <a:latin typeface="Bebas Neue"/>
              <a:ea typeface="Bebas Neue"/>
              <a:cs typeface="Bebas Neue"/>
              <a:sym typeface="Bebas Neue"/>
            </a:endParaRPr>
          </a:p>
          <a:p>
            <a:pPr marL="0" lvl="0" indent="0" algn="l" rtl="0">
              <a:lnSpc>
                <a:spcPct val="100000"/>
              </a:lnSpc>
              <a:spcBef>
                <a:spcPts val="0"/>
              </a:spcBef>
              <a:spcAft>
                <a:spcPts val="0"/>
              </a:spcAft>
              <a:buSzPct val="141666"/>
              <a:buNone/>
            </a:pPr>
            <a:endParaRPr sz="4800">
              <a:latin typeface="Bebas Neue"/>
              <a:ea typeface="Bebas Neue"/>
              <a:cs typeface="Bebas Neue"/>
              <a:sym typeface="Bebas Neue"/>
            </a:endParaRPr>
          </a:p>
          <a:p>
            <a:pPr marL="0" lvl="0" indent="0" algn="l" rtl="0">
              <a:lnSpc>
                <a:spcPct val="100000"/>
              </a:lnSpc>
              <a:spcBef>
                <a:spcPts val="0"/>
              </a:spcBef>
              <a:spcAft>
                <a:spcPts val="0"/>
              </a:spcAft>
              <a:buSzPct val="141666"/>
              <a:buNone/>
            </a:pPr>
            <a:endParaRPr sz="4800">
              <a:latin typeface="Bebas Neue"/>
              <a:ea typeface="Bebas Neue"/>
              <a:cs typeface="Bebas Neue"/>
              <a:sym typeface="Bebas Neue"/>
            </a:endParaRPr>
          </a:p>
          <a:p>
            <a:pPr marL="0" lvl="0" indent="0" algn="l" rtl="0">
              <a:lnSpc>
                <a:spcPct val="100000"/>
              </a:lnSpc>
              <a:spcBef>
                <a:spcPts val="0"/>
              </a:spcBef>
              <a:spcAft>
                <a:spcPts val="0"/>
              </a:spcAft>
              <a:buSzPct val="141666"/>
              <a:buNone/>
            </a:pPr>
            <a:endParaRPr sz="4800">
              <a:latin typeface="Bebas Neue"/>
              <a:ea typeface="Bebas Neue"/>
              <a:cs typeface="Bebas Neue"/>
              <a:sym typeface="Bebas Neue"/>
            </a:endParaRPr>
          </a:p>
          <a:p>
            <a:pPr marL="0" lvl="0" indent="0" algn="l" rtl="0">
              <a:lnSpc>
                <a:spcPct val="100000"/>
              </a:lnSpc>
              <a:spcBef>
                <a:spcPts val="0"/>
              </a:spcBef>
              <a:spcAft>
                <a:spcPts val="0"/>
              </a:spcAft>
              <a:buSzPct val="141666"/>
              <a:buNone/>
            </a:pPr>
            <a:endParaRPr sz="4800">
              <a:latin typeface="Bebas Neue"/>
              <a:ea typeface="Bebas Neue"/>
              <a:cs typeface="Bebas Neue"/>
              <a:sym typeface="Bebas Neue"/>
            </a:endParaRPr>
          </a:p>
        </p:txBody>
      </p:sp>
      <p:sp>
        <p:nvSpPr>
          <p:cNvPr id="200" name="Google Shape;200;g22c43a1ce33_0_56"/>
          <p:cNvSpPr txBox="1"/>
          <p:nvPr/>
        </p:nvSpPr>
        <p:spPr>
          <a:xfrm>
            <a:off x="1266350" y="4522500"/>
            <a:ext cx="6613200" cy="523200"/>
          </a:xfrm>
          <a:prstGeom prst="rect">
            <a:avLst/>
          </a:prstGeom>
          <a:noFill/>
          <a:ln>
            <a:noFill/>
          </a:ln>
        </p:spPr>
        <p:txBody>
          <a:bodyPr spcFirstLastPara="1" wrap="square" lIns="91425" tIns="91425" rIns="91425" bIns="91425" anchor="b" anchorCtr="0">
            <a:spAutoFit/>
          </a:bodyPr>
          <a:lstStyle/>
          <a:p>
            <a:pPr marL="0" marR="0" lvl="0" indent="0" algn="ctr"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Proxima Nova"/>
              <a:ea typeface="Proxima Nova"/>
              <a:cs typeface="Proxima Nova"/>
              <a:sym typeface="Proxima Nova"/>
            </a:endParaRPr>
          </a:p>
        </p:txBody>
      </p:sp>
      <p:sp>
        <p:nvSpPr>
          <p:cNvPr id="201" name="Google Shape;201;g22c43a1ce33_0_56">
            <a:hlinkClick r:id="rId3"/>
          </p:cNvPr>
          <p:cNvSpPr/>
          <p:nvPr/>
        </p:nvSpPr>
        <p:spPr>
          <a:xfrm>
            <a:off x="3683398" y="518475"/>
            <a:ext cx="4261799" cy="34755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g22c43a1ce33_0_56"/>
          <p:cNvSpPr txBox="1"/>
          <p:nvPr/>
        </p:nvSpPr>
        <p:spPr>
          <a:xfrm>
            <a:off x="1177150" y="4281600"/>
            <a:ext cx="6613200" cy="861900"/>
          </a:xfrm>
          <a:prstGeom prst="rect">
            <a:avLst/>
          </a:prstGeom>
          <a:noFill/>
          <a:ln>
            <a:noFill/>
          </a:ln>
        </p:spPr>
        <p:txBody>
          <a:bodyPr spcFirstLastPara="1" wrap="square" lIns="91425" tIns="91425" rIns="91425" bIns="91425" anchor="b" anchorCtr="0">
            <a:spAutoFit/>
          </a:bodyPr>
          <a:lstStyle/>
          <a:p>
            <a:pPr marL="0" marR="0" lvl="0" indent="0" algn="ctr" rtl="0">
              <a:lnSpc>
                <a:spcPct val="100000"/>
              </a:lnSpc>
              <a:spcBef>
                <a:spcPts val="0"/>
              </a:spcBef>
              <a:spcAft>
                <a:spcPts val="0"/>
              </a:spcAft>
              <a:buClr>
                <a:srgbClr val="000000"/>
              </a:buClr>
              <a:buSzPts val="2200"/>
              <a:buFont typeface="Arial"/>
              <a:buNone/>
            </a:pPr>
            <a:r>
              <a:rPr lang="en" sz="2200" u="sng">
                <a:solidFill>
                  <a:schemeClr val="hlink"/>
                </a:solidFill>
                <a:highlight>
                  <a:srgbClr val="FFFFFF"/>
                </a:highlight>
                <a:latin typeface="Bebas Neue"/>
                <a:ea typeface="Bebas Neue"/>
                <a:cs typeface="Bebas Neue"/>
                <a:sym typeface="Bebas Neue"/>
                <a:hlinkClick r:id="rId4"/>
              </a:rPr>
              <a:t>https://www.dropbox.com/s/nh93dmdkphd4n0z/Screen%20Recording%202023-09-19%20at%201.45.13%20AM.mov?dl=0</a:t>
            </a:r>
            <a:endParaRPr sz="2200" b="0" i="0" u="none" strike="noStrike" cap="none">
              <a:solidFill>
                <a:srgbClr val="000000"/>
              </a:solidFill>
              <a:latin typeface="Proxima Nova"/>
              <a:ea typeface="Proxima Nova"/>
              <a:cs typeface="Proxima Nova"/>
              <a:sym typeface="Proxima Nova"/>
            </a:endParaRPr>
          </a:p>
        </p:txBody>
      </p:sp>
      <p:pic>
        <p:nvPicPr>
          <p:cNvPr id="203" name="Google Shape;203;g22c43a1ce33_0_56"/>
          <p:cNvPicPr preferRelativeResize="0"/>
          <p:nvPr/>
        </p:nvPicPr>
        <p:blipFill>
          <a:blip r:embed="rId5">
            <a:alphaModFix/>
          </a:blip>
          <a:stretch>
            <a:fillRect/>
          </a:stretch>
        </p:blipFill>
        <p:spPr>
          <a:xfrm>
            <a:off x="3888329" y="432825"/>
            <a:ext cx="4428349" cy="35611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22c43a1ce33_0_62"/>
          <p:cNvSpPr txBox="1">
            <a:spLocks noGrp="1"/>
          </p:cNvSpPr>
          <p:nvPr>
            <p:ph type="title"/>
          </p:nvPr>
        </p:nvSpPr>
        <p:spPr>
          <a:xfrm>
            <a:off x="402125" y="226825"/>
            <a:ext cx="8114400" cy="45753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sz="4800">
                <a:latin typeface="Bebas Neue"/>
                <a:ea typeface="Bebas Neue"/>
                <a:cs typeface="Bebas Neue"/>
                <a:sym typeface="Bebas Neue"/>
              </a:rPr>
              <a:t>However!</a:t>
            </a: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457200" lvl="0" indent="-457200" algn="l" rtl="0">
              <a:lnSpc>
                <a:spcPct val="100000"/>
              </a:lnSpc>
              <a:spcBef>
                <a:spcPts val="0"/>
              </a:spcBef>
              <a:spcAft>
                <a:spcPts val="0"/>
              </a:spcAft>
              <a:buSzPts val="4800"/>
              <a:buFont typeface="Bebas Neue"/>
              <a:buChar char="❏"/>
            </a:pPr>
            <a:r>
              <a:rPr lang="en" sz="4800">
                <a:latin typeface="Bebas Neue"/>
                <a:ea typeface="Bebas Neue"/>
                <a:cs typeface="Bebas Neue"/>
                <a:sym typeface="Bebas Neue"/>
              </a:rPr>
              <a:t>Too many visuals can be </a:t>
            </a:r>
            <a:r>
              <a:rPr lang="en" sz="4800">
                <a:solidFill>
                  <a:srgbClr val="CC0000"/>
                </a:solidFill>
                <a:latin typeface="Bebas Neue"/>
                <a:ea typeface="Bebas Neue"/>
                <a:cs typeface="Bebas Neue"/>
                <a:sym typeface="Bebas Neue"/>
              </a:rPr>
              <a:t>confusing</a:t>
            </a:r>
            <a:endParaRPr sz="4800">
              <a:solidFill>
                <a:srgbClr val="CC0000"/>
              </a:solidFill>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13236790196_0_0"/>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Reminder for Teachers</a:t>
            </a:r>
            <a:endParaRPr/>
          </a:p>
        </p:txBody>
      </p:sp>
      <p:sp>
        <p:nvSpPr>
          <p:cNvPr id="74" name="Google Shape;74;g13236790196_0_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Prior to beginning this Unit, be sure to </a:t>
            </a:r>
            <a:r>
              <a:rPr lang="en" b="1"/>
              <a:t>assign your students a story in CoCo</a:t>
            </a:r>
            <a:r>
              <a:rPr lang="en"/>
              <a:t>, using </a:t>
            </a:r>
            <a:r>
              <a:rPr lang="en" b="1"/>
              <a:t>Level 5.</a:t>
            </a:r>
            <a:r>
              <a:rPr lang="en"/>
              <a:t> </a:t>
            </a: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r>
              <a:rPr lang="en" b="1"/>
              <a:t>Please use the following naming strategy for assigning the story in CoCo</a:t>
            </a:r>
            <a:r>
              <a:rPr lang="en"/>
              <a:t>:</a:t>
            </a:r>
            <a:endParaRPr/>
          </a:p>
          <a:p>
            <a:pPr marL="0" lvl="0" indent="0" algn="l" rtl="0">
              <a:lnSpc>
                <a:spcPct val="115000"/>
              </a:lnSpc>
              <a:spcBef>
                <a:spcPts val="0"/>
              </a:spcBef>
              <a:spcAft>
                <a:spcPts val="0"/>
              </a:spcAft>
              <a:buSzPts val="1800"/>
              <a:buNone/>
            </a:pPr>
            <a:r>
              <a:rPr lang="en"/>
              <a:t>“Unit # + Descriptor”, for example, “Unit 4 Summary”</a:t>
            </a: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r>
              <a:rPr lang="en" b="1"/>
              <a:t>Students should use the same naming strategy for their final Scratch Project: </a:t>
            </a:r>
            <a:endParaRPr b="1"/>
          </a:p>
          <a:p>
            <a:pPr marL="0" lvl="0" indent="0" algn="l" rtl="0">
              <a:lnSpc>
                <a:spcPct val="115000"/>
              </a:lnSpc>
              <a:spcBef>
                <a:spcPts val="0"/>
              </a:spcBef>
              <a:spcAft>
                <a:spcPts val="0"/>
              </a:spcAft>
              <a:buSzPts val="1800"/>
              <a:buNone/>
            </a:pPr>
            <a:r>
              <a:rPr lang="en"/>
              <a:t>“Student Name + Unit # + Descriptor”, for example, “John’s Unit 4 Summary”</a:t>
            </a: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22c43a1ce33_0_66"/>
          <p:cNvSpPr txBox="1">
            <a:spLocks noGrp="1"/>
          </p:cNvSpPr>
          <p:nvPr>
            <p:ph type="title"/>
          </p:nvPr>
        </p:nvSpPr>
        <p:spPr>
          <a:xfrm>
            <a:off x="131300" y="194050"/>
            <a:ext cx="8114400" cy="45753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sz="4800">
                <a:solidFill>
                  <a:srgbClr val="FF0000"/>
                </a:solidFill>
                <a:latin typeface="Bebas Neue"/>
                <a:ea typeface="Bebas Neue"/>
                <a:cs typeface="Bebas Neue"/>
                <a:sym typeface="Bebas Neue"/>
              </a:rPr>
              <a:t>Not like this</a:t>
            </a:r>
            <a:r>
              <a:rPr lang="en" sz="4800">
                <a:latin typeface="Bebas Neue"/>
                <a:ea typeface="Bebas Neue"/>
                <a:cs typeface="Bebas Neue"/>
                <a:sym typeface="Bebas Neue"/>
              </a:rPr>
              <a:t> </a:t>
            </a: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p:txBody>
      </p:sp>
      <p:sp>
        <p:nvSpPr>
          <p:cNvPr id="214" name="Google Shape;214;g22c43a1ce33_0_66"/>
          <p:cNvSpPr txBox="1"/>
          <p:nvPr/>
        </p:nvSpPr>
        <p:spPr>
          <a:xfrm>
            <a:off x="981150" y="4152450"/>
            <a:ext cx="5166000" cy="1108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 sz="2000" u="sng">
                <a:solidFill>
                  <a:schemeClr val="hlink"/>
                </a:solidFill>
                <a:highlight>
                  <a:schemeClr val="lt1"/>
                </a:highlight>
                <a:latin typeface="Bebas Neue"/>
                <a:ea typeface="Bebas Neue"/>
                <a:cs typeface="Bebas Neue"/>
                <a:sym typeface="Bebas Neue"/>
                <a:hlinkClick r:id="rId3"/>
              </a:rPr>
              <a:t>https://www.dropbox.com/s/o7aaphbglzvswkr/Screen%20Recording%202023-09-19%20at%201.52.23%20AM.mov?dl=0</a:t>
            </a:r>
            <a:endParaRPr sz="2000" b="0" i="0" u="none" strike="noStrike" cap="none">
              <a:solidFill>
                <a:srgbClr val="000000"/>
              </a:solidFill>
              <a:highlight>
                <a:schemeClr val="lt1"/>
              </a:highlight>
              <a:latin typeface="Bebas Neue"/>
              <a:ea typeface="Bebas Neue"/>
              <a:cs typeface="Bebas Neue"/>
              <a:sym typeface="Bebas Neue"/>
            </a:endParaRPr>
          </a:p>
        </p:txBody>
      </p:sp>
      <p:sp>
        <p:nvSpPr>
          <p:cNvPr id="215" name="Google Shape;215;g22c43a1ce33_0_66"/>
          <p:cNvSpPr/>
          <p:nvPr/>
        </p:nvSpPr>
        <p:spPr>
          <a:xfrm>
            <a:off x="3890125" y="104913"/>
            <a:ext cx="5166000" cy="429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g22c43a1ce33_0_66"/>
          <p:cNvSpPr/>
          <p:nvPr/>
        </p:nvSpPr>
        <p:spPr>
          <a:xfrm>
            <a:off x="-221625" y="757750"/>
            <a:ext cx="3900000" cy="3447900"/>
          </a:xfrm>
          <a:prstGeom prst="mathMultiply">
            <a:avLst>
              <a:gd name="adj1" fmla="val 23520"/>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7" name="Google Shape;217;g22c43a1ce33_0_66"/>
          <p:cNvPicPr preferRelativeResize="0"/>
          <p:nvPr/>
        </p:nvPicPr>
        <p:blipFill>
          <a:blip r:embed="rId4">
            <a:alphaModFix/>
          </a:blip>
          <a:stretch>
            <a:fillRect/>
          </a:stretch>
        </p:blipFill>
        <p:spPr>
          <a:xfrm>
            <a:off x="4165398" y="435650"/>
            <a:ext cx="4615451" cy="36333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f4209a6168_0_0"/>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Naming your Scratch Animation</a:t>
            </a:r>
            <a:endParaRPr/>
          </a:p>
        </p:txBody>
      </p:sp>
      <p:sp>
        <p:nvSpPr>
          <p:cNvPr id="223" name="Google Shape;223;gf4209a6168_0_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When you create your animation in Scratch, please name it using the following formula:</a:t>
            </a:r>
            <a:endParaRPr/>
          </a:p>
          <a:p>
            <a:pPr marL="0" lvl="0" indent="0" algn="l" rtl="0">
              <a:lnSpc>
                <a:spcPct val="115000"/>
              </a:lnSpc>
              <a:spcBef>
                <a:spcPts val="0"/>
              </a:spcBef>
              <a:spcAft>
                <a:spcPts val="0"/>
              </a:spcAft>
              <a:buSzPts val="1800"/>
              <a:buNone/>
            </a:pPr>
            <a:endParaRPr/>
          </a:p>
          <a:p>
            <a:pPr marL="457200" lvl="0" indent="-342900" algn="l" rtl="0">
              <a:lnSpc>
                <a:spcPct val="115000"/>
              </a:lnSpc>
              <a:spcBef>
                <a:spcPts val="0"/>
              </a:spcBef>
              <a:spcAft>
                <a:spcPts val="0"/>
              </a:spcAft>
              <a:buSzPts val="1800"/>
              <a:buChar char="●"/>
            </a:pPr>
            <a:r>
              <a:rPr lang="en" b="1"/>
              <a:t>Your Name</a:t>
            </a:r>
            <a:r>
              <a:rPr lang="en"/>
              <a:t> + </a:t>
            </a:r>
            <a:r>
              <a:rPr lang="en" b="1"/>
              <a:t>Unit #</a:t>
            </a:r>
            <a:r>
              <a:rPr lang="en"/>
              <a:t> + </a:t>
            </a:r>
            <a:r>
              <a:rPr lang="en" b="1"/>
              <a:t>Topic</a:t>
            </a:r>
            <a:endParaRPr b="1"/>
          </a:p>
          <a:p>
            <a:pPr marL="457200" lvl="0" indent="-342900" algn="l" rtl="0">
              <a:lnSpc>
                <a:spcPct val="115000"/>
              </a:lnSpc>
              <a:spcBef>
                <a:spcPts val="1000"/>
              </a:spcBef>
              <a:spcAft>
                <a:spcPts val="0"/>
              </a:spcAft>
              <a:buSzPts val="1800"/>
              <a:buChar char="●"/>
            </a:pPr>
            <a:r>
              <a:rPr lang="en"/>
              <a:t>For example:</a:t>
            </a:r>
            <a:endParaRPr/>
          </a:p>
          <a:p>
            <a:pPr marL="1371600" lvl="1" indent="-330200" algn="l" rtl="0">
              <a:lnSpc>
                <a:spcPct val="115000"/>
              </a:lnSpc>
              <a:spcBef>
                <a:spcPts val="1000"/>
              </a:spcBef>
              <a:spcAft>
                <a:spcPts val="1000"/>
              </a:spcAft>
              <a:buSzPts val="1600"/>
              <a:buChar char="○"/>
            </a:pPr>
            <a:r>
              <a:rPr lang="en" sz="1600"/>
              <a:t>“Johnny Unit 4 Summary”</a:t>
            </a:r>
            <a:endParaRPr sz="16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1317f703ab3_0_259"/>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Independent Practice: </a:t>
            </a:r>
            <a:endParaRPr/>
          </a:p>
        </p:txBody>
      </p:sp>
      <p:sp>
        <p:nvSpPr>
          <p:cNvPr id="229" name="Google Shape;229;g1317f703ab3_0_259"/>
          <p:cNvSpPr txBox="1">
            <a:spLocks noGrp="1"/>
          </p:cNvSpPr>
          <p:nvPr>
            <p:ph type="body" idx="1"/>
          </p:nvPr>
        </p:nvSpPr>
        <p:spPr>
          <a:xfrm>
            <a:off x="311700" y="1152475"/>
            <a:ext cx="8520600" cy="22797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1000"/>
              </a:spcBef>
              <a:spcAft>
                <a:spcPts val="0"/>
              </a:spcAft>
              <a:buSzPts val="2400"/>
              <a:buAutoNum type="arabicPeriod"/>
            </a:pPr>
            <a:r>
              <a:rPr lang="en" sz="2400"/>
              <a:t>Open </a:t>
            </a:r>
            <a:r>
              <a:rPr lang="en" sz="2400" b="1"/>
              <a:t>Scratch</a:t>
            </a:r>
            <a:r>
              <a:rPr lang="en" sz="2400"/>
              <a:t> in one tab, </a:t>
            </a:r>
            <a:r>
              <a:rPr lang="en" sz="2400" b="1"/>
              <a:t>CoCo</a:t>
            </a:r>
            <a:r>
              <a:rPr lang="en" sz="2400"/>
              <a:t> in another </a:t>
            </a:r>
            <a:endParaRPr sz="2400"/>
          </a:p>
          <a:p>
            <a:pPr marL="457200" lvl="0" indent="-381000" algn="l" rtl="0">
              <a:lnSpc>
                <a:spcPct val="115000"/>
              </a:lnSpc>
              <a:spcBef>
                <a:spcPts val="1000"/>
              </a:spcBef>
              <a:spcAft>
                <a:spcPts val="0"/>
              </a:spcAft>
              <a:buSzPts val="2400"/>
              <a:buAutoNum type="arabicPeriod"/>
            </a:pPr>
            <a:r>
              <a:rPr lang="en" sz="2400"/>
              <a:t>Use CoCo to code your Scratch animation </a:t>
            </a:r>
            <a:endParaRPr sz="2400"/>
          </a:p>
          <a:p>
            <a:pPr marL="457200" lvl="0" indent="-381000" algn="l" rtl="0">
              <a:lnSpc>
                <a:spcPct val="115000"/>
              </a:lnSpc>
              <a:spcBef>
                <a:spcPts val="1000"/>
              </a:spcBef>
              <a:spcAft>
                <a:spcPts val="0"/>
              </a:spcAft>
              <a:buSzPts val="2400"/>
              <a:buAutoNum type="arabicPeriod"/>
            </a:pPr>
            <a:r>
              <a:rPr lang="en" sz="2400"/>
              <a:t>Don’t forget to </a:t>
            </a:r>
            <a:r>
              <a:rPr lang="en" sz="2400" b="1"/>
              <a:t>self-monitor and debug </a:t>
            </a:r>
            <a:r>
              <a:rPr lang="en" sz="2400"/>
              <a:t>as you go! </a:t>
            </a:r>
            <a:endParaRPr sz="2400"/>
          </a:p>
        </p:txBody>
      </p:sp>
      <p:sp>
        <p:nvSpPr>
          <p:cNvPr id="230" name="Google Shape;230;g1317f703ab3_0_259"/>
          <p:cNvSpPr txBox="1"/>
          <p:nvPr/>
        </p:nvSpPr>
        <p:spPr>
          <a:xfrm>
            <a:off x="667650" y="4476825"/>
            <a:ext cx="7808700" cy="6003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 sz="2700" b="0" i="0" u="none" strike="noStrike" cap="none">
                <a:solidFill>
                  <a:schemeClr val="lt1"/>
                </a:solidFill>
                <a:latin typeface="Bebas Neue"/>
                <a:ea typeface="Bebas Neue"/>
                <a:cs typeface="Bebas Neue"/>
                <a:sym typeface="Bebas Neue"/>
              </a:rPr>
              <a:t>Pause here. (10-25 minutes)</a:t>
            </a:r>
            <a:endParaRPr sz="2700" b="0" i="0" u="none" strike="noStrike" cap="none">
              <a:solidFill>
                <a:schemeClr val="lt1"/>
              </a:solidFill>
              <a:latin typeface="Bebas Neue"/>
              <a:ea typeface="Bebas Neue"/>
              <a:cs typeface="Bebas Neue"/>
              <a:sym typeface="Bebas Neue"/>
            </a:endParaRPr>
          </a:p>
        </p:txBody>
      </p:sp>
      <p:pic>
        <p:nvPicPr>
          <p:cNvPr id="231" name="Google Shape;231;g1317f703ab3_0_259"/>
          <p:cNvPicPr preferRelativeResize="0"/>
          <p:nvPr/>
        </p:nvPicPr>
        <p:blipFill rotWithShape="1">
          <a:blip r:embed="rId3">
            <a:alphaModFix/>
          </a:blip>
          <a:srcRect/>
          <a:stretch/>
        </p:blipFill>
        <p:spPr>
          <a:xfrm>
            <a:off x="8311518" y="331225"/>
            <a:ext cx="761225" cy="1528525"/>
          </a:xfrm>
          <a:prstGeom prst="rect">
            <a:avLst/>
          </a:prstGeom>
          <a:noFill/>
          <a:ln>
            <a:noFill/>
          </a:ln>
        </p:spPr>
      </p:pic>
      <p:sp>
        <p:nvSpPr>
          <p:cNvPr id="232" name="Google Shape;232;g1317f703ab3_0_259"/>
          <p:cNvSpPr/>
          <p:nvPr/>
        </p:nvSpPr>
        <p:spPr>
          <a:xfrm>
            <a:off x="7365200" y="0"/>
            <a:ext cx="705900" cy="759000"/>
          </a:xfrm>
          <a:prstGeom prst="wedgeRectCallout">
            <a:avLst>
              <a:gd name="adj1" fmla="val 92194"/>
              <a:gd name="adj2" fmla="val 43794"/>
            </a:avLst>
          </a:prstGeom>
          <a:solidFill>
            <a:srgbClr val="FFFFFF"/>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Proxima Nova"/>
                <a:ea typeface="Proxima Nova"/>
                <a:cs typeface="Proxima Nova"/>
                <a:sym typeface="Proxima Nova"/>
              </a:rPr>
              <a:t>Make sure you are using CoCo!</a:t>
            </a:r>
            <a:endParaRPr sz="10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1317f703ab3_0_319"/>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Ask yourself and a Partner:</a:t>
            </a:r>
            <a:endParaRPr/>
          </a:p>
        </p:txBody>
      </p:sp>
      <p:sp>
        <p:nvSpPr>
          <p:cNvPr id="238" name="Google Shape;238;g1317f703ab3_0_3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Does my topic sentence orient my reader and help set the scene?</a:t>
            </a:r>
            <a:endParaRPr/>
          </a:p>
          <a:p>
            <a:pPr marL="457200" lvl="0" indent="-342900" algn="l" rtl="0">
              <a:lnSpc>
                <a:spcPct val="115000"/>
              </a:lnSpc>
              <a:spcBef>
                <a:spcPts val="0"/>
              </a:spcBef>
              <a:spcAft>
                <a:spcPts val="0"/>
              </a:spcAft>
              <a:buSzPts val="1800"/>
              <a:buChar char="❏"/>
            </a:pPr>
            <a:r>
              <a:rPr lang="en"/>
              <a:t>Does my animation in Scratch convey what I planned? Does it match my writing?</a:t>
            </a:r>
            <a:endParaRPr/>
          </a:p>
          <a:p>
            <a:pPr marL="457200" lvl="0" indent="-342900" algn="l" rtl="0">
              <a:lnSpc>
                <a:spcPct val="115000"/>
              </a:lnSpc>
              <a:spcBef>
                <a:spcPts val="0"/>
              </a:spcBef>
              <a:spcAft>
                <a:spcPts val="0"/>
              </a:spcAft>
              <a:buSzPts val="1800"/>
              <a:buChar char="❏"/>
            </a:pPr>
            <a:r>
              <a:rPr lang="en"/>
              <a:t>Have I enhanced my writing in any way in Scratch?</a:t>
            </a:r>
            <a:endParaRPr/>
          </a:p>
          <a:p>
            <a:pPr marL="457200" lvl="0" indent="-342900" algn="l" rtl="0">
              <a:lnSpc>
                <a:spcPct val="115000"/>
              </a:lnSpc>
              <a:spcBef>
                <a:spcPts val="0"/>
              </a:spcBef>
              <a:spcAft>
                <a:spcPts val="0"/>
              </a:spcAft>
              <a:buSzPts val="1800"/>
              <a:buChar char="❏"/>
            </a:pPr>
            <a:r>
              <a:rPr lang="en"/>
              <a:t>Is there anything distracting or unnecessary in my animation that I should remove? </a:t>
            </a:r>
            <a:endParaRPr/>
          </a:p>
          <a:p>
            <a:pPr marL="457200" lvl="0" indent="-342900" algn="l" rtl="0">
              <a:lnSpc>
                <a:spcPct val="115000"/>
              </a:lnSpc>
              <a:spcBef>
                <a:spcPts val="0"/>
              </a:spcBef>
              <a:spcAft>
                <a:spcPts val="0"/>
              </a:spcAft>
              <a:buSzPts val="1800"/>
              <a:buChar char="❏"/>
            </a:pPr>
            <a:r>
              <a:rPr lang="en"/>
              <a:t>Is there anything in my animation that would make it harder for a viewer to understand my purpose?</a:t>
            </a: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0"/>
          <p:cNvSpPr txBox="1">
            <a:spLocks noGrp="1"/>
          </p:cNvSpPr>
          <p:nvPr>
            <p:ph type="title"/>
          </p:nvPr>
        </p:nvSpPr>
        <p:spPr>
          <a:xfrm>
            <a:off x="311700" y="1348800"/>
            <a:ext cx="8114400" cy="24459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6800"/>
              <a:buNone/>
            </a:pPr>
            <a:r>
              <a:rPr lang="en">
                <a:latin typeface="Bebas Neue"/>
                <a:ea typeface="Bebas Neue"/>
                <a:cs typeface="Bebas Neue"/>
                <a:sym typeface="Bebas Neue"/>
              </a:rPr>
              <a:t>Wrap up: Scratch Publishing Party</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1"/>
          <p:cNvSpPr/>
          <p:nvPr/>
        </p:nvSpPr>
        <p:spPr>
          <a:xfrm>
            <a:off x="6198125" y="1826000"/>
            <a:ext cx="1990500" cy="895800"/>
          </a:xfrm>
          <a:prstGeom prst="wedgeEllipseCallout">
            <a:avLst>
              <a:gd name="adj1" fmla="val -20833"/>
              <a:gd name="adj2" fmla="val 625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31"/>
          <p:cNvSpPr/>
          <p:nvPr/>
        </p:nvSpPr>
        <p:spPr>
          <a:xfrm>
            <a:off x="3054350" y="1701875"/>
            <a:ext cx="2289600" cy="1020000"/>
          </a:xfrm>
          <a:prstGeom prst="wedgeEllipseCallout">
            <a:avLst>
              <a:gd name="adj1" fmla="val -20833"/>
              <a:gd name="adj2" fmla="val 625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31"/>
          <p:cNvSpPr/>
          <p:nvPr/>
        </p:nvSpPr>
        <p:spPr>
          <a:xfrm>
            <a:off x="128950" y="1599475"/>
            <a:ext cx="2183700" cy="1165500"/>
          </a:xfrm>
          <a:prstGeom prst="wedgeEllipseCallout">
            <a:avLst>
              <a:gd name="adj1" fmla="val -20833"/>
              <a:gd name="adj2" fmla="val 625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31"/>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990"/>
              <a:buNone/>
            </a:pPr>
            <a:r>
              <a:rPr lang="en" sz="1520" b="1">
                <a:solidFill>
                  <a:srgbClr val="000000"/>
                </a:solidFill>
                <a:latin typeface="Proxima Nova"/>
                <a:ea typeface="Proxima Nova"/>
                <a:cs typeface="Proxima Nova"/>
                <a:sym typeface="Proxima Nova"/>
              </a:rPr>
              <a:t>By receiving feedback on your </a:t>
            </a:r>
            <a:r>
              <a:rPr lang="en" sz="1520" b="1" i="1">
                <a:solidFill>
                  <a:srgbClr val="000000"/>
                </a:solidFill>
                <a:latin typeface="Proxima Nova"/>
                <a:ea typeface="Proxima Nova"/>
                <a:cs typeface="Proxima Nova"/>
                <a:sym typeface="Proxima Nova"/>
              </a:rPr>
              <a:t>Explanatory Writing Scratch project</a:t>
            </a:r>
            <a:r>
              <a:rPr lang="en" sz="1520" b="1">
                <a:solidFill>
                  <a:srgbClr val="000000"/>
                </a:solidFill>
                <a:latin typeface="Proxima Nova"/>
                <a:ea typeface="Proxima Nova"/>
                <a:cs typeface="Proxima Nova"/>
                <a:sym typeface="Proxima Nova"/>
              </a:rPr>
              <a:t>, you can make it better.</a:t>
            </a:r>
            <a:endParaRPr sz="2600">
              <a:latin typeface="Proxima Nova"/>
              <a:ea typeface="Proxima Nova"/>
              <a:cs typeface="Proxima Nova"/>
              <a:sym typeface="Proxima Nova"/>
            </a:endParaRPr>
          </a:p>
        </p:txBody>
      </p:sp>
      <p:sp>
        <p:nvSpPr>
          <p:cNvPr id="252" name="Google Shape;252;p31"/>
          <p:cNvSpPr txBox="1">
            <a:spLocks noGrp="1"/>
          </p:cNvSpPr>
          <p:nvPr>
            <p:ph type="body" idx="1"/>
          </p:nvPr>
        </p:nvSpPr>
        <p:spPr>
          <a:xfrm>
            <a:off x="397625" y="565700"/>
            <a:ext cx="8520600" cy="9483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2323"/>
              <a:buNone/>
            </a:pPr>
            <a:endParaRPr b="1">
              <a:latin typeface="Arial"/>
              <a:ea typeface="Arial"/>
              <a:cs typeface="Arial"/>
              <a:sym typeface="Arial"/>
            </a:endParaRPr>
          </a:p>
          <a:p>
            <a:pPr marL="0" lvl="0" indent="0" algn="l" rtl="0">
              <a:lnSpc>
                <a:spcPct val="115000"/>
              </a:lnSpc>
              <a:spcBef>
                <a:spcPts val="0"/>
              </a:spcBef>
              <a:spcAft>
                <a:spcPts val="0"/>
              </a:spcAft>
              <a:buSzPts val="2323"/>
              <a:buNone/>
            </a:pPr>
            <a:endParaRPr/>
          </a:p>
          <a:p>
            <a:pPr marL="0" lvl="0" indent="0" algn="l" rtl="0">
              <a:lnSpc>
                <a:spcPct val="115000"/>
              </a:lnSpc>
              <a:spcBef>
                <a:spcPts val="1200"/>
              </a:spcBef>
              <a:spcAft>
                <a:spcPts val="1200"/>
              </a:spcAft>
              <a:buSzPts val="2323"/>
              <a:buNone/>
            </a:pPr>
            <a:endParaRPr/>
          </a:p>
        </p:txBody>
      </p:sp>
      <p:sp>
        <p:nvSpPr>
          <p:cNvPr id="253" name="Google Shape;253;p31"/>
          <p:cNvSpPr txBox="1"/>
          <p:nvPr/>
        </p:nvSpPr>
        <p:spPr>
          <a:xfrm>
            <a:off x="311700" y="679800"/>
            <a:ext cx="7121700" cy="683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rgbClr val="000000"/>
                </a:solidFill>
                <a:latin typeface="Proxima Nova"/>
                <a:ea typeface="Proxima Nova"/>
                <a:cs typeface="Proxima Nova"/>
                <a:sym typeface="Proxima Nova"/>
              </a:rPr>
              <a:t>A. Share your screen with your elbow partner.</a:t>
            </a:r>
            <a:endParaRPr sz="16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sp>
        <p:nvSpPr>
          <p:cNvPr id="254" name="Google Shape;254;p31"/>
          <p:cNvSpPr txBox="1"/>
          <p:nvPr/>
        </p:nvSpPr>
        <p:spPr>
          <a:xfrm>
            <a:off x="311700" y="1123150"/>
            <a:ext cx="8275800" cy="683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rgbClr val="000000"/>
                </a:solidFill>
                <a:latin typeface="Proxima Nova"/>
                <a:ea typeface="Proxima Nova"/>
                <a:cs typeface="Proxima Nova"/>
                <a:sym typeface="Proxima Nova"/>
              </a:rPr>
              <a:t>B. Ask them to name two things they             about your Explanatory Writing project.</a:t>
            </a:r>
            <a:endParaRPr sz="16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pic>
        <p:nvPicPr>
          <p:cNvPr id="255" name="Google Shape;255;p31"/>
          <p:cNvPicPr preferRelativeResize="0"/>
          <p:nvPr/>
        </p:nvPicPr>
        <p:blipFill rotWithShape="1">
          <a:blip r:embed="rId3">
            <a:alphaModFix/>
          </a:blip>
          <a:srcRect/>
          <a:stretch/>
        </p:blipFill>
        <p:spPr>
          <a:xfrm>
            <a:off x="3697650" y="1129175"/>
            <a:ext cx="572698" cy="572698"/>
          </a:xfrm>
          <a:prstGeom prst="rect">
            <a:avLst/>
          </a:prstGeom>
          <a:noFill/>
          <a:ln>
            <a:noFill/>
          </a:ln>
        </p:spPr>
      </p:pic>
      <p:sp>
        <p:nvSpPr>
          <p:cNvPr id="256" name="Google Shape;256;p31"/>
          <p:cNvSpPr txBox="1"/>
          <p:nvPr/>
        </p:nvSpPr>
        <p:spPr>
          <a:xfrm>
            <a:off x="767900" y="2905600"/>
            <a:ext cx="1990500" cy="648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sp>
        <p:nvSpPr>
          <p:cNvPr id="257" name="Google Shape;257;p31"/>
          <p:cNvSpPr txBox="1"/>
          <p:nvPr/>
        </p:nvSpPr>
        <p:spPr>
          <a:xfrm>
            <a:off x="5561750" y="2905600"/>
            <a:ext cx="2788200" cy="2285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sp>
        <p:nvSpPr>
          <p:cNvPr id="258" name="Google Shape;258;p31"/>
          <p:cNvSpPr txBox="1"/>
          <p:nvPr/>
        </p:nvSpPr>
        <p:spPr>
          <a:xfrm>
            <a:off x="335700" y="2896888"/>
            <a:ext cx="8227800" cy="683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rgbClr val="000000"/>
                </a:solidFill>
                <a:latin typeface="Proxima Nova"/>
                <a:ea typeface="Proxima Nova"/>
                <a:cs typeface="Proxima Nova"/>
                <a:sym typeface="Proxima Nova"/>
              </a:rPr>
              <a:t>C. Request feedback on one aspect of your Scratch project you could improve</a:t>
            </a:r>
            <a:endParaRPr sz="16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sp>
        <p:nvSpPr>
          <p:cNvPr id="259" name="Google Shape;259;p31"/>
          <p:cNvSpPr txBox="1"/>
          <p:nvPr/>
        </p:nvSpPr>
        <p:spPr>
          <a:xfrm>
            <a:off x="952050" y="4018350"/>
            <a:ext cx="1990500" cy="648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sp>
        <p:nvSpPr>
          <p:cNvPr id="260" name="Google Shape;260;p31"/>
          <p:cNvSpPr txBox="1"/>
          <p:nvPr/>
        </p:nvSpPr>
        <p:spPr>
          <a:xfrm>
            <a:off x="6430450" y="4096200"/>
            <a:ext cx="3052800" cy="648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sp>
        <p:nvSpPr>
          <p:cNvPr id="261" name="Google Shape;261;p31"/>
          <p:cNvSpPr txBox="1"/>
          <p:nvPr/>
        </p:nvSpPr>
        <p:spPr>
          <a:xfrm>
            <a:off x="642950" y="4451100"/>
            <a:ext cx="4166700" cy="683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 sz="1600" b="0" i="0" u="none" strike="noStrike" cap="none">
                <a:solidFill>
                  <a:srgbClr val="000000"/>
                </a:solidFill>
                <a:latin typeface="Proxima Nova"/>
                <a:ea typeface="Proxima Nova"/>
                <a:cs typeface="Proxima Nova"/>
                <a:sym typeface="Proxima Nova"/>
              </a:rPr>
              <a:t>D. Switch Roles</a:t>
            </a:r>
            <a:endParaRPr sz="16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pic>
        <p:nvPicPr>
          <p:cNvPr id="262" name="Google Shape;262;p31"/>
          <p:cNvPicPr preferRelativeResize="0"/>
          <p:nvPr/>
        </p:nvPicPr>
        <p:blipFill rotWithShape="1">
          <a:blip r:embed="rId4">
            <a:alphaModFix/>
          </a:blip>
          <a:srcRect/>
          <a:stretch/>
        </p:blipFill>
        <p:spPr>
          <a:xfrm>
            <a:off x="397625" y="1886125"/>
            <a:ext cx="446360" cy="572700"/>
          </a:xfrm>
          <a:prstGeom prst="rect">
            <a:avLst/>
          </a:prstGeom>
          <a:noFill/>
          <a:ln>
            <a:noFill/>
          </a:ln>
        </p:spPr>
      </p:pic>
      <p:pic>
        <p:nvPicPr>
          <p:cNvPr id="263" name="Google Shape;263;p31"/>
          <p:cNvPicPr preferRelativeResize="0"/>
          <p:nvPr/>
        </p:nvPicPr>
        <p:blipFill rotWithShape="1">
          <a:blip r:embed="rId4">
            <a:alphaModFix/>
          </a:blip>
          <a:srcRect/>
          <a:stretch/>
        </p:blipFill>
        <p:spPr>
          <a:xfrm>
            <a:off x="3384400" y="1961525"/>
            <a:ext cx="446360" cy="572700"/>
          </a:xfrm>
          <a:prstGeom prst="rect">
            <a:avLst/>
          </a:prstGeom>
          <a:noFill/>
          <a:ln>
            <a:noFill/>
          </a:ln>
        </p:spPr>
      </p:pic>
      <p:pic>
        <p:nvPicPr>
          <p:cNvPr id="264" name="Google Shape;264;p31"/>
          <p:cNvPicPr preferRelativeResize="0"/>
          <p:nvPr/>
        </p:nvPicPr>
        <p:blipFill rotWithShape="1">
          <a:blip r:embed="rId4">
            <a:alphaModFix/>
          </a:blip>
          <a:srcRect/>
          <a:stretch/>
        </p:blipFill>
        <p:spPr>
          <a:xfrm>
            <a:off x="6461825" y="1978000"/>
            <a:ext cx="446360" cy="572700"/>
          </a:xfrm>
          <a:prstGeom prst="rect">
            <a:avLst/>
          </a:prstGeom>
          <a:noFill/>
          <a:ln>
            <a:noFill/>
          </a:ln>
        </p:spPr>
      </p:pic>
      <p:sp>
        <p:nvSpPr>
          <p:cNvPr id="265" name="Google Shape;265;p31"/>
          <p:cNvSpPr txBox="1"/>
          <p:nvPr/>
        </p:nvSpPr>
        <p:spPr>
          <a:xfrm>
            <a:off x="845300" y="1891200"/>
            <a:ext cx="1572600" cy="648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The part I liked best was…</a:t>
            </a:r>
            <a:endParaRPr sz="1400" b="0" i="0" u="none" strike="noStrike" cap="none">
              <a:solidFill>
                <a:srgbClr val="000000"/>
              </a:solidFill>
              <a:latin typeface="Proxima Nova"/>
              <a:ea typeface="Proxima Nova"/>
              <a:cs typeface="Proxima Nova"/>
              <a:sym typeface="Proxima Nova"/>
            </a:endParaRPr>
          </a:p>
        </p:txBody>
      </p:sp>
      <p:sp>
        <p:nvSpPr>
          <p:cNvPr id="266" name="Google Shape;266;p31"/>
          <p:cNvSpPr txBox="1"/>
          <p:nvPr/>
        </p:nvSpPr>
        <p:spPr>
          <a:xfrm>
            <a:off x="3830750" y="1949900"/>
            <a:ext cx="1389600" cy="648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I like the way... because...</a:t>
            </a:r>
            <a:endParaRPr sz="1400" b="0" i="0" u="none" strike="noStrike" cap="none">
              <a:solidFill>
                <a:srgbClr val="000000"/>
              </a:solidFill>
              <a:latin typeface="Proxima Nova"/>
              <a:ea typeface="Proxima Nova"/>
              <a:cs typeface="Proxima Nova"/>
              <a:sym typeface="Proxima Nova"/>
            </a:endParaRPr>
          </a:p>
        </p:txBody>
      </p:sp>
      <p:sp>
        <p:nvSpPr>
          <p:cNvPr id="267" name="Google Shape;267;p31"/>
          <p:cNvSpPr txBox="1"/>
          <p:nvPr/>
        </p:nvSpPr>
        <p:spPr>
          <a:xfrm>
            <a:off x="6908175" y="1848475"/>
            <a:ext cx="1079100" cy="8958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You should </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keep doing...</a:t>
            </a:r>
            <a:endParaRPr sz="1400" b="0" i="0" u="none" strike="noStrike" cap="none">
              <a:solidFill>
                <a:srgbClr val="000000"/>
              </a:solidFill>
              <a:latin typeface="Proxima Nova"/>
              <a:ea typeface="Proxima Nova"/>
              <a:cs typeface="Proxima Nova"/>
              <a:sym typeface="Proxima Nova"/>
            </a:endParaRPr>
          </a:p>
        </p:txBody>
      </p:sp>
      <p:sp>
        <p:nvSpPr>
          <p:cNvPr id="268" name="Google Shape;268;p31"/>
          <p:cNvSpPr/>
          <p:nvPr/>
        </p:nvSpPr>
        <p:spPr>
          <a:xfrm>
            <a:off x="311700" y="3335900"/>
            <a:ext cx="1719300" cy="948300"/>
          </a:xfrm>
          <a:prstGeom prst="wedgeEllipseCallout">
            <a:avLst>
              <a:gd name="adj1" fmla="val -20833"/>
              <a:gd name="adj2" fmla="val 62500"/>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9" name="Google Shape;269;p31"/>
          <p:cNvPicPr preferRelativeResize="0"/>
          <p:nvPr/>
        </p:nvPicPr>
        <p:blipFill rotWithShape="1">
          <a:blip r:embed="rId5">
            <a:alphaModFix/>
          </a:blip>
          <a:srcRect/>
          <a:stretch/>
        </p:blipFill>
        <p:spPr>
          <a:xfrm>
            <a:off x="547624" y="3523710"/>
            <a:ext cx="446350" cy="572690"/>
          </a:xfrm>
          <a:prstGeom prst="rect">
            <a:avLst/>
          </a:prstGeom>
          <a:noFill/>
          <a:ln>
            <a:noFill/>
          </a:ln>
        </p:spPr>
      </p:pic>
      <p:sp>
        <p:nvSpPr>
          <p:cNvPr id="270" name="Google Shape;270;p31"/>
          <p:cNvSpPr txBox="1"/>
          <p:nvPr/>
        </p:nvSpPr>
        <p:spPr>
          <a:xfrm>
            <a:off x="993975" y="3318900"/>
            <a:ext cx="970800" cy="8958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How about if you…</a:t>
            </a:r>
            <a:endParaRPr sz="1400" b="0" i="0" u="none" strike="noStrike" cap="none">
              <a:solidFill>
                <a:srgbClr val="000000"/>
              </a:solidFill>
              <a:latin typeface="Proxima Nova"/>
              <a:ea typeface="Proxima Nova"/>
              <a:cs typeface="Proxima Nova"/>
              <a:sym typeface="Proxima Nova"/>
            </a:endParaRPr>
          </a:p>
        </p:txBody>
      </p:sp>
      <p:sp>
        <p:nvSpPr>
          <p:cNvPr id="271" name="Google Shape;271;p31"/>
          <p:cNvSpPr/>
          <p:nvPr/>
        </p:nvSpPr>
        <p:spPr>
          <a:xfrm>
            <a:off x="2486613" y="3292650"/>
            <a:ext cx="2074200" cy="948300"/>
          </a:xfrm>
          <a:prstGeom prst="wedgeEllipseCallout">
            <a:avLst>
              <a:gd name="adj1" fmla="val -20833"/>
              <a:gd name="adj2" fmla="val 62500"/>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31"/>
          <p:cNvSpPr/>
          <p:nvPr/>
        </p:nvSpPr>
        <p:spPr>
          <a:xfrm>
            <a:off x="5842350" y="3292650"/>
            <a:ext cx="1719300" cy="948300"/>
          </a:xfrm>
          <a:prstGeom prst="wedgeEllipseCallout">
            <a:avLst>
              <a:gd name="adj1" fmla="val -20833"/>
              <a:gd name="adj2" fmla="val 62500"/>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3" name="Google Shape;273;p31"/>
          <p:cNvPicPr preferRelativeResize="0"/>
          <p:nvPr/>
        </p:nvPicPr>
        <p:blipFill rotWithShape="1">
          <a:blip r:embed="rId5">
            <a:alphaModFix/>
          </a:blip>
          <a:srcRect/>
          <a:stretch/>
        </p:blipFill>
        <p:spPr>
          <a:xfrm>
            <a:off x="2698749" y="3480460"/>
            <a:ext cx="446350" cy="572690"/>
          </a:xfrm>
          <a:prstGeom prst="rect">
            <a:avLst/>
          </a:prstGeom>
          <a:noFill/>
          <a:ln>
            <a:noFill/>
          </a:ln>
        </p:spPr>
      </p:pic>
      <p:pic>
        <p:nvPicPr>
          <p:cNvPr id="274" name="Google Shape;274;p31"/>
          <p:cNvPicPr preferRelativeResize="0"/>
          <p:nvPr/>
        </p:nvPicPr>
        <p:blipFill rotWithShape="1">
          <a:blip r:embed="rId5">
            <a:alphaModFix/>
          </a:blip>
          <a:srcRect/>
          <a:stretch/>
        </p:blipFill>
        <p:spPr>
          <a:xfrm>
            <a:off x="6026499" y="3480460"/>
            <a:ext cx="446350" cy="572690"/>
          </a:xfrm>
          <a:prstGeom prst="rect">
            <a:avLst/>
          </a:prstGeom>
          <a:noFill/>
          <a:ln>
            <a:noFill/>
          </a:ln>
        </p:spPr>
      </p:pic>
      <p:sp>
        <p:nvSpPr>
          <p:cNvPr id="275" name="Google Shape;275;p31"/>
          <p:cNvSpPr txBox="1"/>
          <p:nvPr/>
        </p:nvSpPr>
        <p:spPr>
          <a:xfrm>
            <a:off x="3101575" y="3442800"/>
            <a:ext cx="1389600" cy="648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You might want to consider…</a:t>
            </a:r>
            <a:endParaRPr sz="1400" b="0" i="0" u="none" strike="noStrike" cap="none">
              <a:solidFill>
                <a:srgbClr val="000000"/>
              </a:solidFill>
              <a:latin typeface="Proxima Nova"/>
              <a:ea typeface="Proxima Nova"/>
              <a:cs typeface="Proxima Nova"/>
              <a:sym typeface="Proxima Nova"/>
            </a:endParaRPr>
          </a:p>
        </p:txBody>
      </p:sp>
      <p:sp>
        <p:nvSpPr>
          <p:cNvPr id="276" name="Google Shape;276;p31"/>
          <p:cNvSpPr txBox="1"/>
          <p:nvPr/>
        </p:nvSpPr>
        <p:spPr>
          <a:xfrm>
            <a:off x="6472850" y="3486050"/>
            <a:ext cx="1289400" cy="6480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400"/>
              <a:buFont typeface="Arial"/>
              <a:buNone/>
            </a:pPr>
            <a:r>
              <a:rPr lang="en" sz="1400" b="0" i="0" u="none" strike="noStrike" cap="none">
                <a:solidFill>
                  <a:srgbClr val="000000"/>
                </a:solidFill>
                <a:latin typeface="Proxima Nova"/>
                <a:ea typeface="Proxima Nova"/>
                <a:cs typeface="Proxima Nova"/>
                <a:sym typeface="Proxima Nova"/>
              </a:rPr>
              <a:t>You might want to try…</a:t>
            </a:r>
            <a:endParaRPr sz="1400" b="0" i="0" u="none" strike="noStrike" cap="none">
              <a:solidFill>
                <a:srgbClr val="000000"/>
              </a:solidFill>
              <a:latin typeface="Proxima Nova"/>
              <a:ea typeface="Proxima Nova"/>
              <a:cs typeface="Proxima Nova"/>
              <a:sym typeface="Proxima Nova"/>
            </a:endParaRPr>
          </a:p>
        </p:txBody>
      </p:sp>
      <p:sp>
        <p:nvSpPr>
          <p:cNvPr id="277" name="Google Shape;277;p31"/>
          <p:cNvSpPr txBox="1"/>
          <p:nvPr/>
        </p:nvSpPr>
        <p:spPr>
          <a:xfrm>
            <a:off x="3101575" y="4469550"/>
            <a:ext cx="6056400" cy="646500"/>
          </a:xfrm>
          <a:prstGeom prst="rect">
            <a:avLst/>
          </a:prstGeom>
          <a:solidFill>
            <a:srgbClr val="1C3AA9"/>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 sz="3000" b="0" i="0" u="none" strike="noStrike" cap="none">
                <a:solidFill>
                  <a:srgbClr val="FFFFFF"/>
                </a:solidFill>
                <a:latin typeface="Bebas Neue"/>
                <a:ea typeface="Bebas Neue"/>
                <a:cs typeface="Bebas Neue"/>
                <a:sym typeface="Bebas Neue"/>
              </a:rPr>
              <a:t>Pause here (10 minutes)</a:t>
            </a:r>
            <a:endParaRPr sz="3000" b="0" i="0" u="none" strike="noStrike" cap="none">
              <a:solidFill>
                <a:srgbClr val="FFFFFF"/>
              </a:solidFill>
              <a:latin typeface="Bebas Neue"/>
              <a:ea typeface="Bebas Neue"/>
              <a:cs typeface="Bebas Neue"/>
              <a:sym typeface="Bebas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284e3001d83_0_0"/>
          <p:cNvSpPr txBox="1">
            <a:spLocks noGrp="1"/>
          </p:cNvSpPr>
          <p:nvPr>
            <p:ph type="title"/>
          </p:nvPr>
        </p:nvSpPr>
        <p:spPr>
          <a:xfrm>
            <a:off x="1524150" y="151375"/>
            <a:ext cx="60957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dirty="0"/>
              <a:t>Sharing your .sb3 file from CS First to </a:t>
            </a:r>
            <a:r>
              <a:rPr lang="en" dirty="0" err="1"/>
              <a:t>CoCo</a:t>
            </a:r>
            <a:endParaRPr dirty="0"/>
          </a:p>
        </p:txBody>
      </p:sp>
      <p:sp>
        <p:nvSpPr>
          <p:cNvPr id="283" name="Google Shape;283;g284e3001d83_0_0"/>
          <p:cNvSpPr txBox="1">
            <a:spLocks noGrp="1"/>
          </p:cNvSpPr>
          <p:nvPr>
            <p:ph type="body" idx="1"/>
          </p:nvPr>
        </p:nvSpPr>
        <p:spPr>
          <a:xfrm>
            <a:off x="506350" y="1020775"/>
            <a:ext cx="7848600" cy="3816300"/>
          </a:xfrm>
          <a:prstGeom prst="rect">
            <a:avLst/>
          </a:prstGeom>
          <a:noFill/>
          <a:ln>
            <a:noFill/>
          </a:ln>
        </p:spPr>
        <p:txBody>
          <a:bodyPr spcFirstLastPara="1" wrap="square" lIns="91425" tIns="91425" rIns="91425" bIns="91425" anchor="t" anchorCtr="0">
            <a:normAutofit fontScale="25000" lnSpcReduction="10000"/>
          </a:bodyPr>
          <a:lstStyle/>
          <a:p>
            <a:pPr marL="457200" lvl="0" indent="0" algn="l" rtl="0">
              <a:lnSpc>
                <a:spcPct val="200000"/>
              </a:lnSpc>
              <a:spcBef>
                <a:spcPts val="0"/>
              </a:spcBef>
              <a:spcAft>
                <a:spcPts val="0"/>
              </a:spcAft>
              <a:buNone/>
            </a:pPr>
            <a:endParaRPr sz="1500"/>
          </a:p>
          <a:p>
            <a:pPr marL="457200" lvl="0" indent="-304800" algn="l" rtl="0">
              <a:lnSpc>
                <a:spcPct val="200000"/>
              </a:lnSpc>
              <a:spcBef>
                <a:spcPts val="0"/>
              </a:spcBef>
              <a:spcAft>
                <a:spcPts val="0"/>
              </a:spcAft>
              <a:buSzPct val="100000"/>
              <a:buAutoNum type="arabicPeriod"/>
            </a:pPr>
            <a:r>
              <a:rPr lang="en" sz="4800"/>
              <a:t>Create the file in CS First</a:t>
            </a:r>
            <a:endParaRPr sz="4800"/>
          </a:p>
          <a:p>
            <a:pPr marL="457200" lvl="0" indent="-304800" algn="l" rtl="0">
              <a:lnSpc>
                <a:spcPct val="200000"/>
              </a:lnSpc>
              <a:spcBef>
                <a:spcPts val="0"/>
              </a:spcBef>
              <a:spcAft>
                <a:spcPts val="0"/>
              </a:spcAft>
              <a:buSzPct val="100000"/>
              <a:buAutoNum type="arabicPeriod"/>
            </a:pPr>
            <a:r>
              <a:rPr lang="en" sz="4800"/>
              <a:t>In the Scratch editor, find the word “File” in the top-left corner.</a:t>
            </a:r>
            <a:endParaRPr sz="4800"/>
          </a:p>
          <a:p>
            <a:pPr marL="457200" lvl="0" indent="-304800" algn="l" rtl="0">
              <a:spcBef>
                <a:spcPts val="0"/>
              </a:spcBef>
              <a:spcAft>
                <a:spcPts val="0"/>
              </a:spcAft>
              <a:buSzPct val="100000"/>
              <a:buAutoNum type="arabicPeriod"/>
            </a:pPr>
            <a:r>
              <a:rPr lang="en" sz="4800"/>
              <a:t>Click on “File” menu and you’ll see some choices pop down.</a:t>
            </a:r>
            <a:endParaRPr sz="4800"/>
          </a:p>
          <a:p>
            <a:pPr marL="457200" lvl="0" indent="0" algn="l" rtl="0">
              <a:spcBef>
                <a:spcPts val="0"/>
              </a:spcBef>
              <a:spcAft>
                <a:spcPts val="0"/>
              </a:spcAft>
              <a:buNone/>
            </a:pPr>
            <a:endParaRPr sz="4800"/>
          </a:p>
          <a:p>
            <a:pPr marL="457200" lvl="0" indent="-304800" algn="l" rtl="0">
              <a:spcBef>
                <a:spcPts val="0"/>
              </a:spcBef>
              <a:spcAft>
                <a:spcPts val="0"/>
              </a:spcAft>
              <a:buSzPct val="100000"/>
              <a:buAutoNum type="arabicPeriod"/>
            </a:pPr>
            <a:r>
              <a:rPr lang="en" sz="4800"/>
              <a:t>Choose “Save to your computer.” This will download your Scratch project.</a:t>
            </a:r>
            <a:endParaRPr sz="4800"/>
          </a:p>
          <a:p>
            <a:pPr marL="457200" lvl="0" indent="0" algn="l" rtl="0">
              <a:spcBef>
                <a:spcPts val="0"/>
              </a:spcBef>
              <a:spcAft>
                <a:spcPts val="0"/>
              </a:spcAft>
              <a:buNone/>
            </a:pPr>
            <a:endParaRPr sz="4800"/>
          </a:p>
          <a:p>
            <a:pPr marL="457200" lvl="0" indent="-304800" algn="l" rtl="0">
              <a:spcBef>
                <a:spcPts val="0"/>
              </a:spcBef>
              <a:spcAft>
                <a:spcPts val="0"/>
              </a:spcAft>
              <a:buSzPct val="100000"/>
              <a:buAutoNum type="arabicPeriod"/>
            </a:pPr>
            <a:r>
              <a:rPr lang="en" sz="4800"/>
              <a:t>Look in your “Downloads” folder. That’s where your saved project might be.</a:t>
            </a:r>
            <a:endParaRPr sz="4800"/>
          </a:p>
          <a:p>
            <a:pPr marL="457200" lvl="0" indent="0" algn="l" rtl="0">
              <a:lnSpc>
                <a:spcPct val="100000"/>
              </a:lnSpc>
              <a:spcBef>
                <a:spcPts val="0"/>
              </a:spcBef>
              <a:spcAft>
                <a:spcPts val="0"/>
              </a:spcAft>
              <a:buNone/>
            </a:pPr>
            <a:endParaRPr sz="4800"/>
          </a:p>
          <a:p>
            <a:pPr marL="457200" lvl="0" indent="-304800" algn="l" rtl="0">
              <a:lnSpc>
                <a:spcPct val="100000"/>
              </a:lnSpc>
              <a:spcBef>
                <a:spcPts val="0"/>
              </a:spcBef>
              <a:spcAft>
                <a:spcPts val="0"/>
              </a:spcAft>
              <a:buSzPct val="100000"/>
              <a:buAutoNum type="arabicPeriod"/>
            </a:pPr>
            <a:r>
              <a:rPr lang="en" sz="4800"/>
              <a:t>Go to the CoCo website and log in to your </a:t>
            </a:r>
            <a:r>
              <a:rPr lang="en" sz="4800">
                <a:uFill>
                  <a:noFill/>
                </a:uFill>
                <a:hlinkClick r:id="rId3"/>
              </a:rPr>
              <a:t>account.</a:t>
            </a:r>
            <a:r>
              <a:rPr lang="en" sz="4800" u="sng">
                <a:hlinkClick r:id="rId3"/>
              </a:rPr>
              <a:t> </a:t>
            </a:r>
            <a:r>
              <a:rPr lang="en" sz="4800" u="sng">
                <a:solidFill>
                  <a:schemeClr val="hlink"/>
                </a:solidFill>
                <a:hlinkClick r:id="rId3"/>
              </a:rPr>
              <a:t>https://wego.gmu.edu/scratchgo/login.php</a:t>
            </a:r>
            <a:endParaRPr sz="4800"/>
          </a:p>
          <a:p>
            <a:pPr marL="457200" lvl="0" indent="0" algn="l" rtl="0">
              <a:lnSpc>
                <a:spcPct val="100000"/>
              </a:lnSpc>
              <a:spcBef>
                <a:spcPts val="0"/>
              </a:spcBef>
              <a:spcAft>
                <a:spcPts val="0"/>
              </a:spcAft>
              <a:buNone/>
            </a:pPr>
            <a:endParaRPr sz="4800"/>
          </a:p>
          <a:p>
            <a:pPr marL="457200" lvl="0" indent="-304800" algn="l" rtl="0">
              <a:lnSpc>
                <a:spcPct val="200000"/>
              </a:lnSpc>
              <a:spcBef>
                <a:spcPts val="0"/>
              </a:spcBef>
              <a:spcAft>
                <a:spcPts val="0"/>
              </a:spcAft>
              <a:buSzPct val="100000"/>
              <a:buAutoNum type="arabicPeriod"/>
            </a:pPr>
            <a:r>
              <a:rPr lang="en" sz="4800"/>
              <a:t>Click proceed on the correct story in CoCo. </a:t>
            </a:r>
            <a:endParaRPr sz="4800"/>
          </a:p>
          <a:p>
            <a:pPr marL="457200" lvl="0" indent="0" algn="l" rtl="0">
              <a:lnSpc>
                <a:spcPct val="100000"/>
              </a:lnSpc>
              <a:spcBef>
                <a:spcPts val="0"/>
              </a:spcBef>
              <a:spcAft>
                <a:spcPts val="0"/>
              </a:spcAft>
              <a:buNone/>
            </a:pPr>
            <a:endParaRPr sz="4800"/>
          </a:p>
          <a:p>
            <a:pPr marL="457200" lvl="0" indent="-304800" algn="l" rtl="0">
              <a:lnSpc>
                <a:spcPct val="100000"/>
              </a:lnSpc>
              <a:spcBef>
                <a:spcPts val="0"/>
              </a:spcBef>
              <a:spcAft>
                <a:spcPts val="0"/>
              </a:spcAft>
              <a:buSzPct val="100000"/>
              <a:buAutoNum type="arabicPeriod"/>
            </a:pPr>
            <a:r>
              <a:rPr lang="en" sz="4800"/>
              <a:t>Navigate to the section of CoCo where you can upload your project. (only sb3 type and 10Mb max).</a:t>
            </a:r>
            <a:endParaRPr sz="4800"/>
          </a:p>
          <a:p>
            <a:pPr marL="457200" lvl="0" indent="0" algn="l" rtl="0">
              <a:lnSpc>
                <a:spcPct val="100000"/>
              </a:lnSpc>
              <a:spcBef>
                <a:spcPts val="0"/>
              </a:spcBef>
              <a:spcAft>
                <a:spcPts val="0"/>
              </a:spcAft>
              <a:buNone/>
            </a:pPr>
            <a:endParaRPr sz="4800"/>
          </a:p>
          <a:p>
            <a:pPr marL="457200" lvl="0" indent="0" algn="l" rtl="0">
              <a:lnSpc>
                <a:spcPct val="200000"/>
              </a:lnSpc>
              <a:spcBef>
                <a:spcPts val="0"/>
              </a:spcBef>
              <a:spcAft>
                <a:spcPts val="0"/>
              </a:spcAft>
              <a:buNone/>
            </a:pPr>
            <a:endParaRPr sz="4800"/>
          </a:p>
          <a:p>
            <a:pPr marL="457200" lvl="0" indent="-304800" algn="l" rtl="0">
              <a:lnSpc>
                <a:spcPct val="200000"/>
              </a:lnSpc>
              <a:spcBef>
                <a:spcPts val="0"/>
              </a:spcBef>
              <a:spcAft>
                <a:spcPts val="0"/>
              </a:spcAft>
              <a:buSzPct val="100000"/>
              <a:buAutoNum type="arabicPeriod"/>
            </a:pPr>
            <a:r>
              <a:rPr lang="en" sz="4800"/>
              <a:t>Click “Save”.  </a:t>
            </a:r>
            <a:endParaRPr sz="1500"/>
          </a:p>
        </p:txBody>
      </p:sp>
      <p:pic>
        <p:nvPicPr>
          <p:cNvPr id="284" name="Google Shape;284;g284e3001d83_0_0"/>
          <p:cNvPicPr preferRelativeResize="0"/>
          <p:nvPr/>
        </p:nvPicPr>
        <p:blipFill>
          <a:blip r:embed="rId4">
            <a:alphaModFix/>
          </a:blip>
          <a:stretch>
            <a:fillRect/>
          </a:stretch>
        </p:blipFill>
        <p:spPr>
          <a:xfrm>
            <a:off x="2015875" y="4441000"/>
            <a:ext cx="542925" cy="428625"/>
          </a:xfrm>
          <a:prstGeom prst="rect">
            <a:avLst/>
          </a:prstGeom>
          <a:noFill/>
          <a:ln>
            <a:noFill/>
          </a:ln>
        </p:spPr>
      </p:pic>
      <p:pic>
        <p:nvPicPr>
          <p:cNvPr id="285" name="Google Shape;285;g284e3001d83_0_0"/>
          <p:cNvPicPr preferRelativeResize="0"/>
          <p:nvPr/>
        </p:nvPicPr>
        <p:blipFill>
          <a:blip r:embed="rId5">
            <a:alphaModFix/>
          </a:blip>
          <a:stretch>
            <a:fillRect/>
          </a:stretch>
        </p:blipFill>
        <p:spPr>
          <a:xfrm>
            <a:off x="4018250" y="3300918"/>
            <a:ext cx="3358725" cy="536732"/>
          </a:xfrm>
          <a:prstGeom prst="rect">
            <a:avLst/>
          </a:prstGeom>
          <a:noFill/>
          <a:ln>
            <a:noFill/>
          </a:ln>
        </p:spPr>
      </p:pic>
      <p:pic>
        <p:nvPicPr>
          <p:cNvPr id="286" name="Google Shape;286;g284e3001d83_0_0"/>
          <p:cNvPicPr preferRelativeResize="0"/>
          <p:nvPr/>
        </p:nvPicPr>
        <p:blipFill>
          <a:blip r:embed="rId6">
            <a:alphaModFix/>
          </a:blip>
          <a:stretch>
            <a:fillRect/>
          </a:stretch>
        </p:blipFill>
        <p:spPr>
          <a:xfrm>
            <a:off x="2805625" y="4052350"/>
            <a:ext cx="2602701" cy="4286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152225986bb_0_13"/>
          <p:cNvSpPr txBox="1">
            <a:spLocks noGrp="1"/>
          </p:cNvSpPr>
          <p:nvPr>
            <p:ph type="title"/>
          </p:nvPr>
        </p:nvSpPr>
        <p:spPr>
          <a:xfrm>
            <a:off x="311700" y="1952475"/>
            <a:ext cx="85206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
              <a:t>Here is an </a:t>
            </a:r>
            <a:r>
              <a:rPr lang="en" u="sng">
                <a:solidFill>
                  <a:schemeClr val="hlink"/>
                </a:solidFill>
                <a:hlinkClick r:id="rId3"/>
              </a:rPr>
              <a:t>optional video</a:t>
            </a:r>
            <a:r>
              <a:rPr lang="en"/>
              <a:t> to learn how to share your project in Scratch.</a:t>
            </a:r>
            <a:endParaRPr/>
          </a:p>
        </p:txBody>
      </p:sp>
      <p:sp>
        <p:nvSpPr>
          <p:cNvPr id="292" name="Google Shape;292;g152225986bb_0_13"/>
          <p:cNvSpPr/>
          <p:nvPr/>
        </p:nvSpPr>
        <p:spPr>
          <a:xfrm>
            <a:off x="653400" y="4694125"/>
            <a:ext cx="7837200" cy="3435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chemeClr val="lt1"/>
                </a:solidFill>
                <a:latin typeface="Proxima Nova"/>
                <a:ea typeface="Proxima Nova"/>
                <a:cs typeface="Proxima Nova"/>
                <a:sym typeface="Proxima Nova"/>
              </a:rPr>
              <a:t>Pause here.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3"/>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a:latin typeface="Bebas Neue"/>
                <a:ea typeface="Bebas Neue"/>
                <a:cs typeface="Bebas Neue"/>
                <a:sym typeface="Bebas Neue"/>
              </a:rPr>
              <a:t>Anyone can be a Computer Scientist</a:t>
            </a:r>
            <a:endParaRPr>
              <a:latin typeface="Bebas Neue"/>
              <a:ea typeface="Bebas Neue"/>
              <a:cs typeface="Bebas Neue"/>
              <a:sym typeface="Bebas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f4209a6168_0_5"/>
          <p:cNvSpPr txBox="1">
            <a:spLocks noGrp="1"/>
          </p:cNvSpPr>
          <p:nvPr>
            <p:ph type="title"/>
          </p:nvPr>
        </p:nvSpPr>
        <p:spPr>
          <a:xfrm>
            <a:off x="251992" y="232337"/>
            <a:ext cx="8106000" cy="6069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1400"/>
              <a:buNone/>
            </a:pPr>
            <a:r>
              <a:rPr lang="en">
                <a:latin typeface="Bebas Neue"/>
                <a:ea typeface="Bebas Neue"/>
                <a:cs typeface="Bebas Neue"/>
                <a:sym typeface="Bebas Neue"/>
              </a:rPr>
              <a:t>Careers in Computing</a:t>
            </a:r>
            <a:endParaRPr>
              <a:latin typeface="Bebas Neue"/>
              <a:ea typeface="Bebas Neue"/>
              <a:cs typeface="Bebas Neue"/>
              <a:sym typeface="Bebas Neue"/>
            </a:endParaRPr>
          </a:p>
        </p:txBody>
      </p:sp>
      <p:pic>
        <p:nvPicPr>
          <p:cNvPr id="303" name="Google Shape;303;gf4209a6168_0_5" descr="Meet Brina Lee - a software engineer at Instagram. &#10;&#10;Start learning at http://code.org/ &#10;&#10;Stay in touch with us!&#10;• on Twitter https://twitter.com/codeorg&#10;• on Facebook https://www.facebook.com/Code.org&#10;• on Instagram https://instagram.com/codeorg&#10;• on Tumblr https://blog.code.org &#10;• on LinkedIn https://www.linkedin.com/company/code-org&#10;• on Google+ https://google.com/+codeorg&#10;&#10;Help us caption &amp; translate this video!&#10;&#10;http://amara.org/v/61Of/" title="Careers in Tech: My name is Brina">
            <a:hlinkClick r:id="rId3"/>
          </p:cNvPr>
          <p:cNvPicPr preferRelativeResize="0"/>
          <p:nvPr/>
        </p:nvPicPr>
        <p:blipFill rotWithShape="1">
          <a:blip r:embed="rId4">
            <a:alphaModFix/>
          </a:blip>
          <a:srcRect/>
          <a:stretch/>
        </p:blipFill>
        <p:spPr>
          <a:xfrm>
            <a:off x="2019000" y="933462"/>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3"/>
                                        </p:tgtEl>
                                        <p:attrNameLst>
                                          <p:attrName>style.visibility</p:attrName>
                                        </p:attrNameLst>
                                      </p:cBhvr>
                                      <p:to>
                                        <p:strVal val="visible"/>
                                      </p:to>
                                    </p:set>
                                    <p:animEffect transition="in" filter="fade">
                                      <p:cBhvr>
                                        <p:cTn id="7" dur="1000"/>
                                        <p:tgtEl>
                                          <p:spTgt spid="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a:t>Summary and Standards</a:t>
            </a:r>
            <a:endParaRPr/>
          </a:p>
        </p:txBody>
      </p:sp>
      <p:sp>
        <p:nvSpPr>
          <p:cNvPr id="80" name="Google Shape;80;p2"/>
          <p:cNvSpPr txBox="1">
            <a:spLocks noGrp="1"/>
          </p:cNvSpPr>
          <p:nvPr>
            <p:ph type="body" idx="1"/>
          </p:nvPr>
        </p:nvSpPr>
        <p:spPr>
          <a:xfrm>
            <a:off x="239300" y="782738"/>
            <a:ext cx="8458500" cy="1282500"/>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lnSpc>
                <a:spcPct val="115000"/>
              </a:lnSpc>
              <a:spcBef>
                <a:spcPts val="0"/>
              </a:spcBef>
              <a:spcAft>
                <a:spcPts val="0"/>
              </a:spcAft>
              <a:buSzPct val="77777"/>
              <a:buNone/>
            </a:pPr>
            <a:r>
              <a:rPr lang="en" sz="7200" b="1"/>
              <a:t>Summary: </a:t>
            </a:r>
            <a:endParaRPr sz="7200" b="1"/>
          </a:p>
          <a:p>
            <a:pPr marL="0" lvl="0" indent="0" algn="l" rtl="0">
              <a:lnSpc>
                <a:spcPct val="115000"/>
              </a:lnSpc>
              <a:spcBef>
                <a:spcPts val="1200"/>
              </a:spcBef>
              <a:spcAft>
                <a:spcPts val="0"/>
              </a:spcAft>
              <a:buSzPct val="77777"/>
              <a:buNone/>
            </a:pPr>
            <a:r>
              <a:rPr lang="en" sz="7200"/>
              <a:t>In this lesson, students will use Coco and Scratch to write and animate a summary of a story.</a:t>
            </a:r>
            <a:endParaRPr/>
          </a:p>
          <a:p>
            <a:pPr marL="0" lvl="0" indent="0" algn="l" rtl="0">
              <a:lnSpc>
                <a:spcPct val="115000"/>
              </a:lnSpc>
              <a:spcBef>
                <a:spcPts val="1200"/>
              </a:spcBef>
              <a:spcAft>
                <a:spcPts val="1200"/>
              </a:spcAft>
              <a:buSzPts val="1400"/>
              <a:buNone/>
            </a:pPr>
            <a:endParaRPr/>
          </a:p>
        </p:txBody>
      </p:sp>
      <p:sp>
        <p:nvSpPr>
          <p:cNvPr id="81" name="Google Shape;81;p2"/>
          <p:cNvSpPr txBox="1"/>
          <p:nvPr/>
        </p:nvSpPr>
        <p:spPr>
          <a:xfrm>
            <a:off x="239300" y="2480550"/>
            <a:ext cx="4260300" cy="252373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1" i="0" u="none" strike="noStrike" cap="none">
                <a:solidFill>
                  <a:srgbClr val="000000"/>
                </a:solidFill>
                <a:latin typeface="Proxima Nova"/>
                <a:ea typeface="Proxima Nova"/>
                <a:cs typeface="Proxima Nova"/>
                <a:sym typeface="Proxima Nova"/>
              </a:rPr>
              <a:t>2017 VDOE ELA Standards </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roxima Nova"/>
                <a:ea typeface="Proxima Nova"/>
                <a:cs typeface="Proxima Nova"/>
                <a:sym typeface="Proxima Nova"/>
              </a:rPr>
              <a:t>The student will write in a variety of forms to include narrative, descriptive, opinion, and expository. </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roxima Nova"/>
                <a:ea typeface="Proxima Nova"/>
                <a:cs typeface="Proxima Nova"/>
                <a:sym typeface="Proxima Nova"/>
              </a:rPr>
              <a:t>a) Engage in writing as a process.</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roxima Nova"/>
                <a:ea typeface="Proxima Nova"/>
                <a:cs typeface="Proxima Nova"/>
                <a:sym typeface="Proxima Nova"/>
              </a:rPr>
              <a:t>b) Identify audience and purpose.</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roxima Nova"/>
                <a:ea typeface="Proxima Nova"/>
                <a:cs typeface="Proxima Nova"/>
                <a:sym typeface="Proxima Nova"/>
              </a:rPr>
              <a:t>c) Use a variety of prewriting strategies.</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roxima Nova"/>
                <a:ea typeface="Proxima Nova"/>
                <a:cs typeface="Proxima Nova"/>
                <a:sym typeface="Proxima Nova"/>
              </a:rPr>
              <a:t>d) Use organizational strategies to structure writing </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roxima Nova"/>
                <a:ea typeface="Proxima Nova"/>
                <a:cs typeface="Proxima Nova"/>
                <a:sym typeface="Proxima Nova"/>
              </a:rPr>
              <a:t>    according to type. </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a:solidFill>
                  <a:srgbClr val="000000"/>
                </a:solidFill>
                <a:latin typeface="Proxima Nova"/>
                <a:ea typeface="Proxima Nova"/>
                <a:cs typeface="Proxima Nova"/>
                <a:sym typeface="Proxima Nova"/>
              </a:rPr>
              <a:t>e) Use transition words to vary sentence structure.</a:t>
            </a:r>
            <a:endParaRPr sz="13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Proxima Nova"/>
              <a:ea typeface="Proxima Nova"/>
              <a:cs typeface="Proxima Nova"/>
              <a:sym typeface="Proxima Nova"/>
            </a:endParaRPr>
          </a:p>
        </p:txBody>
      </p:sp>
      <p:sp>
        <p:nvSpPr>
          <p:cNvPr id="82" name="Google Shape;82;p2"/>
          <p:cNvSpPr txBox="1"/>
          <p:nvPr/>
        </p:nvSpPr>
        <p:spPr>
          <a:xfrm>
            <a:off x="4499600" y="2423375"/>
            <a:ext cx="4260300" cy="2970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Proxima Nova"/>
                <a:ea typeface="Proxima Nova"/>
                <a:cs typeface="Proxima Nova"/>
                <a:sym typeface="Proxima Nova"/>
              </a:rPr>
              <a:t>CS Standards:</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Proxima Nova"/>
                <a:ea typeface="Proxima Nova"/>
                <a:cs typeface="Proxima Nova"/>
                <a:sym typeface="Proxima Nova"/>
              </a:rPr>
              <a:t>The student will break down (decompose) a larger problem into smaller sub-problems, independently or collaboratively.</a:t>
            </a:r>
            <a:endParaRPr sz="12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Proxima Nova"/>
                <a:ea typeface="Proxima Nova"/>
                <a:cs typeface="Proxima Nova"/>
                <a:sym typeface="Proxima Nova"/>
              </a:rPr>
              <a:t>The student will construct programs to accomplish tasks as a means of creative expression using a block or text based programming language, both independently and collaboratively</a:t>
            </a:r>
            <a:endParaRPr sz="12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Proxima Nova"/>
                <a:ea typeface="Proxima Nova"/>
                <a:cs typeface="Proxima Nova"/>
                <a:sym typeface="Proxima Nova"/>
              </a:rPr>
              <a:t>a. using sequencing;</a:t>
            </a:r>
            <a:endParaRPr sz="12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Proxima Nova"/>
                <a:ea typeface="Proxima Nova"/>
                <a:cs typeface="Proxima Nova"/>
                <a:sym typeface="Proxima Nova"/>
              </a:rPr>
              <a:t>b. using loops (a wide variety of patterns such as repeating patterns or growing patterns); and</a:t>
            </a:r>
            <a:endParaRPr sz="12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Proxima Nova"/>
                <a:ea typeface="Proxima Nova"/>
                <a:cs typeface="Proxima Nova"/>
                <a:sym typeface="Proxima Nova"/>
              </a:rPr>
              <a:t>c. identifying events.</a:t>
            </a:r>
            <a:endParaRPr sz="12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a:t>Materials and resources needed for this lesson:</a:t>
            </a:r>
            <a:endParaRPr/>
          </a:p>
        </p:txBody>
      </p:sp>
      <p:sp>
        <p:nvSpPr>
          <p:cNvPr id="88" name="Google Shape;88;p3"/>
          <p:cNvSpPr txBox="1">
            <a:spLocks noGrp="1"/>
          </p:cNvSpPr>
          <p:nvPr>
            <p:ph type="body" idx="1"/>
          </p:nvPr>
        </p:nvSpPr>
        <p:spPr>
          <a:xfrm>
            <a:off x="369500" y="1152475"/>
            <a:ext cx="5092500" cy="36522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a:t>Chromebook/Laptop</a:t>
            </a:r>
            <a:endParaRPr/>
          </a:p>
          <a:p>
            <a:pPr marL="457200" lvl="0" indent="-342900" algn="l" rtl="0">
              <a:lnSpc>
                <a:spcPct val="115000"/>
              </a:lnSpc>
              <a:spcBef>
                <a:spcPts val="0"/>
              </a:spcBef>
              <a:spcAft>
                <a:spcPts val="0"/>
              </a:spcAft>
              <a:buSzPts val="1800"/>
              <a:buChar char="●"/>
            </a:pPr>
            <a:r>
              <a:rPr lang="en"/>
              <a:t>Internet Access </a:t>
            </a:r>
            <a:endParaRPr/>
          </a:p>
          <a:p>
            <a:pPr marL="457200" lvl="0" indent="-342900" algn="l" rtl="0">
              <a:lnSpc>
                <a:spcPct val="115000"/>
              </a:lnSpc>
              <a:spcBef>
                <a:spcPts val="0"/>
              </a:spcBef>
              <a:spcAft>
                <a:spcPts val="0"/>
              </a:spcAft>
              <a:buSzPts val="1800"/>
              <a:buChar char="●"/>
            </a:pPr>
            <a:r>
              <a:rPr lang="en"/>
              <a:t>Teacher Unit 4, Lesson 3 slide deck</a:t>
            </a:r>
            <a:endParaRPr/>
          </a:p>
          <a:p>
            <a:pPr marL="457200" lvl="0" indent="-342900" algn="l" rtl="0">
              <a:lnSpc>
                <a:spcPct val="115000"/>
              </a:lnSpc>
              <a:spcBef>
                <a:spcPts val="0"/>
              </a:spcBef>
              <a:spcAft>
                <a:spcPts val="0"/>
              </a:spcAft>
              <a:buSzPts val="1800"/>
              <a:buChar char="●"/>
            </a:pPr>
            <a:r>
              <a:rPr lang="en" u="sng">
                <a:solidFill>
                  <a:schemeClr val="hlink"/>
                </a:solidFill>
                <a:hlinkClick r:id="rId3"/>
              </a:rPr>
              <a:t>Coco Link</a:t>
            </a:r>
            <a:endParaRPr/>
          </a:p>
          <a:p>
            <a:pPr marL="457200" lvl="0" indent="-342900" algn="l" rtl="0">
              <a:lnSpc>
                <a:spcPct val="115000"/>
              </a:lnSpc>
              <a:spcBef>
                <a:spcPts val="0"/>
              </a:spcBef>
              <a:spcAft>
                <a:spcPts val="0"/>
              </a:spcAft>
              <a:buSzPts val="1800"/>
              <a:buChar char="●"/>
            </a:pPr>
            <a:r>
              <a:rPr lang="en" u="sng">
                <a:solidFill>
                  <a:schemeClr val="hlink"/>
                </a:solidFill>
                <a:hlinkClick r:id="rId4"/>
              </a:rPr>
              <a:t>Scratch link</a:t>
            </a:r>
            <a:endParaRPr/>
          </a:p>
        </p:txBody>
      </p:sp>
      <p:pic>
        <p:nvPicPr>
          <p:cNvPr id="89" name="Google Shape;89;p3"/>
          <p:cNvPicPr preferRelativeResize="0"/>
          <p:nvPr/>
        </p:nvPicPr>
        <p:blipFill rotWithShape="1">
          <a:blip r:embed="rId5">
            <a:alphaModFix/>
          </a:blip>
          <a:srcRect/>
          <a:stretch/>
        </p:blipFill>
        <p:spPr>
          <a:xfrm>
            <a:off x="4978059" y="1407325"/>
            <a:ext cx="1205866" cy="2421400"/>
          </a:xfrm>
          <a:prstGeom prst="rect">
            <a:avLst/>
          </a:prstGeom>
          <a:noFill/>
          <a:ln>
            <a:noFill/>
          </a:ln>
        </p:spPr>
      </p:pic>
      <p:pic>
        <p:nvPicPr>
          <p:cNvPr id="90" name="Google Shape;90;p3"/>
          <p:cNvPicPr preferRelativeResize="0"/>
          <p:nvPr/>
        </p:nvPicPr>
        <p:blipFill rotWithShape="1">
          <a:blip r:embed="rId6">
            <a:alphaModFix/>
          </a:blip>
          <a:srcRect/>
          <a:stretch/>
        </p:blipFill>
        <p:spPr>
          <a:xfrm>
            <a:off x="6665476" y="2789625"/>
            <a:ext cx="2174602" cy="1449374"/>
          </a:xfrm>
          <a:prstGeom prst="rect">
            <a:avLst/>
          </a:prstGeom>
          <a:noFill/>
          <a:ln>
            <a:noFill/>
          </a:ln>
        </p:spPr>
      </p:pic>
      <p:pic>
        <p:nvPicPr>
          <p:cNvPr id="91" name="Google Shape;91;p3"/>
          <p:cNvPicPr preferRelativeResize="0"/>
          <p:nvPr/>
        </p:nvPicPr>
        <p:blipFill rotWithShape="1">
          <a:blip r:embed="rId7">
            <a:alphaModFix/>
          </a:blip>
          <a:srcRect/>
          <a:stretch/>
        </p:blipFill>
        <p:spPr>
          <a:xfrm>
            <a:off x="6550526" y="1032274"/>
            <a:ext cx="2404494" cy="1336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a:highlight>
                  <a:schemeClr val="lt1"/>
                </a:highlight>
              </a:rPr>
              <a:t>Lesson Objectives:  I can…</a:t>
            </a:r>
            <a:endParaRPr>
              <a:highlight>
                <a:schemeClr val="lt1"/>
              </a:highlight>
            </a:endParaRPr>
          </a:p>
        </p:txBody>
      </p:sp>
      <p:sp>
        <p:nvSpPr>
          <p:cNvPr id="97" name="Google Shape;97;p4"/>
          <p:cNvSpPr txBox="1">
            <a:spLocks noGrp="1"/>
          </p:cNvSpPr>
          <p:nvPr>
            <p:ph type="body" idx="1"/>
          </p:nvPr>
        </p:nvSpPr>
        <p:spPr>
          <a:xfrm>
            <a:off x="311700" y="1152475"/>
            <a:ext cx="8520600" cy="22329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
              <a:t>Review new blocks</a:t>
            </a:r>
            <a:endParaRPr/>
          </a:p>
          <a:p>
            <a:pPr marL="457200" lvl="0" indent="-342900" algn="l" rtl="0">
              <a:lnSpc>
                <a:spcPct val="150000"/>
              </a:lnSpc>
              <a:spcBef>
                <a:spcPts val="0"/>
              </a:spcBef>
              <a:spcAft>
                <a:spcPts val="0"/>
              </a:spcAft>
              <a:buSzPts val="1800"/>
              <a:buChar char="❏"/>
            </a:pPr>
            <a:r>
              <a:rPr lang="en"/>
              <a:t>Code and run your animation in Scratch Debug, as needed</a:t>
            </a:r>
            <a:endParaRPr/>
          </a:p>
          <a:p>
            <a:pPr marL="457200" lvl="0" indent="-342900" algn="l" rtl="0">
              <a:lnSpc>
                <a:spcPct val="150000"/>
              </a:lnSpc>
              <a:spcBef>
                <a:spcPts val="0"/>
              </a:spcBef>
              <a:spcAft>
                <a:spcPts val="0"/>
              </a:spcAft>
              <a:buSzPts val="1800"/>
              <a:buChar char="❏"/>
            </a:pPr>
            <a:r>
              <a:rPr lang="en"/>
              <a:t>With a partner, check that your writing and animation match</a:t>
            </a:r>
            <a:endParaRPr/>
          </a:p>
          <a:p>
            <a:pPr marL="457200" lvl="0" indent="-342900" algn="l" rtl="0">
              <a:lnSpc>
                <a:spcPct val="150000"/>
              </a:lnSpc>
              <a:spcBef>
                <a:spcPts val="0"/>
              </a:spcBef>
              <a:spcAft>
                <a:spcPts val="0"/>
              </a:spcAft>
              <a:buSzPts val="1800"/>
              <a:buChar char="❏"/>
            </a:pPr>
            <a:r>
              <a:rPr lang="en"/>
              <a:t>Self-evaluate in Coco</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599"/>
        </a:solidFill>
        <a:effectLst/>
      </p:bgPr>
    </p:bg>
    <p:spTree>
      <p:nvGrpSpPr>
        <p:cNvPr id="1" name="Shape 101"/>
        <p:cNvGrpSpPr/>
        <p:nvPr/>
      </p:nvGrpSpPr>
      <p:grpSpPr>
        <a:xfrm>
          <a:off x="0" y="0"/>
          <a:ext cx="0" cy="0"/>
          <a:chOff x="0" y="0"/>
          <a:chExt cx="0" cy="0"/>
        </a:xfrm>
      </p:grpSpPr>
      <p:sp>
        <p:nvSpPr>
          <p:cNvPr id="102" name="Google Shape;102;g1317f703ab3_0_1"/>
          <p:cNvSpPr txBox="1"/>
          <p:nvPr/>
        </p:nvSpPr>
        <p:spPr>
          <a:xfrm>
            <a:off x="4491900" y="-40200"/>
            <a:ext cx="4652100" cy="5223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1C3AA9"/>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2100"/>
              <a:buFont typeface="Arial"/>
              <a:buNone/>
            </a:pPr>
            <a:endParaRPr sz="2100" b="0" i="0" u="none" strike="noStrike" cap="none">
              <a:solidFill>
                <a:srgbClr val="1C3AA9"/>
              </a:solidFill>
              <a:latin typeface="Proxima Nova"/>
              <a:ea typeface="Proxima Nova"/>
              <a:cs typeface="Proxima Nova"/>
              <a:sym typeface="Proxima Nova"/>
            </a:endParaRPr>
          </a:p>
          <a:p>
            <a:pPr marL="0" marR="0" lvl="0" indent="0" algn="l" rtl="0">
              <a:lnSpc>
                <a:spcPct val="100000"/>
              </a:lnSpc>
              <a:spcBef>
                <a:spcPts val="1000"/>
              </a:spcBef>
              <a:spcAft>
                <a:spcPts val="1000"/>
              </a:spcAft>
              <a:buClr>
                <a:srgbClr val="000000"/>
              </a:buClr>
              <a:buSzPts val="2100"/>
              <a:buFont typeface="Arial"/>
              <a:buNone/>
            </a:pPr>
            <a:endParaRPr sz="2100" b="0" i="0" u="none" strike="noStrike" cap="none">
              <a:solidFill>
                <a:srgbClr val="1C3AA9"/>
              </a:solidFill>
              <a:latin typeface="Proxima Nova"/>
              <a:ea typeface="Proxima Nova"/>
              <a:cs typeface="Proxima Nova"/>
              <a:sym typeface="Proxima Nova"/>
            </a:endParaRPr>
          </a:p>
        </p:txBody>
      </p:sp>
      <p:sp>
        <p:nvSpPr>
          <p:cNvPr id="103" name="Google Shape;103;g1317f703ab3_0_1"/>
          <p:cNvSpPr txBox="1">
            <a:spLocks noGrp="1"/>
          </p:cNvSpPr>
          <p:nvPr>
            <p:ph type="title"/>
          </p:nvPr>
        </p:nvSpPr>
        <p:spPr>
          <a:xfrm>
            <a:off x="205750" y="526350"/>
            <a:ext cx="4429800" cy="4273200"/>
          </a:xfrm>
          <a:prstGeom prst="rect">
            <a:avLst/>
          </a:prstGeom>
          <a:noFill/>
          <a:ln>
            <a:noFill/>
          </a:ln>
          <a:effectLst>
            <a:outerShdw blurRad="57150" dist="19050" dir="5400000" algn="bl" rotWithShape="0">
              <a:srgbClr val="000000">
                <a:alpha val="48627"/>
              </a:srgbClr>
            </a:outerShdw>
            <a:reflection dist="38100" dir="5400000" fadeDir="5400012" sy="-100000" algn="bl" rotWithShape="0"/>
          </a:effectLst>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4800"/>
              <a:buNone/>
            </a:pPr>
            <a:r>
              <a:rPr lang="en">
                <a:latin typeface="Bebas Neue"/>
                <a:ea typeface="Bebas Neue"/>
                <a:cs typeface="Bebas Neue"/>
                <a:sym typeface="Bebas Neue"/>
              </a:rPr>
              <a:t>Event Blocks</a:t>
            </a:r>
            <a:endParaRPr>
              <a:latin typeface="Bebas Neue"/>
              <a:ea typeface="Bebas Neue"/>
              <a:cs typeface="Bebas Neue"/>
              <a:sym typeface="Bebas Neue"/>
            </a:endParaRPr>
          </a:p>
        </p:txBody>
      </p:sp>
      <p:pic>
        <p:nvPicPr>
          <p:cNvPr id="104" name="Google Shape;104;g1317f703ab3_0_1"/>
          <p:cNvPicPr preferRelativeResize="0"/>
          <p:nvPr/>
        </p:nvPicPr>
        <p:blipFill rotWithShape="1">
          <a:blip r:embed="rId3">
            <a:alphaModFix/>
          </a:blip>
          <a:srcRect/>
          <a:stretch/>
        </p:blipFill>
        <p:spPr>
          <a:xfrm>
            <a:off x="4762638" y="168900"/>
            <a:ext cx="1866476" cy="1158901"/>
          </a:xfrm>
          <a:prstGeom prst="rect">
            <a:avLst/>
          </a:prstGeom>
          <a:noFill/>
          <a:ln>
            <a:noFill/>
          </a:ln>
        </p:spPr>
      </p:pic>
      <p:pic>
        <p:nvPicPr>
          <p:cNvPr id="105" name="Google Shape;105;g1317f703ab3_0_1"/>
          <p:cNvPicPr preferRelativeResize="0"/>
          <p:nvPr/>
        </p:nvPicPr>
        <p:blipFill rotWithShape="1">
          <a:blip r:embed="rId4">
            <a:alphaModFix/>
          </a:blip>
          <a:srcRect/>
          <a:stretch/>
        </p:blipFill>
        <p:spPr>
          <a:xfrm>
            <a:off x="6916761" y="301103"/>
            <a:ext cx="2113342" cy="894489"/>
          </a:xfrm>
          <a:prstGeom prst="rect">
            <a:avLst/>
          </a:prstGeom>
          <a:noFill/>
          <a:ln>
            <a:noFill/>
          </a:ln>
        </p:spPr>
      </p:pic>
      <p:pic>
        <p:nvPicPr>
          <p:cNvPr id="106" name="Google Shape;106;g1317f703ab3_0_1"/>
          <p:cNvPicPr preferRelativeResize="0"/>
          <p:nvPr/>
        </p:nvPicPr>
        <p:blipFill rotWithShape="1">
          <a:blip r:embed="rId5">
            <a:alphaModFix/>
          </a:blip>
          <a:srcRect/>
          <a:stretch/>
        </p:blipFill>
        <p:spPr>
          <a:xfrm>
            <a:off x="5976100" y="1677261"/>
            <a:ext cx="2531825" cy="89448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g1317f703ab3_0_71"/>
          <p:cNvPicPr preferRelativeResize="0"/>
          <p:nvPr/>
        </p:nvPicPr>
        <p:blipFill rotWithShape="1">
          <a:blip r:embed="rId3">
            <a:alphaModFix/>
          </a:blip>
          <a:srcRect/>
          <a:stretch/>
        </p:blipFill>
        <p:spPr>
          <a:xfrm>
            <a:off x="152400" y="879375"/>
            <a:ext cx="8921575" cy="4111725"/>
          </a:xfrm>
          <a:prstGeom prst="rect">
            <a:avLst/>
          </a:prstGeom>
          <a:noFill/>
          <a:ln>
            <a:noFill/>
          </a:ln>
        </p:spPr>
      </p:pic>
      <p:sp>
        <p:nvSpPr>
          <p:cNvPr id="112" name="Google Shape;112;g1317f703ab3_0_71"/>
          <p:cNvSpPr/>
          <p:nvPr/>
        </p:nvSpPr>
        <p:spPr>
          <a:xfrm rot="10265341">
            <a:off x="1525094" y="1173779"/>
            <a:ext cx="1522274" cy="383231"/>
          </a:xfrm>
          <a:prstGeom prst="rightArrow">
            <a:avLst>
              <a:gd name="adj1" fmla="val 50000"/>
              <a:gd name="adj2" fmla="val 50000"/>
            </a:avLst>
          </a:prstGeom>
          <a:solidFill>
            <a:schemeClr val="accent4"/>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g1317f703ab3_0_71"/>
          <p:cNvSpPr txBox="1"/>
          <p:nvPr/>
        </p:nvSpPr>
        <p:spPr>
          <a:xfrm>
            <a:off x="311025" y="118575"/>
            <a:ext cx="4489800" cy="67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 sz="3200" b="0" i="0" u="none" strike="noStrike" cap="none">
                <a:solidFill>
                  <a:schemeClr val="lt1"/>
                </a:solidFill>
                <a:latin typeface="Bebas Neue"/>
                <a:ea typeface="Bebas Neue"/>
                <a:cs typeface="Bebas Neue"/>
                <a:sym typeface="Bebas Neue"/>
              </a:rPr>
              <a:t>Review: CoCo level 5</a:t>
            </a:r>
            <a:endParaRPr sz="3200" b="0" i="0" u="none" strike="noStrike" cap="none">
              <a:solidFill>
                <a:schemeClr val="lt1"/>
              </a:solidFill>
              <a:latin typeface="Bebas Neue"/>
              <a:ea typeface="Bebas Neue"/>
              <a:cs typeface="Bebas Neue"/>
              <a:sym typeface="Bebas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22c43a1ce33_0_0"/>
          <p:cNvSpPr txBox="1">
            <a:spLocks noGrp="1"/>
          </p:cNvSpPr>
          <p:nvPr>
            <p:ph type="title"/>
          </p:nvPr>
        </p:nvSpPr>
        <p:spPr>
          <a:xfrm>
            <a:off x="402125" y="226825"/>
            <a:ext cx="8114400" cy="45753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141666"/>
              <a:buNone/>
            </a:pPr>
            <a:r>
              <a:rPr lang="en" sz="4800">
                <a:latin typeface="Bebas Neue"/>
                <a:ea typeface="Bebas Neue"/>
                <a:cs typeface="Bebas Neue"/>
                <a:sym typeface="Bebas Neue"/>
              </a:rPr>
              <a:t>Before you begin to code….</a:t>
            </a:r>
            <a:endParaRPr sz="4800">
              <a:latin typeface="Bebas Neue"/>
              <a:ea typeface="Bebas Neue"/>
              <a:cs typeface="Bebas Neue"/>
              <a:sym typeface="Bebas Neue"/>
            </a:endParaRPr>
          </a:p>
          <a:p>
            <a:pPr marL="0" lvl="0" indent="0" algn="l" rtl="0">
              <a:lnSpc>
                <a:spcPct val="100000"/>
              </a:lnSpc>
              <a:spcBef>
                <a:spcPts val="0"/>
              </a:spcBef>
              <a:spcAft>
                <a:spcPts val="0"/>
              </a:spcAft>
              <a:buSzPct val="141666"/>
              <a:buNone/>
            </a:pPr>
            <a:endParaRPr sz="4800">
              <a:latin typeface="Bebas Neue"/>
              <a:ea typeface="Bebas Neue"/>
              <a:cs typeface="Bebas Neue"/>
              <a:sym typeface="Bebas Neue"/>
            </a:endParaRPr>
          </a:p>
          <a:p>
            <a:pPr marL="457200" lvl="0" indent="-457200" algn="l" rtl="0">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Make sure you have a topic sentence</a:t>
            </a:r>
            <a:endParaRPr sz="4800">
              <a:latin typeface="Bebas Neue"/>
              <a:ea typeface="Bebas Neue"/>
              <a:cs typeface="Bebas Neue"/>
              <a:sym typeface="Bebas Neue"/>
            </a:endParaRPr>
          </a:p>
          <a:p>
            <a:pPr marL="457200" lvl="0" indent="-457200" algn="l" rtl="0">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Match your animation to your writing </a:t>
            </a:r>
            <a:endParaRPr sz="4800">
              <a:latin typeface="Bebas Neue"/>
              <a:ea typeface="Bebas Neue"/>
              <a:cs typeface="Bebas Neue"/>
              <a:sym typeface="Bebas Neue"/>
            </a:endParaRPr>
          </a:p>
          <a:p>
            <a:pPr marL="457200" lvl="0" indent="-457200" algn="l" rtl="0">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Be consistent</a:t>
            </a:r>
            <a:endParaRPr sz="4800">
              <a:latin typeface="Bebas Neue"/>
              <a:ea typeface="Bebas Neue"/>
              <a:cs typeface="Bebas Neue"/>
              <a:sym typeface="Bebas Neue"/>
            </a:endParaRPr>
          </a:p>
          <a:p>
            <a:pPr marL="457200" lvl="0" indent="-457200" algn="l" rtl="0">
              <a:lnSpc>
                <a:spcPct val="100000"/>
              </a:lnSpc>
              <a:spcBef>
                <a:spcPts val="0"/>
              </a:spcBef>
              <a:spcAft>
                <a:spcPts val="0"/>
              </a:spcAft>
              <a:buSzPct val="100000"/>
              <a:buFont typeface="Bebas Neue"/>
              <a:buChar char="❏"/>
            </a:pPr>
            <a:r>
              <a:rPr lang="en" sz="4800">
                <a:latin typeface="Bebas Neue"/>
                <a:ea typeface="Bebas Neue"/>
                <a:cs typeface="Bebas Neue"/>
                <a:sym typeface="Bebas Neue"/>
              </a:rPr>
              <a:t>Match your visuals to your text</a:t>
            </a:r>
            <a:endParaRPr sz="4800">
              <a:latin typeface="Bebas Neue"/>
              <a:ea typeface="Bebas Neue"/>
              <a:cs typeface="Bebas Neue"/>
              <a:sym typeface="Bebas Neue"/>
            </a:endParaRPr>
          </a:p>
          <a:p>
            <a:pPr marL="0" lvl="0" indent="0" algn="l" rtl="0">
              <a:lnSpc>
                <a:spcPct val="100000"/>
              </a:lnSpc>
              <a:spcBef>
                <a:spcPts val="0"/>
              </a:spcBef>
              <a:spcAft>
                <a:spcPts val="0"/>
              </a:spcAft>
              <a:buSzPct val="141666"/>
              <a:buNone/>
            </a:pPr>
            <a:endParaRPr sz="4800">
              <a:latin typeface="Bebas Neue"/>
              <a:ea typeface="Bebas Neue"/>
              <a:cs typeface="Bebas Neue"/>
              <a:sym typeface="Bebas Ne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22c43a1ce33_0_4"/>
          <p:cNvSpPr txBox="1">
            <a:spLocks noGrp="1"/>
          </p:cNvSpPr>
          <p:nvPr>
            <p:ph type="title"/>
          </p:nvPr>
        </p:nvSpPr>
        <p:spPr>
          <a:xfrm>
            <a:off x="402125" y="226825"/>
            <a:ext cx="8114400" cy="45753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6800"/>
              <a:buNone/>
            </a:pPr>
            <a:r>
              <a:rPr lang="en" sz="4000">
                <a:latin typeface="Bebas Neue"/>
                <a:ea typeface="Bebas Neue"/>
                <a:cs typeface="Bebas Neue"/>
                <a:sym typeface="Bebas Neue"/>
              </a:rPr>
              <a:t>Good animations can be simple or complex!</a:t>
            </a:r>
            <a:endParaRPr sz="40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a:p>
            <a:pPr marL="0" lvl="0" indent="0" algn="l" rtl="0">
              <a:lnSpc>
                <a:spcPct val="100000"/>
              </a:lnSpc>
              <a:spcBef>
                <a:spcPts val="0"/>
              </a:spcBef>
              <a:spcAft>
                <a:spcPts val="0"/>
              </a:spcAft>
              <a:buSzPts val="6800"/>
              <a:buNone/>
            </a:pPr>
            <a:endParaRPr sz="4800">
              <a:latin typeface="Bebas Neue"/>
              <a:ea typeface="Bebas Neue"/>
              <a:cs typeface="Bebas Neue"/>
              <a:sym typeface="Bebas Neue"/>
            </a:endParaRPr>
          </a:p>
        </p:txBody>
      </p:sp>
      <p:sp>
        <p:nvSpPr>
          <p:cNvPr id="124" name="Google Shape;124;g22c43a1ce33_0_4">
            <a:hlinkClick r:id="rId3"/>
          </p:cNvPr>
          <p:cNvSpPr/>
          <p:nvPr/>
        </p:nvSpPr>
        <p:spPr>
          <a:xfrm>
            <a:off x="4666473" y="1226300"/>
            <a:ext cx="4261799" cy="34755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g22c43a1ce33_0_4">
            <a:hlinkClick r:id="rId4"/>
          </p:cNvPr>
          <p:cNvSpPr/>
          <p:nvPr/>
        </p:nvSpPr>
        <p:spPr>
          <a:xfrm>
            <a:off x="267200" y="1278700"/>
            <a:ext cx="4219126" cy="33707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6" name="Google Shape;126;g22c43a1ce33_0_4"/>
          <p:cNvPicPr preferRelativeResize="0"/>
          <p:nvPr/>
        </p:nvPicPr>
        <p:blipFill>
          <a:blip r:embed="rId5">
            <a:alphaModFix/>
          </a:blip>
          <a:stretch>
            <a:fillRect/>
          </a:stretch>
        </p:blipFill>
        <p:spPr>
          <a:xfrm>
            <a:off x="402125" y="1278700"/>
            <a:ext cx="3575950" cy="2885375"/>
          </a:xfrm>
          <a:prstGeom prst="rect">
            <a:avLst/>
          </a:prstGeom>
          <a:noFill/>
          <a:ln>
            <a:noFill/>
          </a:ln>
        </p:spPr>
      </p:pic>
      <p:pic>
        <p:nvPicPr>
          <p:cNvPr id="127" name="Google Shape;127;g22c43a1ce33_0_4">
            <a:hlinkClick r:id="rId3"/>
          </p:cNvPr>
          <p:cNvPicPr preferRelativeResize="0"/>
          <p:nvPr/>
        </p:nvPicPr>
        <p:blipFill>
          <a:blip r:embed="rId6">
            <a:alphaModFix/>
          </a:blip>
          <a:stretch>
            <a:fillRect/>
          </a:stretch>
        </p:blipFill>
        <p:spPr>
          <a:xfrm>
            <a:off x="4705475" y="1343600"/>
            <a:ext cx="3914224" cy="3009000"/>
          </a:xfrm>
          <a:prstGeom prst="rect">
            <a:avLst/>
          </a:prstGeom>
          <a:noFill/>
          <a:ln>
            <a:noFill/>
          </a:ln>
        </p:spPr>
      </p:pic>
      <p:sp>
        <p:nvSpPr>
          <p:cNvPr id="128" name="Google Shape;128;g22c43a1ce33_0_4"/>
          <p:cNvSpPr txBox="1"/>
          <p:nvPr/>
        </p:nvSpPr>
        <p:spPr>
          <a:xfrm>
            <a:off x="711275" y="4440175"/>
            <a:ext cx="3351900" cy="738900"/>
          </a:xfrm>
          <a:prstGeom prst="rect">
            <a:avLst/>
          </a:prstGeom>
          <a:noFill/>
          <a:ln>
            <a:noFill/>
          </a:ln>
        </p:spPr>
        <p:txBody>
          <a:bodyPr spcFirstLastPara="1" wrap="square" lIns="91425" tIns="91425" rIns="91425" bIns="91425" anchor="b" anchorCtr="0">
            <a:spAutoFit/>
          </a:bodyPr>
          <a:lstStyle/>
          <a:p>
            <a:pPr marL="0" lvl="0" indent="0" algn="l" rtl="0">
              <a:spcBef>
                <a:spcPts val="0"/>
              </a:spcBef>
              <a:spcAft>
                <a:spcPts val="0"/>
              </a:spcAft>
              <a:buNone/>
            </a:pPr>
            <a:r>
              <a:rPr lang="en" sz="1200" u="sng" dirty="0">
                <a:solidFill>
                  <a:schemeClr val="hlink"/>
                </a:solidFill>
                <a:highlight>
                  <a:srgbClr val="FFFFFF"/>
                </a:highlight>
                <a:latin typeface="Calibri"/>
                <a:ea typeface="Calibri"/>
                <a:cs typeface="Calibri"/>
                <a:sym typeface="Calibri"/>
                <a:hlinkClick r:id="rId7"/>
              </a:rPr>
              <a:t>https://www.dropbox.com/s/jlist1zaujjpc8e/Screen%20Recording%202023-09-18%20at%209.21.46%20PM.mov?dl=0</a:t>
            </a:r>
            <a:endParaRPr dirty="0">
              <a:latin typeface="Proxima Nova"/>
              <a:ea typeface="Proxima Nova"/>
              <a:cs typeface="Proxima Nova"/>
              <a:sym typeface="Proxima Nova"/>
            </a:endParaRPr>
          </a:p>
        </p:txBody>
      </p:sp>
      <p:sp>
        <p:nvSpPr>
          <p:cNvPr id="129" name="Google Shape;129;g22c43a1ce33_0_4"/>
          <p:cNvSpPr txBox="1"/>
          <p:nvPr/>
        </p:nvSpPr>
        <p:spPr>
          <a:xfrm>
            <a:off x="5050600" y="4535725"/>
            <a:ext cx="3465900" cy="692700"/>
          </a:xfrm>
          <a:prstGeom prst="rect">
            <a:avLst/>
          </a:prstGeom>
          <a:noFill/>
          <a:ln>
            <a:noFill/>
          </a:ln>
        </p:spPr>
        <p:txBody>
          <a:bodyPr spcFirstLastPara="1" wrap="square" lIns="91425" tIns="91425" rIns="91425" bIns="91425" anchor="b" anchorCtr="0">
            <a:spAutoFit/>
          </a:bodyPr>
          <a:lstStyle/>
          <a:p>
            <a:pPr marL="0" lvl="0" indent="0" algn="l" rtl="0">
              <a:spcBef>
                <a:spcPts val="0"/>
              </a:spcBef>
              <a:spcAft>
                <a:spcPts val="0"/>
              </a:spcAft>
              <a:buNone/>
            </a:pPr>
            <a:r>
              <a:rPr lang="en" sz="1100" u="sng" dirty="0">
                <a:solidFill>
                  <a:schemeClr val="hlink"/>
                </a:solidFill>
                <a:highlight>
                  <a:srgbClr val="FFFFFF"/>
                </a:highlight>
                <a:latin typeface="Calibri"/>
                <a:ea typeface="Calibri"/>
                <a:cs typeface="Calibri"/>
                <a:sym typeface="Calibri"/>
                <a:hlinkClick r:id="rId8"/>
              </a:rPr>
              <a:t>https://www.dropbox.com/s/nh93dmdkphd4n0z/Screen%20Recording%202023-09-19%20at%201.45.13%20AM.mov?dl=0</a:t>
            </a:r>
            <a:endParaRPr dirty="0">
              <a:highlight>
                <a:srgbClr val="FFFFFF"/>
              </a:highlight>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1911</Words>
  <Application>Microsoft Macintosh PowerPoint</Application>
  <PresentationFormat>On-screen Show (16:9)</PresentationFormat>
  <Paragraphs>205</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Calibri</vt:lpstr>
      <vt:lpstr>Alfa Slab One</vt:lpstr>
      <vt:lpstr>Proxima Nova</vt:lpstr>
      <vt:lpstr>Montserrat</vt:lpstr>
      <vt:lpstr>Monoton</vt:lpstr>
      <vt:lpstr>Arial</vt:lpstr>
      <vt:lpstr>Bebas Neue</vt:lpstr>
      <vt:lpstr>Gameday</vt:lpstr>
      <vt:lpstr>Unit 4, lesson 3</vt:lpstr>
      <vt:lpstr>Reminder for Teachers</vt:lpstr>
      <vt:lpstr>Summary and Standards</vt:lpstr>
      <vt:lpstr>Materials and resources needed for this lesson:</vt:lpstr>
      <vt:lpstr>Lesson Objectives:  I can…</vt:lpstr>
      <vt:lpstr>Event Blocks</vt:lpstr>
      <vt:lpstr>PowerPoint Presentation</vt:lpstr>
      <vt:lpstr>Before you begin to code….  Make sure you have a topic sentence Match your animation to your writing  Be consistent Match your visuals to your text </vt:lpstr>
      <vt:lpstr>Good animations can be simple or complex!     </vt:lpstr>
      <vt:lpstr>“Once upon a time there lived a princess…”     </vt:lpstr>
      <vt:lpstr>“Once upon a time there lived a princess…”     </vt:lpstr>
      <vt:lpstr>“Once upon a time there lived a princess in a castle.”     </vt:lpstr>
      <vt:lpstr>“Once upon a time there lived a princess who played baseball.”    </vt:lpstr>
      <vt:lpstr>PowerPoint Presentation</vt:lpstr>
      <vt:lpstr>Like  this    </vt:lpstr>
      <vt:lpstr>Not like this      </vt:lpstr>
      <vt:lpstr>  You can use Scratch to enhance your animation  aLL ADDITIONAL DETAILS MUST BE RELEVANT!  </vt:lpstr>
      <vt:lpstr>Like this:      </vt:lpstr>
      <vt:lpstr>However!  Too many visuals can be confusing  </vt:lpstr>
      <vt:lpstr>Not like this      </vt:lpstr>
      <vt:lpstr>Naming your Scratch Animation</vt:lpstr>
      <vt:lpstr>Independent Practice: </vt:lpstr>
      <vt:lpstr>Ask yourself and a Partner:</vt:lpstr>
      <vt:lpstr>Wrap up: Scratch Publishing Party</vt:lpstr>
      <vt:lpstr>By receiving feedback on your Explanatory Writing Scratch project, you can make it better.</vt:lpstr>
      <vt:lpstr>Sharing your .sb3 file from CS First to CoCo</vt:lpstr>
      <vt:lpstr>Here is an optional video to learn how to share your project in Scratch.</vt:lpstr>
      <vt:lpstr>Anyone can be a Computer Scientist</vt:lpstr>
      <vt:lpstr>Careers in Computing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lesson 3</dc:title>
  <cp:lastModifiedBy>Seyed Vahid Mousavi</cp:lastModifiedBy>
  <cp:revision>1</cp:revision>
  <dcterms:modified xsi:type="dcterms:W3CDTF">2023-09-30T04:13:21Z</dcterms:modified>
</cp:coreProperties>
</file>