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roxima Nova"/>
      <p:regular r:id="rId42"/>
      <p:bold r:id="rId43"/>
      <p:italic r:id="rId44"/>
      <p:boldItalic r:id="rId45"/>
    </p:embeddedFont>
    <p:embeddedFont>
      <p:font typeface="Roboto"/>
      <p:regular r:id="rId46"/>
      <p:bold r:id="rId47"/>
      <p:italic r:id="rId48"/>
      <p:boldItalic r:id="rId49"/>
    </p:embeddedFont>
    <p:embeddedFont>
      <p:font typeface="Bebas Neue"/>
      <p:regular r:id="rId50"/>
    </p:embeddedFont>
    <p:embeddedFont>
      <p:font typeface="Monoton"/>
      <p:regular r:id="rId51"/>
    </p:embeddedFont>
    <p:embeddedFont>
      <p:font typeface="Alfa Slab One"/>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3" roundtripDataSignature="AMtx7miPd6lRVin5FsqtmYmtPJupk8Oa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regular.fntdata"/><Relationship Id="rId41" Type="http://schemas.openxmlformats.org/officeDocument/2006/relationships/slide" Target="slides/slide36.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Roboto-regular.fntdata"/><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oton-regular.fntdata"/><Relationship Id="rId50" Type="http://schemas.openxmlformats.org/officeDocument/2006/relationships/font" Target="fonts/BebasNeue-regular.fntdata"/><Relationship Id="rId53" Type="http://customschemas.google.com/relationships/presentationmetadata" Target="metadata"/><Relationship Id="rId52"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de.org/curriculum/docs/k-5/DebuggingTeacher.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nthuf6q3mzvvx84r3wd4a/lesson4_Debugging_Kaya-updated.pptx?rlkey=x402sas5z51nds5hiwkqp4041&amp;dl=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jlist1zaujjpc8e/Screen%20Recording%202023-09-18%20at%209.21.46%20PM.mov?dl=0" TargetMode="External"/><Relationship Id="rId3" Type="http://schemas.openxmlformats.org/officeDocument/2006/relationships/hyperlink" Target="https://www.dropbox.com/s/nh93dmdkphd4n0z/Screen%20Recording%202023-09-19%20at%201.45.13%20AM.mov?dl=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643a62f22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2643a62f22_2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you need to fix your error in your code we call that debugging. This means you are looking for your mistake and then fixing it. Debugging can happen at anytime while you are coding. Maybe you debug at the end when you realize your sequence isn’t correct, or it could happen at the very beginning, maybe you forgot your start block!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643a62f22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2643a62f22_2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Whenever we realize that we have a bug, here are the steps for debugging. We [read slide]. Debugging happens all the time while we are coding!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Debugging Recipe from Code.org: </a:t>
            </a:r>
            <a:r>
              <a:rPr lang="en" u="sng">
                <a:solidFill>
                  <a:schemeClr val="hlink"/>
                </a:solidFill>
                <a:hlinkClick r:id="rId2"/>
              </a:rPr>
              <a:t>https://code.org/curriculum/docs/k-5/DebuggingTeacher.pdf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try this out!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643a62f22_2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2643a62f22_2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Play video and remind students to use debugging as they work on planning and animating their writing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f171988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2f1719889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https://www.dropbox.com/scl/fi/nthuf6q3mzvvx84r3wd4a/lesson4_Debugging_Kaya-updated.pptx?rlkey=x402sas5z51nds5hiwkqp4041&amp;dl=0</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643a62f22_2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2643a62f22_2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643a62f22_1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2643a62f22_1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Instruct students to open CoCo Level 2 project from last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643a62f22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2643a62f22_1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643a62f22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2643a62f22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cf2f205a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2cf2f205a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Okay! Have we all finished answering the questions in CoCo? Good job.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Well, there’s one more step we need to take before we can start working in Scratch. CoCo has helped us find the blocks for adding characters, adding backgrounds, making them say or think something. But! Choosing the kind of sprite and backdrop is still up to us. I’ve got a few tips to share with you as you’re coding in Scratch.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want to a) include a topic sentence, b) match your animation to your writing, c) be consistent, and d) make sure all the visuals in the frame make sense given what you have written in your text.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cf2f205af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2cf2f205a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Good animations that follow these guidelines can be as simple as </a:t>
            </a:r>
            <a:r>
              <a:rPr lang="en" u="sng">
                <a:solidFill>
                  <a:schemeClr val="hlink"/>
                </a:solidFill>
                <a:hlinkClick r:id="rId2"/>
              </a:rPr>
              <a:t>https://www.dropbox.com/s/jlist1zaujjpc8e/Screen%20Recording%202023-09-18%20at%209.21.46%20PM.mov?dl=0</a:t>
            </a:r>
            <a:r>
              <a:rPr lang="en"/>
              <a:t> or as complex as </a:t>
            </a:r>
            <a:r>
              <a:rPr lang="en" u="sng">
                <a:solidFill>
                  <a:schemeClr val="hlink"/>
                </a:solidFill>
                <a:hlinkClick r:id="rId3"/>
              </a:rPr>
              <a:t>https://www.dropbox.com/s/nh93dmdkphd4n0z/Screen%20Recording%202023-09-19%20at%201.45.13%20AM.mov?dl=0</a:t>
            </a:r>
            <a:r>
              <a:rPr lang="en"/>
              <a:t> so long as they clearly convey the message to the reader visually and verbally!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a65929f7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2a65929f7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a65929f7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2a65929f7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a65929f79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2a65929f7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a65929f7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2a65929f7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a65929f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2a65929f7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89a8073e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289a8073e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89a8073ea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289a8073ea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look at the same video but where the visuals don’t match the text. Hmm, what went wrong here?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643a62f22_1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2643a62f22_1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Okay! Now that we’ve thought carefully about how we will match our Scratch visuals to our writing in CoCo, we’re ready to start coding! Let’s watch this short video on how to move between CoCo and Scratch. Remember we will be toggling back and forth!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make sure we all get the hang of it by starting with adding the blocks from ONLY OUR FIRST ROW into Scratch. Pause and look at me when you’re done.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643a62f22_1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2643a62f22_1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Once you get the hang of it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89a8073e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289a8073e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643a62f22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12643a62f22_2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In pairs (or independently), ask students to review and debug their code, making sure their animation matches what they planned and wrote in CoCo.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643a62f22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2643a62f22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643a62f22_1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12643a62f22_1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84de5cff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284de5cffa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643a62f22_2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2643a62f22_2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643a62f22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2643a62f22_1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643a62f22_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2643a62f22_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some suggestions for sharing your work and getting feedback. Feedback can help us learn and make our work better in the future. [Read Slide]</a:t>
            </a:r>
            <a:endParaRPr/>
          </a:p>
          <a:p>
            <a:pPr indent="0" lvl="0" marL="0" rtl="0" algn="l">
              <a:lnSpc>
                <a:spcPct val="100000"/>
              </a:lnSpc>
              <a:spcBef>
                <a:spcPts val="0"/>
              </a:spcBef>
              <a:spcAft>
                <a:spcPts val="0"/>
              </a:spcAft>
              <a:buSzPts val="1100"/>
              <a:buNone/>
            </a:pPr>
            <a:r>
              <a:rPr lang="en"/>
              <a:t>Adapted from Getting Unstuck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280ac381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2280ac381c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643a62f2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12643a62f2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Review CoCo Level 2 briefly, highlighting the planning and self-monitor features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We’ve already filled in column 1 with our drink recipe! Today we are going to focus on using CoCo to plan our Scratch animation, find those blocks in Scratch, and then use the self-monitoring column AFTER we’ve successfully found our blocks in Scratch. Sound good?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643a62f22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2643a62f22_1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643a62f22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2643a62f22_1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643a62f22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2643a62f22_1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643a62f22_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2643a62f22_2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Remember, </a:t>
            </a:r>
            <a:r>
              <a:rPr lang="en"/>
              <a:t>A bug is an error or mistake in your code that prevents the program from running as expected.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hyperlink" Target="mailto:a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ropbox.com/s/bpyt24lhdcnspg2/How%20To%20Debug.mp4?dl=0" TargetMode="External"/><Relationship Id="rId4" Type="http://schemas.openxmlformats.org/officeDocument/2006/relationships/hyperlink" Target="http://www.youtube.com/watch?v=auv10y-dN4s" TargetMode="External"/><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ropbox.com/scl/fi/nthuf6q3mzvvx84r3wd4a/lesson4_Debugging_Kaya-updated.pptx?rlkey=x402sas5z51nds5hiwkqp4041&amp;dl=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dropbox.com/s/3z94jj7yvmut0l7/Step%203_%20Choosing%20blocks%20in%20Scratch%20%281%29.webm?dl=0" TargetMode="External"/><Relationship Id="rId4" Type="http://schemas.openxmlformats.org/officeDocument/2006/relationships/hyperlink" Target="https://www.dropbox.com/s/7ic0dndq8ru1yzw/Choosing%20Blocks%20for%20Scratch.webm?dl=0" TargetMode="External"/><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scratch.mit.edu/projects/822013091" TargetMode="External"/><Relationship Id="rId4" Type="http://schemas.openxmlformats.org/officeDocument/2006/relationships/hyperlink" Target="https://www.dropbox.com/s/nh93dmdkphd4n0z/Screen%20Recording%202023-09-19%20at%201.45.13%20AM.mov?dl=0" TargetMode="External"/><Relationship Id="rId5" Type="http://schemas.openxmlformats.org/officeDocument/2006/relationships/hyperlink" Target="https://scratch.mit.edu/projects/833988634" TargetMode="External"/><Relationship Id="rId6" Type="http://schemas.openxmlformats.org/officeDocument/2006/relationships/hyperlink" Target="https://www.dropbox.com/s/jlist1zaujjpc8e/Screen%20Recording%202023-09-18%20at%209.21.46%20PM.mov?dl=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dropbox.com/s/o7aaphbglzvswkr/Screen%20Recording%202023-09-19%20at%201.52.23%20AM.mov?dl=0"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dropbox.com/s/jlist1zaujjpc8e/Screen%20Recording%202023-09-18%20at%209.21.46%20PM.mov?dl=0" TargetMode="External"/><Relationship Id="rId4" Type="http://schemas.openxmlformats.org/officeDocument/2006/relationships/hyperlink" Target="https://www.dropbox.com/s/jlist1zaujjpc8e/Screen%20Recording%202023-09-18%20at%209.21.46%20PM.mov?dl=0" TargetMode="External"/><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ww.dropbox.com/search/personal?preview=Adding+Our+Text+to+Coco.webm"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www.dropbox.com/s/286towan4c70kbp/Step%203b.webm?dl=0"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ego.gmu.edu/scratchgo/welcome_user.php" TargetMode="External"/><Relationship Id="rId4" Type="http://schemas.openxmlformats.org/officeDocument/2006/relationships/hyperlink" Target="https://www.dropbox.com/s/aqy69n3v1doyxm2/Explanatory%20Writing%20Samples.docx?dl=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www.dropbox.com/home/Lessons-CS%20Units/New%203rd%20%26%204th_Yr%202_for%20teachers/U1/Materials?select=Step+4.webm&amp;preview=Step+4+Self-evaluation.webm"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16.png"/><Relationship Id="rId7" Type="http://schemas.openxmlformats.org/officeDocument/2006/relationships/image" Target="../media/image29.png"/><Relationship Id="rId8"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dropbox.com/s/6o6iu58m61nyctq/Student%20-%20How%20To%20Add%20A%20Project%20To%20A%20Studio%20In%20Scratch.mp4?dl=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1   Lesson 5</a:t>
            </a:r>
            <a:endParaRPr sz="6000"/>
          </a:p>
        </p:txBody>
      </p:sp>
      <p:sp>
        <p:nvSpPr>
          <p:cNvPr id="57" name="Google Shape;57;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Animate and Debug</a:t>
            </a:r>
            <a:endParaRPr sz="3000"/>
          </a:p>
        </p:txBody>
      </p:sp>
      <p:pic>
        <p:nvPicPr>
          <p:cNvPr descr="This is a picture of the CS For All logo." id="58" name="Google Shape;58;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hlinkClick r:id="rId5">
                  <a:extLst>
                    <a:ext uri="{A12FA001-AC4F-418D-AE19-62706E023703}">
                      <ahyp:hlinkClr val="tx"/>
                    </a:ext>
                  </a:extLst>
                </a:hlinkClick>
              </a:rPr>
              <a:t>ahutchison1@ua.edu</a:t>
            </a:r>
            <a:r>
              <a:rPr b="1" i="0" lang="en" sz="800" u="sng"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5th &amp; 6th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2643a62f22_2_102"/>
          <p:cNvSpPr txBox="1"/>
          <p:nvPr>
            <p:ph type="title"/>
          </p:nvPr>
        </p:nvSpPr>
        <p:spPr>
          <a:xfrm>
            <a:off x="490250" y="526350"/>
            <a:ext cx="82362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latin typeface="Bebas Neue"/>
                <a:ea typeface="Bebas Neue"/>
                <a:cs typeface="Bebas Neue"/>
                <a:sym typeface="Bebas Neue"/>
              </a:rPr>
              <a:t>Debugging:</a:t>
            </a:r>
            <a:r>
              <a:rPr lang="en">
                <a:latin typeface="Bebas Neue"/>
                <a:ea typeface="Bebas Neue"/>
                <a:cs typeface="Bebas Neue"/>
                <a:sym typeface="Bebas Neue"/>
              </a:rPr>
              <a:t> looking for and fixing the errors in your code</a:t>
            </a:r>
            <a:endParaRPr>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2643a62f22_2_10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 debug an algorithm, we…</a:t>
            </a:r>
            <a:endParaRPr/>
          </a:p>
        </p:txBody>
      </p:sp>
      <p:sp>
        <p:nvSpPr>
          <p:cNvPr id="124" name="Google Shape;124;g12643a62f22_2_106"/>
          <p:cNvSpPr txBox="1"/>
          <p:nvPr/>
        </p:nvSpPr>
        <p:spPr>
          <a:xfrm>
            <a:off x="572000" y="1007875"/>
            <a:ext cx="7461000" cy="33864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Describe the problem.</a:t>
            </a:r>
            <a:endParaRPr b="0" i="0" sz="2600" u="none" cap="none" strike="noStrike">
              <a:solidFill>
                <a:srgbClr val="3C4043"/>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Hunt for bugs (what is it in our code causing the problem). </a:t>
            </a:r>
            <a:endParaRPr b="0" i="0" sz="2600" u="none" cap="none" strike="noStrike">
              <a:solidFill>
                <a:srgbClr val="3C4043"/>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Try out some solutions and test. </a:t>
            </a:r>
            <a:endParaRPr b="0" i="0" sz="2600" u="none" cap="none" strike="noStrike">
              <a:solidFill>
                <a:srgbClr val="3C4043"/>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Remember what we learned from the bug.</a:t>
            </a:r>
            <a:endParaRPr b="0" i="0" sz="26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2643a62f22_2_11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Video: </a:t>
            </a:r>
            <a:r>
              <a:rPr lang="en" u="sng">
                <a:solidFill>
                  <a:schemeClr val="hlink"/>
                </a:solidFill>
                <a:hlinkClick r:id="rId3"/>
              </a:rPr>
              <a:t>How to Debug</a:t>
            </a:r>
            <a:endParaRPr/>
          </a:p>
        </p:txBody>
      </p:sp>
      <p:pic>
        <p:nvPicPr>
          <p:cNvPr descr="No matter what level of experience - everyone gets bugs! And with a little practice everyone can get good at debugging. Find out the 4 simple steps it takes to squash a bug and some tips to debug even faster.&#10;&#10;Featuring in order of appearance&#10;&#10;Russell  - Engineer on Microsoft Azure &#10;Ron - Professional Tinkerer&#10;Jaden - Computer Science Student&#10;Haro - Engineer on Minecraft Education Edition&#10;Selah - Computer Science Student&#10;Viktoria - Computer Science Student&#10;Zak - Computer Science Student&#10;Sarah - Computer Science Student&#10;Nate - Computer Science Student&#10;Neeharika - Computer Science Student&#10;&#10;&#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s://amara.org/v/qmbV/" id="130" name="Google Shape;130;g12643a62f22_2_111" title="How To Debug">
            <a:hlinkClick r:id="rId4"/>
          </p:cNvPr>
          <p:cNvPicPr preferRelativeResize="0"/>
          <p:nvPr/>
        </p:nvPicPr>
        <p:blipFill rotWithShape="1">
          <a:blip r:embed="rId5">
            <a:alphaModFix/>
          </a:blip>
          <a:srcRect b="0" l="0" r="0" t="0"/>
          <a:stretch/>
        </p:blipFill>
        <p:spPr>
          <a:xfrm>
            <a:off x="1976500" y="943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2f1719889e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Debugging Activity (Optional)</a:t>
            </a:r>
            <a:endParaRPr/>
          </a:p>
        </p:txBody>
      </p:sp>
      <p:sp>
        <p:nvSpPr>
          <p:cNvPr id="136" name="Google Shape;136;g12f1719889e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Students should access the debugging activity in their student slide decks to try and debug several coding projects. </a:t>
            </a:r>
            <a:r>
              <a:rPr lang="en" u="sng">
                <a:solidFill>
                  <a:schemeClr val="hlink"/>
                </a:solidFill>
                <a:hlinkClick r:id="rId3"/>
              </a:rPr>
              <a:t>Link to the activity here. </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2643a62f22_2_234"/>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2643a62f22_1_12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continues to help us! </a:t>
            </a:r>
            <a:endParaRPr/>
          </a:p>
        </p:txBody>
      </p:sp>
      <p:sp>
        <p:nvSpPr>
          <p:cNvPr id="147" name="Google Shape;147;g12643a62f22_1_129"/>
          <p:cNvSpPr txBox="1"/>
          <p:nvPr>
            <p:ph idx="1" type="body"/>
          </p:nvPr>
        </p:nvSpPr>
        <p:spPr>
          <a:xfrm>
            <a:off x="311700" y="1152475"/>
            <a:ext cx="46179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7"/>
              <a:buNone/>
            </a:pPr>
            <a:r>
              <a:rPr lang="en"/>
              <a:t>Today, you will use Coco to help you code your instructional animation in Scratch!</a:t>
            </a:r>
            <a:endParaRPr/>
          </a:p>
          <a:p>
            <a:pPr indent="0" lvl="0" marL="0" rtl="0" algn="l">
              <a:lnSpc>
                <a:spcPct val="115000"/>
              </a:lnSpc>
              <a:spcBef>
                <a:spcPts val="0"/>
              </a:spcBef>
              <a:spcAft>
                <a:spcPts val="0"/>
              </a:spcAft>
              <a:buSzPct val="108107"/>
              <a:buNone/>
            </a:pPr>
            <a:r>
              <a:t/>
            </a:r>
            <a:endParaRPr/>
          </a:p>
          <a:p>
            <a:pPr indent="-342900" lvl="0" marL="457200" rtl="0" algn="l">
              <a:lnSpc>
                <a:spcPct val="115000"/>
              </a:lnSpc>
              <a:spcBef>
                <a:spcPts val="0"/>
              </a:spcBef>
              <a:spcAft>
                <a:spcPts val="0"/>
              </a:spcAft>
              <a:buSzPct val="108107"/>
              <a:buAutoNum type="arabicPeriod"/>
            </a:pPr>
            <a:r>
              <a:rPr lang="en"/>
              <a:t>Open a tab with Coco project from last time</a:t>
            </a:r>
            <a:endParaRPr/>
          </a:p>
          <a:p>
            <a:pPr indent="-342900" lvl="0" marL="457200" rtl="0" algn="l">
              <a:lnSpc>
                <a:spcPct val="115000"/>
              </a:lnSpc>
              <a:spcBef>
                <a:spcPts val="0"/>
              </a:spcBef>
              <a:spcAft>
                <a:spcPts val="0"/>
              </a:spcAft>
              <a:buSzPct val="108107"/>
              <a:buAutoNum type="arabicPeriod"/>
            </a:pPr>
            <a:r>
              <a:rPr lang="en"/>
              <a:t>Open a tab with Scratch</a:t>
            </a:r>
            <a:endParaRPr/>
          </a:p>
          <a:p>
            <a:pPr indent="-342900" lvl="0" marL="457200" rtl="0" algn="l">
              <a:lnSpc>
                <a:spcPct val="115000"/>
              </a:lnSpc>
              <a:spcBef>
                <a:spcPts val="0"/>
              </a:spcBef>
              <a:spcAft>
                <a:spcPts val="0"/>
              </a:spcAft>
              <a:buSzPct val="108107"/>
              <a:buAutoNum type="arabicPeriod"/>
            </a:pPr>
            <a:r>
              <a:rPr lang="en"/>
              <a:t>Use column 3 of Coco to find the blocks in Scratch we need for each step.</a:t>
            </a:r>
            <a:endParaRPr/>
          </a:p>
          <a:p>
            <a:pPr indent="-342900" lvl="0" marL="457200" rtl="0" algn="l">
              <a:lnSpc>
                <a:spcPct val="115000"/>
              </a:lnSpc>
              <a:spcBef>
                <a:spcPts val="0"/>
              </a:spcBef>
              <a:spcAft>
                <a:spcPts val="0"/>
              </a:spcAft>
              <a:buSzPct val="108107"/>
              <a:buAutoNum type="arabicPeriod"/>
            </a:pPr>
            <a:r>
              <a:rPr lang="en"/>
              <a:t>After you’ve found the blocks in Scratch, check off each row’s self-monitoring before moving to </a:t>
            </a:r>
            <a:r>
              <a:rPr lang="en">
                <a:extLst>
                  <a:ext uri="http://customooxmlschemas.google.com/">
                    <go:slidesCustomData xmlns:go="http://customooxmlschemas.google.com/" textRoundtripDataId="0"/>
                  </a:ext>
                </a:extLst>
              </a:rPr>
              <a:t>the</a:t>
            </a:r>
            <a:r>
              <a:rPr lang="en"/>
              <a:t> next step.</a:t>
            </a:r>
            <a:endParaRPr/>
          </a:p>
        </p:txBody>
      </p:sp>
      <p:pic>
        <p:nvPicPr>
          <p:cNvPr id="148" name="Google Shape;148;g12643a62f22_1_129"/>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2643a62f22_1_63"/>
          <p:cNvSpPr txBox="1"/>
          <p:nvPr>
            <p:ph type="title"/>
          </p:nvPr>
        </p:nvSpPr>
        <p:spPr>
          <a:xfrm>
            <a:off x="1730100" y="299900"/>
            <a:ext cx="5683800" cy="8646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How to Choose Animation Blocks in Scratch Tutorial</a:t>
            </a:r>
            <a:endParaRPr/>
          </a:p>
        </p:txBody>
      </p:sp>
      <p:pic>
        <p:nvPicPr>
          <p:cNvPr id="154" name="Google Shape;154;g12643a62f22_1_63">
            <a:hlinkClick r:id="rId4"/>
          </p:cNvPr>
          <p:cNvPicPr preferRelativeResize="0"/>
          <p:nvPr/>
        </p:nvPicPr>
        <p:blipFill rotWithShape="1">
          <a:blip r:embed="rId5">
            <a:alphaModFix/>
          </a:blip>
          <a:srcRect b="0" l="0" r="0" t="0"/>
          <a:stretch/>
        </p:blipFill>
        <p:spPr>
          <a:xfrm>
            <a:off x="1993050" y="1381113"/>
            <a:ext cx="5157900" cy="3470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2643a62f22_1_144"/>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log into Coco and complete columns 2 &amp; 3</a:t>
            </a:r>
            <a:endParaRPr sz="4800">
              <a:latin typeface="Bebas Neue"/>
              <a:ea typeface="Bebas Neue"/>
              <a:cs typeface="Bebas Neue"/>
              <a:sym typeface="Bebas Neue"/>
            </a:endParaRPr>
          </a:p>
        </p:txBody>
      </p:sp>
      <p:pic>
        <p:nvPicPr>
          <p:cNvPr id="160" name="Google Shape;160;g12643a62f22_1_144"/>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161" name="Google Shape;161;g12643a62f22_1_144"/>
          <p:cNvSpPr/>
          <p:nvPr/>
        </p:nvSpPr>
        <p:spPr>
          <a:xfrm rot="-1025317">
            <a:off x="3027157" y="685215"/>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2643a62f22_1_144"/>
          <p:cNvSpPr/>
          <p:nvPr/>
        </p:nvSpPr>
        <p:spPr>
          <a:xfrm rot="-1025317">
            <a:off x="4897707" y="1122140"/>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2cf2f205af_0_0"/>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Before you begin to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2cf2f205af_0_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173" name="Google Shape;173;g22cf2f205af_0_4">
            <a:hlinkClick r:id="rId3"/>
          </p:cNvPr>
          <p:cNvSpPr/>
          <p:nvPr/>
        </p:nvSpPr>
        <p:spPr>
          <a:xfrm>
            <a:off x="4666473" y="1226300"/>
            <a:ext cx="4261799" cy="34755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lt1"/>
                </a:solidFill>
              </a:rPr>
              <a:t>More Complex Example:</a:t>
            </a:r>
            <a:endParaRPr sz="2500">
              <a:solidFill>
                <a:schemeClr val="lt1"/>
              </a:solidFill>
            </a:endParaRPr>
          </a:p>
          <a:p>
            <a:pPr indent="0" lvl="0" marL="0" rtl="0" algn="l">
              <a:spcBef>
                <a:spcPts val="0"/>
              </a:spcBef>
              <a:spcAft>
                <a:spcPts val="0"/>
              </a:spcAft>
              <a:buNone/>
            </a:pPr>
            <a:r>
              <a:rPr lang="en" sz="2200">
                <a:solidFill>
                  <a:schemeClr val="lt1"/>
                </a:solidFill>
              </a:rPr>
              <a:t> </a:t>
            </a:r>
            <a:endParaRPr sz="2200">
              <a:solidFill>
                <a:schemeClr val="lt1"/>
              </a:solidFill>
            </a:endParaRPr>
          </a:p>
          <a:p>
            <a:pPr indent="0" lvl="0" marL="0" rtl="0" algn="l">
              <a:spcBef>
                <a:spcPts val="0"/>
              </a:spcBef>
              <a:spcAft>
                <a:spcPts val="0"/>
              </a:spcAft>
              <a:buNone/>
            </a:pPr>
            <a:r>
              <a:rPr lang="en" u="sng">
                <a:solidFill>
                  <a:schemeClr val="hlink"/>
                </a:solidFill>
                <a:highlight>
                  <a:schemeClr val="lt1"/>
                </a:highlight>
                <a:hlinkClick r:id="rId4"/>
              </a:rPr>
              <a:t>https://www.dropbox.com/s/nh93dmdkphd4n0z/Screen%20Recording%202023-09-19%20at%201.45.13%20AM.mov?dl=0</a:t>
            </a:r>
            <a:endParaRPr>
              <a:highlight>
                <a:schemeClr val="lt1"/>
              </a:highlight>
            </a:endParaRPr>
          </a:p>
        </p:txBody>
      </p:sp>
      <p:sp>
        <p:nvSpPr>
          <p:cNvPr id="174" name="Google Shape;174;g22cf2f205af_0_4">
            <a:hlinkClick r:id="rId5"/>
          </p:cNvPr>
          <p:cNvSpPr/>
          <p:nvPr/>
        </p:nvSpPr>
        <p:spPr>
          <a:xfrm>
            <a:off x="267200" y="1278700"/>
            <a:ext cx="4219126" cy="33707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lt1"/>
                </a:solidFill>
              </a:rPr>
              <a:t>Simple Example:</a:t>
            </a:r>
            <a:endParaRPr sz="2500">
              <a:solidFill>
                <a:schemeClr val="lt1"/>
              </a:solidFill>
            </a:endParaRPr>
          </a:p>
          <a:p>
            <a:pPr indent="0" lvl="0" marL="0" rtl="0" algn="l">
              <a:spcBef>
                <a:spcPts val="0"/>
              </a:spcBef>
              <a:spcAft>
                <a:spcPts val="0"/>
              </a:spcAft>
              <a:buNone/>
            </a:pPr>
            <a:r>
              <a:t/>
            </a:r>
            <a:endParaRPr sz="2500">
              <a:solidFill>
                <a:schemeClr val="lt1"/>
              </a:solidFill>
            </a:endParaRPr>
          </a:p>
          <a:p>
            <a:pPr indent="0" lvl="0" marL="0" rtl="0" algn="l">
              <a:spcBef>
                <a:spcPts val="0"/>
              </a:spcBef>
              <a:spcAft>
                <a:spcPts val="0"/>
              </a:spcAft>
              <a:buNone/>
            </a:pPr>
            <a:r>
              <a:rPr lang="en" u="sng">
                <a:solidFill>
                  <a:schemeClr val="hlink"/>
                </a:solidFill>
                <a:highlight>
                  <a:schemeClr val="lt1"/>
                </a:highlight>
                <a:hlinkClick r:id="rId6"/>
              </a:rPr>
              <a:t>https://www.dropbox.com/s/jlist1zaujjpc8e/Screen%20Recording%202023-09-18%20at%209.21.46%20PM.mov?dl=0</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7" name="Google Shape;67;g11f3e8019f6_0_520"/>
          <p:cNvSpPr txBox="1"/>
          <p:nvPr>
            <p:ph idx="1" type="body"/>
          </p:nvPr>
        </p:nvSpPr>
        <p:spPr>
          <a:xfrm>
            <a:off x="342750" y="8932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6"/>
              <a:buNone/>
            </a:pPr>
            <a:r>
              <a:rPr b="1" lang="en" sz="7200"/>
              <a:t>Summary: </a:t>
            </a:r>
            <a:endParaRPr b="1" sz="7200"/>
          </a:p>
          <a:p>
            <a:pPr indent="0" lvl="0" marL="0" rtl="0" algn="l">
              <a:lnSpc>
                <a:spcPct val="115000"/>
              </a:lnSpc>
              <a:spcBef>
                <a:spcPts val="1200"/>
              </a:spcBef>
              <a:spcAft>
                <a:spcPts val="0"/>
              </a:spcAft>
              <a:buSzPct val="77775"/>
              <a:buNone/>
            </a:pPr>
            <a:r>
              <a:rPr lang="en" sz="7200"/>
              <a:t> In this lesson, students will plan and code their animation for their written instructions on making a drink. Students will also edit and debug their code and make sure their animation matches their writing and planning in CoCo level 2.</a:t>
            </a:r>
            <a:endParaRPr sz="7200"/>
          </a:p>
          <a:p>
            <a:pPr indent="0" lvl="0" marL="0" rtl="0" algn="l">
              <a:lnSpc>
                <a:spcPct val="115000"/>
              </a:lnSpc>
              <a:spcBef>
                <a:spcPts val="1200"/>
              </a:spcBef>
              <a:spcAft>
                <a:spcPts val="0"/>
              </a:spcAft>
              <a:buSzPct val="77775"/>
              <a:buNone/>
            </a:pPr>
            <a:r>
              <a:t/>
            </a:r>
            <a:endParaRPr sz="7200"/>
          </a:p>
        </p:txBody>
      </p:sp>
      <p:sp>
        <p:nvSpPr>
          <p:cNvPr id="68" name="Google Shape;68;g11f3e8019f6_0_520"/>
          <p:cNvSpPr txBox="1"/>
          <p:nvPr/>
        </p:nvSpPr>
        <p:spPr>
          <a:xfrm>
            <a:off x="311700" y="2469400"/>
            <a:ext cx="4260300" cy="320084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Content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student will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Use organizational strategies to structure writing according to type.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Write a clear topic sentence focusing on main idea.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Elaborate writing by including supporting details.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Use transition words to vary sentence structure.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Revise writing for clarity of content using specific vocabulary and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69" name="Google Shape;69;g11f3e8019f6_0_520"/>
          <p:cNvSpPr txBox="1"/>
          <p:nvPr/>
        </p:nvSpPr>
        <p:spPr>
          <a:xfrm>
            <a:off x="4540950" y="2469400"/>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2a65929f79_0_0"/>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180" name="Google Shape;180;g12a65929f79_0_0"/>
          <p:cNvPicPr preferRelativeResize="0"/>
          <p:nvPr/>
        </p:nvPicPr>
        <p:blipFill rotWithShape="1">
          <a:blip r:embed="rId3">
            <a:alphaModFix/>
          </a:blip>
          <a:srcRect b="0" l="0" r="0" t="0"/>
          <a:stretch/>
        </p:blipFill>
        <p:spPr>
          <a:xfrm>
            <a:off x="1047249" y="1414000"/>
            <a:ext cx="2654275" cy="3301900"/>
          </a:xfrm>
          <a:prstGeom prst="rect">
            <a:avLst/>
          </a:prstGeom>
          <a:noFill/>
          <a:ln>
            <a:noFill/>
          </a:ln>
        </p:spPr>
      </p:pic>
      <p:pic>
        <p:nvPicPr>
          <p:cNvPr id="181" name="Google Shape;181;g12a65929f79_0_0"/>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2a65929f79_0_6"/>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187" name="Google Shape;187;g12a65929f79_0_6"/>
          <p:cNvPicPr preferRelativeResize="0"/>
          <p:nvPr/>
        </p:nvPicPr>
        <p:blipFill rotWithShape="1">
          <a:blip r:embed="rId3">
            <a:alphaModFix/>
          </a:blip>
          <a:srcRect b="0" l="0" r="0" t="0"/>
          <a:stretch/>
        </p:blipFill>
        <p:spPr>
          <a:xfrm>
            <a:off x="1047249" y="1414000"/>
            <a:ext cx="2654275" cy="3301900"/>
          </a:xfrm>
          <a:prstGeom prst="rect">
            <a:avLst/>
          </a:prstGeom>
          <a:noFill/>
          <a:ln cap="flat" cmpd="sng" w="152400">
            <a:solidFill>
              <a:srgbClr val="00FF00"/>
            </a:solidFill>
            <a:prstDash val="solid"/>
            <a:round/>
            <a:headEnd len="sm" w="sm" type="none"/>
            <a:tailEnd len="sm" w="sm" type="none"/>
          </a:ln>
        </p:spPr>
      </p:pic>
      <p:pic>
        <p:nvPicPr>
          <p:cNvPr id="188" name="Google Shape;188;g12a65929f79_0_6"/>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2a65929f79_0_18"/>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194" name="Google Shape;194;g12a65929f79_0_18"/>
          <p:cNvPicPr preferRelativeResize="0"/>
          <p:nvPr/>
        </p:nvPicPr>
        <p:blipFill rotWithShape="1">
          <a:blip r:embed="rId3">
            <a:alphaModFix/>
          </a:blip>
          <a:srcRect b="0" l="5660" r="0" t="0"/>
          <a:stretch/>
        </p:blipFill>
        <p:spPr>
          <a:xfrm>
            <a:off x="4841700" y="1532375"/>
            <a:ext cx="4032360" cy="3170250"/>
          </a:xfrm>
          <a:prstGeom prst="rect">
            <a:avLst/>
          </a:prstGeom>
          <a:noFill/>
          <a:ln>
            <a:noFill/>
          </a:ln>
        </p:spPr>
      </p:pic>
      <p:pic>
        <p:nvPicPr>
          <p:cNvPr id="195" name="Google Shape;195;g12a65929f79_0_18"/>
          <p:cNvPicPr preferRelativeResize="0"/>
          <p:nvPr/>
        </p:nvPicPr>
        <p:blipFill rotWithShape="1">
          <a:blip r:embed="rId4">
            <a:alphaModFix/>
          </a:blip>
          <a:srcRect b="0" l="0" r="0" t="0"/>
          <a:stretch/>
        </p:blipFill>
        <p:spPr>
          <a:xfrm>
            <a:off x="208200" y="1594325"/>
            <a:ext cx="4192426" cy="3170250"/>
          </a:xfrm>
          <a:prstGeom prst="rect">
            <a:avLst/>
          </a:prstGeom>
          <a:noFill/>
          <a:ln cap="flat" cmpd="sng" w="152400">
            <a:solidFill>
              <a:srgbClr val="00FF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2a65929f79_0_24"/>
          <p:cNvSpPr txBox="1"/>
          <p:nvPr>
            <p:ph type="title"/>
          </p:nvPr>
        </p:nvSpPr>
        <p:spPr>
          <a:xfrm>
            <a:off x="338475" y="0"/>
            <a:ext cx="86247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755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201" name="Google Shape;201;g12a65929f79_0_24"/>
          <p:cNvPicPr preferRelativeResize="0"/>
          <p:nvPr/>
        </p:nvPicPr>
        <p:blipFill rotWithShape="1">
          <a:blip r:embed="rId3">
            <a:alphaModFix/>
          </a:blip>
          <a:srcRect b="0" l="5660" r="0" t="0"/>
          <a:stretch/>
        </p:blipFill>
        <p:spPr>
          <a:xfrm>
            <a:off x="4841700" y="1532375"/>
            <a:ext cx="4032360" cy="3170250"/>
          </a:xfrm>
          <a:prstGeom prst="rect">
            <a:avLst/>
          </a:prstGeom>
          <a:noFill/>
          <a:ln cap="flat" cmpd="sng" w="152400">
            <a:solidFill>
              <a:srgbClr val="00FF00"/>
            </a:solidFill>
            <a:prstDash val="solid"/>
            <a:round/>
            <a:headEnd len="sm" w="sm" type="none"/>
            <a:tailEnd len="sm" w="sm" type="none"/>
          </a:ln>
        </p:spPr>
      </p:pic>
      <p:pic>
        <p:nvPicPr>
          <p:cNvPr id="202" name="Google Shape;202;g12a65929f79_0_24"/>
          <p:cNvPicPr preferRelativeResize="0"/>
          <p:nvPr/>
        </p:nvPicPr>
        <p:blipFill rotWithShape="1">
          <a:blip r:embed="rId4">
            <a:alphaModFix/>
          </a:blip>
          <a:srcRect b="0" l="0" r="0" t="0"/>
          <a:stretch/>
        </p:blipFill>
        <p:spPr>
          <a:xfrm>
            <a:off x="208200" y="1594325"/>
            <a:ext cx="4192426" cy="3170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12a65929f79_0_12"/>
          <p:cNvPicPr preferRelativeResize="0"/>
          <p:nvPr/>
        </p:nvPicPr>
        <p:blipFill rotWithShape="1">
          <a:blip r:embed="rId3">
            <a:alphaModFix/>
          </a:blip>
          <a:srcRect b="0" l="0" r="0" t="0"/>
          <a:stretch/>
        </p:blipFill>
        <p:spPr>
          <a:xfrm>
            <a:off x="152400" y="152400"/>
            <a:ext cx="8839200" cy="4523655"/>
          </a:xfrm>
          <a:prstGeom prst="rect">
            <a:avLst/>
          </a:prstGeom>
          <a:noFill/>
          <a:ln>
            <a:noFill/>
          </a:ln>
        </p:spPr>
      </p:pic>
      <p:sp>
        <p:nvSpPr>
          <p:cNvPr id="208" name="Google Shape;208;g12a65929f79_0_12"/>
          <p:cNvSpPr/>
          <p:nvPr/>
        </p:nvSpPr>
        <p:spPr>
          <a:xfrm>
            <a:off x="0" y="306375"/>
            <a:ext cx="2100600" cy="954900"/>
          </a:xfrm>
          <a:prstGeom prst="roundRect">
            <a:avLst>
              <a:gd fmla="val 16667" name="adj"/>
            </a:avLst>
          </a:prstGeom>
          <a:noFill/>
          <a:ln cap="flat" cmpd="sng" w="2286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289a8073ea_1_0"/>
          <p:cNvSpPr txBox="1"/>
          <p:nvPr>
            <p:ph type="title"/>
          </p:nvPr>
        </p:nvSpPr>
        <p:spPr>
          <a:xfrm>
            <a:off x="405975" y="470400"/>
            <a:ext cx="8114400" cy="4575300"/>
          </a:xfrm>
          <a:prstGeom prst="rect">
            <a:avLst/>
          </a:prstGeom>
          <a:noFill/>
          <a:ln>
            <a:noFill/>
          </a:ln>
        </p:spPr>
        <p:txBody>
          <a:bodyPr anchorCtr="0" anchor="b" bIns="91425" lIns="91425" spcFirstLastPara="1" rIns="91425" wrap="square" tIns="91425">
            <a:normAutofit/>
          </a:bodyPr>
          <a:lstStyle/>
          <a:p>
            <a:pPr indent="-457200" lvl="0" marL="457200" rtl="0" algn="l">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214" name="Google Shape;214;g1289a8073ea_1_0"/>
          <p:cNvSpPr txBox="1"/>
          <p:nvPr/>
        </p:nvSpPr>
        <p:spPr>
          <a:xfrm>
            <a:off x="1266350" y="4522500"/>
            <a:ext cx="6613200" cy="8619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22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b="0" i="0" sz="2200" u="none" cap="none" strike="noStrike">
              <a:solidFill>
                <a:srgbClr val="000000"/>
              </a:solidFill>
              <a:latin typeface="Proxima Nova"/>
              <a:ea typeface="Proxima Nova"/>
              <a:cs typeface="Proxima Nova"/>
              <a:sym typeface="Proxima Nova"/>
            </a:endParaRPr>
          </a:p>
        </p:txBody>
      </p:sp>
      <p:pic>
        <p:nvPicPr>
          <p:cNvPr id="215" name="Google Shape;215;g1289a8073ea_1_0"/>
          <p:cNvPicPr preferRelativeResize="0"/>
          <p:nvPr/>
        </p:nvPicPr>
        <p:blipFill rotWithShape="1">
          <a:blip r:embed="rId4">
            <a:alphaModFix/>
          </a:blip>
          <a:srcRect b="0" l="0" r="0" t="0"/>
          <a:stretch/>
        </p:blipFill>
        <p:spPr>
          <a:xfrm>
            <a:off x="2172950" y="215400"/>
            <a:ext cx="4798099" cy="414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289a8073ea_1_4"/>
          <p:cNvSpPr txBox="1"/>
          <p:nvPr>
            <p:ph type="title"/>
          </p:nvPr>
        </p:nvSpPr>
        <p:spPr>
          <a:xfrm>
            <a:off x="775175" y="284100"/>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221" name="Google Shape;221;g1289a8073ea_1_4"/>
          <p:cNvSpPr txBox="1"/>
          <p:nvPr/>
        </p:nvSpPr>
        <p:spPr>
          <a:xfrm>
            <a:off x="-89200" y="3942900"/>
            <a:ext cx="51660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900" u="sng">
                <a:solidFill>
                  <a:schemeClr val="hlink"/>
                </a:solidFill>
                <a:highlight>
                  <a:schemeClr val="lt1"/>
                </a:highlight>
                <a:latin typeface="Bebas Neue"/>
                <a:ea typeface="Bebas Neue"/>
                <a:cs typeface="Bebas Neue"/>
                <a:sym typeface="Bebas Neue"/>
                <a:hlinkClick r:id="rId3"/>
              </a:rPr>
              <a:t>h</a:t>
            </a:r>
            <a:r>
              <a:rPr lang="en" sz="1800" u="sng">
                <a:solidFill>
                  <a:schemeClr val="hlink"/>
                </a:solidFill>
                <a:highlight>
                  <a:schemeClr val="lt1"/>
                </a:highlight>
                <a:latin typeface="Bebas Neue"/>
                <a:ea typeface="Bebas Neue"/>
                <a:cs typeface="Bebas Neue"/>
                <a:sym typeface="Bebas Neue"/>
                <a:hlinkClick r:id="rId4"/>
              </a:rPr>
              <a:t>ttps://www.dropbox.com/s/jlist1zaujjpc8e/Screen%20Recording%202023-09-18%20at%209.21.46%20PM.mov?dl=0</a:t>
            </a:r>
            <a:endParaRPr b="0" i="0" sz="1800" u="none" cap="none" strike="noStrike">
              <a:solidFill>
                <a:srgbClr val="000000"/>
              </a:solidFill>
              <a:highlight>
                <a:schemeClr val="lt1"/>
              </a:highlight>
              <a:latin typeface="Bebas Neue"/>
              <a:ea typeface="Bebas Neue"/>
              <a:cs typeface="Bebas Neue"/>
              <a:sym typeface="Bebas Neue"/>
            </a:endParaRPr>
          </a:p>
        </p:txBody>
      </p:sp>
      <p:pic>
        <p:nvPicPr>
          <p:cNvPr id="222" name="Google Shape;222;g1289a8073ea_1_4"/>
          <p:cNvPicPr preferRelativeResize="0"/>
          <p:nvPr/>
        </p:nvPicPr>
        <p:blipFill rotWithShape="1">
          <a:blip r:embed="rId5">
            <a:alphaModFix/>
          </a:blip>
          <a:srcRect b="0" l="0" r="0" t="0"/>
          <a:stretch/>
        </p:blipFill>
        <p:spPr>
          <a:xfrm>
            <a:off x="4690947" y="197025"/>
            <a:ext cx="4511450" cy="3821301"/>
          </a:xfrm>
          <a:prstGeom prst="rect">
            <a:avLst/>
          </a:prstGeom>
          <a:noFill/>
          <a:ln>
            <a:noFill/>
          </a:ln>
        </p:spPr>
      </p:pic>
      <p:sp>
        <p:nvSpPr>
          <p:cNvPr id="223" name="Google Shape;223;g1289a8073ea_1_4"/>
          <p:cNvSpPr/>
          <p:nvPr/>
        </p:nvSpPr>
        <p:spPr>
          <a:xfrm>
            <a:off x="497950" y="1000400"/>
            <a:ext cx="2747100" cy="28488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2643a62f22_1_139"/>
          <p:cNvSpPr txBox="1"/>
          <p:nvPr>
            <p:ph type="title"/>
          </p:nvPr>
        </p:nvSpPr>
        <p:spPr>
          <a:xfrm>
            <a:off x="1526583" y="320600"/>
            <a:ext cx="58872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Video on how to add content from first row to CoCo to Scratch</a:t>
            </a:r>
            <a:endParaRPr/>
          </a:p>
        </p:txBody>
      </p:sp>
      <p:pic>
        <p:nvPicPr>
          <p:cNvPr id="229" name="Google Shape;229;g12643a62f22_1_139"/>
          <p:cNvPicPr preferRelativeResize="0"/>
          <p:nvPr/>
        </p:nvPicPr>
        <p:blipFill rotWithShape="1">
          <a:blip r:embed="rId4">
            <a:alphaModFix/>
          </a:blip>
          <a:srcRect b="1990" l="0" r="0" t="3615"/>
          <a:stretch/>
        </p:blipFill>
        <p:spPr>
          <a:xfrm>
            <a:off x="617225" y="1481300"/>
            <a:ext cx="7909549" cy="3208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2643a62f22_1_150"/>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val="tx"/>
                    </a:ext>
                  </a:extLst>
                </a:hlinkClick>
              </a:rPr>
              <a:t>Video on transferring the rest of your work from CoCo to Scratch and monitoring your progress</a:t>
            </a:r>
            <a:endParaRPr/>
          </a:p>
        </p:txBody>
      </p:sp>
      <p:pic>
        <p:nvPicPr>
          <p:cNvPr id="235" name="Google Shape;235;g12643a62f22_1_150"/>
          <p:cNvPicPr preferRelativeResize="0"/>
          <p:nvPr/>
        </p:nvPicPr>
        <p:blipFill rotWithShape="1">
          <a:blip r:embed="rId4">
            <a:alphaModFix/>
          </a:blip>
          <a:srcRect b="7095" l="0" r="0" t="0"/>
          <a:stretch/>
        </p:blipFill>
        <p:spPr>
          <a:xfrm>
            <a:off x="1120824" y="1623650"/>
            <a:ext cx="6902350" cy="311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89a8073ea_0_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check your self Monitor</a:t>
            </a:r>
            <a:endParaRPr sz="4800">
              <a:latin typeface="Bebas Neue"/>
              <a:ea typeface="Bebas Neue"/>
              <a:cs typeface="Bebas Neue"/>
              <a:sym typeface="Bebas Neue"/>
            </a:endParaRPr>
          </a:p>
        </p:txBody>
      </p:sp>
      <p:sp>
        <p:nvSpPr>
          <p:cNvPr id="241" name="Google Shape;241;g1289a8073ea_0_0"/>
          <p:cNvSpPr/>
          <p:nvPr/>
        </p:nvSpPr>
        <p:spPr>
          <a:xfrm rot="-5400678">
            <a:off x="7508744" y="3672045"/>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289a8073ea_0_0"/>
          <p:cNvSpPr/>
          <p:nvPr/>
        </p:nvSpPr>
        <p:spPr>
          <a:xfrm rot="833302">
            <a:off x="1218221" y="838415"/>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3" name="Google Shape;243;g1289a8073ea_0_0"/>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5" name="Google Shape;75;g11f3e8019f6_0_527"/>
          <p:cNvSpPr txBox="1"/>
          <p:nvPr>
            <p:ph idx="1" type="body"/>
          </p:nvPr>
        </p:nvSpPr>
        <p:spPr>
          <a:xfrm>
            <a:off x="355925" y="1346550"/>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4999"/>
              </a:lnSpc>
              <a:spcBef>
                <a:spcPts val="0"/>
              </a:spcBef>
              <a:spcAft>
                <a:spcPts val="0"/>
              </a:spcAft>
              <a:buSzPts val="1800"/>
              <a:buChar char="●"/>
            </a:pPr>
            <a:r>
              <a:rPr lang="en"/>
              <a:t>Teacher slide deck</a:t>
            </a:r>
            <a:endParaRPr/>
          </a:p>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4999"/>
              </a:lnSpc>
              <a:spcBef>
                <a:spcPts val="0"/>
              </a:spcBef>
              <a:spcAft>
                <a:spcPts val="0"/>
              </a:spcAft>
              <a:buSzPts val="1800"/>
              <a:buChar char="●"/>
            </a:pPr>
            <a:r>
              <a:rPr lang="en"/>
              <a:t>Internet Access</a:t>
            </a:r>
            <a:endParaRPr/>
          </a:p>
          <a:p>
            <a:pPr indent="-342900" lvl="0" marL="457200" rtl="0" algn="l">
              <a:lnSpc>
                <a:spcPct val="114999"/>
              </a:lnSpc>
              <a:spcBef>
                <a:spcPts val="0"/>
              </a:spcBef>
              <a:spcAft>
                <a:spcPts val="0"/>
              </a:spcAft>
              <a:buSzPts val="1800"/>
              <a:buChar char="●"/>
            </a:pPr>
            <a:r>
              <a:rPr lang="en" u="sng">
                <a:solidFill>
                  <a:schemeClr val="hlink"/>
                </a:solidFill>
                <a:hlinkClick r:id="rId3"/>
              </a:rPr>
              <a:t>Link to CoCo</a:t>
            </a:r>
            <a:endParaRPr/>
          </a:p>
          <a:p>
            <a:pPr indent="0" lvl="0" marL="457200" rtl="0" algn="l">
              <a:lnSpc>
                <a:spcPct val="114999"/>
              </a:lnSpc>
              <a:spcBef>
                <a:spcPts val="0"/>
              </a:spcBef>
              <a:spcAft>
                <a:spcPts val="0"/>
              </a:spcAft>
              <a:buSzPts val="1800"/>
              <a:buNone/>
            </a:pPr>
            <a:r>
              <a:t/>
            </a:r>
            <a:endParaRPr/>
          </a:p>
          <a:p>
            <a:pPr indent="0" lvl="0" marL="457200" rtl="0" algn="l">
              <a:lnSpc>
                <a:spcPct val="114999"/>
              </a:lnSpc>
              <a:spcBef>
                <a:spcPts val="0"/>
              </a:spcBef>
              <a:spcAft>
                <a:spcPts val="0"/>
              </a:spcAft>
              <a:buSzPts val="1800"/>
              <a:buNone/>
            </a:pPr>
            <a:r>
              <a:t/>
            </a:r>
            <a:endParaRPr u="sng">
              <a:solidFill>
                <a:schemeClr val="hlink"/>
              </a:solidFill>
              <a:hlinkClick r:id="rId4"/>
            </a:endParaRPr>
          </a:p>
        </p:txBody>
      </p:sp>
      <p:sp>
        <p:nvSpPr>
          <p:cNvPr id="76" name="Google Shape;76;g11f3e8019f6_0_527"/>
          <p:cNvSpPr txBox="1"/>
          <p:nvPr/>
        </p:nvSpPr>
        <p:spPr>
          <a:xfrm>
            <a:off x="4704450" y="1347125"/>
            <a:ext cx="4020600" cy="2339700"/>
          </a:xfrm>
          <a:prstGeom prst="rect">
            <a:avLst/>
          </a:prstGeom>
          <a:solidFill>
            <a:srgbClr val="FF00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1 or Level 2. </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Unit 1 Drink Recipe”</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Unit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Unit 1 Drink Recipe”</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2643a62f22_2_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But wait! </a:t>
            </a:r>
            <a:endParaRPr/>
          </a:p>
        </p:txBody>
      </p:sp>
      <p:sp>
        <p:nvSpPr>
          <p:cNvPr id="249" name="Google Shape;249;g12643a62f22_2_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800"/>
              <a:t>Did you debug any errors?</a:t>
            </a:r>
            <a:endParaRPr sz="2800"/>
          </a:p>
          <a:p>
            <a:pPr indent="0" lvl="0" marL="0" rtl="0" algn="l">
              <a:lnSpc>
                <a:spcPct val="115000"/>
              </a:lnSpc>
              <a:spcBef>
                <a:spcPts val="0"/>
              </a:spcBef>
              <a:spcAft>
                <a:spcPts val="0"/>
              </a:spcAft>
              <a:buSzPts val="1800"/>
              <a:buNone/>
            </a:pPr>
            <a:r>
              <a:t/>
            </a:r>
            <a:endParaRPr sz="2800"/>
          </a:p>
          <a:p>
            <a:pPr indent="0" lvl="0" marL="0" rtl="0" algn="l">
              <a:lnSpc>
                <a:spcPct val="115000"/>
              </a:lnSpc>
              <a:spcBef>
                <a:spcPts val="0"/>
              </a:spcBef>
              <a:spcAft>
                <a:spcPts val="0"/>
              </a:spcAft>
              <a:buSzPts val="1800"/>
              <a:buNone/>
            </a:pPr>
            <a:r>
              <a:rPr lang="en" sz="2800"/>
              <a:t>Does your Scratch animation match what you planned and wrote in CoCo?</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53" name="Shape 253"/>
        <p:cNvGrpSpPr/>
        <p:nvPr/>
      </p:nvGrpSpPr>
      <p:grpSpPr>
        <a:xfrm>
          <a:off x="0" y="0"/>
          <a:ext cx="0" cy="0"/>
          <a:chOff x="0" y="0"/>
          <a:chExt cx="0" cy="0"/>
        </a:xfrm>
      </p:grpSpPr>
      <p:sp>
        <p:nvSpPr>
          <p:cNvPr id="254" name="Google Shape;254;g12643a62f22_1_16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2643a62f22_1_166"/>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Self-Evaluation Tutorial</a:t>
            </a:r>
            <a:endParaRPr/>
          </a:p>
        </p:txBody>
      </p:sp>
      <p:pic>
        <p:nvPicPr>
          <p:cNvPr id="260" name="Google Shape;260;g12643a62f22_1_166"/>
          <p:cNvPicPr preferRelativeResize="0"/>
          <p:nvPr/>
        </p:nvPicPr>
        <p:blipFill rotWithShape="1">
          <a:blip r:embed="rId4">
            <a:alphaModFix/>
          </a:blip>
          <a:srcRect b="0" l="0" r="0" t="0"/>
          <a:stretch/>
        </p:blipFill>
        <p:spPr>
          <a:xfrm>
            <a:off x="1700" y="1483501"/>
            <a:ext cx="9143998" cy="2050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84de5cffa0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266" name="Google Shape;266;g284de5cffa0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267" name="Google Shape;267;g284de5cffa0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268" name="Google Shape;268;g284de5cffa0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269" name="Google Shape;269;g284de5cffa0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2643a62f22_2_182"/>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75" name="Google Shape;275;g12643a62f22_2_182"/>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2643a62f22_1_17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Share your work:</a:t>
            </a:r>
            <a:endParaRPr/>
          </a:p>
        </p:txBody>
      </p:sp>
      <p:sp>
        <p:nvSpPr>
          <p:cNvPr id="281" name="Google Shape;281;g12643a62f22_1_1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Find a partner and share your animation.</a:t>
            </a:r>
            <a:endParaRPr/>
          </a:p>
          <a:p>
            <a:pPr indent="-342900" lvl="0" marL="457200" rtl="0" algn="l">
              <a:lnSpc>
                <a:spcPct val="115000"/>
              </a:lnSpc>
              <a:spcBef>
                <a:spcPts val="0"/>
              </a:spcBef>
              <a:spcAft>
                <a:spcPts val="0"/>
              </a:spcAft>
              <a:buSzPts val="1800"/>
              <a:buChar char="●"/>
            </a:pPr>
            <a:r>
              <a:rPr lang="en"/>
              <a:t>Share what you learned and something you might want to try differently.</a:t>
            </a:r>
            <a:endParaRPr/>
          </a:p>
        </p:txBody>
      </p:sp>
      <p:sp>
        <p:nvSpPr>
          <p:cNvPr id="282" name="Google Shape;282;g12643a62f22_1_171"/>
          <p:cNvSpPr txBox="1"/>
          <p:nvPr/>
        </p:nvSpPr>
        <p:spPr>
          <a:xfrm>
            <a:off x="257850" y="4395925"/>
            <a:ext cx="86283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and share</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2643a62f22_2_11"/>
          <p:cNvSpPr/>
          <p:nvPr/>
        </p:nvSpPr>
        <p:spPr>
          <a:xfrm>
            <a:off x="6198125" y="1826000"/>
            <a:ext cx="1990500" cy="895800"/>
          </a:xfrm>
          <a:prstGeom prst="wedgeEllipseCallout">
            <a:avLst>
              <a:gd fmla="val -20833" name="adj1"/>
              <a:gd fmla="val 625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2643a62f22_2_11"/>
          <p:cNvSpPr/>
          <p:nvPr/>
        </p:nvSpPr>
        <p:spPr>
          <a:xfrm>
            <a:off x="3054350" y="1701875"/>
            <a:ext cx="2289600" cy="1020000"/>
          </a:xfrm>
          <a:prstGeom prst="wedgeEllipseCallout">
            <a:avLst>
              <a:gd fmla="val -20833" name="adj1"/>
              <a:gd fmla="val 625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12643a62f22_2_11"/>
          <p:cNvSpPr/>
          <p:nvPr/>
        </p:nvSpPr>
        <p:spPr>
          <a:xfrm>
            <a:off x="128950" y="1599475"/>
            <a:ext cx="2183700" cy="1165500"/>
          </a:xfrm>
          <a:prstGeom prst="wedgeEllipseCallout">
            <a:avLst>
              <a:gd fmla="val -20833" name="adj1"/>
              <a:gd fmla="val 625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12643a62f22_2_1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990"/>
              <a:buNone/>
            </a:pPr>
            <a:r>
              <a:rPr b="1" lang="en" sz="1520">
                <a:solidFill>
                  <a:srgbClr val="000000"/>
                </a:solidFill>
                <a:latin typeface="Proxima Nova"/>
                <a:ea typeface="Proxima Nova"/>
                <a:cs typeface="Proxima Nova"/>
                <a:sym typeface="Proxima Nova"/>
              </a:rPr>
              <a:t>By receiving feedback on your </a:t>
            </a:r>
            <a:r>
              <a:rPr b="1" i="1" lang="en" sz="1520">
                <a:solidFill>
                  <a:srgbClr val="000000"/>
                </a:solidFill>
                <a:latin typeface="Proxima Nova"/>
                <a:ea typeface="Proxima Nova"/>
                <a:cs typeface="Proxima Nova"/>
                <a:sym typeface="Proxima Nova"/>
              </a:rPr>
              <a:t>Explanatory Writing Scratch project</a:t>
            </a:r>
            <a:r>
              <a:rPr b="1" lang="en" sz="1520">
                <a:solidFill>
                  <a:srgbClr val="000000"/>
                </a:solidFill>
                <a:latin typeface="Proxima Nova"/>
                <a:ea typeface="Proxima Nova"/>
                <a:cs typeface="Proxima Nova"/>
                <a:sym typeface="Proxima Nova"/>
              </a:rPr>
              <a:t>, you can make it better.</a:t>
            </a:r>
            <a:endParaRPr sz="2600">
              <a:latin typeface="Proxima Nova"/>
              <a:ea typeface="Proxima Nova"/>
              <a:cs typeface="Proxima Nova"/>
              <a:sym typeface="Proxima Nova"/>
            </a:endParaRPr>
          </a:p>
        </p:txBody>
      </p:sp>
      <p:sp>
        <p:nvSpPr>
          <p:cNvPr id="291" name="Google Shape;291;g12643a62f22_2_11"/>
          <p:cNvSpPr txBox="1"/>
          <p:nvPr>
            <p:ph idx="1" type="body"/>
          </p:nvPr>
        </p:nvSpPr>
        <p:spPr>
          <a:xfrm>
            <a:off x="397625" y="565700"/>
            <a:ext cx="8520600" cy="948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323"/>
              <a:buNone/>
            </a:pPr>
            <a:r>
              <a:t/>
            </a:r>
            <a:endParaRPr b="1">
              <a:latin typeface="Arial"/>
              <a:ea typeface="Arial"/>
              <a:cs typeface="Arial"/>
              <a:sym typeface="Arial"/>
            </a:endParaRPr>
          </a:p>
          <a:p>
            <a:pPr indent="0" lvl="0" marL="0" rtl="0" algn="l">
              <a:lnSpc>
                <a:spcPct val="115000"/>
              </a:lnSpc>
              <a:spcBef>
                <a:spcPts val="0"/>
              </a:spcBef>
              <a:spcAft>
                <a:spcPts val="0"/>
              </a:spcAft>
              <a:buSzPts val="2323"/>
              <a:buNone/>
            </a:pPr>
            <a:r>
              <a:t/>
            </a:r>
            <a:endParaRPr/>
          </a:p>
          <a:p>
            <a:pPr indent="0" lvl="0" marL="0" rtl="0" algn="l">
              <a:lnSpc>
                <a:spcPct val="115000"/>
              </a:lnSpc>
              <a:spcBef>
                <a:spcPts val="1200"/>
              </a:spcBef>
              <a:spcAft>
                <a:spcPts val="1200"/>
              </a:spcAft>
              <a:buSzPts val="2323"/>
              <a:buNone/>
            </a:pPr>
            <a:r>
              <a:t/>
            </a:r>
            <a:endParaRPr/>
          </a:p>
        </p:txBody>
      </p:sp>
      <p:sp>
        <p:nvSpPr>
          <p:cNvPr id="292" name="Google Shape;292;g12643a62f22_2_11"/>
          <p:cNvSpPr txBox="1"/>
          <p:nvPr/>
        </p:nvSpPr>
        <p:spPr>
          <a:xfrm>
            <a:off x="311700" y="679800"/>
            <a:ext cx="7121700" cy="68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A. Share your screen with your elbow partner.</a:t>
            </a:r>
            <a:endParaRPr b="0" i="0" sz="16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93" name="Google Shape;293;g12643a62f22_2_11"/>
          <p:cNvSpPr txBox="1"/>
          <p:nvPr/>
        </p:nvSpPr>
        <p:spPr>
          <a:xfrm>
            <a:off x="311700" y="1123150"/>
            <a:ext cx="8275800" cy="68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B. Ask them to name two things they             about your Explanatory Writing project.</a:t>
            </a:r>
            <a:endParaRPr b="0" i="0" sz="16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294" name="Google Shape;294;g12643a62f22_2_11"/>
          <p:cNvPicPr preferRelativeResize="0"/>
          <p:nvPr/>
        </p:nvPicPr>
        <p:blipFill rotWithShape="1">
          <a:blip r:embed="rId3">
            <a:alphaModFix/>
          </a:blip>
          <a:srcRect b="0" l="0" r="0" t="0"/>
          <a:stretch/>
        </p:blipFill>
        <p:spPr>
          <a:xfrm>
            <a:off x="3697650" y="1129175"/>
            <a:ext cx="572698" cy="572698"/>
          </a:xfrm>
          <a:prstGeom prst="rect">
            <a:avLst/>
          </a:prstGeom>
          <a:noFill/>
          <a:ln>
            <a:noFill/>
          </a:ln>
        </p:spPr>
      </p:pic>
      <p:sp>
        <p:nvSpPr>
          <p:cNvPr id="295" name="Google Shape;295;g12643a62f22_2_11"/>
          <p:cNvSpPr txBox="1"/>
          <p:nvPr/>
        </p:nvSpPr>
        <p:spPr>
          <a:xfrm>
            <a:off x="767900" y="2905600"/>
            <a:ext cx="19905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96" name="Google Shape;296;g12643a62f22_2_11"/>
          <p:cNvSpPr txBox="1"/>
          <p:nvPr/>
        </p:nvSpPr>
        <p:spPr>
          <a:xfrm>
            <a:off x="5561750" y="2905600"/>
            <a:ext cx="2788200" cy="228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97" name="Google Shape;297;g12643a62f22_2_11"/>
          <p:cNvSpPr txBox="1"/>
          <p:nvPr/>
        </p:nvSpPr>
        <p:spPr>
          <a:xfrm>
            <a:off x="335700" y="2896888"/>
            <a:ext cx="8227800" cy="68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C. Request feedback on one aspect of your Scratch project you could improve</a:t>
            </a:r>
            <a:endParaRPr b="0" i="0" sz="16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98" name="Google Shape;298;g12643a62f22_2_11"/>
          <p:cNvSpPr txBox="1"/>
          <p:nvPr/>
        </p:nvSpPr>
        <p:spPr>
          <a:xfrm>
            <a:off x="952050" y="4018350"/>
            <a:ext cx="19905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299" name="Google Shape;299;g12643a62f22_2_11"/>
          <p:cNvSpPr txBox="1"/>
          <p:nvPr/>
        </p:nvSpPr>
        <p:spPr>
          <a:xfrm>
            <a:off x="6430450" y="4096200"/>
            <a:ext cx="30528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300" name="Google Shape;300;g12643a62f22_2_11"/>
          <p:cNvSpPr txBox="1"/>
          <p:nvPr/>
        </p:nvSpPr>
        <p:spPr>
          <a:xfrm>
            <a:off x="642950" y="4451100"/>
            <a:ext cx="4166700" cy="68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D. Switch Roles</a:t>
            </a:r>
            <a:endParaRPr b="0" i="0" sz="16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301" name="Google Shape;301;g12643a62f22_2_11"/>
          <p:cNvPicPr preferRelativeResize="0"/>
          <p:nvPr/>
        </p:nvPicPr>
        <p:blipFill rotWithShape="1">
          <a:blip r:embed="rId4">
            <a:alphaModFix/>
          </a:blip>
          <a:srcRect b="0" l="0" r="0" t="0"/>
          <a:stretch/>
        </p:blipFill>
        <p:spPr>
          <a:xfrm>
            <a:off x="397625" y="1886125"/>
            <a:ext cx="446360" cy="572700"/>
          </a:xfrm>
          <a:prstGeom prst="rect">
            <a:avLst/>
          </a:prstGeom>
          <a:noFill/>
          <a:ln>
            <a:noFill/>
          </a:ln>
        </p:spPr>
      </p:pic>
      <p:pic>
        <p:nvPicPr>
          <p:cNvPr id="302" name="Google Shape;302;g12643a62f22_2_11"/>
          <p:cNvPicPr preferRelativeResize="0"/>
          <p:nvPr/>
        </p:nvPicPr>
        <p:blipFill rotWithShape="1">
          <a:blip r:embed="rId4">
            <a:alphaModFix/>
          </a:blip>
          <a:srcRect b="0" l="0" r="0" t="0"/>
          <a:stretch/>
        </p:blipFill>
        <p:spPr>
          <a:xfrm>
            <a:off x="3384400" y="1961525"/>
            <a:ext cx="446360" cy="572700"/>
          </a:xfrm>
          <a:prstGeom prst="rect">
            <a:avLst/>
          </a:prstGeom>
          <a:noFill/>
          <a:ln>
            <a:noFill/>
          </a:ln>
        </p:spPr>
      </p:pic>
      <p:pic>
        <p:nvPicPr>
          <p:cNvPr id="303" name="Google Shape;303;g12643a62f22_2_11"/>
          <p:cNvPicPr preferRelativeResize="0"/>
          <p:nvPr/>
        </p:nvPicPr>
        <p:blipFill rotWithShape="1">
          <a:blip r:embed="rId4">
            <a:alphaModFix/>
          </a:blip>
          <a:srcRect b="0" l="0" r="0" t="0"/>
          <a:stretch/>
        </p:blipFill>
        <p:spPr>
          <a:xfrm>
            <a:off x="6461825" y="1978000"/>
            <a:ext cx="446360" cy="572700"/>
          </a:xfrm>
          <a:prstGeom prst="rect">
            <a:avLst/>
          </a:prstGeom>
          <a:noFill/>
          <a:ln>
            <a:noFill/>
          </a:ln>
        </p:spPr>
      </p:pic>
      <p:sp>
        <p:nvSpPr>
          <p:cNvPr id="304" name="Google Shape;304;g12643a62f22_2_11"/>
          <p:cNvSpPr txBox="1"/>
          <p:nvPr/>
        </p:nvSpPr>
        <p:spPr>
          <a:xfrm>
            <a:off x="845300" y="1891200"/>
            <a:ext cx="15726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part I liked best was…</a:t>
            </a:r>
            <a:endParaRPr b="0" i="0" sz="1400" u="none" cap="none" strike="noStrike">
              <a:solidFill>
                <a:srgbClr val="000000"/>
              </a:solidFill>
              <a:latin typeface="Proxima Nova"/>
              <a:ea typeface="Proxima Nova"/>
              <a:cs typeface="Proxima Nova"/>
              <a:sym typeface="Proxima Nova"/>
            </a:endParaRPr>
          </a:p>
        </p:txBody>
      </p:sp>
      <p:sp>
        <p:nvSpPr>
          <p:cNvPr id="305" name="Google Shape;305;g12643a62f22_2_11"/>
          <p:cNvSpPr txBox="1"/>
          <p:nvPr/>
        </p:nvSpPr>
        <p:spPr>
          <a:xfrm>
            <a:off x="3830750" y="1949900"/>
            <a:ext cx="13896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 like the way... because...</a:t>
            </a:r>
            <a:endParaRPr b="0" i="0" sz="1400" u="none" cap="none" strike="noStrike">
              <a:solidFill>
                <a:srgbClr val="000000"/>
              </a:solidFill>
              <a:latin typeface="Proxima Nova"/>
              <a:ea typeface="Proxima Nova"/>
              <a:cs typeface="Proxima Nova"/>
              <a:sym typeface="Proxima Nova"/>
            </a:endParaRPr>
          </a:p>
        </p:txBody>
      </p:sp>
      <p:sp>
        <p:nvSpPr>
          <p:cNvPr id="306" name="Google Shape;306;g12643a62f22_2_11"/>
          <p:cNvSpPr txBox="1"/>
          <p:nvPr/>
        </p:nvSpPr>
        <p:spPr>
          <a:xfrm>
            <a:off x="6908175" y="1848475"/>
            <a:ext cx="10791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You should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keep doing...</a:t>
            </a:r>
            <a:endParaRPr b="0" i="0" sz="1400" u="none" cap="none" strike="noStrike">
              <a:solidFill>
                <a:srgbClr val="000000"/>
              </a:solidFill>
              <a:latin typeface="Proxima Nova"/>
              <a:ea typeface="Proxima Nova"/>
              <a:cs typeface="Proxima Nova"/>
              <a:sym typeface="Proxima Nova"/>
            </a:endParaRPr>
          </a:p>
        </p:txBody>
      </p:sp>
      <p:sp>
        <p:nvSpPr>
          <p:cNvPr id="307" name="Google Shape;307;g12643a62f22_2_11"/>
          <p:cNvSpPr/>
          <p:nvPr/>
        </p:nvSpPr>
        <p:spPr>
          <a:xfrm>
            <a:off x="311700" y="3335900"/>
            <a:ext cx="1719300" cy="948300"/>
          </a:xfrm>
          <a:prstGeom prst="wedgeEllipseCallout">
            <a:avLst>
              <a:gd fmla="val -20833" name="adj1"/>
              <a:gd fmla="val 62500"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8" name="Google Shape;308;g12643a62f22_2_11"/>
          <p:cNvPicPr preferRelativeResize="0"/>
          <p:nvPr/>
        </p:nvPicPr>
        <p:blipFill rotWithShape="1">
          <a:blip r:embed="rId5">
            <a:alphaModFix/>
          </a:blip>
          <a:srcRect b="0" l="0" r="0" t="0"/>
          <a:stretch/>
        </p:blipFill>
        <p:spPr>
          <a:xfrm>
            <a:off x="547624" y="3523710"/>
            <a:ext cx="446350" cy="572690"/>
          </a:xfrm>
          <a:prstGeom prst="rect">
            <a:avLst/>
          </a:prstGeom>
          <a:noFill/>
          <a:ln>
            <a:noFill/>
          </a:ln>
        </p:spPr>
      </p:pic>
      <p:sp>
        <p:nvSpPr>
          <p:cNvPr id="309" name="Google Shape;309;g12643a62f22_2_11"/>
          <p:cNvSpPr txBox="1"/>
          <p:nvPr/>
        </p:nvSpPr>
        <p:spPr>
          <a:xfrm>
            <a:off x="993975" y="3318900"/>
            <a:ext cx="9708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How about if you…</a:t>
            </a:r>
            <a:endParaRPr b="0" i="0" sz="1400" u="none" cap="none" strike="noStrike">
              <a:solidFill>
                <a:srgbClr val="000000"/>
              </a:solidFill>
              <a:latin typeface="Proxima Nova"/>
              <a:ea typeface="Proxima Nova"/>
              <a:cs typeface="Proxima Nova"/>
              <a:sym typeface="Proxima Nova"/>
            </a:endParaRPr>
          </a:p>
        </p:txBody>
      </p:sp>
      <p:sp>
        <p:nvSpPr>
          <p:cNvPr id="310" name="Google Shape;310;g12643a62f22_2_11"/>
          <p:cNvSpPr/>
          <p:nvPr/>
        </p:nvSpPr>
        <p:spPr>
          <a:xfrm>
            <a:off x="2486613" y="3292650"/>
            <a:ext cx="2074200" cy="948300"/>
          </a:xfrm>
          <a:prstGeom prst="wedgeEllipseCallout">
            <a:avLst>
              <a:gd fmla="val -20833" name="adj1"/>
              <a:gd fmla="val 62500"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12643a62f22_2_11"/>
          <p:cNvSpPr/>
          <p:nvPr/>
        </p:nvSpPr>
        <p:spPr>
          <a:xfrm>
            <a:off x="5842350" y="3292650"/>
            <a:ext cx="1719300" cy="948300"/>
          </a:xfrm>
          <a:prstGeom prst="wedgeEllipseCallout">
            <a:avLst>
              <a:gd fmla="val -20833" name="adj1"/>
              <a:gd fmla="val 62500"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g12643a62f22_2_11"/>
          <p:cNvPicPr preferRelativeResize="0"/>
          <p:nvPr/>
        </p:nvPicPr>
        <p:blipFill rotWithShape="1">
          <a:blip r:embed="rId5">
            <a:alphaModFix/>
          </a:blip>
          <a:srcRect b="0" l="0" r="0" t="0"/>
          <a:stretch/>
        </p:blipFill>
        <p:spPr>
          <a:xfrm>
            <a:off x="2698749" y="3480460"/>
            <a:ext cx="446350" cy="572690"/>
          </a:xfrm>
          <a:prstGeom prst="rect">
            <a:avLst/>
          </a:prstGeom>
          <a:noFill/>
          <a:ln>
            <a:noFill/>
          </a:ln>
        </p:spPr>
      </p:pic>
      <p:pic>
        <p:nvPicPr>
          <p:cNvPr id="313" name="Google Shape;313;g12643a62f22_2_11"/>
          <p:cNvPicPr preferRelativeResize="0"/>
          <p:nvPr/>
        </p:nvPicPr>
        <p:blipFill rotWithShape="1">
          <a:blip r:embed="rId5">
            <a:alphaModFix/>
          </a:blip>
          <a:srcRect b="0" l="0" r="0" t="0"/>
          <a:stretch/>
        </p:blipFill>
        <p:spPr>
          <a:xfrm>
            <a:off x="6026499" y="3480460"/>
            <a:ext cx="446350" cy="572690"/>
          </a:xfrm>
          <a:prstGeom prst="rect">
            <a:avLst/>
          </a:prstGeom>
          <a:noFill/>
          <a:ln>
            <a:noFill/>
          </a:ln>
        </p:spPr>
      </p:pic>
      <p:sp>
        <p:nvSpPr>
          <p:cNvPr id="314" name="Google Shape;314;g12643a62f22_2_11"/>
          <p:cNvSpPr txBox="1"/>
          <p:nvPr/>
        </p:nvSpPr>
        <p:spPr>
          <a:xfrm>
            <a:off x="3101575" y="3442800"/>
            <a:ext cx="13896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You might want to consider…</a:t>
            </a:r>
            <a:endParaRPr b="0" i="0" sz="1400" u="none" cap="none" strike="noStrike">
              <a:solidFill>
                <a:srgbClr val="000000"/>
              </a:solidFill>
              <a:latin typeface="Proxima Nova"/>
              <a:ea typeface="Proxima Nova"/>
              <a:cs typeface="Proxima Nova"/>
              <a:sym typeface="Proxima Nova"/>
            </a:endParaRPr>
          </a:p>
        </p:txBody>
      </p:sp>
      <p:sp>
        <p:nvSpPr>
          <p:cNvPr id="315" name="Google Shape;315;g12643a62f22_2_11"/>
          <p:cNvSpPr txBox="1"/>
          <p:nvPr/>
        </p:nvSpPr>
        <p:spPr>
          <a:xfrm>
            <a:off x="6472850" y="3486050"/>
            <a:ext cx="12894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You might want to try…</a:t>
            </a:r>
            <a:endParaRPr b="0" i="0" sz="1400" u="none" cap="none" strike="noStrike">
              <a:solidFill>
                <a:srgbClr val="000000"/>
              </a:solidFill>
              <a:latin typeface="Proxima Nova"/>
              <a:ea typeface="Proxima Nova"/>
              <a:cs typeface="Proxima Nova"/>
              <a:sym typeface="Proxima Nova"/>
            </a:endParaRPr>
          </a:p>
        </p:txBody>
      </p:sp>
      <p:sp>
        <p:nvSpPr>
          <p:cNvPr id="316" name="Google Shape;316;g12643a62f22_2_11"/>
          <p:cNvSpPr txBox="1"/>
          <p:nvPr/>
        </p:nvSpPr>
        <p:spPr>
          <a:xfrm>
            <a:off x="3101575" y="4469550"/>
            <a:ext cx="6056400" cy="646500"/>
          </a:xfrm>
          <a:prstGeom prst="rect">
            <a:avLst/>
          </a:prstGeom>
          <a:solidFill>
            <a:srgbClr val="1C3AA9"/>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Bebas Neue"/>
                <a:ea typeface="Bebas Neue"/>
                <a:cs typeface="Bebas Neue"/>
                <a:sym typeface="Bebas Neue"/>
              </a:rPr>
              <a:t>Pause here (10 minutes)</a:t>
            </a:r>
            <a:endParaRPr b="0" i="0" sz="3000" u="none" cap="none" strike="noStrike">
              <a:solidFill>
                <a:srgbClr val="FFFFFF"/>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2280ac381c_0_14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2643a62f22_1_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Reviewing CoCo level 2 </a:t>
            </a:r>
            <a:endParaRPr sz="4800">
              <a:latin typeface="Bebas Neue"/>
              <a:ea typeface="Bebas Neue"/>
              <a:cs typeface="Bebas Neue"/>
              <a:sym typeface="Bebas Neue"/>
            </a:endParaRPr>
          </a:p>
        </p:txBody>
      </p:sp>
      <p:pic>
        <p:nvPicPr>
          <p:cNvPr id="87" name="Google Shape;87;g12643a62f22_1_0"/>
          <p:cNvPicPr preferRelativeResize="0"/>
          <p:nvPr/>
        </p:nvPicPr>
        <p:blipFill rotWithShape="1">
          <a:blip r:embed="rId3">
            <a:alphaModFix/>
          </a:blip>
          <a:srcRect b="0" l="0" r="0" t="0"/>
          <a:stretch/>
        </p:blipFill>
        <p:spPr>
          <a:xfrm>
            <a:off x="311700" y="124750"/>
            <a:ext cx="8460749" cy="3990749"/>
          </a:xfrm>
          <a:prstGeom prst="rect">
            <a:avLst/>
          </a:prstGeom>
          <a:noFill/>
          <a:ln cap="flat" cmpd="sng" w="9525">
            <a:solidFill>
              <a:schemeClr val="accent3"/>
            </a:solidFill>
            <a:prstDash val="solid"/>
            <a:round/>
            <a:headEnd len="sm" w="sm" type="none"/>
            <a:tailEnd len="sm" w="sm" type="none"/>
          </a:ln>
        </p:spPr>
      </p:pic>
      <p:sp>
        <p:nvSpPr>
          <p:cNvPr id="88" name="Google Shape;88;g12643a62f22_1_0"/>
          <p:cNvSpPr/>
          <p:nvPr/>
        </p:nvSpPr>
        <p:spPr>
          <a:xfrm rot="7790590">
            <a:off x="5921972" y="640381"/>
            <a:ext cx="1522269" cy="382958"/>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2643a62f22_1_0"/>
          <p:cNvSpPr/>
          <p:nvPr/>
        </p:nvSpPr>
        <p:spPr>
          <a:xfrm rot="7790590">
            <a:off x="7376672" y="1449406"/>
            <a:ext cx="1522269" cy="382958"/>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12643a62f22_1_0"/>
          <p:cNvSpPr txBox="1"/>
          <p:nvPr/>
        </p:nvSpPr>
        <p:spPr>
          <a:xfrm>
            <a:off x="1507675" y="821500"/>
            <a:ext cx="1061400" cy="1139100"/>
          </a:xfrm>
          <a:prstGeom prst="rect">
            <a:avLst/>
          </a:prstGeom>
          <a:noFill/>
          <a:ln>
            <a:noFill/>
          </a:ln>
        </p:spPr>
        <p:txBody>
          <a:bodyPr anchorCtr="0" anchor="b" bIns="91425" lIns="91425" spcFirstLastPara="1" rIns="91425" wrap="square" tIns="91425">
            <a:spAutoFit/>
          </a:bodyPr>
          <a:lstStyle/>
          <a:p>
            <a:pPr indent="-63500" lvl="0" marL="457200" marR="0" rtl="0" algn="l">
              <a:lnSpc>
                <a:spcPct val="100000"/>
              </a:lnSpc>
              <a:spcBef>
                <a:spcPts val="0"/>
              </a:spcBef>
              <a:spcAft>
                <a:spcPts val="0"/>
              </a:spcAft>
              <a:buClr>
                <a:srgbClr val="000000"/>
              </a:buClr>
              <a:buSzPts val="6200"/>
              <a:buFont typeface="Proxima Nova"/>
              <a:buNone/>
            </a:pPr>
            <a:r>
              <a:t/>
            </a:r>
            <a:endParaRPr b="0" i="0" sz="62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2643a62f22_1_120"/>
          <p:cNvSpPr/>
          <p:nvPr/>
        </p:nvSpPr>
        <p:spPr>
          <a:xfrm>
            <a:off x="938950" y="592350"/>
            <a:ext cx="7162200" cy="3587700"/>
          </a:xfrm>
          <a:prstGeom prst="cloudCallout">
            <a:avLst>
              <a:gd fmla="val -20833" name="adj1"/>
              <a:gd fmla="val 62500" name="adj2"/>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12643a62f22_1_120"/>
          <p:cNvSpPr txBox="1"/>
          <p:nvPr>
            <p:ph type="title"/>
          </p:nvPr>
        </p:nvSpPr>
        <p:spPr>
          <a:xfrm>
            <a:off x="1712550" y="1818100"/>
            <a:ext cx="6480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200"/>
              <a:t>Brainstorm with a partner:  How will you animate your recipe in scratch?</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2643a62f22_1_11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objectives</a:t>
            </a:r>
            <a:endParaRPr/>
          </a:p>
        </p:txBody>
      </p:sp>
      <p:sp>
        <p:nvSpPr>
          <p:cNvPr id="102" name="Google Shape;102;g12643a62f22_1_115"/>
          <p:cNvSpPr txBox="1"/>
          <p:nvPr>
            <p:ph idx="1" type="body"/>
          </p:nvPr>
        </p:nvSpPr>
        <p:spPr>
          <a:xfrm>
            <a:off x="311700" y="1533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Review Scratch Blocks and features of Coco Level 2</a:t>
            </a:r>
            <a:endParaRPr/>
          </a:p>
          <a:p>
            <a:pPr indent="-342900" lvl="0" marL="457200" rtl="0" algn="l">
              <a:lnSpc>
                <a:spcPct val="115000"/>
              </a:lnSpc>
              <a:spcBef>
                <a:spcPts val="0"/>
              </a:spcBef>
              <a:spcAft>
                <a:spcPts val="0"/>
              </a:spcAft>
              <a:buSzPts val="1800"/>
              <a:buChar char="❏"/>
            </a:pPr>
            <a:r>
              <a:rPr lang="en"/>
              <a:t>Describe steps of debugging</a:t>
            </a:r>
            <a:endParaRPr/>
          </a:p>
          <a:p>
            <a:pPr indent="-342900" lvl="0" marL="457200" rtl="0" algn="l">
              <a:lnSpc>
                <a:spcPct val="115000"/>
              </a:lnSpc>
              <a:spcBef>
                <a:spcPts val="0"/>
              </a:spcBef>
              <a:spcAft>
                <a:spcPts val="0"/>
              </a:spcAft>
              <a:buSzPts val="1800"/>
              <a:buChar char="❏"/>
            </a:pPr>
            <a:r>
              <a:rPr lang="en"/>
              <a:t>Set up all sections in Coco Level 2 </a:t>
            </a:r>
            <a:endParaRPr/>
          </a:p>
          <a:p>
            <a:pPr indent="-342900" lvl="0" marL="457200" rtl="0" algn="l">
              <a:lnSpc>
                <a:spcPct val="115000"/>
              </a:lnSpc>
              <a:spcBef>
                <a:spcPts val="0"/>
              </a:spcBef>
              <a:spcAft>
                <a:spcPts val="0"/>
              </a:spcAft>
              <a:buSzPts val="1800"/>
              <a:buChar char="❏"/>
            </a:pPr>
            <a:r>
              <a:rPr lang="en"/>
              <a:t>Code the animation for written instructions in Scratch</a:t>
            </a:r>
            <a:endParaRPr/>
          </a:p>
          <a:p>
            <a:pPr indent="-342900" lvl="0" marL="457200" rtl="0" algn="l">
              <a:lnSpc>
                <a:spcPct val="115000"/>
              </a:lnSpc>
              <a:spcBef>
                <a:spcPts val="0"/>
              </a:spcBef>
              <a:spcAft>
                <a:spcPts val="0"/>
              </a:spcAft>
              <a:buSzPts val="1800"/>
              <a:buChar char="❏"/>
            </a:pPr>
            <a:r>
              <a:rPr lang="en"/>
              <a:t>Participate in pair programming to debug (run the code and use self-monitor check list)</a:t>
            </a:r>
            <a:endParaRPr/>
          </a:p>
        </p:txBody>
      </p:sp>
      <p:pic>
        <p:nvPicPr>
          <p:cNvPr id="103" name="Google Shape;103;g12643a62f22_1_115"/>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2643a62f22_1_228"/>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Direct instruction &amp; Guided practice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2643a62f22_2_98"/>
          <p:cNvSpPr txBox="1"/>
          <p:nvPr>
            <p:ph type="title"/>
          </p:nvPr>
        </p:nvSpPr>
        <p:spPr>
          <a:xfrm>
            <a:off x="490250" y="526350"/>
            <a:ext cx="80949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latin typeface="Bebas Neue"/>
                <a:ea typeface="Bebas Neue"/>
                <a:cs typeface="Bebas Neue"/>
                <a:sym typeface="Bebas Neue"/>
              </a:rPr>
              <a:t>Bugs:</a:t>
            </a:r>
            <a:r>
              <a:rPr lang="en">
                <a:latin typeface="Bebas Neue"/>
                <a:ea typeface="Bebas Neue"/>
                <a:cs typeface="Bebas Neue"/>
                <a:sym typeface="Bebas Neue"/>
              </a:rPr>
              <a:t> An error in a code that prevents the program from running as expected.</a:t>
            </a:r>
            <a:endParaRPr>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