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lfa Slab One" panose="020B0604020202020204" charset="0"/>
      <p:regular r:id="rId23"/>
    </p:embeddedFont>
    <p:embeddedFont>
      <p:font typeface="Bebas Neue" panose="020B0606020202050201" pitchFamily="34" charset="0"/>
      <p:regular r:id="rId24"/>
    </p:embeddedFont>
    <p:embeddedFont>
      <p:font typeface="Calibri" panose="020F0502020204030204" pitchFamily="34" charset="0"/>
      <p:regular r:id="rId25"/>
      <p:bold r:id="rId26"/>
      <p:italic r:id="rId27"/>
      <p:boldItalic r:id="rId28"/>
    </p:embeddedFont>
    <p:embeddedFont>
      <p:font typeface="Monoton" panose="020B0604020202020204" charset="0"/>
      <p:regular r:id="rId29"/>
    </p:embeddedFont>
    <p:embeddedFont>
      <p:font typeface="Montserrat" panose="00000500000000000000" pitchFamily="2"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Proxima Nova"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blx+woMwZaTRwCTtoffwZTizc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Play Video by clicking on “Explainer Video” on the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Play Video by clicking on “Explainer Video” on the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Play Video by clicking on “Explainer Video” on the slide.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c10dc732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12c10dc7328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needed, remind students they learned how to switch their sprite’s costume in U1L2.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Play Video, and explain: It may not be obvious but this cat looks different from the one automatically in scratch. This one looks like it’s running. The “change costume” block in Scratch changes the appearance of your sprite. You can use it to change the appearance of your sprite. This block makes things simpler because we want have to use as many sprites in our project.</a:t>
            </a:r>
            <a:endParaRPr/>
          </a:p>
          <a:p>
            <a:pPr marL="0" lvl="0" indent="0" algn="l" rtl="0">
              <a:lnSpc>
                <a:spcPct val="100000"/>
              </a:lnSpc>
              <a:spcBef>
                <a:spcPts val="0"/>
              </a:spcBef>
              <a:spcAft>
                <a:spcPts val="0"/>
              </a:spcAft>
              <a:buSzPts val="1100"/>
              <a:buNone/>
            </a:pPr>
            <a:r>
              <a:rPr lang="en"/>
              <a:t>Video link: https://www.dropbox.com/s/jdt70o0l0neyk8c/SwitchCostumeCoCo_Nov16.mp4?dl=0</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c10dc732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2c10dc732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If needed, remind students they learned how to switch their sprite’s visual effect in U1L4.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
              <a:t>There are many ways we can use this effect. For each of these, the number corresponds to the lowest intensity of each effect. And there are 7 effects to choose from!</a:t>
            </a:r>
            <a:endParaRPr/>
          </a:p>
          <a:p>
            <a:pPr marL="457200" lvl="0" indent="-298450" algn="l" rtl="0">
              <a:lnSpc>
                <a:spcPct val="100000"/>
              </a:lnSpc>
              <a:spcBef>
                <a:spcPts val="0"/>
              </a:spcBef>
              <a:spcAft>
                <a:spcPts val="0"/>
              </a:spcAft>
              <a:buSzPts val="1100"/>
              <a:buChar char="●"/>
            </a:pPr>
            <a:r>
              <a:rPr lang="en"/>
              <a:t>Color changes the color. </a:t>
            </a:r>
            <a:endParaRPr/>
          </a:p>
          <a:p>
            <a:pPr marL="457200" lvl="0" indent="-298450" algn="l" rtl="0">
              <a:lnSpc>
                <a:spcPct val="100000"/>
              </a:lnSpc>
              <a:spcBef>
                <a:spcPts val="0"/>
              </a:spcBef>
              <a:spcAft>
                <a:spcPts val="0"/>
              </a:spcAft>
              <a:buSzPts val="1100"/>
              <a:buChar char="●"/>
            </a:pPr>
            <a:r>
              <a:rPr lang="en"/>
              <a:t>Fisheye warps the sprite to look like this (point to screenshot)</a:t>
            </a:r>
            <a:endParaRPr/>
          </a:p>
          <a:p>
            <a:pPr marL="457200" lvl="0" indent="-298450" algn="l" rtl="0">
              <a:lnSpc>
                <a:spcPct val="100000"/>
              </a:lnSpc>
              <a:spcBef>
                <a:spcPts val="0"/>
              </a:spcBef>
              <a:spcAft>
                <a:spcPts val="0"/>
              </a:spcAft>
              <a:buSzPts val="1100"/>
              <a:buChar char="●"/>
            </a:pPr>
            <a:r>
              <a:rPr lang="en"/>
              <a:t>Whirl warps the sprite another way. </a:t>
            </a:r>
            <a:endParaRPr/>
          </a:p>
          <a:p>
            <a:pPr marL="457200" lvl="0" indent="-298450" algn="l" rtl="0">
              <a:lnSpc>
                <a:spcPct val="100000"/>
              </a:lnSpc>
              <a:spcBef>
                <a:spcPts val="0"/>
              </a:spcBef>
              <a:spcAft>
                <a:spcPts val="0"/>
              </a:spcAft>
              <a:buSzPts val="1100"/>
              <a:buChar char="●"/>
            </a:pPr>
            <a:r>
              <a:rPr lang="en"/>
              <a:t>Pixelate makes the sprite look like a video game character. </a:t>
            </a:r>
            <a:endParaRPr/>
          </a:p>
          <a:p>
            <a:pPr marL="457200" lvl="0" indent="-298450" algn="l" rtl="0">
              <a:lnSpc>
                <a:spcPct val="100000"/>
              </a:lnSpc>
              <a:spcBef>
                <a:spcPts val="0"/>
              </a:spcBef>
              <a:spcAft>
                <a:spcPts val="0"/>
              </a:spcAft>
              <a:buSzPts val="1100"/>
              <a:buChar char="●"/>
            </a:pPr>
            <a:r>
              <a:rPr lang="en"/>
              <a:t>Mosaic multiples the sprite </a:t>
            </a:r>
            <a:endParaRPr/>
          </a:p>
          <a:p>
            <a:pPr marL="457200" lvl="0" indent="-298450" algn="l" rtl="0">
              <a:lnSpc>
                <a:spcPct val="100000"/>
              </a:lnSpc>
              <a:spcBef>
                <a:spcPts val="0"/>
              </a:spcBef>
              <a:spcAft>
                <a:spcPts val="0"/>
              </a:spcAft>
              <a:buSzPts val="1100"/>
              <a:buChar char="●"/>
            </a:pPr>
            <a:r>
              <a:rPr lang="en"/>
              <a:t>Brightness changes the brightness </a:t>
            </a:r>
            <a:endParaRPr/>
          </a:p>
          <a:p>
            <a:pPr marL="457200" lvl="0" indent="-298450" algn="l" rtl="0">
              <a:lnSpc>
                <a:spcPct val="100000"/>
              </a:lnSpc>
              <a:spcBef>
                <a:spcPts val="0"/>
              </a:spcBef>
              <a:spcAft>
                <a:spcPts val="0"/>
              </a:spcAft>
              <a:buSzPts val="1100"/>
              <a:buChar char="●"/>
            </a:pPr>
            <a:r>
              <a:rPr lang="en"/>
              <a:t>Ghost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c10dc7328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12c10dc7328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c10dc7328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12c10dc7328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c10dc7328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12c10dc7328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we are moving on to Unit 2, where we will learn about something called abstraction, a key process you will use in both computer science and writing.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c10dc7328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12c10dc7328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a moment, we will log into CoCo level 3.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
              <a:t>We already know how to do this but, as a reminder, here are the steps (read slide)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The next few questions you see in Coco as {read questions}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These all have to do with the appearance or look of your sprite, so they are the purple look blocks. Let’s learn how they work….</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Play Video by clicking on “Explainer Video” on the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0"/>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20"/>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20"/>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2"/>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32"/>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2"/>
        <p:cNvGrpSpPr/>
        <p:nvPr/>
      </p:nvGrpSpPr>
      <p:grpSpPr>
        <a:xfrm>
          <a:off x="0" y="0"/>
          <a:ext cx="0" cy="0"/>
          <a:chOff x="0" y="0"/>
          <a:chExt cx="0" cy="0"/>
        </a:xfrm>
      </p:grpSpPr>
      <p:sp>
        <p:nvSpPr>
          <p:cNvPr id="53" name="Google Shape;53;g12af6174167_0_12"/>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4" name="Google Shape;54;g12af6174167_0_12"/>
          <p:cNvSpPr/>
          <p:nvPr/>
        </p:nvSpPr>
        <p:spPr>
          <a:xfrm rot="-8308094">
            <a:off x="7872820" y="3816905"/>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5" name="Google Shape;55;g12af6174167_0_12"/>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6" name="Google Shape;56;g12af6174167_0_12"/>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g12af6174167_0_12"/>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8" name="Google Shape;58;g12af6174167_0_12"/>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2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2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2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5" name="Google Shape;2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6"/>
        <p:cNvGrpSpPr/>
        <p:nvPr/>
      </p:nvGrpSpPr>
      <p:grpSpPr>
        <a:xfrm>
          <a:off x="0" y="0"/>
          <a:ext cx="0" cy="0"/>
          <a:chOff x="0" y="0"/>
          <a:chExt cx="0" cy="0"/>
        </a:xfrm>
      </p:grpSpPr>
      <p:sp>
        <p:nvSpPr>
          <p:cNvPr id="27" name="Google Shape;27;p24"/>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8" name="Google Shape;2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29"/>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29"/>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30"/>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3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30"/>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30"/>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3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1"/>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ropbox.com/s/gcrgpc8th5jrylf/showblock.mp4?dl=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dropbox.com/s/p7pacxzykiq37zw/changesize.mp4?dl=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dropbox.com/s/5uvszgm4uj9ay7d/coloreffectblock.mp4?dl=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dropbox.com/s/jdt70o0l0neyk8c/SwitchCostumeCoCo_Nov16.mp4?dl=0"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scratch.mit.edu/projects/editor/?tutorial=nam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drive.google.com/file/d/1js5MdgDg-FwlyquS28ApsRDitX5e0Y7N/view"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cratch.mit.edu/projects/674210064"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dropbox.com/s/96vdht6b9on60tq/Adding%20Our%20Text%20to%20Coco.webm?dl=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dropbox.com/s/3pnfxb3u9t9gz3p/hideblock.mp4?dl=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2, lesson 2</a:t>
            </a:r>
            <a:endParaRPr sz="6000"/>
          </a:p>
        </p:txBody>
      </p:sp>
      <p:sp>
        <p:nvSpPr>
          <p:cNvPr id="64" name="Google Shape;64;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CoCo Level 3, Look Blocks</a:t>
            </a:r>
            <a:endParaRPr sz="3000"/>
          </a:p>
        </p:txBody>
      </p:sp>
      <p:pic>
        <p:nvPicPr>
          <p:cNvPr id="65" name="Google Shape;65;p1"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66" name="Google Shape;66;p1"/>
          <p:cNvPicPr preferRelativeResize="0"/>
          <p:nvPr/>
        </p:nvPicPr>
        <p:blipFill rotWithShape="1">
          <a:blip r:embed="rId4">
            <a:alphaModFix/>
          </a:blip>
          <a:srcRect/>
          <a:stretch/>
        </p:blipFill>
        <p:spPr>
          <a:xfrm>
            <a:off x="6669400" y="3506823"/>
            <a:ext cx="1063128" cy="1080274"/>
          </a:xfrm>
          <a:prstGeom prst="rect">
            <a:avLst/>
          </a:prstGeom>
          <a:noFill/>
          <a:ln>
            <a:noFill/>
          </a:ln>
        </p:spPr>
      </p:pic>
      <p:pic>
        <p:nvPicPr>
          <p:cNvPr id="68" name="Google Shape;68;p1"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69" name="Google Shape;69;p1"/>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70" name="Google Shape;70;p1"/>
          <p:cNvSpPr txBox="1"/>
          <p:nvPr/>
        </p:nvSpPr>
        <p:spPr>
          <a:xfrm>
            <a:off x="1327124" y="4587097"/>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u="sng" dirty="0">
                <a:solidFill>
                  <a:srgbClr val="F16666"/>
                </a:solidFill>
              </a:rPr>
              <a:t>ahutchison1@ua.edu</a:t>
            </a:r>
            <a:endParaRPr sz="800" b="0" i="0" u="none" strike="noStrike" cap="none" dirty="0">
              <a:solidFill>
                <a:srgbClr val="000000"/>
              </a:solidFill>
              <a:latin typeface="Arial"/>
              <a:ea typeface="Arial"/>
              <a:cs typeface="Arial"/>
              <a:sym typeface="Arial"/>
            </a:endParaRPr>
          </a:p>
        </p:txBody>
      </p:sp>
      <p:sp>
        <p:nvSpPr>
          <p:cNvPr id="71" name="Google Shape;71;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
        <p:nvSpPr>
          <p:cNvPr id="72" name="Google Shape;72;p1"/>
          <p:cNvSpPr txBox="1"/>
          <p:nvPr/>
        </p:nvSpPr>
        <p:spPr>
          <a:xfrm>
            <a:off x="3053050" y="2851050"/>
            <a:ext cx="2743200" cy="492600"/>
          </a:xfrm>
          <a:prstGeom prst="rect">
            <a:avLst/>
          </a:prstGeom>
          <a:solidFill>
            <a:srgbClr val="FF00FF"/>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5th &amp; 6th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a:spLocks noGrp="1"/>
          </p:cNvSpPr>
          <p:nvPr>
            <p:ph type="title"/>
          </p:nvPr>
        </p:nvSpPr>
        <p:spPr>
          <a:xfrm rot="-5400000">
            <a:off x="-3892550" y="3218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Show character block (</a:t>
            </a:r>
            <a:r>
              <a:rPr lang="en" u="sng">
                <a:solidFill>
                  <a:schemeClr val="hlink"/>
                </a:solidFill>
                <a:hlinkClick r:id="rId3"/>
              </a:rPr>
              <a:t>explainer video</a:t>
            </a:r>
            <a:r>
              <a:rPr lang="en"/>
              <a:t>)</a:t>
            </a:r>
            <a:endParaRPr/>
          </a:p>
        </p:txBody>
      </p:sp>
      <p:sp>
        <p:nvSpPr>
          <p:cNvPr id="139" name="Google Shape;139;p10"/>
          <p:cNvSpPr txBox="1">
            <a:spLocks noGrp="1"/>
          </p:cNvSpPr>
          <p:nvPr>
            <p:ph type="body" idx="1"/>
          </p:nvPr>
        </p:nvSpPr>
        <p:spPr>
          <a:xfrm>
            <a:off x="1622425" y="4569825"/>
            <a:ext cx="7929300" cy="670800"/>
          </a:xfrm>
          <a:prstGeom prst="rect">
            <a:avLst/>
          </a:prstGeom>
          <a:noFill/>
          <a:ln>
            <a:noFill/>
          </a:ln>
        </p:spPr>
        <p:txBody>
          <a:bodyPr spcFirstLastPara="1" wrap="square" lIns="91425" tIns="91425" rIns="91425" bIns="91425" anchor="t" anchorCtr="0">
            <a:normAutofit fontScale="40000" lnSpcReduction="20000"/>
          </a:bodyPr>
          <a:lstStyle/>
          <a:p>
            <a:pPr marL="0" lvl="0" indent="0" algn="l" rtl="0">
              <a:lnSpc>
                <a:spcPct val="115000"/>
              </a:lnSpc>
              <a:spcBef>
                <a:spcPts val="0"/>
              </a:spcBef>
              <a:spcAft>
                <a:spcPts val="0"/>
              </a:spcAft>
              <a:buSzPct val="90000"/>
              <a:buNone/>
            </a:pPr>
            <a:r>
              <a:rPr lang="en" sz="8000"/>
              <a:t>Makes your sprite visible. </a:t>
            </a:r>
            <a:endParaRPr/>
          </a:p>
          <a:p>
            <a:pPr marL="0" lvl="0" indent="0" algn="l" rtl="0">
              <a:lnSpc>
                <a:spcPct val="115000"/>
              </a:lnSpc>
              <a:spcBef>
                <a:spcPts val="0"/>
              </a:spcBef>
              <a:spcAft>
                <a:spcPts val="0"/>
              </a:spcAft>
              <a:buSzPct val="100000"/>
              <a:buNone/>
            </a:pPr>
            <a:endParaRPr/>
          </a:p>
        </p:txBody>
      </p:sp>
      <p:pic>
        <p:nvPicPr>
          <p:cNvPr id="140" name="Google Shape;140;p10"/>
          <p:cNvPicPr preferRelativeResize="0"/>
          <p:nvPr/>
        </p:nvPicPr>
        <p:blipFill rotWithShape="1">
          <a:blip r:embed="rId4">
            <a:alphaModFix/>
          </a:blip>
          <a:srcRect/>
          <a:stretch/>
        </p:blipFill>
        <p:spPr>
          <a:xfrm>
            <a:off x="806500" y="263400"/>
            <a:ext cx="8273175" cy="4154025"/>
          </a:xfrm>
          <a:prstGeom prst="rect">
            <a:avLst/>
          </a:prstGeom>
          <a:noFill/>
          <a:ln>
            <a:noFill/>
          </a:ln>
        </p:spPr>
      </p:pic>
      <p:sp>
        <p:nvSpPr>
          <p:cNvPr id="141" name="Google Shape;141;p10"/>
          <p:cNvSpPr/>
          <p:nvPr/>
        </p:nvSpPr>
        <p:spPr>
          <a:xfrm rot="726301">
            <a:off x="4916666" y="655534"/>
            <a:ext cx="1522145" cy="382935"/>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2"/>
          <p:cNvSpPr txBox="1">
            <a:spLocks noGrp="1"/>
          </p:cNvSpPr>
          <p:nvPr>
            <p:ph type="title"/>
          </p:nvPr>
        </p:nvSpPr>
        <p:spPr>
          <a:xfrm rot="-5400000">
            <a:off x="-3892550" y="3218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Change  size (</a:t>
            </a:r>
            <a:r>
              <a:rPr lang="en" u="sng">
                <a:solidFill>
                  <a:schemeClr val="hlink"/>
                </a:solidFill>
                <a:hlinkClick r:id="rId3"/>
              </a:rPr>
              <a:t>Explainer video</a:t>
            </a:r>
            <a:r>
              <a:rPr lang="en"/>
              <a:t>)</a:t>
            </a:r>
            <a:endParaRPr/>
          </a:p>
        </p:txBody>
      </p:sp>
      <p:sp>
        <p:nvSpPr>
          <p:cNvPr id="147" name="Google Shape;147;p12"/>
          <p:cNvSpPr txBox="1">
            <a:spLocks noGrp="1"/>
          </p:cNvSpPr>
          <p:nvPr>
            <p:ph type="body" idx="1"/>
          </p:nvPr>
        </p:nvSpPr>
        <p:spPr>
          <a:xfrm>
            <a:off x="1012825" y="4569825"/>
            <a:ext cx="7929300" cy="670800"/>
          </a:xfrm>
          <a:prstGeom prst="rect">
            <a:avLst/>
          </a:prstGeom>
          <a:noFill/>
          <a:ln>
            <a:noFill/>
          </a:ln>
        </p:spPr>
        <p:txBody>
          <a:bodyPr spcFirstLastPara="1" wrap="square" lIns="91425" tIns="91425" rIns="91425" bIns="91425" anchor="t" anchorCtr="0">
            <a:normAutofit fontScale="32500" lnSpcReduction="20000"/>
          </a:bodyPr>
          <a:lstStyle/>
          <a:p>
            <a:pPr marL="0" lvl="0" indent="0" algn="l" rtl="0">
              <a:lnSpc>
                <a:spcPct val="115000"/>
              </a:lnSpc>
              <a:spcBef>
                <a:spcPts val="0"/>
              </a:spcBef>
              <a:spcAft>
                <a:spcPts val="0"/>
              </a:spcAft>
              <a:buSzPct val="90000"/>
              <a:buNone/>
            </a:pPr>
            <a:r>
              <a:rPr lang="en" sz="8000"/>
              <a:t>Changes the size of your sprite.</a:t>
            </a:r>
            <a:endParaRPr/>
          </a:p>
          <a:p>
            <a:pPr marL="0" lvl="0" indent="0" algn="l" rtl="0">
              <a:lnSpc>
                <a:spcPct val="115000"/>
              </a:lnSpc>
              <a:spcBef>
                <a:spcPts val="0"/>
              </a:spcBef>
              <a:spcAft>
                <a:spcPts val="0"/>
              </a:spcAft>
              <a:buSzPct val="100000"/>
              <a:buNone/>
            </a:pPr>
            <a:endParaRPr/>
          </a:p>
        </p:txBody>
      </p:sp>
      <p:pic>
        <p:nvPicPr>
          <p:cNvPr id="148" name="Google Shape;148;p12"/>
          <p:cNvPicPr preferRelativeResize="0"/>
          <p:nvPr/>
        </p:nvPicPr>
        <p:blipFill rotWithShape="1">
          <a:blip r:embed="rId4">
            <a:alphaModFix/>
          </a:blip>
          <a:srcRect/>
          <a:stretch/>
        </p:blipFill>
        <p:spPr>
          <a:xfrm>
            <a:off x="806500" y="352061"/>
            <a:ext cx="8135626" cy="4065364"/>
          </a:xfrm>
          <a:prstGeom prst="rect">
            <a:avLst/>
          </a:prstGeom>
          <a:noFill/>
          <a:ln>
            <a:noFill/>
          </a:ln>
        </p:spPr>
      </p:pic>
      <p:sp>
        <p:nvSpPr>
          <p:cNvPr id="149" name="Google Shape;149;p12"/>
          <p:cNvSpPr/>
          <p:nvPr/>
        </p:nvSpPr>
        <p:spPr>
          <a:xfrm rot="726301">
            <a:off x="4916666" y="655534"/>
            <a:ext cx="1522145" cy="382935"/>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3"/>
          <p:cNvSpPr txBox="1">
            <a:spLocks noGrp="1"/>
          </p:cNvSpPr>
          <p:nvPr>
            <p:ph type="title"/>
          </p:nvPr>
        </p:nvSpPr>
        <p:spPr>
          <a:xfrm rot="-5400000">
            <a:off x="-3892550" y="3218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Change color (</a:t>
            </a:r>
            <a:r>
              <a:rPr lang="en" u="sng">
                <a:solidFill>
                  <a:schemeClr val="hlink"/>
                </a:solidFill>
                <a:hlinkClick r:id="rId3"/>
              </a:rPr>
              <a:t>explainer video</a:t>
            </a:r>
            <a:r>
              <a:rPr lang="en"/>
              <a:t>)</a:t>
            </a:r>
            <a:endParaRPr/>
          </a:p>
        </p:txBody>
      </p:sp>
      <p:sp>
        <p:nvSpPr>
          <p:cNvPr id="155" name="Google Shape;155;p13"/>
          <p:cNvSpPr txBox="1">
            <a:spLocks noGrp="1"/>
          </p:cNvSpPr>
          <p:nvPr>
            <p:ph type="body" idx="1"/>
          </p:nvPr>
        </p:nvSpPr>
        <p:spPr>
          <a:xfrm>
            <a:off x="1012825" y="4569825"/>
            <a:ext cx="7929300" cy="670800"/>
          </a:xfrm>
          <a:prstGeom prst="rect">
            <a:avLst/>
          </a:prstGeom>
          <a:noFill/>
          <a:ln>
            <a:noFill/>
          </a:ln>
        </p:spPr>
        <p:txBody>
          <a:bodyPr spcFirstLastPara="1" wrap="square" lIns="91425" tIns="91425" rIns="91425" bIns="91425" anchor="t" anchorCtr="0">
            <a:normAutofit fontScale="32500" lnSpcReduction="20000"/>
          </a:bodyPr>
          <a:lstStyle/>
          <a:p>
            <a:pPr marL="0" lvl="0" indent="0" algn="l" rtl="0">
              <a:lnSpc>
                <a:spcPct val="115000"/>
              </a:lnSpc>
              <a:spcBef>
                <a:spcPts val="0"/>
              </a:spcBef>
              <a:spcAft>
                <a:spcPts val="0"/>
              </a:spcAft>
              <a:buSzPct val="90000"/>
              <a:buNone/>
            </a:pPr>
            <a:r>
              <a:rPr lang="en" sz="8000"/>
              <a:t>Changes the color of your sprite.</a:t>
            </a:r>
            <a:endParaRPr/>
          </a:p>
          <a:p>
            <a:pPr marL="0" lvl="0" indent="0" algn="l" rtl="0">
              <a:lnSpc>
                <a:spcPct val="115000"/>
              </a:lnSpc>
              <a:spcBef>
                <a:spcPts val="0"/>
              </a:spcBef>
              <a:spcAft>
                <a:spcPts val="0"/>
              </a:spcAft>
              <a:buSzPct val="100000"/>
              <a:buNone/>
            </a:pPr>
            <a:endParaRPr/>
          </a:p>
        </p:txBody>
      </p:sp>
      <p:pic>
        <p:nvPicPr>
          <p:cNvPr id="156" name="Google Shape;156;p13"/>
          <p:cNvPicPr preferRelativeResize="0"/>
          <p:nvPr/>
        </p:nvPicPr>
        <p:blipFill rotWithShape="1">
          <a:blip r:embed="rId4">
            <a:alphaModFix/>
          </a:blip>
          <a:srcRect/>
          <a:stretch/>
        </p:blipFill>
        <p:spPr>
          <a:xfrm>
            <a:off x="806500" y="274600"/>
            <a:ext cx="8256027" cy="4142825"/>
          </a:xfrm>
          <a:prstGeom prst="rect">
            <a:avLst/>
          </a:prstGeom>
          <a:noFill/>
          <a:ln>
            <a:noFill/>
          </a:ln>
        </p:spPr>
      </p:pic>
      <p:sp>
        <p:nvSpPr>
          <p:cNvPr id="157" name="Google Shape;157;p13"/>
          <p:cNvSpPr/>
          <p:nvPr/>
        </p:nvSpPr>
        <p:spPr>
          <a:xfrm rot="726301">
            <a:off x="5218566" y="1046884"/>
            <a:ext cx="1522145" cy="382935"/>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12c10dc7328_0_65"/>
          <p:cNvPicPr preferRelativeResize="0"/>
          <p:nvPr/>
        </p:nvPicPr>
        <p:blipFill rotWithShape="1">
          <a:blip r:embed="rId3">
            <a:alphaModFix/>
          </a:blip>
          <a:srcRect/>
          <a:stretch/>
        </p:blipFill>
        <p:spPr>
          <a:xfrm>
            <a:off x="689900" y="855247"/>
            <a:ext cx="8337502" cy="4206753"/>
          </a:xfrm>
          <a:prstGeom prst="rect">
            <a:avLst/>
          </a:prstGeom>
          <a:noFill/>
          <a:ln>
            <a:noFill/>
          </a:ln>
        </p:spPr>
      </p:pic>
      <p:sp>
        <p:nvSpPr>
          <p:cNvPr id="163" name="Google Shape;163;g12c10dc7328_0_65"/>
          <p:cNvSpPr txBox="1">
            <a:spLocks noGrp="1"/>
          </p:cNvSpPr>
          <p:nvPr>
            <p:ph type="body" idx="1"/>
          </p:nvPr>
        </p:nvSpPr>
        <p:spPr>
          <a:xfrm>
            <a:off x="1622425" y="4569825"/>
            <a:ext cx="7929300" cy="670800"/>
          </a:xfrm>
          <a:prstGeom prst="rect">
            <a:avLst/>
          </a:prstGeom>
          <a:noFill/>
          <a:ln>
            <a:noFill/>
          </a:ln>
        </p:spPr>
        <p:txBody>
          <a:bodyPr spcFirstLastPara="1" wrap="square" lIns="91425" tIns="91425" rIns="91425" bIns="91425" anchor="t" anchorCtr="0">
            <a:normAutofit fontScale="32500" lnSpcReduction="20000"/>
          </a:bodyPr>
          <a:lstStyle/>
          <a:p>
            <a:pPr marL="0" lvl="0" indent="0" algn="l" rtl="0">
              <a:lnSpc>
                <a:spcPct val="115000"/>
              </a:lnSpc>
              <a:spcBef>
                <a:spcPts val="0"/>
              </a:spcBef>
              <a:spcAft>
                <a:spcPts val="0"/>
              </a:spcAft>
              <a:buSzPct val="90000"/>
              <a:buNone/>
            </a:pPr>
            <a:r>
              <a:rPr lang="en" sz="8000">
                <a:highlight>
                  <a:schemeClr val="lt1"/>
                </a:highlight>
              </a:rPr>
              <a:t>Changes the appearance of your sprite.</a:t>
            </a:r>
            <a:endParaRPr>
              <a:highlight>
                <a:schemeClr val="lt1"/>
              </a:highlight>
            </a:endParaRPr>
          </a:p>
          <a:p>
            <a:pPr marL="0" lvl="0" indent="0" algn="l" rtl="0">
              <a:lnSpc>
                <a:spcPct val="115000"/>
              </a:lnSpc>
              <a:spcBef>
                <a:spcPts val="0"/>
              </a:spcBef>
              <a:spcAft>
                <a:spcPts val="0"/>
              </a:spcAft>
              <a:buSzPct val="100000"/>
              <a:buNone/>
            </a:pPr>
            <a:endParaRPr/>
          </a:p>
        </p:txBody>
      </p:sp>
      <p:sp>
        <p:nvSpPr>
          <p:cNvPr id="164" name="Google Shape;164;g12c10dc7328_0_65"/>
          <p:cNvSpPr txBox="1">
            <a:spLocks noGrp="1"/>
          </p:cNvSpPr>
          <p:nvPr>
            <p:ph type="title"/>
          </p:nvPr>
        </p:nvSpPr>
        <p:spPr>
          <a:xfrm>
            <a:off x="97050" y="1601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Remember: Switch costume block (</a:t>
            </a:r>
            <a:r>
              <a:rPr lang="en" u="sng">
                <a:solidFill>
                  <a:schemeClr val="hlink"/>
                </a:solidFill>
                <a:hlinkClick r:id="rId4"/>
              </a:rPr>
              <a:t>explainer video</a:t>
            </a:r>
            <a:r>
              <a:rPr lang="en"/>
              <a:t>)</a:t>
            </a:r>
            <a:endParaRPr/>
          </a:p>
        </p:txBody>
      </p:sp>
      <p:sp>
        <p:nvSpPr>
          <p:cNvPr id="165" name="Google Shape;165;g12c10dc7328_0_65"/>
          <p:cNvSpPr/>
          <p:nvPr/>
        </p:nvSpPr>
        <p:spPr>
          <a:xfrm rot="726301">
            <a:off x="5919443" y="2175924"/>
            <a:ext cx="1522145" cy="382935"/>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2c10dc7328_0_0"/>
          <p:cNvSpPr txBox="1">
            <a:spLocks noGrp="1"/>
          </p:cNvSpPr>
          <p:nvPr>
            <p:ph type="body" idx="1"/>
          </p:nvPr>
        </p:nvSpPr>
        <p:spPr>
          <a:xfrm>
            <a:off x="158700" y="1827613"/>
            <a:ext cx="2845200" cy="830700"/>
          </a:xfrm>
          <a:prstGeom prst="rect">
            <a:avLst/>
          </a:prstGeom>
          <a:noFill/>
          <a:ln>
            <a:noFill/>
          </a:ln>
        </p:spPr>
        <p:txBody>
          <a:bodyPr spcFirstLastPara="1" wrap="square" lIns="91425" tIns="91425" rIns="91425" bIns="91425" anchor="t" anchorCtr="0">
            <a:normAutofit fontScale="62500" lnSpcReduction="10000"/>
          </a:bodyPr>
          <a:lstStyle/>
          <a:p>
            <a:pPr marL="457200" lvl="0" indent="-329897" algn="l" rtl="0">
              <a:lnSpc>
                <a:spcPct val="115000"/>
              </a:lnSpc>
              <a:spcBef>
                <a:spcPts val="0"/>
              </a:spcBef>
              <a:spcAft>
                <a:spcPts val="0"/>
              </a:spcAft>
              <a:buSzPct val="100000"/>
              <a:buChar char="➔"/>
            </a:pPr>
            <a:r>
              <a:rPr lang="en" sz="2550"/>
              <a:t>Change</a:t>
            </a:r>
            <a:r>
              <a:rPr lang="en" sz="2550" u="sng"/>
              <a:t> color </a:t>
            </a:r>
            <a:r>
              <a:rPr lang="en" sz="2550"/>
              <a:t>effect</a:t>
            </a:r>
            <a:endParaRPr sz="2550"/>
          </a:p>
          <a:p>
            <a:pPr marL="0" lvl="0" indent="0" algn="l" rtl="0">
              <a:lnSpc>
                <a:spcPct val="115000"/>
              </a:lnSpc>
              <a:spcBef>
                <a:spcPts val="0"/>
              </a:spcBef>
              <a:spcAft>
                <a:spcPts val="0"/>
              </a:spcAft>
              <a:buSzPct val="130909"/>
              <a:buNone/>
            </a:pPr>
            <a:endParaRPr sz="2200"/>
          </a:p>
          <a:p>
            <a:pPr marL="0" lvl="0" indent="0" algn="l" rtl="0">
              <a:lnSpc>
                <a:spcPct val="115000"/>
              </a:lnSpc>
              <a:spcBef>
                <a:spcPts val="0"/>
              </a:spcBef>
              <a:spcAft>
                <a:spcPts val="0"/>
              </a:spcAft>
              <a:buSzPct val="100000"/>
              <a:buNone/>
            </a:pPr>
            <a:endParaRPr/>
          </a:p>
        </p:txBody>
      </p:sp>
      <p:pic>
        <p:nvPicPr>
          <p:cNvPr id="171" name="Google Shape;171;g12c10dc7328_0_0"/>
          <p:cNvPicPr preferRelativeResize="0"/>
          <p:nvPr/>
        </p:nvPicPr>
        <p:blipFill rotWithShape="1">
          <a:blip r:embed="rId3">
            <a:alphaModFix/>
          </a:blip>
          <a:srcRect/>
          <a:stretch/>
        </p:blipFill>
        <p:spPr>
          <a:xfrm>
            <a:off x="3948263" y="533388"/>
            <a:ext cx="1800225" cy="1724025"/>
          </a:xfrm>
          <a:prstGeom prst="rect">
            <a:avLst/>
          </a:prstGeom>
          <a:noFill/>
          <a:ln>
            <a:noFill/>
          </a:ln>
        </p:spPr>
      </p:pic>
      <p:pic>
        <p:nvPicPr>
          <p:cNvPr id="172" name="Google Shape;172;g12c10dc7328_0_0"/>
          <p:cNvPicPr preferRelativeResize="0"/>
          <p:nvPr/>
        </p:nvPicPr>
        <p:blipFill rotWithShape="1">
          <a:blip r:embed="rId4">
            <a:alphaModFix/>
          </a:blip>
          <a:srcRect/>
          <a:stretch/>
        </p:blipFill>
        <p:spPr>
          <a:xfrm>
            <a:off x="6986988" y="-6025"/>
            <a:ext cx="1838325" cy="1571625"/>
          </a:xfrm>
          <a:prstGeom prst="rect">
            <a:avLst/>
          </a:prstGeom>
          <a:noFill/>
          <a:ln>
            <a:noFill/>
          </a:ln>
        </p:spPr>
      </p:pic>
      <p:sp>
        <p:nvSpPr>
          <p:cNvPr id="173" name="Google Shape;173;g12c10dc7328_0_0"/>
          <p:cNvSpPr txBox="1"/>
          <p:nvPr/>
        </p:nvSpPr>
        <p:spPr>
          <a:xfrm>
            <a:off x="3329188" y="1944463"/>
            <a:ext cx="3038400" cy="18162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ts val="1800"/>
              <a:buFont typeface="Proxima Nova"/>
              <a:buChar char="➔"/>
            </a:pPr>
            <a:r>
              <a:rPr lang="en" sz="1800" b="0" i="0" u="none" strike="noStrike" cap="none">
                <a:solidFill>
                  <a:srgbClr val="000000"/>
                </a:solidFill>
                <a:latin typeface="Proxima Nova"/>
                <a:ea typeface="Proxima Nova"/>
                <a:cs typeface="Proxima Nova"/>
                <a:sym typeface="Proxima Nova"/>
              </a:rPr>
              <a:t>Change </a:t>
            </a:r>
            <a:r>
              <a:rPr lang="en" sz="1800" b="0" i="0" u="sng" strike="noStrike" cap="none">
                <a:solidFill>
                  <a:srgbClr val="000000"/>
                </a:solidFill>
                <a:latin typeface="Proxima Nova"/>
                <a:ea typeface="Proxima Nova"/>
                <a:cs typeface="Proxima Nova"/>
                <a:sym typeface="Proxima Nova"/>
              </a:rPr>
              <a:t>fisheye</a:t>
            </a:r>
            <a:r>
              <a:rPr lang="en" sz="1800" b="0" i="0" u="none" strike="noStrike" cap="none">
                <a:solidFill>
                  <a:srgbClr val="000000"/>
                </a:solidFill>
                <a:latin typeface="Proxima Nova"/>
                <a:ea typeface="Proxima Nova"/>
                <a:cs typeface="Proxima Nova"/>
                <a:sym typeface="Proxima Nova"/>
              </a:rPr>
              <a:t> effect</a:t>
            </a:r>
            <a:endParaRPr sz="18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2200"/>
              <a:buFont typeface="Arial"/>
              <a:buNone/>
            </a:pPr>
            <a:endParaRPr sz="2200" b="0" i="0" u="none" strike="noStrike" cap="none">
              <a:solidFill>
                <a:srgbClr val="000000"/>
              </a:solidFill>
              <a:latin typeface="Proxima Nova"/>
              <a:ea typeface="Proxima Nova"/>
              <a:cs typeface="Proxima Nova"/>
              <a:sym typeface="Proxima Nova"/>
            </a:endParaRPr>
          </a:p>
          <a:p>
            <a:pPr marL="457200" marR="0" lvl="0" indent="0" algn="l" rtl="0">
              <a:lnSpc>
                <a:spcPct val="115000"/>
              </a:lnSpc>
              <a:spcBef>
                <a:spcPts val="0"/>
              </a:spcBef>
              <a:spcAft>
                <a:spcPts val="0"/>
              </a:spcAft>
              <a:buClr>
                <a:srgbClr val="000000"/>
              </a:buClr>
              <a:buSzPts val="2200"/>
              <a:buFont typeface="Arial"/>
              <a:buNone/>
            </a:pPr>
            <a:endParaRPr sz="22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174" name="Google Shape;174;g12c10dc7328_0_0"/>
          <p:cNvSpPr txBox="1"/>
          <p:nvPr/>
        </p:nvSpPr>
        <p:spPr>
          <a:xfrm>
            <a:off x="6367600" y="1565600"/>
            <a:ext cx="2845200" cy="718800"/>
          </a:xfrm>
          <a:prstGeom prst="rect">
            <a:avLst/>
          </a:prstGeom>
          <a:noFill/>
          <a:ln>
            <a:noFill/>
          </a:ln>
        </p:spPr>
        <p:txBody>
          <a:bodyPr spcFirstLastPara="1" wrap="square" lIns="91425" tIns="91425" rIns="91425" bIns="91425" anchor="t" anchorCtr="0">
            <a:spAutoFit/>
          </a:bodyPr>
          <a:lstStyle/>
          <a:p>
            <a:pPr marL="457200" marR="0" lvl="0" indent="-342900" algn="ctr" rtl="0">
              <a:lnSpc>
                <a:spcPct val="115000"/>
              </a:lnSpc>
              <a:spcBef>
                <a:spcPts val="0"/>
              </a:spcBef>
              <a:spcAft>
                <a:spcPts val="0"/>
              </a:spcAft>
              <a:buClr>
                <a:srgbClr val="000000"/>
              </a:buClr>
              <a:buSzPts val="1800"/>
              <a:buFont typeface="Proxima Nova"/>
              <a:buChar char="➔"/>
            </a:pPr>
            <a:r>
              <a:rPr lang="en" sz="1800" b="0" i="0" u="none" strike="noStrike" cap="none">
                <a:solidFill>
                  <a:srgbClr val="000000"/>
                </a:solidFill>
                <a:latin typeface="Proxima Nova"/>
                <a:ea typeface="Proxima Nova"/>
                <a:cs typeface="Proxima Nova"/>
                <a:sym typeface="Proxima Nova"/>
              </a:rPr>
              <a:t>Change </a:t>
            </a:r>
            <a:r>
              <a:rPr lang="en" sz="1800" b="0" i="0" u="sng" strike="noStrike" cap="none">
                <a:solidFill>
                  <a:srgbClr val="000000"/>
                </a:solidFill>
                <a:latin typeface="Proxima Nova"/>
                <a:ea typeface="Proxima Nova"/>
                <a:cs typeface="Proxima Nova"/>
                <a:sym typeface="Proxima Nova"/>
              </a:rPr>
              <a:t>whirl</a:t>
            </a:r>
            <a:r>
              <a:rPr lang="en" sz="1800" b="0" i="0" u="none" strike="noStrike" cap="none">
                <a:solidFill>
                  <a:srgbClr val="000000"/>
                </a:solidFill>
                <a:latin typeface="Proxima Nova"/>
                <a:ea typeface="Proxima Nova"/>
                <a:cs typeface="Proxima Nova"/>
                <a:sym typeface="Proxima Nova"/>
              </a:rPr>
              <a:t> effect</a:t>
            </a:r>
            <a:endParaRPr sz="1800" b="0" i="0" u="none" strike="noStrike" cap="none">
              <a:solidFill>
                <a:srgbClr val="000000"/>
              </a:solidFill>
              <a:latin typeface="Proxima Nova"/>
              <a:ea typeface="Proxima Nova"/>
              <a:cs typeface="Proxima Nova"/>
              <a:sym typeface="Proxima Nova"/>
            </a:endParaRPr>
          </a:p>
          <a:p>
            <a:pPr marL="0" marR="0" lvl="0" indent="0" algn="ctr"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175" name="Google Shape;175;g12c10dc7328_0_0"/>
          <p:cNvSpPr txBox="1"/>
          <p:nvPr/>
        </p:nvSpPr>
        <p:spPr>
          <a:xfrm>
            <a:off x="180425" y="3900475"/>
            <a:ext cx="2047800" cy="10989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ts val="1800"/>
              <a:buFont typeface="Proxima Nova"/>
              <a:buChar char="➔"/>
            </a:pPr>
            <a:r>
              <a:rPr lang="en" sz="1800" b="0" i="0" u="none" strike="noStrike" cap="none">
                <a:solidFill>
                  <a:srgbClr val="000000"/>
                </a:solidFill>
                <a:latin typeface="Proxima Nova"/>
                <a:ea typeface="Proxima Nova"/>
                <a:cs typeface="Proxima Nova"/>
                <a:sym typeface="Proxima Nova"/>
              </a:rPr>
              <a:t>Change </a:t>
            </a:r>
            <a:r>
              <a:rPr lang="en" sz="1800" b="0" i="0" u="sng" strike="noStrike" cap="none">
                <a:solidFill>
                  <a:srgbClr val="000000"/>
                </a:solidFill>
                <a:latin typeface="Proxima Nova"/>
                <a:ea typeface="Proxima Nova"/>
                <a:cs typeface="Proxima Nova"/>
                <a:sym typeface="Proxima Nova"/>
              </a:rPr>
              <a:t>pixelate</a:t>
            </a:r>
            <a:r>
              <a:rPr lang="en" sz="1800" b="0" i="0" u="none" strike="noStrike" cap="none">
                <a:solidFill>
                  <a:srgbClr val="000000"/>
                </a:solidFill>
                <a:latin typeface="Proxima Nova"/>
                <a:ea typeface="Proxima Nova"/>
                <a:cs typeface="Proxima Nova"/>
                <a:sym typeface="Proxima Nova"/>
              </a:rPr>
              <a:t> effect</a:t>
            </a:r>
            <a:endParaRPr sz="1800" b="0" i="0" u="none" strike="noStrike" cap="none">
              <a:solidFill>
                <a:srgbClr val="000000"/>
              </a:solidFill>
              <a:latin typeface="Proxima Nova"/>
              <a:ea typeface="Proxima Nova"/>
              <a:cs typeface="Proxima Nova"/>
              <a:sym typeface="Proxima Nova"/>
            </a:endParaRPr>
          </a:p>
        </p:txBody>
      </p:sp>
      <p:sp>
        <p:nvSpPr>
          <p:cNvPr id="176" name="Google Shape;176;g12c10dc7328_0_0"/>
          <p:cNvSpPr txBox="1"/>
          <p:nvPr/>
        </p:nvSpPr>
        <p:spPr>
          <a:xfrm>
            <a:off x="2134800" y="4065038"/>
            <a:ext cx="2560500" cy="7803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ts val="1800"/>
              <a:buFont typeface="Proxima Nova"/>
              <a:buChar char="➔"/>
            </a:pPr>
            <a:r>
              <a:rPr lang="en" sz="1800" b="0" i="0" u="none" strike="noStrike" cap="none">
                <a:solidFill>
                  <a:srgbClr val="000000"/>
                </a:solidFill>
                <a:latin typeface="Proxima Nova"/>
                <a:ea typeface="Proxima Nova"/>
                <a:cs typeface="Proxima Nova"/>
                <a:sym typeface="Proxima Nova"/>
              </a:rPr>
              <a:t>Change </a:t>
            </a:r>
            <a:r>
              <a:rPr lang="en" sz="1800" b="0" i="0" u="sng" strike="noStrike" cap="none">
                <a:solidFill>
                  <a:srgbClr val="000000"/>
                </a:solidFill>
                <a:latin typeface="Proxima Nova"/>
                <a:ea typeface="Proxima Nova"/>
                <a:cs typeface="Proxima Nova"/>
                <a:sym typeface="Proxima Nova"/>
              </a:rPr>
              <a:t>mosaic</a:t>
            </a:r>
            <a:r>
              <a:rPr lang="en" sz="1800" b="0" i="0" u="none" strike="noStrike" cap="none">
                <a:solidFill>
                  <a:srgbClr val="000000"/>
                </a:solidFill>
                <a:latin typeface="Proxima Nova"/>
                <a:ea typeface="Proxima Nova"/>
                <a:cs typeface="Proxima Nova"/>
                <a:sym typeface="Proxima Nova"/>
              </a:rPr>
              <a:t> effect</a:t>
            </a:r>
            <a:endParaRPr sz="1800" b="0" i="0" u="none" strike="noStrike" cap="none">
              <a:solidFill>
                <a:srgbClr val="000000"/>
              </a:solidFill>
              <a:latin typeface="Proxima Nova"/>
              <a:ea typeface="Proxima Nova"/>
              <a:cs typeface="Proxima Nova"/>
              <a:sym typeface="Proxima Nova"/>
            </a:endParaRPr>
          </a:p>
        </p:txBody>
      </p:sp>
      <p:sp>
        <p:nvSpPr>
          <p:cNvPr id="177" name="Google Shape;177;g12c10dc7328_0_0"/>
          <p:cNvSpPr txBox="1"/>
          <p:nvPr/>
        </p:nvSpPr>
        <p:spPr>
          <a:xfrm>
            <a:off x="4695300" y="4004975"/>
            <a:ext cx="1916400" cy="10989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ts val="1800"/>
              <a:buFont typeface="Proxima Nova"/>
              <a:buChar char="➔"/>
            </a:pPr>
            <a:r>
              <a:rPr lang="en" sz="1800" b="0" i="0" u="none" strike="noStrike" cap="none">
                <a:solidFill>
                  <a:srgbClr val="000000"/>
                </a:solidFill>
                <a:latin typeface="Proxima Nova"/>
                <a:ea typeface="Proxima Nova"/>
                <a:cs typeface="Proxima Nova"/>
                <a:sym typeface="Proxima Nova"/>
              </a:rPr>
              <a:t>Change </a:t>
            </a:r>
            <a:r>
              <a:rPr lang="en" sz="1800" b="0" i="0" u="sng" strike="noStrike" cap="none">
                <a:solidFill>
                  <a:srgbClr val="000000"/>
                </a:solidFill>
                <a:latin typeface="Proxima Nova"/>
                <a:ea typeface="Proxima Nova"/>
                <a:cs typeface="Proxima Nova"/>
                <a:sym typeface="Proxima Nova"/>
              </a:rPr>
              <a:t>brightness</a:t>
            </a:r>
            <a:r>
              <a:rPr lang="en" sz="1800" b="0" i="0" u="none" strike="noStrike" cap="none">
                <a:solidFill>
                  <a:srgbClr val="000000"/>
                </a:solidFill>
                <a:latin typeface="Proxima Nova"/>
                <a:ea typeface="Proxima Nova"/>
                <a:cs typeface="Proxima Nova"/>
                <a:sym typeface="Proxima Nova"/>
              </a:rPr>
              <a:t> effect</a:t>
            </a:r>
            <a:endParaRPr sz="1800" b="0" i="0" u="none" strike="noStrike" cap="none">
              <a:solidFill>
                <a:srgbClr val="000000"/>
              </a:solidFill>
              <a:latin typeface="Proxima Nova"/>
              <a:ea typeface="Proxima Nova"/>
              <a:cs typeface="Proxima Nova"/>
              <a:sym typeface="Proxima Nova"/>
            </a:endParaRPr>
          </a:p>
        </p:txBody>
      </p:sp>
      <p:sp>
        <p:nvSpPr>
          <p:cNvPr id="178" name="Google Shape;178;g12c10dc7328_0_0"/>
          <p:cNvSpPr txBox="1"/>
          <p:nvPr/>
        </p:nvSpPr>
        <p:spPr>
          <a:xfrm>
            <a:off x="6754300" y="3936500"/>
            <a:ext cx="2458500" cy="10374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ts val="1800"/>
              <a:buFont typeface="Proxima Nova"/>
              <a:buChar char="➔"/>
            </a:pPr>
            <a:r>
              <a:rPr lang="en" sz="1800" b="0" i="0" u="none" strike="noStrike" cap="none">
                <a:solidFill>
                  <a:srgbClr val="000000"/>
                </a:solidFill>
                <a:latin typeface="Proxima Nova"/>
                <a:ea typeface="Proxima Nova"/>
                <a:cs typeface="Proxima Nova"/>
                <a:sym typeface="Proxima Nova"/>
              </a:rPr>
              <a:t>Change </a:t>
            </a:r>
            <a:r>
              <a:rPr lang="en" sz="1800" b="0" i="0" u="sng" strike="noStrike" cap="none">
                <a:solidFill>
                  <a:srgbClr val="000000"/>
                </a:solidFill>
                <a:latin typeface="Proxima Nova"/>
                <a:ea typeface="Proxima Nova"/>
                <a:cs typeface="Proxima Nova"/>
                <a:sym typeface="Proxima Nova"/>
              </a:rPr>
              <a:t>ghost</a:t>
            </a:r>
            <a:r>
              <a:rPr lang="en" sz="1800" b="0" i="0" u="none" strike="noStrike" cap="none">
                <a:solidFill>
                  <a:srgbClr val="000000"/>
                </a:solidFill>
                <a:latin typeface="Proxima Nova"/>
                <a:ea typeface="Proxima Nova"/>
                <a:cs typeface="Proxima Nova"/>
                <a:sym typeface="Proxima Nova"/>
              </a:rPr>
              <a:t> effect </a:t>
            </a:r>
            <a:endParaRPr sz="18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179" name="Google Shape;179;g12c10dc7328_0_0"/>
          <p:cNvPicPr preferRelativeResize="0"/>
          <p:nvPr/>
        </p:nvPicPr>
        <p:blipFill rotWithShape="1">
          <a:blip r:embed="rId5">
            <a:alphaModFix/>
          </a:blip>
          <a:srcRect/>
          <a:stretch/>
        </p:blipFill>
        <p:spPr>
          <a:xfrm>
            <a:off x="687225" y="497100"/>
            <a:ext cx="1447569" cy="1121475"/>
          </a:xfrm>
          <a:prstGeom prst="rect">
            <a:avLst/>
          </a:prstGeom>
          <a:noFill/>
          <a:ln>
            <a:noFill/>
          </a:ln>
        </p:spPr>
      </p:pic>
      <p:pic>
        <p:nvPicPr>
          <p:cNvPr id="180" name="Google Shape;180;g12c10dc7328_0_0"/>
          <p:cNvPicPr preferRelativeResize="0"/>
          <p:nvPr/>
        </p:nvPicPr>
        <p:blipFill rotWithShape="1">
          <a:blip r:embed="rId6">
            <a:alphaModFix/>
          </a:blip>
          <a:srcRect/>
          <a:stretch/>
        </p:blipFill>
        <p:spPr>
          <a:xfrm>
            <a:off x="241772" y="2380428"/>
            <a:ext cx="1447575" cy="1505769"/>
          </a:xfrm>
          <a:prstGeom prst="rect">
            <a:avLst/>
          </a:prstGeom>
          <a:noFill/>
          <a:ln>
            <a:noFill/>
          </a:ln>
        </p:spPr>
      </p:pic>
      <p:pic>
        <p:nvPicPr>
          <p:cNvPr id="181" name="Google Shape;181;g12c10dc7328_0_0"/>
          <p:cNvPicPr preferRelativeResize="0"/>
          <p:nvPr/>
        </p:nvPicPr>
        <p:blipFill rotWithShape="1">
          <a:blip r:embed="rId7">
            <a:alphaModFix/>
          </a:blip>
          <a:srcRect/>
          <a:stretch/>
        </p:blipFill>
        <p:spPr>
          <a:xfrm>
            <a:off x="2228225" y="2342738"/>
            <a:ext cx="2047875" cy="1581150"/>
          </a:xfrm>
          <a:prstGeom prst="rect">
            <a:avLst/>
          </a:prstGeom>
          <a:noFill/>
          <a:ln>
            <a:noFill/>
          </a:ln>
        </p:spPr>
      </p:pic>
      <p:pic>
        <p:nvPicPr>
          <p:cNvPr id="182" name="Google Shape;182;g12c10dc7328_0_0"/>
          <p:cNvPicPr preferRelativeResize="0"/>
          <p:nvPr/>
        </p:nvPicPr>
        <p:blipFill rotWithShape="1">
          <a:blip r:embed="rId8">
            <a:alphaModFix/>
          </a:blip>
          <a:srcRect/>
          <a:stretch/>
        </p:blipFill>
        <p:spPr>
          <a:xfrm>
            <a:off x="4871088" y="2403198"/>
            <a:ext cx="1288200" cy="1247175"/>
          </a:xfrm>
          <a:prstGeom prst="rect">
            <a:avLst/>
          </a:prstGeom>
          <a:noFill/>
          <a:ln>
            <a:noFill/>
          </a:ln>
        </p:spPr>
      </p:pic>
      <p:pic>
        <p:nvPicPr>
          <p:cNvPr id="183" name="Google Shape;183;g12c10dc7328_0_0"/>
          <p:cNvPicPr preferRelativeResize="0"/>
          <p:nvPr/>
        </p:nvPicPr>
        <p:blipFill rotWithShape="1">
          <a:blip r:embed="rId9">
            <a:alphaModFix/>
          </a:blip>
          <a:srcRect/>
          <a:stretch/>
        </p:blipFill>
        <p:spPr>
          <a:xfrm>
            <a:off x="7146100" y="2423877"/>
            <a:ext cx="1288200" cy="1205823"/>
          </a:xfrm>
          <a:prstGeom prst="rect">
            <a:avLst/>
          </a:prstGeom>
          <a:noFill/>
          <a:ln>
            <a:noFill/>
          </a:ln>
        </p:spPr>
      </p:pic>
      <p:sp>
        <p:nvSpPr>
          <p:cNvPr id="184" name="Google Shape;184;g12c10dc7328_0_0"/>
          <p:cNvSpPr txBox="1">
            <a:spLocks noGrp="1"/>
          </p:cNvSpPr>
          <p:nvPr>
            <p:ph type="title"/>
          </p:nvPr>
        </p:nvSpPr>
        <p:spPr>
          <a:xfrm rot="242">
            <a:off x="158708" y="288"/>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Remember: you can change by multiple effects!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Code an animation of a word </a:t>
            </a:r>
            <a:endParaRPr/>
          </a:p>
        </p:txBody>
      </p:sp>
      <p:sp>
        <p:nvSpPr>
          <p:cNvPr id="190" name="Google Shape;190;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Steps: </a:t>
            </a:r>
            <a:endParaRPr/>
          </a:p>
          <a:p>
            <a:pPr marL="457200" lvl="0" indent="-342900" algn="l" rtl="0">
              <a:lnSpc>
                <a:spcPct val="115000"/>
              </a:lnSpc>
              <a:spcBef>
                <a:spcPts val="0"/>
              </a:spcBef>
              <a:spcAft>
                <a:spcPts val="0"/>
              </a:spcAft>
              <a:buSzPts val="1800"/>
              <a:buAutoNum type="arabicPeriod"/>
            </a:pPr>
            <a:r>
              <a:rPr lang="en"/>
              <a:t>Choose your backdrop </a:t>
            </a:r>
            <a:endParaRPr/>
          </a:p>
          <a:p>
            <a:pPr marL="457200" lvl="0" indent="-342900" algn="l" rtl="0">
              <a:lnSpc>
                <a:spcPct val="115000"/>
              </a:lnSpc>
              <a:spcBef>
                <a:spcPts val="0"/>
              </a:spcBef>
              <a:spcAft>
                <a:spcPts val="0"/>
              </a:spcAft>
              <a:buSzPts val="1800"/>
              <a:buAutoNum type="arabicPeriod"/>
            </a:pPr>
            <a:r>
              <a:rPr lang="en"/>
              <a:t>Remove the cat sprite </a:t>
            </a:r>
            <a:endParaRPr sz="1100">
              <a:latin typeface="Arial"/>
              <a:ea typeface="Arial"/>
              <a:cs typeface="Arial"/>
              <a:sym typeface="Arial"/>
            </a:endParaRPr>
          </a:p>
          <a:p>
            <a:pPr marL="457200" lvl="0" indent="-342900" algn="l" rtl="0">
              <a:lnSpc>
                <a:spcPct val="115000"/>
              </a:lnSpc>
              <a:spcBef>
                <a:spcPts val="0"/>
              </a:spcBef>
              <a:spcAft>
                <a:spcPts val="0"/>
              </a:spcAft>
              <a:buSzPts val="1800"/>
              <a:buAutoNum type="arabicPeriod"/>
            </a:pPr>
            <a:r>
              <a:rPr lang="en"/>
              <a:t>Add the letters of your initials, word, or name–one sprite per letter! </a:t>
            </a:r>
            <a:endParaRPr/>
          </a:p>
          <a:p>
            <a:pPr marL="457200" lvl="0" indent="-342900" algn="l" rtl="0">
              <a:lnSpc>
                <a:spcPct val="115000"/>
              </a:lnSpc>
              <a:spcBef>
                <a:spcPts val="0"/>
              </a:spcBef>
              <a:spcAft>
                <a:spcPts val="0"/>
              </a:spcAft>
              <a:buSzPts val="1800"/>
              <a:buAutoNum type="arabicPeriod"/>
            </a:pPr>
            <a:r>
              <a:rPr lang="en"/>
              <a:t>Pick a sound and look block for each letter</a:t>
            </a:r>
            <a:endParaRPr/>
          </a:p>
          <a:p>
            <a:pPr marL="457200" lvl="0" indent="-342900" algn="l" rtl="0">
              <a:lnSpc>
                <a:spcPct val="115000"/>
              </a:lnSpc>
              <a:spcBef>
                <a:spcPts val="0"/>
              </a:spcBef>
              <a:spcAft>
                <a:spcPts val="0"/>
              </a:spcAft>
              <a:buSzPts val="1800"/>
              <a:buAutoNum type="arabicPeriod"/>
            </a:pPr>
            <a:r>
              <a:rPr lang="en"/>
              <a:t>Challenge: change the pitch effect on at least ONE of your letters</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a:t>Optional tutorial video: </a:t>
            </a:r>
            <a:r>
              <a:rPr lang="en" u="sng">
                <a:solidFill>
                  <a:schemeClr val="accent5"/>
                </a:solidFill>
                <a:hlinkClick r:id="rId3">
                  <a:extLst>
                    <a:ext uri="{A12FA001-AC4F-418D-AE19-62706E023703}">
                      <ahyp:hlinkClr xmlns:ahyp="http://schemas.microsoft.com/office/drawing/2018/hyperlinkcolor" val="tx"/>
                    </a:ext>
                  </a:extLst>
                </a:hlinkClick>
              </a:rPr>
              <a:t>https://scratch.mit.edu/projects/editor/?tutorial=name</a:t>
            </a:r>
            <a:r>
              <a:rPr lang="en"/>
              <a:t>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4300">
                <a:latin typeface="Bebas Neue"/>
                <a:ea typeface="Bebas Neue"/>
                <a:cs typeface="Bebas Neue"/>
                <a:sym typeface="Bebas Neue"/>
              </a:rPr>
              <a:t>ANy volunteers to share their animations?</a:t>
            </a:r>
            <a:endParaRPr sz="4300">
              <a:latin typeface="Bebas Neue"/>
              <a:ea typeface="Bebas Neue"/>
              <a:cs typeface="Bebas Neue"/>
              <a:sym typeface="Bebas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2c10dc7328_0_119"/>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r>
              <a:rPr lang="en">
                <a:latin typeface="Bebas Neue"/>
                <a:ea typeface="Bebas Neue"/>
                <a:cs typeface="Bebas Neue"/>
                <a:sym typeface="Bebas Neue"/>
              </a:rPr>
              <a:t>Optional “Change sIZE” activity</a:t>
            </a:r>
            <a:endParaRPr>
              <a:latin typeface="Bebas Neue"/>
              <a:ea typeface="Bebas Neue"/>
              <a:cs typeface="Bebas Neue"/>
              <a:sym typeface="Bebas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04"/>
        <p:cNvGrpSpPr/>
        <p:nvPr/>
      </p:nvGrpSpPr>
      <p:grpSpPr>
        <a:xfrm>
          <a:off x="0" y="0"/>
          <a:ext cx="0" cy="0"/>
          <a:chOff x="0" y="0"/>
          <a:chExt cx="0" cy="0"/>
        </a:xfrm>
      </p:grpSpPr>
      <p:sp>
        <p:nvSpPr>
          <p:cNvPr id="205" name="Google Shape;205;g12c10dc7328_0_123"/>
          <p:cNvSpPr txBox="1">
            <a:spLocks noGrp="1"/>
          </p:cNvSpPr>
          <p:nvPr>
            <p:ph type="title"/>
          </p:nvPr>
        </p:nvSpPr>
        <p:spPr>
          <a:xfrm>
            <a:off x="233775" y="157538"/>
            <a:ext cx="6390600" cy="4296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90000"/>
              </a:lnSpc>
              <a:spcBef>
                <a:spcPts val="0"/>
              </a:spcBef>
              <a:spcAft>
                <a:spcPts val="0"/>
              </a:spcAft>
              <a:buClr>
                <a:schemeClr val="dk1"/>
              </a:buClr>
              <a:buSzPct val="106666"/>
              <a:buFont typeface="Calibri"/>
              <a:buNone/>
            </a:pPr>
            <a:r>
              <a:rPr lang="en"/>
              <a:t>Change Size</a:t>
            </a:r>
            <a:endParaRPr/>
          </a:p>
        </p:txBody>
      </p:sp>
      <p:pic>
        <p:nvPicPr>
          <p:cNvPr id="206" name="Google Shape;206;g12c10dc7328_0_123" title="Screen Recording 2022-01-29 at 9.41.40 PM.mov">
            <a:hlinkClick r:id="rId3"/>
          </p:cNvPr>
          <p:cNvPicPr preferRelativeResize="0"/>
          <p:nvPr/>
        </p:nvPicPr>
        <p:blipFill rotWithShape="1">
          <a:blip r:embed="rId4">
            <a:alphaModFix/>
          </a:blip>
          <a:srcRect/>
          <a:stretch/>
        </p:blipFill>
        <p:spPr>
          <a:xfrm>
            <a:off x="471650" y="1147225"/>
            <a:ext cx="4572000" cy="3429000"/>
          </a:xfrm>
          <a:prstGeom prst="rect">
            <a:avLst/>
          </a:prstGeom>
          <a:noFill/>
          <a:ln>
            <a:noFill/>
          </a:ln>
        </p:spPr>
      </p:pic>
      <p:sp>
        <p:nvSpPr>
          <p:cNvPr id="207" name="Google Shape;207;g12c10dc7328_0_123"/>
          <p:cNvSpPr txBox="1"/>
          <p:nvPr/>
        </p:nvSpPr>
        <p:spPr>
          <a:xfrm>
            <a:off x="5495425" y="1136975"/>
            <a:ext cx="3465000" cy="2281200"/>
          </a:xfrm>
          <a:prstGeom prst="rect">
            <a:avLst/>
          </a:prstGeom>
          <a:noFill/>
          <a:ln>
            <a:noFill/>
          </a:ln>
        </p:spPr>
        <p:txBody>
          <a:bodyPr spcFirstLastPara="1" wrap="square" lIns="91425" tIns="91425" rIns="91425" bIns="91425" anchor="t" anchorCtr="0">
            <a:spAutoFit/>
          </a:bodyPr>
          <a:lstStyle/>
          <a:p>
            <a:pPr marL="457200" marR="0" lvl="0" indent="-292100" algn="l" rtl="0">
              <a:lnSpc>
                <a:spcPct val="115000"/>
              </a:lnSpc>
              <a:spcBef>
                <a:spcPts val="0"/>
              </a:spcBef>
              <a:spcAft>
                <a:spcPts val="0"/>
              </a:spcAft>
              <a:buClr>
                <a:schemeClr val="dk1"/>
              </a:buClr>
              <a:buSzPts val="800"/>
              <a:buFont typeface="Times New Roman"/>
              <a:buAutoNum type="arabicPeriod"/>
            </a:pPr>
            <a:r>
              <a:rPr lang="en" sz="1200" b="0" i="0" u="none" strike="noStrike" cap="none">
                <a:solidFill>
                  <a:schemeClr val="dk1"/>
                </a:solidFill>
                <a:latin typeface="Times New Roman"/>
                <a:ea typeface="Times New Roman"/>
                <a:cs typeface="Times New Roman"/>
                <a:sym typeface="Times New Roman"/>
              </a:rPr>
              <a:t>Play the video on the left by right-clicking the link and pasting it into your browser. </a:t>
            </a:r>
            <a:endParaRPr sz="1200" b="0" i="0" u="none" strike="noStrike" cap="none">
              <a:solidFill>
                <a:schemeClr val="dk1"/>
              </a:solidFill>
              <a:latin typeface="Times New Roman"/>
              <a:ea typeface="Times New Roman"/>
              <a:cs typeface="Times New Roman"/>
              <a:sym typeface="Times New Roman"/>
            </a:endParaRPr>
          </a:p>
          <a:p>
            <a:pPr marL="457200" marR="0" lvl="0" indent="-292100" algn="l" rtl="0">
              <a:lnSpc>
                <a:spcPct val="115000"/>
              </a:lnSpc>
              <a:spcBef>
                <a:spcPts val="0"/>
              </a:spcBef>
              <a:spcAft>
                <a:spcPts val="0"/>
              </a:spcAft>
              <a:buClr>
                <a:schemeClr val="dk1"/>
              </a:buClr>
              <a:buSzPts val="800"/>
              <a:buFont typeface="Times New Roman"/>
              <a:buAutoNum type="arabicPeriod"/>
            </a:pPr>
            <a:r>
              <a:rPr lang="en" sz="1200" b="0" i="0" u="none" strike="noStrike" cap="none">
                <a:solidFill>
                  <a:schemeClr val="dk1"/>
                </a:solidFill>
                <a:latin typeface="Times New Roman"/>
                <a:ea typeface="Times New Roman"/>
                <a:cs typeface="Times New Roman"/>
                <a:sym typeface="Times New Roman"/>
              </a:rPr>
              <a:t>Go to the next slide</a:t>
            </a:r>
            <a:endParaRPr sz="1200" b="0" i="0" u="none" strike="noStrike" cap="none">
              <a:solidFill>
                <a:schemeClr val="dk1"/>
              </a:solidFill>
              <a:latin typeface="Times New Roman"/>
              <a:ea typeface="Times New Roman"/>
              <a:cs typeface="Times New Roman"/>
              <a:sym typeface="Times New Roman"/>
            </a:endParaRPr>
          </a:p>
          <a:p>
            <a:pPr marL="457200" marR="0" lvl="0" indent="-292100" algn="l" rtl="0">
              <a:lnSpc>
                <a:spcPct val="115000"/>
              </a:lnSpc>
              <a:spcBef>
                <a:spcPts val="0"/>
              </a:spcBef>
              <a:spcAft>
                <a:spcPts val="0"/>
              </a:spcAft>
              <a:buClr>
                <a:schemeClr val="dk1"/>
              </a:buClr>
              <a:buSzPts val="800"/>
              <a:buFont typeface="Times New Roman"/>
              <a:buAutoNum type="arabicPeriod"/>
            </a:pPr>
            <a:r>
              <a:rPr lang="en" sz="1200" b="0" i="0" u="none" strike="noStrike" cap="none">
                <a:solidFill>
                  <a:schemeClr val="dk1"/>
                </a:solidFill>
                <a:latin typeface="Times New Roman"/>
                <a:ea typeface="Times New Roman"/>
                <a:cs typeface="Times New Roman"/>
                <a:sym typeface="Times New Roman"/>
              </a:rPr>
              <a:t>Place the blocks under the green flag in the correct order by moving them from left to right.</a:t>
            </a:r>
            <a:endParaRPr sz="1200" b="0" i="0" u="none" strike="noStrike" cap="none">
              <a:solidFill>
                <a:schemeClr val="dk1"/>
              </a:solidFill>
              <a:latin typeface="Times New Roman"/>
              <a:ea typeface="Times New Roman"/>
              <a:cs typeface="Times New Roman"/>
              <a:sym typeface="Times New Roman"/>
            </a:endParaRPr>
          </a:p>
          <a:p>
            <a:pPr marL="457200" marR="0" lvl="0" indent="-292100" algn="l" rtl="0">
              <a:lnSpc>
                <a:spcPct val="115000"/>
              </a:lnSpc>
              <a:spcBef>
                <a:spcPts val="0"/>
              </a:spcBef>
              <a:spcAft>
                <a:spcPts val="0"/>
              </a:spcAft>
              <a:buClr>
                <a:schemeClr val="dk1"/>
              </a:buClr>
              <a:buSzPts val="800"/>
              <a:buFont typeface="Times New Roman"/>
              <a:buAutoNum type="arabicPeriod"/>
            </a:pPr>
            <a:r>
              <a:rPr lang="en" sz="1200" b="0" i="0" u="none" strike="noStrike" cap="none">
                <a:solidFill>
                  <a:schemeClr val="dk1"/>
                </a:solidFill>
                <a:latin typeface="Times New Roman"/>
                <a:ea typeface="Times New Roman"/>
                <a:cs typeface="Times New Roman"/>
                <a:sym typeface="Times New Roman"/>
              </a:rPr>
              <a:t>Once the code matches the video, you are done!</a:t>
            </a:r>
            <a:endParaRPr sz="1200" b="0" i="0" u="none" strike="noStrike" cap="none">
              <a:solidFill>
                <a:schemeClr val="dk1"/>
              </a:solidFill>
              <a:latin typeface="Times New Roman"/>
              <a:ea typeface="Times New Roman"/>
              <a:cs typeface="Times New Roman"/>
              <a:sym typeface="Times New Roman"/>
            </a:endParaRPr>
          </a:p>
          <a:p>
            <a:pPr marL="457200" marR="0" lvl="0" indent="-311150" algn="l" rtl="0">
              <a:lnSpc>
                <a:spcPct val="115000"/>
              </a:lnSpc>
              <a:spcBef>
                <a:spcPts val="0"/>
              </a:spcBef>
              <a:spcAft>
                <a:spcPts val="0"/>
              </a:spcAft>
              <a:buClr>
                <a:schemeClr val="dk1"/>
              </a:buClr>
              <a:buSzPts val="900"/>
              <a:buFont typeface="Times New Roman"/>
              <a:buAutoNum type="arabicPeriod"/>
            </a:pPr>
            <a:r>
              <a:rPr lang="en" sz="1200" b="0" i="0" u="none" strike="noStrike" cap="none">
                <a:solidFill>
                  <a:schemeClr val="dk1"/>
                </a:solidFill>
                <a:latin typeface="Times New Roman"/>
                <a:ea typeface="Times New Roman"/>
                <a:cs typeface="Times New Roman"/>
                <a:sym typeface="Times New Roman"/>
              </a:rPr>
              <a:t>You can check your answer by seeing the solution image or clicking the solution link.</a:t>
            </a:r>
            <a:endParaRPr sz="1800" b="0" i="0" u="none" strike="noStrike" cap="none">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11"/>
        <p:cNvGrpSpPr/>
        <p:nvPr/>
      </p:nvGrpSpPr>
      <p:grpSpPr>
        <a:xfrm>
          <a:off x="0" y="0"/>
          <a:ext cx="0" cy="0"/>
          <a:chOff x="0" y="0"/>
          <a:chExt cx="0" cy="0"/>
        </a:xfrm>
      </p:grpSpPr>
      <p:cxnSp>
        <p:nvCxnSpPr>
          <p:cNvPr id="212" name="Google Shape;212;g12c10dc7328_0_129"/>
          <p:cNvCxnSpPr/>
          <p:nvPr/>
        </p:nvCxnSpPr>
        <p:spPr>
          <a:xfrm>
            <a:off x="4605625" y="22400"/>
            <a:ext cx="22500" cy="5042700"/>
          </a:xfrm>
          <a:prstGeom prst="straightConnector1">
            <a:avLst/>
          </a:prstGeom>
          <a:noFill/>
          <a:ln w="9525" cap="flat" cmpd="sng">
            <a:solidFill>
              <a:schemeClr val="dk2"/>
            </a:solidFill>
            <a:prstDash val="solid"/>
            <a:round/>
            <a:headEnd type="none" w="sm" len="sm"/>
            <a:tailEnd type="none" w="sm" len="sm"/>
          </a:ln>
        </p:spPr>
      </p:cxnSp>
      <p:sp>
        <p:nvSpPr>
          <p:cNvPr id="213" name="Google Shape;213;g12c10dc7328_0_129"/>
          <p:cNvSpPr txBox="1"/>
          <p:nvPr/>
        </p:nvSpPr>
        <p:spPr>
          <a:xfrm>
            <a:off x="560300" y="168101"/>
            <a:ext cx="3552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Open Sans"/>
                <a:ea typeface="Open Sans"/>
                <a:cs typeface="Open Sans"/>
                <a:sym typeface="Open Sans"/>
              </a:rPr>
              <a:t>                         Mixed Code</a:t>
            </a:r>
            <a:endParaRPr sz="1800" b="0" i="0" u="none" strike="noStrike" cap="none">
              <a:solidFill>
                <a:schemeClr val="dk1"/>
              </a:solidFill>
              <a:latin typeface="Open Sans"/>
              <a:ea typeface="Open Sans"/>
              <a:cs typeface="Open Sans"/>
              <a:sym typeface="Open Sans"/>
            </a:endParaRPr>
          </a:p>
        </p:txBody>
      </p:sp>
      <p:sp>
        <p:nvSpPr>
          <p:cNvPr id="214" name="Google Shape;214;g12c10dc7328_0_129"/>
          <p:cNvSpPr txBox="1"/>
          <p:nvPr/>
        </p:nvSpPr>
        <p:spPr>
          <a:xfrm>
            <a:off x="5121150" y="168100"/>
            <a:ext cx="3552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Open Sans"/>
                <a:ea typeface="Open Sans"/>
                <a:cs typeface="Open Sans"/>
                <a:sym typeface="Open Sans"/>
              </a:rPr>
              <a:t>              Your Answer</a:t>
            </a:r>
            <a:endParaRPr sz="1800" b="0" i="0" u="none" strike="noStrike" cap="none">
              <a:solidFill>
                <a:schemeClr val="dk1"/>
              </a:solidFill>
              <a:latin typeface="Open Sans"/>
              <a:ea typeface="Open Sans"/>
              <a:cs typeface="Open Sans"/>
              <a:sym typeface="Open Sans"/>
            </a:endParaRPr>
          </a:p>
        </p:txBody>
      </p:sp>
      <p:pic>
        <p:nvPicPr>
          <p:cNvPr id="215" name="Google Shape;215;g12c10dc7328_0_129"/>
          <p:cNvPicPr preferRelativeResize="0"/>
          <p:nvPr/>
        </p:nvPicPr>
        <p:blipFill rotWithShape="1">
          <a:blip r:embed="rId3">
            <a:alphaModFix/>
          </a:blip>
          <a:srcRect/>
          <a:stretch/>
        </p:blipFill>
        <p:spPr>
          <a:xfrm>
            <a:off x="4864999" y="761114"/>
            <a:ext cx="1289858" cy="662350"/>
          </a:xfrm>
          <a:prstGeom prst="rect">
            <a:avLst/>
          </a:prstGeom>
          <a:noFill/>
          <a:ln>
            <a:noFill/>
          </a:ln>
        </p:spPr>
      </p:pic>
      <p:pic>
        <p:nvPicPr>
          <p:cNvPr id="216" name="Google Shape;216;g12c10dc7328_0_129"/>
          <p:cNvPicPr preferRelativeResize="0"/>
          <p:nvPr/>
        </p:nvPicPr>
        <p:blipFill rotWithShape="1">
          <a:blip r:embed="rId4">
            <a:alphaModFix/>
          </a:blip>
          <a:srcRect/>
          <a:stretch/>
        </p:blipFill>
        <p:spPr>
          <a:xfrm>
            <a:off x="875751" y="2892413"/>
            <a:ext cx="3176806" cy="662350"/>
          </a:xfrm>
          <a:prstGeom prst="rect">
            <a:avLst/>
          </a:prstGeom>
          <a:noFill/>
          <a:ln>
            <a:noFill/>
          </a:ln>
        </p:spPr>
      </p:pic>
      <p:pic>
        <p:nvPicPr>
          <p:cNvPr id="217" name="Google Shape;217;g12c10dc7328_0_129"/>
          <p:cNvPicPr preferRelativeResize="0"/>
          <p:nvPr/>
        </p:nvPicPr>
        <p:blipFill rotWithShape="1">
          <a:blip r:embed="rId5">
            <a:alphaModFix/>
          </a:blip>
          <a:srcRect/>
          <a:stretch/>
        </p:blipFill>
        <p:spPr>
          <a:xfrm>
            <a:off x="405125" y="1657250"/>
            <a:ext cx="1748600" cy="662350"/>
          </a:xfrm>
          <a:prstGeom prst="rect">
            <a:avLst/>
          </a:prstGeom>
          <a:noFill/>
          <a:ln>
            <a:noFill/>
          </a:ln>
        </p:spPr>
      </p:pic>
      <p:pic>
        <p:nvPicPr>
          <p:cNvPr id="218" name="Google Shape;218;g12c10dc7328_0_129"/>
          <p:cNvPicPr preferRelativeResize="0"/>
          <p:nvPr/>
        </p:nvPicPr>
        <p:blipFill rotWithShape="1">
          <a:blip r:embed="rId6">
            <a:alphaModFix/>
          </a:blip>
          <a:srcRect/>
          <a:stretch/>
        </p:blipFill>
        <p:spPr>
          <a:xfrm>
            <a:off x="4764151" y="1223708"/>
            <a:ext cx="4019551" cy="540892"/>
          </a:xfrm>
          <a:prstGeom prst="rect">
            <a:avLst/>
          </a:prstGeom>
          <a:noFill/>
          <a:ln>
            <a:noFill/>
          </a:ln>
        </p:spPr>
      </p:pic>
      <p:pic>
        <p:nvPicPr>
          <p:cNvPr id="219" name="Google Shape;219;g12c10dc7328_0_129"/>
          <p:cNvPicPr preferRelativeResize="0"/>
          <p:nvPr/>
        </p:nvPicPr>
        <p:blipFill rotWithShape="1">
          <a:blip r:embed="rId7">
            <a:alphaModFix/>
          </a:blip>
          <a:srcRect/>
          <a:stretch/>
        </p:blipFill>
        <p:spPr>
          <a:xfrm>
            <a:off x="1873175" y="684600"/>
            <a:ext cx="2495584" cy="662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78" name="Google Shape;78;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6"/>
              <a:buNone/>
            </a:pPr>
            <a:r>
              <a:rPr lang="en" sz="7200" b="1"/>
              <a:t>Summary: </a:t>
            </a:r>
            <a:endParaRPr sz="7200"/>
          </a:p>
          <a:p>
            <a:pPr marL="0" lvl="0" indent="0" algn="l" rtl="0">
              <a:lnSpc>
                <a:spcPct val="115000"/>
              </a:lnSpc>
              <a:spcBef>
                <a:spcPts val="1200"/>
              </a:spcBef>
              <a:spcAft>
                <a:spcPts val="0"/>
              </a:spcAft>
              <a:buSzPct val="77776"/>
              <a:buNone/>
            </a:pPr>
            <a:r>
              <a:rPr lang="en" sz="7200"/>
              <a:t>In this lesson, students will use the CoCo graphic organizer to begin animating a set of instructions in Scratch. </a:t>
            </a:r>
            <a:endParaRPr sz="7200"/>
          </a:p>
          <a:p>
            <a:pPr marL="0" lvl="0" indent="0" algn="l" rtl="0">
              <a:lnSpc>
                <a:spcPct val="115000"/>
              </a:lnSpc>
              <a:spcBef>
                <a:spcPts val="1200"/>
              </a:spcBef>
              <a:spcAft>
                <a:spcPts val="0"/>
              </a:spcAft>
              <a:buSzPct val="77776"/>
              <a:buNone/>
            </a:pPr>
            <a:endParaRPr sz="7200"/>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1200"/>
              </a:spcAft>
              <a:buSzPts val="1400"/>
              <a:buNone/>
            </a:pPr>
            <a:endParaRPr/>
          </a:p>
        </p:txBody>
      </p:sp>
      <p:sp>
        <p:nvSpPr>
          <p:cNvPr id="79" name="Google Shape;79;p2"/>
          <p:cNvSpPr txBox="1"/>
          <p:nvPr/>
        </p:nvSpPr>
        <p:spPr>
          <a:xfrm>
            <a:off x="239300" y="2480550"/>
            <a:ext cx="4260300" cy="12464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Proxima Nova"/>
                <a:ea typeface="Proxima Nova"/>
                <a:cs typeface="Proxima Nova"/>
                <a:sym typeface="Proxima Nova"/>
              </a:rPr>
              <a:t>2017 VDOE ELA Standards </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write for a variety of purposes.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d) Use strategies for organization of information and elaboration according to the type of writing. </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80" name="Google Shape;80;p2"/>
          <p:cNvSpPr txBox="1"/>
          <p:nvPr/>
        </p:nvSpPr>
        <p:spPr>
          <a:xfrm>
            <a:off x="4468550" y="2404822"/>
            <a:ext cx="4260300" cy="164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a) using sequencing; </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b) using events.</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23"/>
        <p:cNvGrpSpPr/>
        <p:nvPr/>
      </p:nvGrpSpPr>
      <p:grpSpPr>
        <a:xfrm>
          <a:off x="0" y="0"/>
          <a:ext cx="0" cy="0"/>
          <a:chOff x="0" y="0"/>
          <a:chExt cx="0" cy="0"/>
        </a:xfrm>
      </p:grpSpPr>
      <p:sp>
        <p:nvSpPr>
          <p:cNvPr id="224" name="Google Shape;224;g12c10dc7328_0_187"/>
          <p:cNvSpPr txBox="1">
            <a:spLocks noGrp="1"/>
          </p:cNvSpPr>
          <p:nvPr>
            <p:ph type="title"/>
          </p:nvPr>
        </p:nvSpPr>
        <p:spPr>
          <a:xfrm>
            <a:off x="233775" y="157538"/>
            <a:ext cx="6390600" cy="4296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90000"/>
              </a:lnSpc>
              <a:spcBef>
                <a:spcPts val="0"/>
              </a:spcBef>
              <a:spcAft>
                <a:spcPts val="0"/>
              </a:spcAft>
              <a:buClr>
                <a:schemeClr val="dk1"/>
              </a:buClr>
              <a:buSzPct val="106666"/>
              <a:buFont typeface="Calibri"/>
              <a:buNone/>
            </a:pPr>
            <a:r>
              <a:rPr lang="en"/>
              <a:t>Change Size - Possible </a:t>
            </a:r>
            <a:r>
              <a:rPr lang="en" u="sng">
                <a:solidFill>
                  <a:schemeClr val="hlink"/>
                </a:solidFill>
                <a:hlinkClick r:id="rId3"/>
              </a:rPr>
              <a:t>Solution</a:t>
            </a:r>
            <a:endParaRPr/>
          </a:p>
        </p:txBody>
      </p:sp>
      <p:pic>
        <p:nvPicPr>
          <p:cNvPr id="225" name="Google Shape;225;g12c10dc7328_0_187"/>
          <p:cNvPicPr preferRelativeResize="0"/>
          <p:nvPr/>
        </p:nvPicPr>
        <p:blipFill rotWithShape="1">
          <a:blip r:embed="rId4">
            <a:alphaModFix/>
          </a:blip>
          <a:srcRect/>
          <a:stretch/>
        </p:blipFill>
        <p:spPr>
          <a:xfrm>
            <a:off x="1193450" y="1147225"/>
            <a:ext cx="6220494" cy="357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86" name="Google Shape;86;p3"/>
          <p:cNvSpPr txBox="1">
            <a:spLocks noGrp="1"/>
          </p:cNvSpPr>
          <p:nvPr>
            <p:ph type="body" idx="1"/>
          </p:nvPr>
        </p:nvSpPr>
        <p:spPr>
          <a:xfrm>
            <a:off x="311700" y="1152475"/>
            <a:ext cx="5092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Personal Computer</a:t>
            </a:r>
            <a:endParaRPr/>
          </a:p>
          <a:p>
            <a:pPr marL="457200" lvl="0" indent="-342900" algn="l" rtl="0">
              <a:lnSpc>
                <a:spcPct val="115000"/>
              </a:lnSpc>
              <a:spcBef>
                <a:spcPts val="0"/>
              </a:spcBef>
              <a:spcAft>
                <a:spcPts val="0"/>
              </a:spcAft>
              <a:buSzPts val="1800"/>
              <a:buChar char="●"/>
            </a:pPr>
            <a:r>
              <a:rPr lang="en"/>
              <a:t>Access to the Internet</a:t>
            </a:r>
            <a:endParaRPr/>
          </a:p>
          <a:p>
            <a:pPr marL="457200" lvl="0" indent="-342900" algn="l" rtl="0">
              <a:lnSpc>
                <a:spcPct val="115000"/>
              </a:lnSpc>
              <a:spcBef>
                <a:spcPts val="0"/>
              </a:spcBef>
              <a:spcAft>
                <a:spcPts val="0"/>
              </a:spcAft>
              <a:buSzPts val="1800"/>
              <a:buChar char="●"/>
            </a:pPr>
            <a:r>
              <a:rPr lang="en"/>
              <a:t>Teacher slide deck </a:t>
            </a:r>
            <a:endParaRPr/>
          </a:p>
          <a:p>
            <a:pPr marL="457200" lvl="0" indent="-342900" algn="l" rtl="0">
              <a:lnSpc>
                <a:spcPct val="115000"/>
              </a:lnSpc>
              <a:spcBef>
                <a:spcPts val="0"/>
              </a:spcBef>
              <a:spcAft>
                <a:spcPts val="0"/>
              </a:spcAft>
              <a:buSzPts val="1800"/>
              <a:buChar char="●"/>
            </a:pPr>
            <a:r>
              <a:rPr lang="en"/>
              <a:t>Student Unit 2 Slide Deck</a:t>
            </a:r>
            <a:endParaRPr/>
          </a:p>
          <a:p>
            <a:pPr marL="457200" lvl="0" indent="-342900" algn="l" rtl="0">
              <a:lnSpc>
                <a:spcPct val="115000"/>
              </a:lnSpc>
              <a:spcBef>
                <a:spcPts val="0"/>
              </a:spcBef>
              <a:spcAft>
                <a:spcPts val="0"/>
              </a:spcAft>
              <a:buSzPts val="1800"/>
              <a:buChar char="●"/>
            </a:pPr>
            <a:r>
              <a:rPr lang="en"/>
              <a:t>Your written instructions (in the sequencing graphic organizer) from last time</a:t>
            </a:r>
            <a:endParaRPr/>
          </a:p>
          <a:p>
            <a:pPr marL="457200" lvl="0" indent="-342900" algn="l" rtl="0">
              <a:lnSpc>
                <a:spcPct val="115000"/>
              </a:lnSpc>
              <a:spcBef>
                <a:spcPts val="0"/>
              </a:spcBef>
              <a:spcAft>
                <a:spcPts val="0"/>
              </a:spcAft>
              <a:buSzPts val="1800"/>
              <a:buChar char="●"/>
            </a:pPr>
            <a:r>
              <a:rPr lang="en"/>
              <a:t>Coco Link</a:t>
            </a:r>
            <a:endParaRPr/>
          </a:p>
          <a:p>
            <a:pPr marL="457200" lvl="0" indent="-342900" algn="l" rtl="0">
              <a:lnSpc>
                <a:spcPct val="115000"/>
              </a:lnSpc>
              <a:spcBef>
                <a:spcPts val="0"/>
              </a:spcBef>
              <a:spcAft>
                <a:spcPts val="0"/>
              </a:spcAft>
              <a:buSzPts val="1800"/>
              <a:buChar char="●"/>
            </a:pPr>
            <a:r>
              <a:rPr lang="en"/>
              <a:t>Scratch link</a:t>
            </a:r>
            <a:endParaRPr/>
          </a:p>
        </p:txBody>
      </p:sp>
      <p:pic>
        <p:nvPicPr>
          <p:cNvPr id="87" name="Google Shape;87;p3"/>
          <p:cNvPicPr preferRelativeResize="0"/>
          <p:nvPr/>
        </p:nvPicPr>
        <p:blipFill rotWithShape="1">
          <a:blip r:embed="rId3">
            <a:alphaModFix/>
          </a:blip>
          <a:srcRect/>
          <a:stretch/>
        </p:blipFill>
        <p:spPr>
          <a:xfrm>
            <a:off x="4761275" y="3224325"/>
            <a:ext cx="922950" cy="1853300"/>
          </a:xfrm>
          <a:prstGeom prst="rect">
            <a:avLst/>
          </a:prstGeom>
          <a:noFill/>
          <a:ln>
            <a:noFill/>
          </a:ln>
        </p:spPr>
      </p:pic>
      <p:pic>
        <p:nvPicPr>
          <p:cNvPr id="88" name="Google Shape;88;p3"/>
          <p:cNvPicPr preferRelativeResize="0"/>
          <p:nvPr/>
        </p:nvPicPr>
        <p:blipFill rotWithShape="1">
          <a:blip r:embed="rId4">
            <a:alphaModFix/>
          </a:blip>
          <a:srcRect/>
          <a:stretch/>
        </p:blipFill>
        <p:spPr>
          <a:xfrm>
            <a:off x="2290889" y="3536075"/>
            <a:ext cx="2005673" cy="1336775"/>
          </a:xfrm>
          <a:prstGeom prst="rect">
            <a:avLst/>
          </a:prstGeom>
          <a:noFill/>
          <a:ln>
            <a:noFill/>
          </a:ln>
        </p:spPr>
      </p:pic>
      <p:sp>
        <p:nvSpPr>
          <p:cNvPr id="89" name="Google Shape;89;p3"/>
          <p:cNvSpPr txBox="1"/>
          <p:nvPr/>
        </p:nvSpPr>
        <p:spPr>
          <a:xfrm>
            <a:off x="5317150" y="808425"/>
            <a:ext cx="3594600" cy="2339700"/>
          </a:xfrm>
          <a:prstGeom prst="rect">
            <a:avLst/>
          </a:prstGeom>
          <a:solidFill>
            <a:srgbClr val="FF00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Reminder</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In this lesson, every student should be </a:t>
            </a:r>
            <a:r>
              <a:rPr lang="en" sz="1400" b="1" i="0" u="none" strike="noStrike" cap="none">
                <a:solidFill>
                  <a:srgbClr val="000000"/>
                </a:solidFill>
                <a:latin typeface="Proxima Nova"/>
                <a:ea typeface="Proxima Nova"/>
                <a:cs typeface="Proxima Nova"/>
                <a:sym typeface="Proxima Nova"/>
              </a:rPr>
              <a:t>assigned a story in CoCo</a:t>
            </a:r>
            <a:r>
              <a:rPr lang="en" sz="1400" b="0" i="0" u="none" strike="noStrike" cap="none">
                <a:solidFill>
                  <a:srgbClr val="000000"/>
                </a:solidFill>
                <a:latin typeface="Proxima Nova"/>
                <a:ea typeface="Proxima Nova"/>
                <a:cs typeface="Proxima Nova"/>
                <a:sym typeface="Proxima Nova"/>
              </a:rPr>
              <a:t> using </a:t>
            </a:r>
            <a:r>
              <a:rPr lang="en" sz="1400" b="1" i="0" u="none" strike="noStrike" cap="none">
                <a:solidFill>
                  <a:srgbClr val="000000"/>
                </a:solidFill>
                <a:latin typeface="Proxima Nova"/>
                <a:ea typeface="Proxima Nova"/>
                <a:cs typeface="Proxima Nova"/>
                <a:sym typeface="Proxima Nova"/>
              </a:rPr>
              <a:t>Level 3.</a:t>
            </a:r>
            <a:r>
              <a:rPr lang="en"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story should be titled “</a:t>
            </a:r>
            <a:r>
              <a:rPr lang="en" sz="1400" b="1" i="0" u="none" strike="noStrike" cap="none">
                <a:solidFill>
                  <a:srgbClr val="000000"/>
                </a:solidFill>
                <a:latin typeface="Proxima Nova"/>
                <a:ea typeface="Proxima Nova"/>
                <a:cs typeface="Proxima Nova"/>
                <a:sym typeface="Proxima Nova"/>
              </a:rPr>
              <a:t>Unit 2 Story.</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Each student should save their work using this naming strategy: “</a:t>
            </a:r>
            <a:r>
              <a:rPr lang="en" sz="1400" b="1" i="0" u="none" strike="noStrike" cap="none">
                <a:solidFill>
                  <a:srgbClr val="000000"/>
                </a:solidFill>
                <a:latin typeface="Proxima Nova"/>
                <a:ea typeface="Proxima Nova"/>
                <a:cs typeface="Proxima Nova"/>
                <a:sym typeface="Proxima Nova"/>
              </a:rPr>
              <a:t>Student Name + Unit # + Descriptor”,</a:t>
            </a:r>
            <a:r>
              <a:rPr lang="en" sz="1400" b="0" i="0" u="none" strike="noStrike" cap="none">
                <a:solidFill>
                  <a:srgbClr val="000000"/>
                </a:solidFill>
                <a:latin typeface="Proxima Nova"/>
                <a:ea typeface="Proxima Nova"/>
                <a:cs typeface="Proxima Nova"/>
                <a:sym typeface="Proxima Nova"/>
              </a:rPr>
              <a:t> for example, “</a:t>
            </a:r>
            <a:r>
              <a:rPr lang="en" sz="1400" b="1" i="0" u="none" strike="noStrike" cap="none">
                <a:solidFill>
                  <a:srgbClr val="000000"/>
                </a:solidFill>
                <a:latin typeface="Proxima Nova"/>
                <a:ea typeface="Proxima Nova"/>
                <a:cs typeface="Proxima Nova"/>
                <a:sym typeface="Proxima Nova"/>
              </a:rPr>
              <a:t>Johnny Unit 2 Story”</a:t>
            </a:r>
            <a:endParaRPr sz="1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Writing in Coco: Adding Text to Coco </a:t>
            </a:r>
            <a:endParaRPr/>
          </a:p>
        </p:txBody>
      </p:sp>
      <p:sp>
        <p:nvSpPr>
          <p:cNvPr id="95" name="Google Shape;95;p4"/>
          <p:cNvSpPr txBox="1">
            <a:spLocks noGrp="1"/>
          </p:cNvSpPr>
          <p:nvPr>
            <p:ph type="body" idx="1"/>
          </p:nvPr>
        </p:nvSpPr>
        <p:spPr>
          <a:xfrm>
            <a:off x="311700" y="1183325"/>
            <a:ext cx="53811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a:t>Steps: </a:t>
            </a:r>
            <a:endParaRPr sz="2000"/>
          </a:p>
          <a:p>
            <a:pPr marL="457200" lvl="0" indent="-355600" algn="l" rtl="0">
              <a:lnSpc>
                <a:spcPct val="115000"/>
              </a:lnSpc>
              <a:spcBef>
                <a:spcPts val="1200"/>
              </a:spcBef>
              <a:spcAft>
                <a:spcPts val="0"/>
              </a:spcAft>
              <a:buSzPts val="2000"/>
              <a:buAutoNum type="arabicPeriod"/>
            </a:pPr>
            <a:r>
              <a:rPr lang="en" sz="2000"/>
              <a:t>Log In to CoCo </a:t>
            </a:r>
            <a:endParaRPr sz="2000"/>
          </a:p>
          <a:p>
            <a:pPr marL="457200" lvl="0" indent="-355600" algn="l" rtl="0">
              <a:lnSpc>
                <a:spcPct val="115000"/>
              </a:lnSpc>
              <a:spcBef>
                <a:spcPts val="0"/>
              </a:spcBef>
              <a:spcAft>
                <a:spcPts val="0"/>
              </a:spcAft>
              <a:buSzPts val="2000"/>
              <a:buAutoNum type="arabicPeriod"/>
            </a:pPr>
            <a:r>
              <a:rPr lang="en" sz="2000"/>
              <a:t>Select “level 3” from the drop-down menu </a:t>
            </a:r>
            <a:endParaRPr sz="2000"/>
          </a:p>
          <a:p>
            <a:pPr marL="457200" lvl="0" indent="-355600" algn="l" rtl="0">
              <a:lnSpc>
                <a:spcPct val="115000"/>
              </a:lnSpc>
              <a:spcBef>
                <a:spcPts val="0"/>
              </a:spcBef>
              <a:spcAft>
                <a:spcPts val="0"/>
              </a:spcAft>
              <a:buSzPts val="2000"/>
              <a:buAutoNum type="arabicPeriod"/>
            </a:pPr>
            <a:r>
              <a:rPr lang="en" sz="2000"/>
              <a:t>Type your instructions into the text boxes provided. </a:t>
            </a:r>
            <a:endParaRPr sz="2000"/>
          </a:p>
        </p:txBody>
      </p:sp>
      <p:pic>
        <p:nvPicPr>
          <p:cNvPr id="96" name="Google Shape;96;p4"/>
          <p:cNvPicPr preferRelativeResize="0"/>
          <p:nvPr/>
        </p:nvPicPr>
        <p:blipFill rotWithShape="1">
          <a:blip r:embed="rId3">
            <a:alphaModFix/>
          </a:blip>
          <a:srcRect/>
          <a:stretch/>
        </p:blipFill>
        <p:spPr>
          <a:xfrm>
            <a:off x="6378375" y="543775"/>
            <a:ext cx="2019863" cy="4055950"/>
          </a:xfrm>
          <a:prstGeom prst="rect">
            <a:avLst/>
          </a:prstGeom>
          <a:noFill/>
          <a:ln>
            <a:noFill/>
          </a:ln>
        </p:spPr>
      </p:pic>
      <p:pic>
        <p:nvPicPr>
          <p:cNvPr id="97" name="Google Shape;97;p4"/>
          <p:cNvPicPr preferRelativeResize="0"/>
          <p:nvPr/>
        </p:nvPicPr>
        <p:blipFill rotWithShape="1">
          <a:blip r:embed="rId3">
            <a:alphaModFix/>
          </a:blip>
          <a:srcRect/>
          <a:stretch/>
        </p:blipFill>
        <p:spPr>
          <a:xfrm>
            <a:off x="6378375" y="543775"/>
            <a:ext cx="2019863" cy="4055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Video Model</a:t>
            </a:r>
            <a:endParaRPr/>
          </a:p>
          <a:p>
            <a:pPr marL="0" lvl="0" indent="0" algn="l" rtl="0">
              <a:lnSpc>
                <a:spcPct val="115000"/>
              </a:lnSpc>
              <a:spcBef>
                <a:spcPts val="0"/>
              </a:spcBef>
              <a:spcAft>
                <a:spcPts val="0"/>
              </a:spcAft>
              <a:buSzPts val="4800"/>
              <a:buNone/>
            </a:pPr>
            <a:r>
              <a:rPr lang="en" sz="1800" u="sng">
                <a:solidFill>
                  <a:schemeClr val="hlink"/>
                </a:solidFill>
                <a:latin typeface="Proxima Nova"/>
                <a:ea typeface="Proxima Nova"/>
                <a:cs typeface="Proxima Nova"/>
                <a:sym typeface="Proxima Nova"/>
                <a:hlinkClick r:id="rId3"/>
              </a:rPr>
              <a:t>Coco Level 3, column 1 tutorial</a:t>
            </a:r>
            <a:endParaRPr/>
          </a:p>
        </p:txBody>
      </p:sp>
      <p:pic>
        <p:nvPicPr>
          <p:cNvPr id="103" name="Google Shape;103;p5"/>
          <p:cNvPicPr preferRelativeResize="0"/>
          <p:nvPr/>
        </p:nvPicPr>
        <p:blipFill rotWithShape="1">
          <a:blip r:embed="rId4">
            <a:alphaModFix/>
          </a:blip>
          <a:srcRect/>
          <a:stretch/>
        </p:blipFill>
        <p:spPr>
          <a:xfrm>
            <a:off x="5555272" y="1130725"/>
            <a:ext cx="3303549" cy="2882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Modeling Coco </a:t>
            </a:r>
            <a:endParaRPr/>
          </a:p>
        </p:txBody>
      </p:sp>
      <p:pic>
        <p:nvPicPr>
          <p:cNvPr id="109" name="Google Shape;109;p6"/>
          <p:cNvPicPr preferRelativeResize="0"/>
          <p:nvPr/>
        </p:nvPicPr>
        <p:blipFill rotWithShape="1">
          <a:blip r:embed="rId3">
            <a:alphaModFix/>
          </a:blip>
          <a:srcRect/>
          <a:stretch/>
        </p:blipFill>
        <p:spPr>
          <a:xfrm>
            <a:off x="6654450" y="543775"/>
            <a:ext cx="1789518" cy="4055949"/>
          </a:xfrm>
          <a:prstGeom prst="rect">
            <a:avLst/>
          </a:prstGeom>
          <a:noFill/>
          <a:ln>
            <a:noFill/>
          </a:ln>
          <a:effectLst>
            <a:outerShdw blurRad="57150" dist="19050" dir="5400000" algn="bl" rotWithShape="0">
              <a:srgbClr val="000000">
                <a:alpha val="47843"/>
              </a:srgbClr>
            </a:outerShdw>
          </a:effectLst>
        </p:spPr>
      </p:pic>
      <p:sp>
        <p:nvSpPr>
          <p:cNvPr id="110" name="Google Shape;110;p6"/>
          <p:cNvSpPr/>
          <p:nvPr/>
        </p:nvSpPr>
        <p:spPr>
          <a:xfrm>
            <a:off x="5565600" y="2396875"/>
            <a:ext cx="1000500" cy="392700"/>
          </a:xfrm>
          <a:prstGeom prst="rightArrow">
            <a:avLst>
              <a:gd name="adj1" fmla="val 50000"/>
              <a:gd name="adj2"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6"/>
          <p:cNvSpPr txBox="1"/>
          <p:nvPr/>
        </p:nvSpPr>
        <p:spPr>
          <a:xfrm>
            <a:off x="69650" y="1304475"/>
            <a:ext cx="3000000" cy="2001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Steps: </a:t>
            </a:r>
            <a:endParaRPr sz="1600" b="0" i="0" u="none" strike="noStrike" cap="none">
              <a:solidFill>
                <a:srgbClr val="000000"/>
              </a:solidFill>
              <a:latin typeface="Proxima Nova"/>
              <a:ea typeface="Proxima Nova"/>
              <a:cs typeface="Proxima Nova"/>
              <a:sym typeface="Proxima Nova"/>
            </a:endParaRPr>
          </a:p>
          <a:p>
            <a:pPr marL="457200" marR="0" lvl="0" indent="-330200" algn="l" rtl="0">
              <a:lnSpc>
                <a:spcPct val="115000"/>
              </a:lnSpc>
              <a:spcBef>
                <a:spcPts val="1200"/>
              </a:spcBef>
              <a:spcAft>
                <a:spcPts val="0"/>
              </a:spcAft>
              <a:buClr>
                <a:srgbClr val="000000"/>
              </a:buClr>
              <a:buSzPts val="1600"/>
              <a:buFont typeface="Proxima Nova"/>
              <a:buAutoNum type="arabicPeriod"/>
            </a:pPr>
            <a:r>
              <a:rPr lang="en" sz="1600" b="0" i="0" u="none" strike="noStrike" cap="none">
                <a:solidFill>
                  <a:srgbClr val="000000"/>
                </a:solidFill>
                <a:latin typeface="Proxima Nova"/>
                <a:ea typeface="Proxima Nova"/>
                <a:cs typeface="Proxima Nova"/>
                <a:sym typeface="Proxima Nova"/>
              </a:rPr>
              <a:t>Log In to CoCo </a:t>
            </a:r>
            <a:endParaRPr sz="1600" b="0" i="0" u="none" strike="noStrike" cap="none">
              <a:solidFill>
                <a:srgbClr val="000000"/>
              </a:solidFill>
              <a:latin typeface="Proxima Nova"/>
              <a:ea typeface="Proxima Nova"/>
              <a:cs typeface="Proxima Nova"/>
              <a:sym typeface="Proxima Nova"/>
            </a:endParaRPr>
          </a:p>
          <a:p>
            <a:pPr marL="457200" marR="0" lvl="0" indent="-330200" algn="l" rtl="0">
              <a:lnSpc>
                <a:spcPct val="115000"/>
              </a:lnSpc>
              <a:spcBef>
                <a:spcPts val="0"/>
              </a:spcBef>
              <a:spcAft>
                <a:spcPts val="0"/>
              </a:spcAft>
              <a:buClr>
                <a:srgbClr val="000000"/>
              </a:buClr>
              <a:buSzPts val="1600"/>
              <a:buFont typeface="Proxima Nova"/>
              <a:buAutoNum type="arabicPeriod"/>
            </a:pPr>
            <a:r>
              <a:rPr lang="en" sz="1600" b="0" i="0" u="none" strike="noStrike" cap="none">
                <a:solidFill>
                  <a:srgbClr val="000000"/>
                </a:solidFill>
                <a:latin typeface="Proxima Nova"/>
                <a:ea typeface="Proxima Nova"/>
                <a:cs typeface="Proxima Nova"/>
                <a:sym typeface="Proxima Nova"/>
              </a:rPr>
              <a:t>Select “level 3” from the drop-down menu </a:t>
            </a:r>
            <a:endParaRPr sz="1600" b="0" i="0" u="none" strike="noStrike" cap="none">
              <a:solidFill>
                <a:srgbClr val="000000"/>
              </a:solidFill>
              <a:latin typeface="Proxima Nova"/>
              <a:ea typeface="Proxima Nova"/>
              <a:cs typeface="Proxima Nova"/>
              <a:sym typeface="Proxima Nova"/>
            </a:endParaRPr>
          </a:p>
          <a:p>
            <a:pPr marL="457200" marR="0" lvl="0" indent="-330200" algn="l" rtl="0">
              <a:lnSpc>
                <a:spcPct val="115000"/>
              </a:lnSpc>
              <a:spcBef>
                <a:spcPts val="0"/>
              </a:spcBef>
              <a:spcAft>
                <a:spcPts val="0"/>
              </a:spcAft>
              <a:buClr>
                <a:srgbClr val="000000"/>
              </a:buClr>
              <a:buSzPts val="1600"/>
              <a:buFont typeface="Proxima Nova"/>
              <a:buAutoNum type="arabicPeriod"/>
            </a:pPr>
            <a:r>
              <a:rPr lang="en" sz="1600" b="0" i="0" u="none" strike="noStrike" cap="none">
                <a:solidFill>
                  <a:srgbClr val="000000"/>
                </a:solidFill>
                <a:latin typeface="Proxima Nova"/>
                <a:ea typeface="Proxima Nova"/>
                <a:cs typeface="Proxima Nova"/>
                <a:sym typeface="Proxima Nova"/>
              </a:rPr>
              <a:t>Type your instructions in the text boxes provided</a:t>
            </a:r>
            <a:endParaRPr sz="1600" b="0" i="0" u="none" strike="sngStrike" cap="none">
              <a:solidFill>
                <a:srgbClr val="000000"/>
              </a:solidFill>
              <a:highlight>
                <a:srgbClr val="FFFF00"/>
              </a:highlight>
              <a:latin typeface="Proxima Nova"/>
              <a:ea typeface="Proxima Nova"/>
              <a:cs typeface="Proxima Nova"/>
              <a:sym typeface="Proxima Nova"/>
            </a:endParaRPr>
          </a:p>
        </p:txBody>
      </p:sp>
      <p:sp>
        <p:nvSpPr>
          <p:cNvPr id="112" name="Google Shape;112;p6"/>
          <p:cNvSpPr/>
          <p:nvPr/>
        </p:nvSpPr>
        <p:spPr>
          <a:xfrm>
            <a:off x="2908650" y="1108550"/>
            <a:ext cx="2580750" cy="2926401"/>
          </a:xfrm>
          <a:prstGeom prst="rect">
            <a:avLst/>
          </a:prstGeom>
          <a:no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4300">
                <a:latin typeface="Bebas Neue"/>
                <a:ea typeface="Bebas Neue"/>
                <a:cs typeface="Bebas Neue"/>
                <a:sym typeface="Bebas Neue"/>
              </a:rPr>
              <a:t>Pause to Work in CoCo</a:t>
            </a:r>
            <a:endParaRPr sz="4300">
              <a:latin typeface="Bebas Neue"/>
              <a:ea typeface="Bebas Neue"/>
              <a:cs typeface="Bebas Neue"/>
              <a:sym typeface="Bebas Neue"/>
            </a:endParaRPr>
          </a:p>
        </p:txBody>
      </p:sp>
      <p:pic>
        <p:nvPicPr>
          <p:cNvPr id="118" name="Google Shape;118;p7"/>
          <p:cNvPicPr preferRelativeResize="0"/>
          <p:nvPr/>
        </p:nvPicPr>
        <p:blipFill rotWithShape="1">
          <a:blip r:embed="rId3">
            <a:alphaModFix/>
          </a:blip>
          <a:srcRect/>
          <a:stretch/>
        </p:blipFill>
        <p:spPr>
          <a:xfrm>
            <a:off x="8251168" y="98550"/>
            <a:ext cx="761225" cy="1528525"/>
          </a:xfrm>
          <a:prstGeom prst="rect">
            <a:avLst/>
          </a:prstGeom>
          <a:noFill/>
          <a:ln>
            <a:noFill/>
          </a:ln>
        </p:spPr>
      </p:pic>
      <p:sp>
        <p:nvSpPr>
          <p:cNvPr id="119" name="Google Shape;119;p7"/>
          <p:cNvSpPr/>
          <p:nvPr/>
        </p:nvSpPr>
        <p:spPr>
          <a:xfrm>
            <a:off x="7233600" y="71700"/>
            <a:ext cx="705900" cy="759000"/>
          </a:xfrm>
          <a:prstGeom prst="wedgeRectCallout">
            <a:avLst>
              <a:gd name="adj1" fmla="val 96784"/>
              <a:gd name="adj2" fmla="val 13076"/>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Proxima Nova"/>
                <a:ea typeface="Proxima Nova"/>
                <a:cs typeface="Proxima Nova"/>
                <a:sym typeface="Proxima Nova"/>
              </a:rPr>
              <a:t>Make sure you are using CoCo!</a:t>
            </a:r>
            <a:endParaRPr sz="10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490250" y="526350"/>
            <a:ext cx="41454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Look Blocks</a:t>
            </a:r>
            <a:endParaRPr>
              <a:latin typeface="Bebas Neue"/>
              <a:ea typeface="Bebas Neue"/>
              <a:cs typeface="Bebas Neue"/>
              <a:sym typeface="Bebas Neue"/>
            </a:endParaRPr>
          </a:p>
        </p:txBody>
      </p:sp>
      <p:sp>
        <p:nvSpPr>
          <p:cNvPr id="125" name="Google Shape;125;p8"/>
          <p:cNvSpPr txBox="1"/>
          <p:nvPr/>
        </p:nvSpPr>
        <p:spPr>
          <a:xfrm>
            <a:off x="4572000" y="0"/>
            <a:ext cx="4652100" cy="52179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r>
              <a:rPr lang="en" sz="2100" b="0" i="0" u="none" strike="noStrike" cap="none">
                <a:solidFill>
                  <a:schemeClr val="accent5"/>
                </a:solidFill>
                <a:latin typeface="Proxima Nova"/>
                <a:ea typeface="Proxima Nova"/>
                <a:cs typeface="Proxima Nova"/>
                <a:sym typeface="Proxima Nova"/>
              </a:rPr>
              <a:t>Do I need to hide my character?</a:t>
            </a: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r>
              <a:rPr lang="en" sz="2100" b="0" i="0" u="none" strike="noStrike" cap="none">
                <a:solidFill>
                  <a:schemeClr val="accent5"/>
                </a:solidFill>
                <a:latin typeface="Proxima Nova"/>
                <a:ea typeface="Proxima Nova"/>
                <a:cs typeface="Proxima Nova"/>
                <a:sym typeface="Proxima Nova"/>
              </a:rPr>
              <a:t>Do I need to show my character?</a:t>
            </a: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r>
              <a:rPr lang="en" sz="2100" b="0" i="0" u="none" strike="noStrike" cap="none">
                <a:solidFill>
                  <a:schemeClr val="accent5"/>
                </a:solidFill>
                <a:latin typeface="Proxima Nova"/>
                <a:ea typeface="Proxima Nova"/>
                <a:cs typeface="Proxima Nova"/>
                <a:sym typeface="Proxima Nova"/>
              </a:rPr>
              <a:t>Do I need my character to appear in a particular size?</a:t>
            </a: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r>
              <a:rPr lang="en" sz="2100" b="0" i="0" u="none" strike="noStrike" cap="none">
                <a:solidFill>
                  <a:schemeClr val="accent5"/>
                </a:solidFill>
                <a:latin typeface="Proxima Nova"/>
                <a:ea typeface="Proxima Nova"/>
                <a:cs typeface="Proxima Nova"/>
                <a:sym typeface="Proxima Nova"/>
              </a:rPr>
              <a:t>Do I need to change the color of my character?</a:t>
            </a: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100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rot="-5400000">
            <a:off x="-3892550" y="3218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HIde character block (</a:t>
            </a:r>
            <a:r>
              <a:rPr lang="en" u="sng">
                <a:solidFill>
                  <a:schemeClr val="hlink"/>
                </a:solidFill>
                <a:hlinkClick r:id="rId3"/>
              </a:rPr>
              <a:t>explainenr video</a:t>
            </a:r>
            <a:r>
              <a:rPr lang="en"/>
              <a:t>)</a:t>
            </a:r>
            <a:endParaRPr/>
          </a:p>
        </p:txBody>
      </p:sp>
      <p:sp>
        <p:nvSpPr>
          <p:cNvPr id="131" name="Google Shape;131;p9"/>
          <p:cNvSpPr txBox="1">
            <a:spLocks noGrp="1"/>
          </p:cNvSpPr>
          <p:nvPr>
            <p:ph type="body" idx="1"/>
          </p:nvPr>
        </p:nvSpPr>
        <p:spPr>
          <a:xfrm>
            <a:off x="1622425" y="4569825"/>
            <a:ext cx="7929300" cy="670800"/>
          </a:xfrm>
          <a:prstGeom prst="rect">
            <a:avLst/>
          </a:prstGeom>
          <a:noFill/>
          <a:ln>
            <a:noFill/>
          </a:ln>
        </p:spPr>
        <p:txBody>
          <a:bodyPr spcFirstLastPara="1" wrap="square" lIns="91425" tIns="91425" rIns="91425" bIns="91425" anchor="t" anchorCtr="0">
            <a:normAutofit fontScale="40000" lnSpcReduction="20000"/>
          </a:bodyPr>
          <a:lstStyle/>
          <a:p>
            <a:pPr marL="0" lvl="0" indent="0" algn="l" rtl="0">
              <a:lnSpc>
                <a:spcPct val="115000"/>
              </a:lnSpc>
              <a:spcBef>
                <a:spcPts val="0"/>
              </a:spcBef>
              <a:spcAft>
                <a:spcPts val="0"/>
              </a:spcAft>
              <a:buSzPct val="90000"/>
              <a:buNone/>
            </a:pPr>
            <a:r>
              <a:rPr lang="en" sz="8000"/>
              <a:t>Hides your sprite from view. </a:t>
            </a:r>
            <a:endParaRPr/>
          </a:p>
          <a:p>
            <a:pPr marL="0" lvl="0" indent="0" algn="l" rtl="0">
              <a:lnSpc>
                <a:spcPct val="115000"/>
              </a:lnSpc>
              <a:spcBef>
                <a:spcPts val="0"/>
              </a:spcBef>
              <a:spcAft>
                <a:spcPts val="0"/>
              </a:spcAft>
              <a:buSzPct val="100000"/>
              <a:buNone/>
            </a:pPr>
            <a:endParaRPr/>
          </a:p>
        </p:txBody>
      </p:sp>
      <p:pic>
        <p:nvPicPr>
          <p:cNvPr id="132" name="Google Shape;132;p9"/>
          <p:cNvPicPr preferRelativeResize="0"/>
          <p:nvPr/>
        </p:nvPicPr>
        <p:blipFill rotWithShape="1">
          <a:blip r:embed="rId4">
            <a:alphaModFix/>
          </a:blip>
          <a:srcRect/>
          <a:stretch/>
        </p:blipFill>
        <p:spPr>
          <a:xfrm>
            <a:off x="806500" y="274600"/>
            <a:ext cx="8260776" cy="4142826"/>
          </a:xfrm>
          <a:prstGeom prst="rect">
            <a:avLst/>
          </a:prstGeom>
          <a:noFill/>
          <a:ln>
            <a:noFill/>
          </a:ln>
        </p:spPr>
      </p:pic>
      <p:sp>
        <p:nvSpPr>
          <p:cNvPr id="133" name="Google Shape;133;p9"/>
          <p:cNvSpPr/>
          <p:nvPr/>
        </p:nvSpPr>
        <p:spPr>
          <a:xfrm rot="726301">
            <a:off x="4916666" y="655534"/>
            <a:ext cx="1522145" cy="382935"/>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991</Words>
  <Application>Microsoft Office PowerPoint</Application>
  <PresentationFormat>On-screen Show (16:9)</PresentationFormat>
  <Paragraphs>124</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Open Sans</vt:lpstr>
      <vt:lpstr>Bebas Neue</vt:lpstr>
      <vt:lpstr>Montserrat</vt:lpstr>
      <vt:lpstr>Calibri</vt:lpstr>
      <vt:lpstr>Monoton</vt:lpstr>
      <vt:lpstr>Alfa Slab One</vt:lpstr>
      <vt:lpstr>Times New Roman</vt:lpstr>
      <vt:lpstr>Proxima Nova</vt:lpstr>
      <vt:lpstr>Gameday</vt:lpstr>
      <vt:lpstr>Unit 2, lesson 2</vt:lpstr>
      <vt:lpstr>Summary and Standards</vt:lpstr>
      <vt:lpstr>Materials and resources needed for this lesson:</vt:lpstr>
      <vt:lpstr>Writing in Coco: Adding Text to Coco </vt:lpstr>
      <vt:lpstr>Video Model Coco Level 3, column 1 tutorial</vt:lpstr>
      <vt:lpstr>Modeling Coco </vt:lpstr>
      <vt:lpstr>Pause to Work in CoCo</vt:lpstr>
      <vt:lpstr>Look Blocks</vt:lpstr>
      <vt:lpstr>HIde character block (explainenr video)</vt:lpstr>
      <vt:lpstr>Show character block (explainer video)</vt:lpstr>
      <vt:lpstr>Change  size (Explainer video)</vt:lpstr>
      <vt:lpstr>Change color (explainer video)</vt:lpstr>
      <vt:lpstr>Remember: Switch costume block (explainer video)</vt:lpstr>
      <vt:lpstr>Remember: you can change by multiple effects!</vt:lpstr>
      <vt:lpstr>Code an animation of a word </vt:lpstr>
      <vt:lpstr>ANy volunteers to share their animations?</vt:lpstr>
      <vt:lpstr>Optional “Change sIZE” activity</vt:lpstr>
      <vt:lpstr>Change Size</vt:lpstr>
      <vt:lpstr>PowerPoint Presentation</vt:lpstr>
      <vt:lpstr>Change Size - Possible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lesson 2</dc:title>
  <cp:lastModifiedBy>Qi Si</cp:lastModifiedBy>
  <cp:revision>1</cp:revision>
  <dcterms:modified xsi:type="dcterms:W3CDTF">2023-06-09T03:25:24Z</dcterms:modified>
</cp:coreProperties>
</file>