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Proxima Nova"/>
      <p:regular r:id="rId45"/>
      <p:bold r:id="rId46"/>
      <p:italic r:id="rId47"/>
      <p:boldItalic r:id="rId48"/>
    </p:embeddedFont>
    <p:embeddedFont>
      <p:font typeface="Roboto"/>
      <p:regular r:id="rId49"/>
      <p:bold r:id="rId50"/>
      <p:italic r:id="rId51"/>
      <p:boldItalic r:id="rId52"/>
    </p:embeddedFont>
    <p:embeddedFont>
      <p:font typeface="Montserrat"/>
      <p:regular r:id="rId53"/>
      <p:bold r:id="rId54"/>
      <p:italic r:id="rId55"/>
      <p:boldItalic r:id="rId56"/>
    </p:embeddedFont>
    <p:embeddedFont>
      <p:font typeface="Bebas Neue"/>
      <p:regular r:id="rId57"/>
    </p:embeddedFont>
    <p:embeddedFont>
      <p:font typeface="Monoton"/>
      <p:regular r:id="rId58"/>
    </p:embeddedFont>
    <p:embeddedFont>
      <p:font typeface="Oswald"/>
      <p:regular r:id="rId59"/>
      <p:bold r:id="rId60"/>
    </p:embeddedFont>
    <p:embeddedFont>
      <p:font typeface="Alfa Slab One"/>
      <p:regular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2" roundtripDataSignature="AMtx7mhYFs+Qg/SuUixv4MC3bx5EtlEC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ProximaNova-bold.fntdata"/><Relationship Id="rId45"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roximaNova-boldItalic.fntdata"/><Relationship Id="rId47" Type="http://schemas.openxmlformats.org/officeDocument/2006/relationships/font" Target="fonts/ProximaNova-italic.fntdata"/><Relationship Id="rId49"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customschemas.google.com/relationships/presentationmetadata" Target="metadata"/><Relationship Id="rId61" Type="http://schemas.openxmlformats.org/officeDocument/2006/relationships/font" Target="fonts/AlfaSlabOne-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swald-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Montserrat-regular.fntdata"/><Relationship Id="rId52" Type="http://schemas.openxmlformats.org/officeDocument/2006/relationships/font" Target="fonts/Roboto-boldItalic.fntdata"/><Relationship Id="rId11" Type="http://schemas.openxmlformats.org/officeDocument/2006/relationships/slide" Target="slides/slide6.xml"/><Relationship Id="rId55" Type="http://schemas.openxmlformats.org/officeDocument/2006/relationships/font" Target="fonts/Montserrat-italic.fntdata"/><Relationship Id="rId10" Type="http://schemas.openxmlformats.org/officeDocument/2006/relationships/slide" Target="slides/slide5.xml"/><Relationship Id="rId54" Type="http://schemas.openxmlformats.org/officeDocument/2006/relationships/font" Target="fonts/Montserrat-bold.fntdata"/><Relationship Id="rId13" Type="http://schemas.openxmlformats.org/officeDocument/2006/relationships/slide" Target="slides/slide8.xml"/><Relationship Id="rId57" Type="http://schemas.openxmlformats.org/officeDocument/2006/relationships/font" Target="fonts/BebasNeue-regular.fntdata"/><Relationship Id="rId12" Type="http://schemas.openxmlformats.org/officeDocument/2006/relationships/slide" Target="slides/slide7.xml"/><Relationship Id="rId56" Type="http://schemas.openxmlformats.org/officeDocument/2006/relationships/font" Target="fonts/Montserrat-boldItalic.fntdata"/><Relationship Id="rId15" Type="http://schemas.openxmlformats.org/officeDocument/2006/relationships/slide" Target="slides/slide10.xml"/><Relationship Id="rId59" Type="http://schemas.openxmlformats.org/officeDocument/2006/relationships/font" Target="fonts/Oswald-regular.fntdata"/><Relationship Id="rId14" Type="http://schemas.openxmlformats.org/officeDocument/2006/relationships/slide" Target="slides/slide9.xml"/><Relationship Id="rId58" Type="http://schemas.openxmlformats.org/officeDocument/2006/relationships/font" Target="fonts/Monoton-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go.gmu.edu/scratchgo/login.php"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i8e3s7zz5e01a88/U3L2_Storyboard%20for%20Scratch%20Animation.docx?dl=0"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0391fc2a26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20391fc2a26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Good job using CoCo last time! Today, we are each going to write our own recipes and begin planning an animation along with it.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0391fc2a26_1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20391fc2a26_1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Which command will make our sprite MOVE?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0391fc2a26_1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0391fc2a26_1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Correct, the blue block that says, “move ___ Steps” You would enter a number in the blank white oval to tell the sprite how many steps to move!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0391fc2a26_1_2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20391fc2a26_1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Which command would make our sprite talk or make noise?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0391fc2a26_1_2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20391fc2a26_1_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Right! The purple “Say ____ for  ____ secs” will tell your sprite to “say something. You would need to type in the text you want your sprite to say in the first space and the amount of “seconds” you want the sprite to speak in the next space.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0391fc2a26_1_2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20391fc2a26_1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Which command would make our sprite talk or make noise?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0391fc2a26_1_3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20391fc2a26_1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Right! The purple “Say ____ for  ____ secs” will tell your sprite to “say something. You would need to type in the text you want your sprite to say in the first space and the amount of “seconds” you want the sprite to speak in the next space.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10a93f1180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210a93f1180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review vocab from last lesson.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10a93f1180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210a93f1180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are the answers!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069f954fe3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g2069f954fe3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Check off objectives as lesson proceeds.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0391fc2a26_1_8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20391fc2a26_1_8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sz="1150">
                <a:solidFill>
                  <a:schemeClr val="dk1"/>
                </a:solidFill>
              </a:rPr>
              <a:t>Today you are going to be using CoCo again to help plan your writing and your code.</a:t>
            </a:r>
            <a:endParaRPr i="1" sz="115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0391fc2a26_1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20391fc2a26_1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047c71e52f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2047c71e52f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Specifically, we are all going to write a piece of explanatory writing. Explanatory writing….[read slide]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047c71e52f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g2047c71e52f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 uses transition words that help the reader understand the sequence of commands. Where have you seen these before? [pause] That’s right! In CoCO!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047c71e52f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2047c71e52f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There are lots of times when you may wish to explain something to someone! [read 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And there are series of steps we want to follow when writing [read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One great graphic organizer that helps us with this process is Coco. Coco is also helpful because it not only helps us plan our writing but also how we are going to share our writing virtually in a Scratch animation! </a:t>
            </a:r>
            <a:endParaRPr>
              <a:solidFill>
                <a:schemeClr val="dk1"/>
              </a:solidFill>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120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3016b6e8e4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13016b6e8e4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Remember: Algorithms and explanatory writing are very similar. They both explain a sequence of steps or events. And they both need to be clear so that others, people or computers, can follow those steps.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069f954fe3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g2069f954fe3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Check off objectives as lesson proceeds.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0391fc2a26_1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20391fc2a26_1_7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0391fc2a26_1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g20391fc2a26_1_7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a moment, you will navigate to your student slide deck. In the deck is an outline for you. You will choose whether you want to write instructions for making lemonade or tea. Then you will type you instructions in. There is also a link to this document in the handouts, for the option to hand write your instructions. Your teacher will let you know what to do next.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0391fc2a26_1_8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g20391fc2a26_1_8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Remind students of explanatory writing and the sequence of transition words we have used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0391fc2a26_1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20391fc2a26_1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Does everyone have what they need?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069f954fe3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g2069f954fe3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Check off objectives as lesson proceeds.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0391fc2a26_1_8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g20391fc2a26_1_8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you will log into CoCo and select Level 4 from the drop-down menu. Then, type your recipe into the text boxes.</a:t>
            </a:r>
            <a:endParaRPr/>
          </a:p>
          <a:p>
            <a:pPr indent="0" lvl="0" marL="0" rtl="0" algn="l">
              <a:lnSpc>
                <a:spcPct val="115000"/>
              </a:lnSpc>
              <a:spcBef>
                <a:spcPts val="0"/>
              </a:spcBef>
              <a:spcAft>
                <a:spcPts val="0"/>
              </a:spcAft>
              <a:buClr>
                <a:schemeClr val="dk1"/>
              </a:buClr>
              <a:buSzPts val="1100"/>
              <a:buFont typeface="Arial"/>
              <a:buNone/>
            </a:pPr>
            <a:r>
              <a:rPr lang="en" sz="1600" u="sng">
                <a:solidFill>
                  <a:srgbClr val="1155CC"/>
                </a:solidFill>
                <a:latin typeface="Proxima Nova"/>
                <a:ea typeface="Proxima Nova"/>
                <a:cs typeface="Proxima Nova"/>
                <a:sym typeface="Proxima Nova"/>
                <a:hlinkClick r:id="rId2">
                  <a:extLst>
                    <a:ext uri="{A12FA001-AC4F-418D-AE19-62706E023703}">
                      <ahyp:hlinkClr val="tx"/>
                    </a:ext>
                  </a:extLst>
                </a:hlinkClick>
              </a:rPr>
              <a:t>CoCo link: https://wego.gmu.edu/scratchgo/login.php</a:t>
            </a:r>
            <a:r>
              <a:rPr lang="en"/>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0817bfde8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g20817bfde80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Optional support videos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0391fc2a26_1_8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20391fc2a26_1_8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Alright class, pause here and add your recipe to CoCo.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10a93f1180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g210a93f1180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Next we will plan our animation and use CoCo to pick the correct Scratch blocks.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10a93f1180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g210a93f1180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you’ve got more Scratch commands in your toolkit, we are going to start planning out what we are going to do in Coco and, eventually Scratch, to animate our explanatory writing from last time. We are going to use another graphic organizer to plan.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In a moment,  your teacher will give you a planning document to start planning out each step.  It includes a list of the options in CoCo’s “What I want to do” column because this tool will help you keep track of your commands as you begin working in Scratch.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0391fc2a26_1_8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g20391fc2a26_1_8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Remind students of CoCo’s four columns and their purposes.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10a93f1180_0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g210a93f1180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use the planner, you will draw out what you want to happen in each step of your writing. Then, think about what you will need to accomplish this step.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Link: </a:t>
            </a:r>
            <a:r>
              <a:rPr lang="en" u="sng">
                <a:solidFill>
                  <a:schemeClr val="hlink"/>
                </a:solidFill>
                <a:hlinkClick r:id="rId2"/>
              </a:rPr>
              <a:t>https://www.dropbox.com/s/i8e3s7zz5e01a88/U3L2_Storyboard%20for%20Scratch%20Animation.docx?dl=0</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069f954fe3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g2069f954fe3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Check off objectives as lesson proceeds.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117ff2f4a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g2117ff2f4a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[read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0391fc2a26_1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20391fc2a26_1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0391fc2a26_1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20391fc2a26_1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And we’ve got one more new vocab word! [read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047c71e52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2047c71e52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warm-up with a scavenger hunt in Scratch to remember some things in scratch. You will use your student slide deck to work on this while you are looking for things in scratch.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391fc2a26_1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20391fc2a26_1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Lets look closely at these blocks again and what they say-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"switch,</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“think,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“turn</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“these are commands". </a:t>
            </a:r>
            <a:endParaRPr>
              <a:highlight>
                <a:schemeClr val="accent4"/>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0391fc2a26_1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20391fc2a26_1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Look at the blocks on the bottom of the screen, which block is the command that means GO or start in Scratch?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(Read out blocks?)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391fc2a26_1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0391fc2a26_1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Right! The orange block that has a green flag and says “when ‘green flag’ clicked.” This will start or run our code!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37"/>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37"/>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37"/>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46"/>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46"/>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ONTENT 2">
  <p:cSld name="TITLE &amp; CONTENT 2">
    <p:bg>
      <p:bgPr>
        <a:solidFill>
          <a:schemeClr val="dk1"/>
        </a:solidFill>
      </p:bgPr>
    </p:bg>
    <p:spTree>
      <p:nvGrpSpPr>
        <p:cNvPr id="52" name="Shape 52"/>
        <p:cNvGrpSpPr/>
        <p:nvPr/>
      </p:nvGrpSpPr>
      <p:grpSpPr>
        <a:xfrm>
          <a:off x="0" y="0"/>
          <a:ext cx="0" cy="0"/>
          <a:chOff x="0" y="0"/>
          <a:chExt cx="0" cy="0"/>
        </a:xfrm>
      </p:grpSpPr>
      <p:sp>
        <p:nvSpPr>
          <p:cNvPr id="53" name="Google Shape;53;p48"/>
          <p:cNvSpPr/>
          <p:nvPr/>
        </p:nvSpPr>
        <p:spPr>
          <a:xfrm rot="-2154903">
            <a:off x="7119922" y="55630"/>
            <a:ext cx="2088733" cy="960987"/>
          </a:xfrm>
          <a:custGeom>
            <a:rect b="b" l="l" r="r" t="t"/>
            <a:pathLst>
              <a:path extrusionOk="0" h="1281138" w="2784591">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4" name="Google Shape;54;p48"/>
          <p:cNvSpPr/>
          <p:nvPr/>
        </p:nvSpPr>
        <p:spPr>
          <a:xfrm rot="-8308094">
            <a:off x="7873469" y="3817479"/>
            <a:ext cx="690641" cy="1779528"/>
          </a:xfrm>
          <a:custGeom>
            <a:rect b="b" l="l" r="r" t="t"/>
            <a:pathLst>
              <a:path extrusionOk="0" h="2946480" w="1477159">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5" name="Google Shape;55;p48"/>
          <p:cNvSpPr/>
          <p:nvPr/>
        </p:nvSpPr>
        <p:spPr>
          <a:xfrm flipH="1" rot="7456352">
            <a:off x="153262" y="3901100"/>
            <a:ext cx="605000" cy="1507748"/>
          </a:xfrm>
          <a:custGeom>
            <a:rect b="b" l="l" r="r" t="t"/>
            <a:pathLst>
              <a:path extrusionOk="0" h="2009605" w="806375">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6" name="Google Shape;56;p48"/>
          <p:cNvSpPr txBox="1"/>
          <p:nvPr>
            <p:ph type="title"/>
          </p:nvPr>
        </p:nvSpPr>
        <p:spPr>
          <a:xfrm>
            <a:off x="251992" y="232337"/>
            <a:ext cx="8106000" cy="6069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48"/>
          <p:cNvSpPr txBox="1"/>
          <p:nvPr>
            <p:ph idx="1" type="body"/>
          </p:nvPr>
        </p:nvSpPr>
        <p:spPr>
          <a:xfrm>
            <a:off x="251991" y="801121"/>
            <a:ext cx="8106000" cy="3780000"/>
          </a:xfrm>
          <a:prstGeom prst="rect">
            <a:avLst/>
          </a:prstGeom>
          <a:noFill/>
          <a:ln>
            <a:noFill/>
          </a:ln>
        </p:spPr>
        <p:txBody>
          <a:bodyPr anchorCtr="0" anchor="t" bIns="34275" lIns="68575" spcFirstLastPara="1" rIns="68575" wrap="square" tIns="34275">
            <a:normAutofit/>
          </a:bodyPr>
          <a:lstStyle>
            <a:lvl1pPr indent="-342900" lvl="0" marL="457200" algn="l">
              <a:lnSpc>
                <a:spcPct val="100000"/>
              </a:lnSpc>
              <a:spcBef>
                <a:spcPts val="800"/>
              </a:spcBef>
              <a:spcAft>
                <a:spcPts val="0"/>
              </a:spcAft>
              <a:buClr>
                <a:srgbClr val="000000"/>
              </a:buClr>
              <a:buSzPts val="1800"/>
              <a:buChar char="●"/>
              <a:defRPr sz="1800"/>
            </a:lvl1pPr>
            <a:lvl2pPr indent="-336550" lvl="1" marL="914400" algn="l">
              <a:lnSpc>
                <a:spcPct val="100000"/>
              </a:lnSpc>
              <a:spcBef>
                <a:spcPts val="1200"/>
              </a:spcBef>
              <a:spcAft>
                <a:spcPts val="0"/>
              </a:spcAft>
              <a:buClr>
                <a:srgbClr val="000000"/>
              </a:buClr>
              <a:buSzPts val="1700"/>
              <a:buChar char="○"/>
              <a:defRPr sz="1700"/>
            </a:lvl2pPr>
            <a:lvl3pPr indent="-323850" lvl="2" marL="1371600" algn="l">
              <a:lnSpc>
                <a:spcPct val="100000"/>
              </a:lnSpc>
              <a:spcBef>
                <a:spcPts val="1200"/>
              </a:spcBef>
              <a:spcAft>
                <a:spcPts val="0"/>
              </a:spcAft>
              <a:buClr>
                <a:srgbClr val="000000"/>
              </a:buClr>
              <a:buSzPts val="1500"/>
              <a:buChar char="■"/>
              <a:defRPr sz="1500"/>
            </a:lvl3pPr>
            <a:lvl4pPr indent="-317500" lvl="3" marL="1828800" algn="l">
              <a:lnSpc>
                <a:spcPct val="100000"/>
              </a:lnSpc>
              <a:spcBef>
                <a:spcPts val="1200"/>
              </a:spcBef>
              <a:spcAft>
                <a:spcPts val="0"/>
              </a:spcAft>
              <a:buClr>
                <a:srgbClr val="000000"/>
              </a:buClr>
              <a:buSzPts val="1400"/>
              <a:buChar char="●"/>
              <a:defRPr sz="1400"/>
            </a:lvl4pPr>
            <a:lvl5pPr indent="-304800" lvl="4" marL="2286000" algn="l">
              <a:lnSpc>
                <a:spcPct val="100000"/>
              </a:lnSpc>
              <a:spcBef>
                <a:spcPts val="1200"/>
              </a:spcBef>
              <a:spcAft>
                <a:spcPts val="0"/>
              </a:spcAft>
              <a:buClr>
                <a:srgbClr val="000000"/>
              </a:buClr>
              <a:buSzPts val="1200"/>
              <a:buChar char="○"/>
              <a:defRPr sz="1200"/>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8" name="Google Shape;58;p48"/>
          <p:cNvSpPr txBox="1"/>
          <p:nvPr>
            <p:ph idx="12" type="sldNum"/>
          </p:nvPr>
        </p:nvSpPr>
        <p:spPr>
          <a:xfrm>
            <a:off x="7651377" y="4741075"/>
            <a:ext cx="12405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3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3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3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3" name="Shape 23"/>
        <p:cNvGrpSpPr/>
        <p:nvPr/>
      </p:nvGrpSpPr>
      <p:grpSpPr>
        <a:xfrm>
          <a:off x="0" y="0"/>
          <a:ext cx="0" cy="0"/>
          <a:chOff x="0" y="0"/>
          <a:chExt cx="0" cy="0"/>
        </a:xfrm>
      </p:grpSpPr>
      <p:sp>
        <p:nvSpPr>
          <p:cNvPr id="24" name="Google Shape;24;p4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5" name="Google Shape;2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41"/>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4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43"/>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43"/>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44"/>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 name="Google Shape;38;p4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44"/>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0" name="Google Shape;40;p44"/>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4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2" name="Google Shape;4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45"/>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hyperlink" Target="mailto:achutchison1@u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12.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12.png"/><Relationship Id="rId8"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12.png"/><Relationship Id="rId8"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12.png"/><Relationship Id="rId8"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12.png"/><Relationship Id="rId8" Type="http://schemas.openxmlformats.org/officeDocument/2006/relationships/image" Target="../media/image11.png"/></Relationships>
</file>

<file path=ppt/slides/_rels/slide15.xml.rels><?xml version="1.0" encoding="UTF-8" standalone="yes"?><Relationships xmlns="http://schemas.openxmlformats.org/package/2006/relationships"><Relationship Id="rId10"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12.png"/><Relationship Id="rId8"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6.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1.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5.png"/><Relationship Id="rId4" Type="http://schemas.openxmlformats.org/officeDocument/2006/relationships/image" Target="../media/image42.png"/><Relationship Id="rId5"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dropbox.com/scl/fi/qf1j67ajoq6tu0gacc460/Lemonade-or-Koolaid-recipe.docx.docx?dl=0&amp;rlkey=4vm66w2jppnter0oqmgmw8i2t" TargetMode="External"/><Relationship Id="rId4" Type="http://schemas.openxmlformats.org/officeDocument/2006/relationships/image" Target="../media/image44.png"/><Relationship Id="rId5"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ego.gmu.edu/scratchgo/login.php" TargetMode="External"/><Relationship Id="rId4" Type="http://schemas.openxmlformats.org/officeDocument/2006/relationships/hyperlink" Target="https://www.dropbox.com/scl/fi/gr6kvzfrccgeu0zecfyuk/Lemonade-or-Koolaid-recipe.docx?dl=0&amp;rlkey=5sawf7zzyvoovr7p75qi79ka4" TargetMode="External"/><Relationship Id="rId9" Type="http://schemas.openxmlformats.org/officeDocument/2006/relationships/image" Target="../media/image10.png"/><Relationship Id="rId5" Type="http://schemas.openxmlformats.org/officeDocument/2006/relationships/hyperlink" Target="https://www.dropbox.com/scl/fi/s22kuh51cngvm6b0s991d/Storyboard-for-Scratch-Animation.docx?dl=0&amp;rlkey=4oogl2vwb6mcixdpzed77wu8h" TargetMode="External"/><Relationship Id="rId6" Type="http://schemas.openxmlformats.org/officeDocument/2006/relationships/hyperlink" Target="https://www.dropbox.com/s/aqy69n3v1doyxm2/Explanatory%20Writing%20Samples.docx?dl=0" TargetMode="External"/><Relationship Id="rId7" Type="http://schemas.openxmlformats.org/officeDocument/2006/relationships/image" Target="../media/image2.png"/><Relationship Id="rId8"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8.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dropbox.com/s/2lsly3hgelvw3hg/Review%20of%20level%204.webm?dl=0" TargetMode="External"/><Relationship Id="rId4" Type="http://schemas.openxmlformats.org/officeDocument/2006/relationships/hyperlink" Target="https://www.dropbox.com/s/h0yeiv8ckvghmjk/Adding%20Our%20Text%20to%20Coco.webm?dl=0" TargetMode="External"/><Relationship Id="rId5"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dropbox.com/scl/fi/s22kuh51cngvm6b0s991d/Storyboard-for-Scratch-Animation.docx?dl=0&amp;rlkey=4oogl2vwb6mcixdpzed77wu8h" TargetMode="Externa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19.png"/><Relationship Id="rId7" Type="http://schemas.openxmlformats.org/officeDocument/2006/relationships/image" Target="../media/image1.png"/><Relationship Id="rId8"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23.png"/><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23.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20391fc2a26_1_0"/>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6000"/>
              <a:t>Lesson 3</a:t>
            </a:r>
            <a:endParaRPr sz="6000"/>
          </a:p>
        </p:txBody>
      </p:sp>
      <p:sp>
        <p:nvSpPr>
          <p:cNvPr id="64" name="Google Shape;64;g20391fc2a26_1_0"/>
          <p:cNvSpPr txBox="1"/>
          <p:nvPr>
            <p:ph idx="1" type="subTitle"/>
          </p:nvPr>
        </p:nvSpPr>
        <p:spPr>
          <a:xfrm>
            <a:off x="311700" y="1708051"/>
            <a:ext cx="8520600" cy="97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3000"/>
              <a:t>Planning &amp; Writing</a:t>
            </a:r>
            <a:endParaRPr sz="3000"/>
          </a:p>
        </p:txBody>
      </p:sp>
      <p:pic>
        <p:nvPicPr>
          <p:cNvPr descr="This is a picture of the CS For All logo." id="65" name="Google Shape;65;g20391fc2a26_1_0" title="CS For All"/>
          <p:cNvPicPr preferRelativeResize="0"/>
          <p:nvPr/>
        </p:nvPicPr>
        <p:blipFill rotWithShape="1">
          <a:blip r:embed="rId3">
            <a:alphaModFix/>
          </a:blip>
          <a:srcRect b="0" l="0" r="0" t="0"/>
          <a:stretch/>
        </p:blipFill>
        <p:spPr>
          <a:xfrm>
            <a:off x="1865700" y="3442123"/>
            <a:ext cx="4705349" cy="1209675"/>
          </a:xfrm>
          <a:prstGeom prst="rect">
            <a:avLst/>
          </a:prstGeom>
          <a:noFill/>
          <a:ln>
            <a:noFill/>
          </a:ln>
        </p:spPr>
      </p:pic>
      <p:pic>
        <p:nvPicPr>
          <p:cNvPr id="66" name="Google Shape;66;g20391fc2a26_1_0"/>
          <p:cNvPicPr preferRelativeResize="0"/>
          <p:nvPr/>
        </p:nvPicPr>
        <p:blipFill rotWithShape="1">
          <a:blip r:embed="rId4">
            <a:alphaModFix/>
          </a:blip>
          <a:srcRect b="0" l="0" r="0" t="0"/>
          <a:stretch/>
        </p:blipFill>
        <p:spPr>
          <a:xfrm>
            <a:off x="6669400" y="3506823"/>
            <a:ext cx="1063128" cy="1080274"/>
          </a:xfrm>
          <a:prstGeom prst="rect">
            <a:avLst/>
          </a:prstGeom>
          <a:noFill/>
          <a:ln>
            <a:noFill/>
          </a:ln>
        </p:spPr>
      </p:pic>
      <p:sp>
        <p:nvSpPr>
          <p:cNvPr id="67" name="Google Shape;67;g20391fc2a26_1_0"/>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chemeClr val="hlink"/>
                </a:solidFill>
                <a:latin typeface="Arial"/>
                <a:ea typeface="Arial"/>
                <a:cs typeface="Arial"/>
                <a:sym typeface="Arial"/>
                <a:hlinkClick r:id="rId5"/>
              </a:rPr>
              <a:t>achutchison1@ua.edu</a:t>
            </a:r>
            <a:r>
              <a:rPr b="1" i="0" lang="en" sz="800" u="none" cap="none" strike="noStrike">
                <a:solidFill>
                  <a:srgbClr val="F16666"/>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
        <p:nvSpPr>
          <p:cNvPr id="68" name="Google Shape;68;g20391fc2a26_1_0"/>
          <p:cNvSpPr txBox="1"/>
          <p:nvPr/>
        </p:nvSpPr>
        <p:spPr>
          <a:xfrm>
            <a:off x="3053050" y="2851050"/>
            <a:ext cx="2743200" cy="492600"/>
          </a:xfrm>
          <a:prstGeom prst="rect">
            <a:avLst/>
          </a:prstGeom>
          <a:solidFill>
            <a:srgbClr val="FF00FF"/>
          </a:solidFill>
          <a:ln>
            <a:noFill/>
          </a:ln>
          <a:effectLst>
            <a:outerShdw blurRad="57150" rotWithShape="0" algn="bl" dir="5400000" dist="19050">
              <a:srgbClr val="000000">
                <a:alpha val="48627"/>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Grades 5 &amp; 6</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20391fc2a26_1_163"/>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194" name="Google Shape;194;g20391fc2a26_1_163"/>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195" name="Google Shape;195;g20391fc2a26_1_163"/>
          <p:cNvSpPr/>
          <p:nvPr/>
        </p:nvSpPr>
        <p:spPr>
          <a:xfrm>
            <a:off x="731675" y="1030675"/>
            <a:ext cx="2424600" cy="14892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20391fc2a26_1_163"/>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197" name="Google Shape;197;g20391fc2a26_1_163"/>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198" name="Google Shape;198;g20391fc2a26_1_163"/>
          <p:cNvGrpSpPr/>
          <p:nvPr/>
        </p:nvGrpSpPr>
        <p:grpSpPr>
          <a:xfrm>
            <a:off x="5588563" y="3125274"/>
            <a:ext cx="1514075" cy="900600"/>
            <a:chOff x="5784775" y="3407674"/>
            <a:chExt cx="1514075" cy="900600"/>
          </a:xfrm>
        </p:grpSpPr>
        <p:grpSp>
          <p:nvGrpSpPr>
            <p:cNvPr id="199" name="Google Shape;199;g20391fc2a26_1_163"/>
            <p:cNvGrpSpPr/>
            <p:nvPr/>
          </p:nvGrpSpPr>
          <p:grpSpPr>
            <a:xfrm>
              <a:off x="5784775" y="3407674"/>
              <a:ext cx="1514075" cy="900600"/>
              <a:chOff x="6827150" y="3273624"/>
              <a:chExt cx="1514075" cy="900600"/>
            </a:xfrm>
          </p:grpSpPr>
          <p:pic>
            <p:nvPicPr>
              <p:cNvPr id="200" name="Google Shape;200;g20391fc2a26_1_163"/>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201" name="Google Shape;201;g20391fc2a26_1_163"/>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2" name="Google Shape;202;g20391fc2a26_1_163"/>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203" name="Google Shape;203;g20391fc2a26_1_163"/>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0391fc2a26_1_163"/>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20391fc2a26_1_163"/>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0391fc2a26_1_163"/>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20391fc2a26_1_163"/>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20391fc2a26_1_163"/>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209" name="Google Shape;209;g20391fc2a26_1_163"/>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210" name="Google Shape;210;g20391fc2a26_1_163"/>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211" name="Google Shape;211;g20391fc2a26_1_163"/>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212" name="Google Shape;212;g20391fc2a26_1_163"/>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213" name="Google Shape;213;g20391fc2a26_1_163"/>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214" name="Google Shape;214;g20391fc2a26_1_163"/>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215" name="Google Shape;215;g20391fc2a26_1_163"/>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20391fc2a26_1_163"/>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217" name="Google Shape;217;g20391fc2a26_1_163"/>
          <p:cNvSpPr txBox="1"/>
          <p:nvPr/>
        </p:nvSpPr>
        <p:spPr>
          <a:xfrm>
            <a:off x="880275" y="122775"/>
            <a:ext cx="826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move</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218" name="Google Shape;218;g20391fc2a26_1_163"/>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g20391fc2a26_1_192"/>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224" name="Google Shape;224;g20391fc2a26_1_192"/>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225" name="Google Shape;225;g20391fc2a26_1_192"/>
          <p:cNvSpPr/>
          <p:nvPr/>
        </p:nvSpPr>
        <p:spPr>
          <a:xfrm>
            <a:off x="731675" y="982100"/>
            <a:ext cx="2692200" cy="15378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20391fc2a26_1_192"/>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227" name="Google Shape;227;g20391fc2a26_1_192"/>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228" name="Google Shape;228;g20391fc2a26_1_192"/>
          <p:cNvGrpSpPr/>
          <p:nvPr/>
        </p:nvGrpSpPr>
        <p:grpSpPr>
          <a:xfrm>
            <a:off x="5588563" y="3125274"/>
            <a:ext cx="1514075" cy="900600"/>
            <a:chOff x="5784775" y="3407674"/>
            <a:chExt cx="1514075" cy="900600"/>
          </a:xfrm>
        </p:grpSpPr>
        <p:grpSp>
          <p:nvGrpSpPr>
            <p:cNvPr id="229" name="Google Shape;229;g20391fc2a26_1_192"/>
            <p:cNvGrpSpPr/>
            <p:nvPr/>
          </p:nvGrpSpPr>
          <p:grpSpPr>
            <a:xfrm>
              <a:off x="5784775" y="3407674"/>
              <a:ext cx="1514075" cy="900600"/>
              <a:chOff x="6827150" y="3273624"/>
              <a:chExt cx="1514075" cy="900600"/>
            </a:xfrm>
          </p:grpSpPr>
          <p:pic>
            <p:nvPicPr>
              <p:cNvPr id="230" name="Google Shape;230;g20391fc2a26_1_192"/>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231" name="Google Shape;231;g20391fc2a26_1_192"/>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 name="Google Shape;232;g20391fc2a26_1_192"/>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233" name="Google Shape;233;g20391fc2a26_1_192"/>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20391fc2a26_1_192"/>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g20391fc2a26_1_192"/>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g20391fc2a26_1_192"/>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20391fc2a26_1_192"/>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20391fc2a26_1_192"/>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239" name="Google Shape;239;g20391fc2a26_1_192"/>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240" name="Google Shape;240;g20391fc2a26_1_192"/>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241" name="Google Shape;241;g20391fc2a26_1_192"/>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242" name="Google Shape;242;g20391fc2a26_1_192"/>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243" name="Google Shape;243;g20391fc2a26_1_192"/>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244" name="Google Shape;244;g20391fc2a26_1_192"/>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245" name="Google Shape;245;g20391fc2a26_1_192"/>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20391fc2a26_1_192"/>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247" name="Google Shape;247;g20391fc2a26_1_192"/>
          <p:cNvSpPr txBox="1"/>
          <p:nvPr/>
        </p:nvSpPr>
        <p:spPr>
          <a:xfrm>
            <a:off x="880275" y="122775"/>
            <a:ext cx="826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move</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248" name="Google Shape;248;g20391fc2a26_1_192"/>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cxnSp>
        <p:nvCxnSpPr>
          <p:cNvPr id="249" name="Google Shape;249;g20391fc2a26_1_192"/>
          <p:cNvCxnSpPr/>
          <p:nvPr/>
        </p:nvCxnSpPr>
        <p:spPr>
          <a:xfrm rot="10800000">
            <a:off x="2978575" y="2075150"/>
            <a:ext cx="205500" cy="2235600"/>
          </a:xfrm>
          <a:prstGeom prst="straightConnector1">
            <a:avLst/>
          </a:prstGeom>
          <a:noFill/>
          <a:ln cap="flat" cmpd="sng" w="76200">
            <a:solidFill>
              <a:srgbClr val="D31675"/>
            </a:solidFill>
            <a:prstDash val="solid"/>
            <a:round/>
            <a:headEnd len="sm" w="sm" type="none"/>
            <a:tailEnd len="med" w="med" type="triangle"/>
          </a:ln>
          <a:effectLst>
            <a:outerShdw blurRad="57150" rotWithShape="0" algn="bl" dir="5400000" dist="19050">
              <a:srgbClr val="000000"/>
            </a:outerShdw>
          </a:effectLst>
        </p:spPr>
      </p:cxnSp>
      <p:pic>
        <p:nvPicPr>
          <p:cNvPr id="250" name="Google Shape;250;g20391fc2a26_1_192"/>
          <p:cNvPicPr preferRelativeResize="0"/>
          <p:nvPr/>
        </p:nvPicPr>
        <p:blipFill rotWithShape="1">
          <a:blip r:embed="rId3">
            <a:alphaModFix/>
          </a:blip>
          <a:srcRect b="0" l="0" r="0" t="0"/>
          <a:stretch/>
        </p:blipFill>
        <p:spPr>
          <a:xfrm>
            <a:off x="752475" y="1350800"/>
            <a:ext cx="2490650" cy="874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g20391fc2a26_1_223"/>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256" name="Google Shape;256;g20391fc2a26_1_223"/>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257" name="Google Shape;257;g20391fc2a26_1_223"/>
          <p:cNvSpPr/>
          <p:nvPr/>
        </p:nvSpPr>
        <p:spPr>
          <a:xfrm>
            <a:off x="731675" y="982100"/>
            <a:ext cx="2692200" cy="15378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20391fc2a26_1_223"/>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259" name="Google Shape;259;g20391fc2a26_1_223"/>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260" name="Google Shape;260;g20391fc2a26_1_223"/>
          <p:cNvGrpSpPr/>
          <p:nvPr/>
        </p:nvGrpSpPr>
        <p:grpSpPr>
          <a:xfrm>
            <a:off x="5588563" y="3125274"/>
            <a:ext cx="1514075" cy="900600"/>
            <a:chOff x="5784775" y="3407674"/>
            <a:chExt cx="1514075" cy="900600"/>
          </a:xfrm>
        </p:grpSpPr>
        <p:grpSp>
          <p:nvGrpSpPr>
            <p:cNvPr id="261" name="Google Shape;261;g20391fc2a26_1_223"/>
            <p:cNvGrpSpPr/>
            <p:nvPr/>
          </p:nvGrpSpPr>
          <p:grpSpPr>
            <a:xfrm>
              <a:off x="5784775" y="3407674"/>
              <a:ext cx="1514075" cy="900600"/>
              <a:chOff x="6827150" y="3273624"/>
              <a:chExt cx="1514075" cy="900600"/>
            </a:xfrm>
          </p:grpSpPr>
          <p:pic>
            <p:nvPicPr>
              <p:cNvPr id="262" name="Google Shape;262;g20391fc2a26_1_223"/>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263" name="Google Shape;263;g20391fc2a26_1_223"/>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4" name="Google Shape;264;g20391fc2a26_1_223"/>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265" name="Google Shape;265;g20391fc2a26_1_223"/>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20391fc2a26_1_223"/>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20391fc2a26_1_223"/>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20391fc2a26_1_223"/>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20391fc2a26_1_223"/>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20391fc2a26_1_223"/>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271" name="Google Shape;271;g20391fc2a26_1_223"/>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272" name="Google Shape;272;g20391fc2a26_1_223"/>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273" name="Google Shape;273;g20391fc2a26_1_223"/>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274" name="Google Shape;274;g20391fc2a26_1_223"/>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275" name="Google Shape;275;g20391fc2a26_1_223"/>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276" name="Google Shape;276;g20391fc2a26_1_223"/>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277" name="Google Shape;277;g20391fc2a26_1_223"/>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0391fc2a26_1_223"/>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279" name="Google Shape;279;g20391fc2a26_1_223"/>
          <p:cNvSpPr txBox="1"/>
          <p:nvPr/>
        </p:nvSpPr>
        <p:spPr>
          <a:xfrm>
            <a:off x="880275" y="122775"/>
            <a:ext cx="82626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talk or make noise</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280" name="Google Shape;280;g20391fc2a26_1_223"/>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g20391fc2a26_1_252"/>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286" name="Google Shape;286;g20391fc2a26_1_252"/>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287" name="Google Shape;287;g20391fc2a26_1_252"/>
          <p:cNvSpPr/>
          <p:nvPr/>
        </p:nvSpPr>
        <p:spPr>
          <a:xfrm>
            <a:off x="731675" y="982100"/>
            <a:ext cx="3057600" cy="15897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20391fc2a26_1_252"/>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289" name="Google Shape;289;g20391fc2a26_1_252"/>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290" name="Google Shape;290;g20391fc2a26_1_252"/>
          <p:cNvGrpSpPr/>
          <p:nvPr/>
        </p:nvGrpSpPr>
        <p:grpSpPr>
          <a:xfrm>
            <a:off x="5588563" y="3125274"/>
            <a:ext cx="1514075" cy="900600"/>
            <a:chOff x="5784775" y="3407674"/>
            <a:chExt cx="1514075" cy="900600"/>
          </a:xfrm>
        </p:grpSpPr>
        <p:grpSp>
          <p:nvGrpSpPr>
            <p:cNvPr id="291" name="Google Shape;291;g20391fc2a26_1_252"/>
            <p:cNvGrpSpPr/>
            <p:nvPr/>
          </p:nvGrpSpPr>
          <p:grpSpPr>
            <a:xfrm>
              <a:off x="5784775" y="3407674"/>
              <a:ext cx="1514075" cy="900600"/>
              <a:chOff x="6827150" y="3273624"/>
              <a:chExt cx="1514075" cy="900600"/>
            </a:xfrm>
          </p:grpSpPr>
          <p:pic>
            <p:nvPicPr>
              <p:cNvPr id="292" name="Google Shape;292;g20391fc2a26_1_252"/>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293" name="Google Shape;293;g20391fc2a26_1_252"/>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4" name="Google Shape;294;g20391fc2a26_1_252"/>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295" name="Google Shape;295;g20391fc2a26_1_252"/>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20391fc2a26_1_252"/>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20391fc2a26_1_252"/>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20391fc2a26_1_252"/>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20391fc2a26_1_252"/>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20391fc2a26_1_252"/>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301" name="Google Shape;301;g20391fc2a26_1_252"/>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302" name="Google Shape;302;g20391fc2a26_1_252"/>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303" name="Google Shape;303;g20391fc2a26_1_252"/>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304" name="Google Shape;304;g20391fc2a26_1_252"/>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305" name="Google Shape;305;g20391fc2a26_1_252"/>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306" name="Google Shape;306;g20391fc2a26_1_252"/>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307" name="Google Shape;307;g20391fc2a26_1_252"/>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20391fc2a26_1_252"/>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309" name="Google Shape;309;g20391fc2a26_1_252"/>
          <p:cNvSpPr txBox="1"/>
          <p:nvPr/>
        </p:nvSpPr>
        <p:spPr>
          <a:xfrm>
            <a:off x="880275" y="122775"/>
            <a:ext cx="82626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talk or make noise</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310" name="Google Shape;310;g20391fc2a26_1_252"/>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cxnSp>
        <p:nvCxnSpPr>
          <p:cNvPr id="311" name="Google Shape;311;g20391fc2a26_1_252"/>
          <p:cNvCxnSpPr>
            <a:stCxn id="306" idx="2"/>
            <a:endCxn id="288" idx="2"/>
          </p:cNvCxnSpPr>
          <p:nvPr/>
        </p:nvCxnSpPr>
        <p:spPr>
          <a:xfrm flipH="1" rot="10800000">
            <a:off x="1654778" y="2283075"/>
            <a:ext cx="319500" cy="1733100"/>
          </a:xfrm>
          <a:prstGeom prst="straightConnector1">
            <a:avLst/>
          </a:prstGeom>
          <a:noFill/>
          <a:ln cap="flat" cmpd="sng" w="76200">
            <a:solidFill>
              <a:srgbClr val="D31675"/>
            </a:solidFill>
            <a:prstDash val="solid"/>
            <a:round/>
            <a:headEnd len="sm" w="sm" type="none"/>
            <a:tailEnd len="med" w="med" type="triangle"/>
          </a:ln>
          <a:effectLst>
            <a:outerShdw blurRad="57150" rotWithShape="0" algn="bl" dir="5400000" dist="19050">
              <a:srgbClr val="000000"/>
            </a:outerShdw>
          </a:effectLst>
        </p:spPr>
      </p:cxnSp>
      <p:pic>
        <p:nvPicPr>
          <p:cNvPr id="312" name="Google Shape;312;g20391fc2a26_1_252"/>
          <p:cNvPicPr preferRelativeResize="0"/>
          <p:nvPr/>
        </p:nvPicPr>
        <p:blipFill rotWithShape="1">
          <a:blip r:embed="rId8">
            <a:alphaModFix/>
          </a:blip>
          <a:srcRect b="0" l="0" r="0" t="0"/>
          <a:stretch/>
        </p:blipFill>
        <p:spPr>
          <a:xfrm>
            <a:off x="811825" y="1168200"/>
            <a:ext cx="3057505" cy="1019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g20391fc2a26_1_283"/>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318" name="Google Shape;318;g20391fc2a26_1_283"/>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319" name="Google Shape;319;g20391fc2a26_1_283"/>
          <p:cNvSpPr/>
          <p:nvPr/>
        </p:nvSpPr>
        <p:spPr>
          <a:xfrm>
            <a:off x="536850" y="1138575"/>
            <a:ext cx="2692200" cy="15378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20391fc2a26_1_283"/>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321" name="Google Shape;321;g20391fc2a26_1_283"/>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322" name="Google Shape;322;g20391fc2a26_1_283"/>
          <p:cNvGrpSpPr/>
          <p:nvPr/>
        </p:nvGrpSpPr>
        <p:grpSpPr>
          <a:xfrm>
            <a:off x="5588563" y="3125274"/>
            <a:ext cx="1514075" cy="900600"/>
            <a:chOff x="5784775" y="3407674"/>
            <a:chExt cx="1514075" cy="900600"/>
          </a:xfrm>
        </p:grpSpPr>
        <p:grpSp>
          <p:nvGrpSpPr>
            <p:cNvPr id="323" name="Google Shape;323;g20391fc2a26_1_283"/>
            <p:cNvGrpSpPr/>
            <p:nvPr/>
          </p:nvGrpSpPr>
          <p:grpSpPr>
            <a:xfrm>
              <a:off x="5784775" y="3407674"/>
              <a:ext cx="1514075" cy="900600"/>
              <a:chOff x="6827150" y="3273624"/>
              <a:chExt cx="1514075" cy="900600"/>
            </a:xfrm>
          </p:grpSpPr>
          <p:pic>
            <p:nvPicPr>
              <p:cNvPr id="324" name="Google Shape;324;g20391fc2a26_1_283"/>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325" name="Google Shape;325;g20391fc2a26_1_283"/>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6" name="Google Shape;326;g20391fc2a26_1_283"/>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327" name="Google Shape;327;g20391fc2a26_1_283"/>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g20391fc2a26_1_283"/>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20391fc2a26_1_283"/>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20391fc2a26_1_283"/>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20391fc2a26_1_283"/>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20391fc2a26_1_283"/>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333" name="Google Shape;333;g20391fc2a26_1_283"/>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334" name="Google Shape;334;g20391fc2a26_1_283"/>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335" name="Google Shape;335;g20391fc2a26_1_283"/>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336" name="Google Shape;336;g20391fc2a26_1_283"/>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337" name="Google Shape;337;g20391fc2a26_1_283"/>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338" name="Google Shape;338;g20391fc2a26_1_283"/>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339" name="Google Shape;339;g20391fc2a26_1_283"/>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g20391fc2a26_1_283"/>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341" name="Google Shape;341;g20391fc2a26_1_283"/>
          <p:cNvSpPr txBox="1"/>
          <p:nvPr/>
        </p:nvSpPr>
        <p:spPr>
          <a:xfrm>
            <a:off x="880275" y="122775"/>
            <a:ext cx="826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think</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342" name="Google Shape;342;g20391fc2a26_1_283"/>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g20391fc2a26_1_312"/>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348" name="Google Shape;348;g20391fc2a26_1_312"/>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349" name="Google Shape;349;g20391fc2a26_1_312"/>
          <p:cNvSpPr/>
          <p:nvPr/>
        </p:nvSpPr>
        <p:spPr>
          <a:xfrm>
            <a:off x="731675" y="982100"/>
            <a:ext cx="3057600" cy="15897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20391fc2a26_1_312"/>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351" name="Google Shape;351;g20391fc2a26_1_312"/>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352" name="Google Shape;352;g20391fc2a26_1_312"/>
          <p:cNvGrpSpPr/>
          <p:nvPr/>
        </p:nvGrpSpPr>
        <p:grpSpPr>
          <a:xfrm>
            <a:off x="5588563" y="3125274"/>
            <a:ext cx="1514075" cy="900600"/>
            <a:chOff x="5784775" y="3407674"/>
            <a:chExt cx="1514075" cy="900600"/>
          </a:xfrm>
        </p:grpSpPr>
        <p:grpSp>
          <p:nvGrpSpPr>
            <p:cNvPr id="353" name="Google Shape;353;g20391fc2a26_1_312"/>
            <p:cNvGrpSpPr/>
            <p:nvPr/>
          </p:nvGrpSpPr>
          <p:grpSpPr>
            <a:xfrm>
              <a:off x="5784775" y="3407674"/>
              <a:ext cx="1514075" cy="900600"/>
              <a:chOff x="6827150" y="3273624"/>
              <a:chExt cx="1514075" cy="900600"/>
            </a:xfrm>
          </p:grpSpPr>
          <p:pic>
            <p:nvPicPr>
              <p:cNvPr id="354" name="Google Shape;354;g20391fc2a26_1_312"/>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355" name="Google Shape;355;g20391fc2a26_1_312"/>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6" name="Google Shape;356;g20391fc2a26_1_312"/>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357" name="Google Shape;357;g20391fc2a26_1_312"/>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g20391fc2a26_1_312"/>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g20391fc2a26_1_312"/>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20391fc2a26_1_312"/>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20391fc2a26_1_312"/>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20391fc2a26_1_312"/>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363" name="Google Shape;363;g20391fc2a26_1_312"/>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364" name="Google Shape;364;g20391fc2a26_1_312"/>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365" name="Google Shape;365;g20391fc2a26_1_312"/>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366" name="Google Shape;366;g20391fc2a26_1_312"/>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367" name="Google Shape;367;g20391fc2a26_1_312"/>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368" name="Google Shape;368;g20391fc2a26_1_312"/>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369" name="Google Shape;369;g20391fc2a26_1_312"/>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20391fc2a26_1_312"/>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371" name="Google Shape;371;g20391fc2a26_1_312"/>
          <p:cNvSpPr txBox="1"/>
          <p:nvPr/>
        </p:nvSpPr>
        <p:spPr>
          <a:xfrm>
            <a:off x="880275" y="122775"/>
            <a:ext cx="826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think</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372" name="Google Shape;372;g20391fc2a26_1_312"/>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cxnSp>
        <p:nvCxnSpPr>
          <p:cNvPr id="373" name="Google Shape;373;g20391fc2a26_1_312"/>
          <p:cNvCxnSpPr/>
          <p:nvPr/>
        </p:nvCxnSpPr>
        <p:spPr>
          <a:xfrm rot="10800000">
            <a:off x="2922530" y="2104070"/>
            <a:ext cx="2727600" cy="1052400"/>
          </a:xfrm>
          <a:prstGeom prst="straightConnector1">
            <a:avLst/>
          </a:prstGeom>
          <a:noFill/>
          <a:ln cap="flat" cmpd="sng" w="76200">
            <a:solidFill>
              <a:srgbClr val="D31675"/>
            </a:solidFill>
            <a:prstDash val="solid"/>
            <a:round/>
            <a:headEnd len="sm" w="sm" type="none"/>
            <a:tailEnd len="med" w="med" type="triangle"/>
          </a:ln>
          <a:effectLst>
            <a:outerShdw blurRad="57150" rotWithShape="0" algn="bl" dir="5400000" dist="19050">
              <a:srgbClr val="000000"/>
            </a:outerShdw>
          </a:effectLst>
        </p:spPr>
      </p:cxnSp>
      <p:sp>
        <p:nvSpPr>
          <p:cNvPr id="374" name="Google Shape;374;g20391fc2a26_1_312"/>
          <p:cNvSpPr/>
          <p:nvPr/>
        </p:nvSpPr>
        <p:spPr>
          <a:xfrm>
            <a:off x="4541738" y="1308425"/>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捕获.PNG" id="375" name="Google Shape;375;g20391fc2a26_1_312"/>
          <p:cNvPicPr preferRelativeResize="0"/>
          <p:nvPr/>
        </p:nvPicPr>
        <p:blipFill rotWithShape="1">
          <a:blip r:embed="rId10">
            <a:alphaModFix/>
          </a:blip>
          <a:srcRect b="0" l="0" r="0" t="0"/>
          <a:stretch/>
        </p:blipFill>
        <p:spPr>
          <a:xfrm>
            <a:off x="1417500" y="1143525"/>
            <a:ext cx="1685925" cy="962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10a93f1180_0_95"/>
          <p:cNvSpPr txBox="1"/>
          <p:nvPr/>
        </p:nvSpPr>
        <p:spPr>
          <a:xfrm>
            <a:off x="235200" y="52150"/>
            <a:ext cx="8673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Proxima Nova"/>
                <a:ea typeface="Proxima Nova"/>
                <a:cs typeface="Proxima Nova"/>
                <a:sym typeface="Proxima Nova"/>
              </a:rPr>
              <a:t>Let’s review: match each vocab word to its definition</a:t>
            </a:r>
            <a:endParaRPr b="1" i="0" sz="2400" u="none" cap="none" strike="noStrike">
              <a:solidFill>
                <a:schemeClr val="lt1"/>
              </a:solidFill>
              <a:latin typeface="Proxima Nova"/>
              <a:ea typeface="Proxima Nova"/>
              <a:cs typeface="Proxima Nova"/>
              <a:sym typeface="Proxima Nova"/>
            </a:endParaRPr>
          </a:p>
        </p:txBody>
      </p:sp>
      <p:sp>
        <p:nvSpPr>
          <p:cNvPr id="381" name="Google Shape;381;g210a93f1180_0_95"/>
          <p:cNvSpPr txBox="1"/>
          <p:nvPr>
            <p:ph idx="4294967295" type="body"/>
          </p:nvPr>
        </p:nvSpPr>
        <p:spPr>
          <a:xfrm>
            <a:off x="320750" y="606250"/>
            <a:ext cx="2421600" cy="40479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2104"/>
              <a:buNone/>
            </a:pPr>
            <a:r>
              <a:rPr b="1" lang="en">
                <a:solidFill>
                  <a:schemeClr val="lt1"/>
                </a:solidFill>
              </a:rPr>
              <a:t>Code</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0"/>
              </a:spcAft>
              <a:buSzPts val="2104"/>
              <a:buNone/>
            </a:pPr>
            <a:r>
              <a:rPr b="1" lang="en">
                <a:solidFill>
                  <a:schemeClr val="lt1"/>
                </a:solidFill>
              </a:rPr>
              <a:t>Algorithm</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0"/>
              </a:spcAft>
              <a:buSzPts val="2104"/>
              <a:buNone/>
            </a:pPr>
            <a:r>
              <a:rPr b="1" lang="en">
                <a:solidFill>
                  <a:schemeClr val="lt1"/>
                </a:solidFill>
              </a:rPr>
              <a:t>Commands</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0"/>
              </a:spcAft>
              <a:buSzPts val="2104"/>
              <a:buNone/>
            </a:pPr>
            <a:r>
              <a:rPr b="1" lang="en">
                <a:solidFill>
                  <a:schemeClr val="lt1"/>
                </a:solidFill>
              </a:rPr>
              <a:t>Decomposition</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1200"/>
              </a:spcAft>
              <a:buSzPts val="2104"/>
              <a:buNone/>
            </a:pPr>
            <a:r>
              <a:rPr b="1" lang="en">
                <a:solidFill>
                  <a:schemeClr val="lt1"/>
                </a:solidFill>
              </a:rPr>
              <a:t>Abstraction</a:t>
            </a:r>
            <a:endParaRPr b="1">
              <a:solidFill>
                <a:schemeClr val="lt1"/>
              </a:solidFill>
            </a:endParaRPr>
          </a:p>
        </p:txBody>
      </p:sp>
      <p:sp>
        <p:nvSpPr>
          <p:cNvPr id="382" name="Google Shape;382;g210a93f1180_0_95"/>
          <p:cNvSpPr txBox="1"/>
          <p:nvPr>
            <p:ph idx="4294967295" type="body"/>
          </p:nvPr>
        </p:nvSpPr>
        <p:spPr>
          <a:xfrm>
            <a:off x="5607600" y="606250"/>
            <a:ext cx="3248700" cy="41640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17647"/>
              <a:buNone/>
            </a:pPr>
            <a:r>
              <a:rPr lang="en">
                <a:solidFill>
                  <a:schemeClr val="lt1"/>
                </a:solidFill>
              </a:rPr>
              <a:t>Tell a person </a:t>
            </a:r>
            <a:r>
              <a:rPr i="1" lang="en">
                <a:solidFill>
                  <a:schemeClr val="lt1"/>
                </a:solidFill>
              </a:rPr>
              <a:t>or</a:t>
            </a:r>
            <a:r>
              <a:rPr lang="en">
                <a:solidFill>
                  <a:schemeClr val="lt1"/>
                </a:solidFill>
              </a:rPr>
              <a:t> a computer what to do. </a:t>
            </a:r>
            <a:endParaRPr>
              <a:solidFill>
                <a:schemeClr val="lt1"/>
              </a:solidFill>
            </a:endParaRPr>
          </a:p>
          <a:p>
            <a:pPr indent="0" lvl="0" marL="0" rtl="0" algn="l">
              <a:lnSpc>
                <a:spcPct val="115000"/>
              </a:lnSpc>
              <a:spcBef>
                <a:spcPts val="0"/>
              </a:spcBef>
              <a:spcAft>
                <a:spcPts val="0"/>
              </a:spcAft>
              <a:buSzPct val="117647"/>
              <a:buNone/>
            </a:pPr>
            <a:r>
              <a:t/>
            </a:r>
            <a:endParaRPr>
              <a:solidFill>
                <a:schemeClr val="lt1"/>
              </a:solidFill>
            </a:endParaRPr>
          </a:p>
          <a:p>
            <a:pPr indent="0" lvl="0" marL="0" rtl="0" algn="l">
              <a:lnSpc>
                <a:spcPct val="115000"/>
              </a:lnSpc>
              <a:spcBef>
                <a:spcPts val="1200"/>
              </a:spcBef>
              <a:spcAft>
                <a:spcPts val="0"/>
              </a:spcAft>
              <a:buSzPct val="117647"/>
              <a:buNone/>
            </a:pPr>
            <a:r>
              <a:rPr lang="en">
                <a:solidFill>
                  <a:schemeClr val="lt1"/>
                </a:solidFill>
              </a:rPr>
              <a:t>identifying what is important and leaving out information we do not need.</a:t>
            </a:r>
            <a:endParaRPr>
              <a:solidFill>
                <a:schemeClr val="lt1"/>
              </a:solidFill>
            </a:endParaRPr>
          </a:p>
          <a:p>
            <a:pPr indent="0" lvl="0" marL="0" rtl="0" algn="l">
              <a:lnSpc>
                <a:spcPct val="115000"/>
              </a:lnSpc>
              <a:spcBef>
                <a:spcPts val="1200"/>
              </a:spcBef>
              <a:spcAft>
                <a:spcPts val="0"/>
              </a:spcAft>
              <a:buSzPct val="117647"/>
              <a:buNone/>
            </a:pPr>
            <a:r>
              <a:t/>
            </a:r>
            <a:endParaRPr>
              <a:solidFill>
                <a:schemeClr val="lt1"/>
              </a:solidFill>
            </a:endParaRPr>
          </a:p>
          <a:p>
            <a:pPr indent="0" lvl="0" marL="0" rtl="0" algn="l">
              <a:lnSpc>
                <a:spcPct val="115000"/>
              </a:lnSpc>
              <a:spcBef>
                <a:spcPts val="1200"/>
              </a:spcBef>
              <a:spcAft>
                <a:spcPts val="0"/>
              </a:spcAft>
              <a:buSzPct val="117647"/>
              <a:buNone/>
            </a:pPr>
            <a:r>
              <a:rPr lang="en">
                <a:solidFill>
                  <a:schemeClr val="lt1"/>
                </a:solidFill>
              </a:rPr>
              <a:t>breaking a large problem into smaller parts</a:t>
            </a:r>
            <a:endParaRPr>
              <a:solidFill>
                <a:schemeClr val="lt1"/>
              </a:solidFill>
            </a:endParaRPr>
          </a:p>
          <a:p>
            <a:pPr indent="0" lvl="0" marL="0" rtl="0" algn="l">
              <a:lnSpc>
                <a:spcPct val="115000"/>
              </a:lnSpc>
              <a:spcBef>
                <a:spcPts val="1200"/>
              </a:spcBef>
              <a:spcAft>
                <a:spcPts val="0"/>
              </a:spcAft>
              <a:buSzPct val="117647"/>
              <a:buNone/>
            </a:pPr>
            <a:r>
              <a:t/>
            </a:r>
            <a:endParaRPr>
              <a:solidFill>
                <a:schemeClr val="lt1"/>
              </a:solidFill>
            </a:endParaRPr>
          </a:p>
          <a:p>
            <a:pPr indent="0" lvl="0" marL="0" rtl="0" algn="l">
              <a:lnSpc>
                <a:spcPct val="115000"/>
              </a:lnSpc>
              <a:spcBef>
                <a:spcPts val="1200"/>
              </a:spcBef>
              <a:spcAft>
                <a:spcPts val="0"/>
              </a:spcAft>
              <a:buSzPct val="117647"/>
              <a:buNone/>
            </a:pPr>
            <a:r>
              <a:rPr lang="en">
                <a:solidFill>
                  <a:schemeClr val="lt1"/>
                </a:solidFill>
              </a:rPr>
              <a:t>Computer scientists write these instructions to tell a </a:t>
            </a:r>
            <a:r>
              <a:rPr i="1" lang="en">
                <a:solidFill>
                  <a:schemeClr val="lt1"/>
                </a:solidFill>
              </a:rPr>
              <a:t>computer </a:t>
            </a:r>
            <a:r>
              <a:rPr lang="en">
                <a:solidFill>
                  <a:schemeClr val="lt1"/>
                </a:solidFill>
              </a:rPr>
              <a:t>what to do.</a:t>
            </a:r>
            <a:endParaRPr>
              <a:solidFill>
                <a:schemeClr val="lt1"/>
              </a:solidFill>
            </a:endParaRPr>
          </a:p>
          <a:p>
            <a:pPr indent="0" lvl="0" marL="0" rtl="0" algn="l">
              <a:lnSpc>
                <a:spcPct val="115000"/>
              </a:lnSpc>
              <a:spcBef>
                <a:spcPts val="1200"/>
              </a:spcBef>
              <a:spcAft>
                <a:spcPts val="0"/>
              </a:spcAft>
              <a:buSzPct val="117647"/>
              <a:buNone/>
            </a:pPr>
            <a:r>
              <a:t/>
            </a:r>
            <a:endParaRPr>
              <a:solidFill>
                <a:schemeClr val="lt1"/>
              </a:solidFill>
            </a:endParaRPr>
          </a:p>
          <a:p>
            <a:pPr indent="0" lvl="0" marL="0" rtl="0" algn="l">
              <a:lnSpc>
                <a:spcPct val="115000"/>
              </a:lnSpc>
              <a:spcBef>
                <a:spcPts val="1200"/>
              </a:spcBef>
              <a:spcAft>
                <a:spcPts val="1200"/>
              </a:spcAft>
              <a:buSzPct val="117647"/>
              <a:buNone/>
            </a:pPr>
            <a:r>
              <a:rPr lang="en">
                <a:solidFill>
                  <a:schemeClr val="lt1"/>
                </a:solidFill>
              </a:rPr>
              <a:t>A list of steps to finish a task</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10a93f1180_0_122"/>
          <p:cNvSpPr txBox="1"/>
          <p:nvPr/>
        </p:nvSpPr>
        <p:spPr>
          <a:xfrm>
            <a:off x="235200" y="52150"/>
            <a:ext cx="8673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Proxima Nova"/>
                <a:ea typeface="Proxima Nova"/>
                <a:cs typeface="Proxima Nova"/>
                <a:sym typeface="Proxima Nova"/>
              </a:rPr>
              <a:t>Let’s review: match each vocab word to its definition</a:t>
            </a:r>
            <a:endParaRPr b="1" i="0" sz="2400" u="none" cap="none" strike="noStrike">
              <a:solidFill>
                <a:schemeClr val="lt1"/>
              </a:solidFill>
              <a:latin typeface="Proxima Nova"/>
              <a:ea typeface="Proxima Nova"/>
              <a:cs typeface="Proxima Nova"/>
              <a:sym typeface="Proxima Nova"/>
            </a:endParaRPr>
          </a:p>
        </p:txBody>
      </p:sp>
      <p:sp>
        <p:nvSpPr>
          <p:cNvPr id="388" name="Google Shape;388;g210a93f1180_0_122"/>
          <p:cNvSpPr txBox="1"/>
          <p:nvPr>
            <p:ph idx="4294967295" type="body"/>
          </p:nvPr>
        </p:nvSpPr>
        <p:spPr>
          <a:xfrm>
            <a:off x="320750" y="606250"/>
            <a:ext cx="2421600" cy="40479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2104"/>
              <a:buNone/>
            </a:pPr>
            <a:r>
              <a:rPr b="1" lang="en">
                <a:solidFill>
                  <a:schemeClr val="lt1"/>
                </a:solidFill>
              </a:rPr>
              <a:t>Code</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0"/>
              </a:spcAft>
              <a:buSzPts val="2104"/>
              <a:buNone/>
            </a:pPr>
            <a:r>
              <a:rPr b="1" lang="en">
                <a:solidFill>
                  <a:schemeClr val="lt1"/>
                </a:solidFill>
              </a:rPr>
              <a:t>Algorithm</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0"/>
              </a:spcAft>
              <a:buSzPts val="2104"/>
              <a:buNone/>
            </a:pPr>
            <a:r>
              <a:rPr b="1" lang="en">
                <a:solidFill>
                  <a:schemeClr val="lt1"/>
                </a:solidFill>
              </a:rPr>
              <a:t>Commands</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0"/>
              </a:spcAft>
              <a:buSzPts val="2104"/>
              <a:buNone/>
            </a:pPr>
            <a:r>
              <a:rPr b="1" lang="en">
                <a:solidFill>
                  <a:schemeClr val="lt1"/>
                </a:solidFill>
              </a:rPr>
              <a:t>Decomposition</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1200"/>
              </a:spcAft>
              <a:buSzPts val="2104"/>
              <a:buNone/>
            </a:pPr>
            <a:r>
              <a:rPr b="1" lang="en">
                <a:solidFill>
                  <a:schemeClr val="lt1"/>
                </a:solidFill>
              </a:rPr>
              <a:t>Abstraction</a:t>
            </a:r>
            <a:endParaRPr b="1">
              <a:solidFill>
                <a:schemeClr val="lt1"/>
              </a:solidFill>
            </a:endParaRPr>
          </a:p>
        </p:txBody>
      </p:sp>
      <p:sp>
        <p:nvSpPr>
          <p:cNvPr id="389" name="Google Shape;389;g210a93f1180_0_122"/>
          <p:cNvSpPr txBox="1"/>
          <p:nvPr>
            <p:ph idx="4294967295" type="body"/>
          </p:nvPr>
        </p:nvSpPr>
        <p:spPr>
          <a:xfrm>
            <a:off x="5607600" y="606250"/>
            <a:ext cx="3248700" cy="41640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17647"/>
              <a:buNone/>
            </a:pPr>
            <a:r>
              <a:rPr lang="en">
                <a:solidFill>
                  <a:schemeClr val="lt1"/>
                </a:solidFill>
              </a:rPr>
              <a:t>Tell a person </a:t>
            </a:r>
            <a:r>
              <a:rPr i="1" lang="en">
                <a:solidFill>
                  <a:schemeClr val="lt1"/>
                </a:solidFill>
              </a:rPr>
              <a:t>or</a:t>
            </a:r>
            <a:r>
              <a:rPr lang="en">
                <a:solidFill>
                  <a:schemeClr val="lt1"/>
                </a:solidFill>
              </a:rPr>
              <a:t> a computer what to do. </a:t>
            </a:r>
            <a:endParaRPr>
              <a:solidFill>
                <a:schemeClr val="lt1"/>
              </a:solidFill>
            </a:endParaRPr>
          </a:p>
          <a:p>
            <a:pPr indent="0" lvl="0" marL="0" rtl="0" algn="l">
              <a:lnSpc>
                <a:spcPct val="115000"/>
              </a:lnSpc>
              <a:spcBef>
                <a:spcPts val="0"/>
              </a:spcBef>
              <a:spcAft>
                <a:spcPts val="0"/>
              </a:spcAft>
              <a:buSzPct val="117647"/>
              <a:buNone/>
            </a:pPr>
            <a:r>
              <a:t/>
            </a:r>
            <a:endParaRPr>
              <a:solidFill>
                <a:schemeClr val="lt1"/>
              </a:solidFill>
            </a:endParaRPr>
          </a:p>
          <a:p>
            <a:pPr indent="0" lvl="0" marL="0" rtl="0" algn="l">
              <a:lnSpc>
                <a:spcPct val="115000"/>
              </a:lnSpc>
              <a:spcBef>
                <a:spcPts val="1200"/>
              </a:spcBef>
              <a:spcAft>
                <a:spcPts val="0"/>
              </a:spcAft>
              <a:buSzPct val="117647"/>
              <a:buNone/>
            </a:pPr>
            <a:r>
              <a:rPr lang="en">
                <a:solidFill>
                  <a:schemeClr val="lt1"/>
                </a:solidFill>
              </a:rPr>
              <a:t>identifying what is important and leaving out information we do not need.</a:t>
            </a:r>
            <a:endParaRPr>
              <a:solidFill>
                <a:schemeClr val="lt1"/>
              </a:solidFill>
            </a:endParaRPr>
          </a:p>
          <a:p>
            <a:pPr indent="0" lvl="0" marL="0" rtl="0" algn="l">
              <a:lnSpc>
                <a:spcPct val="115000"/>
              </a:lnSpc>
              <a:spcBef>
                <a:spcPts val="1200"/>
              </a:spcBef>
              <a:spcAft>
                <a:spcPts val="0"/>
              </a:spcAft>
              <a:buSzPct val="117647"/>
              <a:buNone/>
            </a:pPr>
            <a:r>
              <a:t/>
            </a:r>
            <a:endParaRPr>
              <a:solidFill>
                <a:schemeClr val="lt1"/>
              </a:solidFill>
            </a:endParaRPr>
          </a:p>
          <a:p>
            <a:pPr indent="0" lvl="0" marL="0" rtl="0" algn="l">
              <a:lnSpc>
                <a:spcPct val="115000"/>
              </a:lnSpc>
              <a:spcBef>
                <a:spcPts val="1200"/>
              </a:spcBef>
              <a:spcAft>
                <a:spcPts val="0"/>
              </a:spcAft>
              <a:buSzPct val="117647"/>
              <a:buNone/>
            </a:pPr>
            <a:r>
              <a:rPr lang="en">
                <a:solidFill>
                  <a:schemeClr val="lt1"/>
                </a:solidFill>
              </a:rPr>
              <a:t>breaking a large problem into smaller parts</a:t>
            </a:r>
            <a:endParaRPr>
              <a:solidFill>
                <a:schemeClr val="lt1"/>
              </a:solidFill>
            </a:endParaRPr>
          </a:p>
          <a:p>
            <a:pPr indent="0" lvl="0" marL="0" rtl="0" algn="l">
              <a:lnSpc>
                <a:spcPct val="115000"/>
              </a:lnSpc>
              <a:spcBef>
                <a:spcPts val="1200"/>
              </a:spcBef>
              <a:spcAft>
                <a:spcPts val="0"/>
              </a:spcAft>
              <a:buSzPct val="117647"/>
              <a:buNone/>
            </a:pPr>
            <a:r>
              <a:t/>
            </a:r>
            <a:endParaRPr>
              <a:solidFill>
                <a:schemeClr val="lt1"/>
              </a:solidFill>
            </a:endParaRPr>
          </a:p>
          <a:p>
            <a:pPr indent="0" lvl="0" marL="0" rtl="0" algn="l">
              <a:lnSpc>
                <a:spcPct val="115000"/>
              </a:lnSpc>
              <a:spcBef>
                <a:spcPts val="1200"/>
              </a:spcBef>
              <a:spcAft>
                <a:spcPts val="0"/>
              </a:spcAft>
              <a:buSzPct val="117647"/>
              <a:buNone/>
            </a:pPr>
            <a:r>
              <a:rPr lang="en">
                <a:solidFill>
                  <a:schemeClr val="lt1"/>
                </a:solidFill>
              </a:rPr>
              <a:t>Computer scientists write these instructions to tell a </a:t>
            </a:r>
            <a:r>
              <a:rPr i="1" lang="en">
                <a:solidFill>
                  <a:schemeClr val="lt1"/>
                </a:solidFill>
              </a:rPr>
              <a:t>computer </a:t>
            </a:r>
            <a:r>
              <a:rPr lang="en">
                <a:solidFill>
                  <a:schemeClr val="lt1"/>
                </a:solidFill>
              </a:rPr>
              <a:t>what to do.</a:t>
            </a:r>
            <a:endParaRPr>
              <a:solidFill>
                <a:schemeClr val="lt1"/>
              </a:solidFill>
            </a:endParaRPr>
          </a:p>
          <a:p>
            <a:pPr indent="0" lvl="0" marL="0" rtl="0" algn="l">
              <a:lnSpc>
                <a:spcPct val="115000"/>
              </a:lnSpc>
              <a:spcBef>
                <a:spcPts val="1200"/>
              </a:spcBef>
              <a:spcAft>
                <a:spcPts val="0"/>
              </a:spcAft>
              <a:buSzPct val="117647"/>
              <a:buNone/>
            </a:pPr>
            <a:r>
              <a:t/>
            </a:r>
            <a:endParaRPr>
              <a:solidFill>
                <a:schemeClr val="lt1"/>
              </a:solidFill>
            </a:endParaRPr>
          </a:p>
          <a:p>
            <a:pPr indent="0" lvl="0" marL="0" rtl="0" algn="l">
              <a:lnSpc>
                <a:spcPct val="115000"/>
              </a:lnSpc>
              <a:spcBef>
                <a:spcPts val="1200"/>
              </a:spcBef>
              <a:spcAft>
                <a:spcPts val="1200"/>
              </a:spcAft>
              <a:buSzPct val="117647"/>
              <a:buNone/>
            </a:pPr>
            <a:r>
              <a:rPr lang="en">
                <a:solidFill>
                  <a:schemeClr val="lt1"/>
                </a:solidFill>
              </a:rPr>
              <a:t>A list of steps to finish a task</a:t>
            </a:r>
            <a:endParaRPr>
              <a:solidFill>
                <a:schemeClr val="lt1"/>
              </a:solidFill>
            </a:endParaRPr>
          </a:p>
        </p:txBody>
      </p:sp>
      <p:cxnSp>
        <p:nvCxnSpPr>
          <p:cNvPr id="390" name="Google Shape;390;g210a93f1180_0_122"/>
          <p:cNvCxnSpPr/>
          <p:nvPr/>
        </p:nvCxnSpPr>
        <p:spPr>
          <a:xfrm>
            <a:off x="1521400" y="977125"/>
            <a:ext cx="3966600" cy="2519100"/>
          </a:xfrm>
          <a:prstGeom prst="straightConnector1">
            <a:avLst/>
          </a:prstGeom>
          <a:noFill/>
          <a:ln cap="flat" cmpd="sng" w="76200">
            <a:solidFill>
              <a:schemeClr val="lt1"/>
            </a:solidFill>
            <a:prstDash val="solid"/>
            <a:round/>
            <a:headEnd len="sm" w="sm" type="none"/>
            <a:tailEnd len="sm" w="sm" type="none"/>
          </a:ln>
        </p:spPr>
      </p:cxnSp>
      <p:cxnSp>
        <p:nvCxnSpPr>
          <p:cNvPr id="391" name="Google Shape;391;g210a93f1180_0_122"/>
          <p:cNvCxnSpPr/>
          <p:nvPr/>
        </p:nvCxnSpPr>
        <p:spPr>
          <a:xfrm>
            <a:off x="1565025" y="1751100"/>
            <a:ext cx="4055100" cy="2693100"/>
          </a:xfrm>
          <a:prstGeom prst="straightConnector1">
            <a:avLst/>
          </a:prstGeom>
          <a:noFill/>
          <a:ln cap="flat" cmpd="sng" w="76200">
            <a:solidFill>
              <a:schemeClr val="lt1"/>
            </a:solidFill>
            <a:prstDash val="solid"/>
            <a:round/>
            <a:headEnd len="sm" w="sm" type="none"/>
            <a:tailEnd len="sm" w="sm" type="none"/>
          </a:ln>
        </p:spPr>
      </p:cxnSp>
      <p:cxnSp>
        <p:nvCxnSpPr>
          <p:cNvPr id="392" name="Google Shape;392;g210a93f1180_0_122"/>
          <p:cNvCxnSpPr/>
          <p:nvPr/>
        </p:nvCxnSpPr>
        <p:spPr>
          <a:xfrm flipH="1" rot="10800000">
            <a:off x="1726300" y="815850"/>
            <a:ext cx="3839400" cy="1818000"/>
          </a:xfrm>
          <a:prstGeom prst="straightConnector1">
            <a:avLst/>
          </a:prstGeom>
          <a:noFill/>
          <a:ln cap="flat" cmpd="sng" w="76200">
            <a:solidFill>
              <a:schemeClr val="lt1"/>
            </a:solidFill>
            <a:prstDash val="solid"/>
            <a:round/>
            <a:headEnd len="sm" w="sm" type="none"/>
            <a:tailEnd len="sm" w="sm" type="none"/>
          </a:ln>
        </p:spPr>
      </p:cxnSp>
      <p:cxnSp>
        <p:nvCxnSpPr>
          <p:cNvPr id="393" name="Google Shape;393;g210a93f1180_0_122"/>
          <p:cNvCxnSpPr/>
          <p:nvPr/>
        </p:nvCxnSpPr>
        <p:spPr>
          <a:xfrm flipH="1" rot="10800000">
            <a:off x="2069325" y="2447600"/>
            <a:ext cx="3538200" cy="1033200"/>
          </a:xfrm>
          <a:prstGeom prst="straightConnector1">
            <a:avLst/>
          </a:prstGeom>
          <a:noFill/>
          <a:ln cap="flat" cmpd="sng" w="76200">
            <a:solidFill>
              <a:schemeClr val="lt1"/>
            </a:solidFill>
            <a:prstDash val="solid"/>
            <a:round/>
            <a:headEnd len="sm" w="sm" type="none"/>
            <a:tailEnd len="sm" w="sm" type="none"/>
          </a:ln>
        </p:spPr>
      </p:cxnSp>
      <p:cxnSp>
        <p:nvCxnSpPr>
          <p:cNvPr id="394" name="Google Shape;394;g210a93f1180_0_122"/>
          <p:cNvCxnSpPr/>
          <p:nvPr/>
        </p:nvCxnSpPr>
        <p:spPr>
          <a:xfrm flipH="1" rot="10800000">
            <a:off x="1859525" y="1618050"/>
            <a:ext cx="3628500" cy="2795100"/>
          </a:xfrm>
          <a:prstGeom prst="straightConnector1">
            <a:avLst/>
          </a:prstGeom>
          <a:noFill/>
          <a:ln cap="flat" cmpd="sng" w="76200">
            <a:solidFill>
              <a:schemeClr val="lt1"/>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069f954fe3_0_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400" name="Google Shape;400;g2069f954fe3_0_4"/>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Review familiar Scratch blocks and Computer Science (CS) vocabulary</a:t>
            </a:r>
            <a:endParaRPr/>
          </a:p>
          <a:p>
            <a:pPr indent="-342900" lvl="0" marL="457200" rtl="0" algn="l">
              <a:lnSpc>
                <a:spcPct val="115000"/>
              </a:lnSpc>
              <a:spcBef>
                <a:spcPts val="1000"/>
              </a:spcBef>
              <a:spcAft>
                <a:spcPts val="0"/>
              </a:spcAft>
              <a:buSzPts val="1800"/>
              <a:buChar char="❏"/>
            </a:pPr>
            <a:r>
              <a:rPr lang="en"/>
              <a:t>Identify the purpose and features of explanatory writing</a:t>
            </a:r>
            <a:endParaRPr/>
          </a:p>
          <a:p>
            <a:pPr indent="-342900" lvl="0" marL="457200" rtl="0" algn="l">
              <a:lnSpc>
                <a:spcPct val="115000"/>
              </a:lnSpc>
              <a:spcBef>
                <a:spcPts val="1000"/>
              </a:spcBef>
              <a:spcAft>
                <a:spcPts val="0"/>
              </a:spcAft>
              <a:buSzPts val="1800"/>
              <a:buChar char="❏"/>
            </a:pPr>
            <a:r>
              <a:rPr lang="en"/>
              <a:t>Write a recipe using First, Then, Next, Last, Finally transition words </a:t>
            </a:r>
            <a:endParaRPr/>
          </a:p>
          <a:p>
            <a:pPr indent="-342900" lvl="0" marL="457200" rtl="0" algn="l">
              <a:lnSpc>
                <a:spcPct val="115000"/>
              </a:lnSpc>
              <a:spcBef>
                <a:spcPts val="1000"/>
              </a:spcBef>
              <a:spcAft>
                <a:spcPts val="0"/>
              </a:spcAft>
              <a:buSzPts val="1800"/>
              <a:buChar char="❏"/>
            </a:pPr>
            <a:r>
              <a:rPr lang="en"/>
              <a:t>Add my writing to CoCo </a:t>
            </a:r>
            <a:endParaRPr/>
          </a:p>
          <a:p>
            <a:pPr indent="-342900" lvl="0" marL="457200" rtl="0" algn="l">
              <a:lnSpc>
                <a:spcPct val="115000"/>
              </a:lnSpc>
              <a:spcBef>
                <a:spcPts val="1000"/>
              </a:spcBef>
              <a:spcAft>
                <a:spcPts val="0"/>
              </a:spcAft>
              <a:buSzPts val="1800"/>
              <a:buChar char="❏"/>
            </a:pPr>
            <a:r>
              <a:rPr lang="en"/>
              <a:t>Begin planning my animation </a:t>
            </a:r>
            <a:endParaRPr/>
          </a:p>
        </p:txBody>
      </p:sp>
      <p:pic>
        <p:nvPicPr>
          <p:cNvPr id="401" name="Google Shape;401;g2069f954fe3_0_4"/>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05" name="Shape 405"/>
        <p:cNvGrpSpPr/>
        <p:nvPr/>
      </p:nvGrpSpPr>
      <p:grpSpPr>
        <a:xfrm>
          <a:off x="0" y="0"/>
          <a:ext cx="0" cy="0"/>
          <a:chOff x="0" y="0"/>
          <a:chExt cx="0" cy="0"/>
        </a:xfrm>
      </p:grpSpPr>
      <p:sp>
        <p:nvSpPr>
          <p:cNvPr id="406" name="Google Shape;406;g20391fc2a26_1_82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Coco helps us plan our writing &amp; our code</a:t>
            </a:r>
            <a:endParaRPr>
              <a:latin typeface="Bebas Neue"/>
              <a:ea typeface="Bebas Neue"/>
              <a:cs typeface="Bebas Neue"/>
              <a:sym typeface="Bebas Neue"/>
            </a:endParaRPr>
          </a:p>
        </p:txBody>
      </p:sp>
      <p:pic>
        <p:nvPicPr>
          <p:cNvPr id="407" name="Google Shape;407;g20391fc2a26_1_828"/>
          <p:cNvPicPr preferRelativeResize="0"/>
          <p:nvPr/>
        </p:nvPicPr>
        <p:blipFill rotWithShape="1">
          <a:blip r:embed="rId3">
            <a:alphaModFix/>
          </a:blip>
          <a:srcRect b="0" l="0" r="0" t="0"/>
          <a:stretch/>
        </p:blipFill>
        <p:spPr>
          <a:xfrm>
            <a:off x="6326450" y="152400"/>
            <a:ext cx="2409673"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20391fc2a26_1_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74" name="Google Shape;74;g20391fc2a26_1_9"/>
          <p:cNvSpPr txBox="1"/>
          <p:nvPr>
            <p:ph idx="1" type="body"/>
          </p:nvPr>
        </p:nvSpPr>
        <p:spPr>
          <a:xfrm>
            <a:off x="311700" y="876123"/>
            <a:ext cx="8458500" cy="10779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lnSpc>
                <a:spcPct val="115000"/>
              </a:lnSpc>
              <a:spcBef>
                <a:spcPts val="0"/>
              </a:spcBef>
              <a:spcAft>
                <a:spcPts val="0"/>
              </a:spcAft>
              <a:buSzPct val="128734"/>
              <a:buNone/>
            </a:pPr>
            <a:r>
              <a:rPr b="1" lang="en" sz="4350"/>
              <a:t>Summary: </a:t>
            </a:r>
            <a:endParaRPr b="1" sz="4350"/>
          </a:p>
          <a:p>
            <a:pPr indent="0" lvl="0" marL="0" rtl="0" algn="l">
              <a:lnSpc>
                <a:spcPct val="100000"/>
              </a:lnSpc>
              <a:spcBef>
                <a:spcPts val="0"/>
              </a:spcBef>
              <a:spcAft>
                <a:spcPts val="0"/>
              </a:spcAft>
              <a:buSzPct val="89314"/>
              <a:buNone/>
            </a:pPr>
            <a:r>
              <a:rPr lang="en" sz="2850"/>
              <a:t>Students will be introduced to explanatory writing. They will use CoCo to write an original recipe and begin planning how to animate their writing using Scratch. </a:t>
            </a:r>
            <a:endParaRPr/>
          </a:p>
        </p:txBody>
      </p:sp>
      <p:sp>
        <p:nvSpPr>
          <p:cNvPr id="75" name="Google Shape;75;g20391fc2a26_1_9"/>
          <p:cNvSpPr txBox="1"/>
          <p:nvPr/>
        </p:nvSpPr>
        <p:spPr>
          <a:xfrm>
            <a:off x="311700" y="2787619"/>
            <a:ext cx="42603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ELA Standards: </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a:t>
            </a:r>
            <a:endParaRPr b="0" i="0" sz="1400" u="none" cap="none" strike="noStrike">
              <a:solidFill>
                <a:srgbClr val="000000"/>
              </a:solidFill>
              <a:latin typeface="Proxima Nova"/>
              <a:ea typeface="Proxima Nova"/>
              <a:cs typeface="Proxima Nova"/>
              <a:sym typeface="Proxima Nova"/>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Proxima Nova"/>
                <a:ea typeface="Proxima Nova"/>
                <a:cs typeface="Proxima Nova"/>
                <a:sym typeface="Proxima Nova"/>
              </a:rPr>
              <a:t>Use organizational strategies to structure writing according to type</a:t>
            </a:r>
            <a:endParaRPr b="0" i="0" sz="1400" u="none" cap="none" strike="noStrike">
              <a:solidFill>
                <a:srgbClr val="000000"/>
              </a:solidFill>
              <a:latin typeface="Proxima Nova"/>
              <a:ea typeface="Proxima Nova"/>
              <a:cs typeface="Proxima Nova"/>
              <a:sym typeface="Proxima Nova"/>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Proxima Nova"/>
                <a:ea typeface="Proxima Nova"/>
                <a:cs typeface="Proxima Nova"/>
                <a:sym typeface="Proxima Nova"/>
              </a:rPr>
              <a:t>Use transition words to vary sentence structure</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76" name="Google Shape;76;g20391fc2a26_1_9"/>
          <p:cNvSpPr txBox="1"/>
          <p:nvPr/>
        </p:nvSpPr>
        <p:spPr>
          <a:xfrm>
            <a:off x="4499600" y="2772375"/>
            <a:ext cx="4260300" cy="198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CS Standards:</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a) using sequencing;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b) using events.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047c71e52f_0_6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is explanatory writing? </a:t>
            </a:r>
            <a:endParaRPr/>
          </a:p>
        </p:txBody>
      </p:sp>
      <p:sp>
        <p:nvSpPr>
          <p:cNvPr id="413" name="Google Shape;413;g2047c71e52f_0_6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sz="2000"/>
              <a:t>Explanatory writing:</a:t>
            </a:r>
            <a:endParaRPr sz="2000"/>
          </a:p>
          <a:p>
            <a:pPr indent="-355600" lvl="0" marL="457200" rtl="0" algn="l">
              <a:lnSpc>
                <a:spcPct val="115000"/>
              </a:lnSpc>
              <a:spcBef>
                <a:spcPts val="1200"/>
              </a:spcBef>
              <a:spcAft>
                <a:spcPts val="0"/>
              </a:spcAft>
              <a:buSzPts val="2000"/>
              <a:buChar char="●"/>
            </a:pPr>
            <a:r>
              <a:rPr b="1" lang="en" sz="2000"/>
              <a:t>Explains </a:t>
            </a:r>
            <a:r>
              <a:rPr lang="en" sz="2000"/>
              <a:t>something to someone or helps them understand how to do something. So it is important to provide many details! </a:t>
            </a:r>
            <a:endParaRPr sz="2000"/>
          </a:p>
          <a:p>
            <a:pPr indent="-355600" lvl="0" marL="457200" rtl="0" algn="l">
              <a:lnSpc>
                <a:spcPct val="115000"/>
              </a:lnSpc>
              <a:spcBef>
                <a:spcPts val="0"/>
              </a:spcBef>
              <a:spcAft>
                <a:spcPts val="0"/>
              </a:spcAft>
              <a:buSzPts val="2000"/>
              <a:buChar char="●"/>
            </a:pPr>
            <a:r>
              <a:rPr lang="en" sz="2000"/>
              <a:t>Is written in a specific order or </a:t>
            </a:r>
            <a:r>
              <a:rPr b="1" lang="en" sz="2000"/>
              <a:t>sequence</a:t>
            </a:r>
            <a:endParaRPr b="1" sz="2000"/>
          </a:p>
          <a:p>
            <a:pPr indent="-355600" lvl="1" marL="914400" rtl="0" algn="l">
              <a:lnSpc>
                <a:spcPct val="115000"/>
              </a:lnSpc>
              <a:spcBef>
                <a:spcPts val="0"/>
              </a:spcBef>
              <a:spcAft>
                <a:spcPts val="0"/>
              </a:spcAft>
              <a:buSzPts val="2000"/>
              <a:buChar char="○"/>
            </a:pPr>
            <a:r>
              <a:rPr lang="en" sz="2000"/>
              <a:t>A sequence is a set of things that follow each other in a particular order, where order matters! </a:t>
            </a:r>
            <a:endParaRPr sz="2000"/>
          </a:p>
          <a:p>
            <a:pPr indent="-355600" lvl="0" marL="457200" rtl="0" algn="l">
              <a:lnSpc>
                <a:spcPct val="115000"/>
              </a:lnSpc>
              <a:spcBef>
                <a:spcPts val="0"/>
              </a:spcBef>
              <a:spcAft>
                <a:spcPts val="0"/>
              </a:spcAft>
              <a:buSzPts val="2000"/>
              <a:buChar char="●"/>
            </a:pPr>
            <a:r>
              <a:rPr lang="en" sz="2000"/>
              <a:t>Often uses sequencing words such as </a:t>
            </a:r>
            <a:r>
              <a:rPr b="1" lang="en" sz="2000"/>
              <a:t>first, next, then </a:t>
            </a:r>
            <a:r>
              <a:rPr lang="en" sz="2000"/>
              <a:t>and</a:t>
            </a:r>
            <a:r>
              <a:rPr b="1" lang="en" sz="2000"/>
              <a:t> last</a:t>
            </a:r>
            <a:r>
              <a:rPr lang="en" sz="2000"/>
              <a:t> to communicate the correct order of steps, also known as their sequence</a:t>
            </a:r>
            <a:endParaRPr sz="2000"/>
          </a:p>
          <a:p>
            <a:pPr indent="0" lvl="0" marL="0" rtl="0" algn="l">
              <a:lnSpc>
                <a:spcPct val="115000"/>
              </a:lnSpc>
              <a:spcBef>
                <a:spcPts val="1200"/>
              </a:spcBef>
              <a:spcAft>
                <a:spcPts val="120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xEl>
                                              <p:pRg end="0" st="0"/>
                                            </p:txEl>
                                          </p:spTgt>
                                        </p:tgtEl>
                                        <p:attrNameLst>
                                          <p:attrName>style.visibility</p:attrName>
                                        </p:attrNameLst>
                                      </p:cBhvr>
                                      <p:to>
                                        <p:strVal val="visible"/>
                                      </p:to>
                                    </p:set>
                                    <p:anim calcmode="lin" valueType="num">
                                      <p:cBhvr additive="base">
                                        <p:cTn dur="1400"/>
                                        <p:tgtEl>
                                          <p:spTgt spid="41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xEl>
                                              <p:pRg end="1" st="1"/>
                                            </p:txEl>
                                          </p:spTgt>
                                        </p:tgtEl>
                                        <p:attrNameLst>
                                          <p:attrName>style.visibility</p:attrName>
                                        </p:attrNameLst>
                                      </p:cBhvr>
                                      <p:to>
                                        <p:strVal val="visible"/>
                                      </p:to>
                                    </p:set>
                                    <p:anim calcmode="lin" valueType="num">
                                      <p:cBhvr additive="base">
                                        <p:cTn dur="1400"/>
                                        <p:tgtEl>
                                          <p:spTgt spid="41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xEl>
                                              <p:pRg end="2" st="2"/>
                                            </p:txEl>
                                          </p:spTgt>
                                        </p:tgtEl>
                                        <p:attrNameLst>
                                          <p:attrName>style.visibility</p:attrName>
                                        </p:attrNameLst>
                                      </p:cBhvr>
                                      <p:to>
                                        <p:strVal val="visible"/>
                                      </p:to>
                                    </p:set>
                                    <p:anim calcmode="lin" valueType="num">
                                      <p:cBhvr additive="base">
                                        <p:cTn dur="1400"/>
                                        <p:tgtEl>
                                          <p:spTgt spid="41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xEl>
                                              <p:pRg end="3" st="3"/>
                                            </p:txEl>
                                          </p:spTgt>
                                        </p:tgtEl>
                                        <p:attrNameLst>
                                          <p:attrName>style.visibility</p:attrName>
                                        </p:attrNameLst>
                                      </p:cBhvr>
                                      <p:to>
                                        <p:strVal val="visible"/>
                                      </p:to>
                                    </p:set>
                                    <p:anim calcmode="lin" valueType="num">
                                      <p:cBhvr additive="base">
                                        <p:cTn dur="1400"/>
                                        <p:tgtEl>
                                          <p:spTgt spid="41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xEl>
                                              <p:pRg end="4" st="4"/>
                                            </p:txEl>
                                          </p:spTgt>
                                        </p:tgtEl>
                                        <p:attrNameLst>
                                          <p:attrName>style.visibility</p:attrName>
                                        </p:attrNameLst>
                                      </p:cBhvr>
                                      <p:to>
                                        <p:strVal val="visible"/>
                                      </p:to>
                                    </p:set>
                                    <p:anim calcmode="lin" valueType="num">
                                      <p:cBhvr additive="base">
                                        <p:cTn dur="1400"/>
                                        <p:tgtEl>
                                          <p:spTgt spid="41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xEl>
                                              <p:pRg end="5" st="5"/>
                                            </p:txEl>
                                          </p:spTgt>
                                        </p:tgtEl>
                                        <p:attrNameLst>
                                          <p:attrName>style.visibility</p:attrName>
                                        </p:attrNameLst>
                                      </p:cBhvr>
                                      <p:to>
                                        <p:strVal val="visible"/>
                                      </p:to>
                                    </p:set>
                                    <p:anim calcmode="lin" valueType="num">
                                      <p:cBhvr additive="base">
                                        <p:cTn dur="1400"/>
                                        <p:tgtEl>
                                          <p:spTgt spid="413">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047c71e52f_0_73"/>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First</a:t>
            </a:r>
            <a:endParaRPr>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a:latin typeface="Bebas Neue"/>
                <a:ea typeface="Bebas Neue"/>
                <a:cs typeface="Bebas Neue"/>
                <a:sym typeface="Bebas Neue"/>
              </a:rPr>
              <a:t>Then</a:t>
            </a:r>
            <a:endParaRPr>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a:latin typeface="Bebas Neue"/>
                <a:ea typeface="Bebas Neue"/>
                <a:cs typeface="Bebas Neue"/>
                <a:sym typeface="Bebas Neue"/>
              </a:rPr>
              <a:t>Next</a:t>
            </a:r>
            <a:endParaRPr>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a:latin typeface="Bebas Neue"/>
                <a:ea typeface="Bebas Neue"/>
                <a:cs typeface="Bebas Neue"/>
                <a:sym typeface="Bebas Neue"/>
              </a:rPr>
              <a:t>Last</a:t>
            </a:r>
            <a:endParaRPr>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a:latin typeface="Bebas Neue"/>
                <a:ea typeface="Bebas Neue"/>
                <a:cs typeface="Bebas Neue"/>
                <a:sym typeface="Bebas Neue"/>
              </a:rPr>
              <a:t>Finally</a:t>
            </a:r>
            <a:endParaRPr>
              <a:latin typeface="Bebas Neue"/>
              <a:ea typeface="Bebas Neue"/>
              <a:cs typeface="Bebas Neue"/>
              <a:sym typeface="Bebas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047c71e52f_0_12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Can you think of other examples of explanatory writing? </a:t>
            </a:r>
            <a:endParaRPr/>
          </a:p>
        </p:txBody>
      </p:sp>
      <p:sp>
        <p:nvSpPr>
          <p:cNvPr id="424" name="Google Shape;424;g2047c71e52f_0_124"/>
          <p:cNvSpPr txBox="1"/>
          <p:nvPr>
            <p:ph idx="1" type="body"/>
          </p:nvPr>
        </p:nvSpPr>
        <p:spPr>
          <a:xfrm>
            <a:off x="311700" y="1152475"/>
            <a:ext cx="4694100" cy="37959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8107"/>
              <a:buNone/>
            </a:pPr>
            <a:r>
              <a:rPr lang="en"/>
              <a:t>We may wish to write about how to….</a:t>
            </a:r>
            <a:endParaRPr/>
          </a:p>
          <a:p>
            <a:pPr indent="-342899" lvl="0" marL="457200" rtl="0" algn="l">
              <a:lnSpc>
                <a:spcPct val="115000"/>
              </a:lnSpc>
              <a:spcBef>
                <a:spcPts val="1200"/>
              </a:spcBef>
              <a:spcAft>
                <a:spcPts val="0"/>
              </a:spcAft>
              <a:buSzPct val="108107"/>
              <a:buChar char="➢"/>
            </a:pPr>
            <a:r>
              <a:rPr lang="en"/>
              <a:t>Get somewhere (directions) </a:t>
            </a:r>
            <a:endParaRPr/>
          </a:p>
          <a:p>
            <a:pPr indent="-317498" lvl="1" marL="914400" rtl="0" algn="l">
              <a:lnSpc>
                <a:spcPct val="115000"/>
              </a:lnSpc>
              <a:spcBef>
                <a:spcPts val="0"/>
              </a:spcBef>
              <a:spcAft>
                <a:spcPts val="0"/>
              </a:spcAft>
              <a:buSzPct val="108107"/>
              <a:buChar char="○"/>
            </a:pPr>
            <a:r>
              <a:rPr lang="en"/>
              <a:t>To the cafeteria</a:t>
            </a:r>
            <a:endParaRPr/>
          </a:p>
          <a:p>
            <a:pPr indent="-317498" lvl="1" marL="914400" rtl="0" algn="l">
              <a:lnSpc>
                <a:spcPct val="115000"/>
              </a:lnSpc>
              <a:spcBef>
                <a:spcPts val="0"/>
              </a:spcBef>
              <a:spcAft>
                <a:spcPts val="0"/>
              </a:spcAft>
              <a:buSzPct val="108107"/>
              <a:buChar char="○"/>
            </a:pPr>
            <a:r>
              <a:rPr lang="en"/>
              <a:t>The park in your neighborhood</a:t>
            </a:r>
            <a:endParaRPr/>
          </a:p>
          <a:p>
            <a:pPr indent="-342899" lvl="0" marL="457200" rtl="0" algn="l">
              <a:lnSpc>
                <a:spcPct val="115000"/>
              </a:lnSpc>
              <a:spcBef>
                <a:spcPts val="0"/>
              </a:spcBef>
              <a:spcAft>
                <a:spcPts val="0"/>
              </a:spcAft>
              <a:buSzPct val="108107"/>
              <a:buChar char="➢"/>
            </a:pPr>
            <a:r>
              <a:rPr lang="en"/>
              <a:t>Do something (instructions) </a:t>
            </a:r>
            <a:endParaRPr/>
          </a:p>
          <a:p>
            <a:pPr indent="-317498" lvl="1" marL="914400" rtl="0" algn="l">
              <a:lnSpc>
                <a:spcPct val="115000"/>
              </a:lnSpc>
              <a:spcBef>
                <a:spcPts val="0"/>
              </a:spcBef>
              <a:spcAft>
                <a:spcPts val="0"/>
              </a:spcAft>
              <a:buSzPct val="108107"/>
              <a:buChar char="○"/>
            </a:pPr>
            <a:r>
              <a:rPr lang="en"/>
              <a:t>Build a fort in your living room</a:t>
            </a:r>
            <a:endParaRPr/>
          </a:p>
          <a:p>
            <a:pPr indent="-317498" lvl="1" marL="914400" rtl="0" algn="l">
              <a:lnSpc>
                <a:spcPct val="115000"/>
              </a:lnSpc>
              <a:spcBef>
                <a:spcPts val="0"/>
              </a:spcBef>
              <a:spcAft>
                <a:spcPts val="0"/>
              </a:spcAft>
              <a:buSzPct val="108107"/>
              <a:buChar char="○"/>
            </a:pPr>
            <a:r>
              <a:rPr lang="en"/>
              <a:t>Do a dance</a:t>
            </a:r>
            <a:endParaRPr/>
          </a:p>
          <a:p>
            <a:pPr indent="-317498" lvl="1" marL="914400" rtl="0" algn="l">
              <a:lnSpc>
                <a:spcPct val="115000"/>
              </a:lnSpc>
              <a:spcBef>
                <a:spcPts val="0"/>
              </a:spcBef>
              <a:spcAft>
                <a:spcPts val="0"/>
              </a:spcAft>
              <a:buSzPct val="108107"/>
              <a:buChar char="○"/>
            </a:pPr>
            <a:r>
              <a:rPr lang="en"/>
              <a:t>Shoot a basketball or kick a soccer ball</a:t>
            </a:r>
            <a:endParaRPr/>
          </a:p>
          <a:p>
            <a:pPr indent="-317498" lvl="1" marL="914400" rtl="0" algn="l">
              <a:lnSpc>
                <a:spcPct val="115000"/>
              </a:lnSpc>
              <a:spcBef>
                <a:spcPts val="0"/>
              </a:spcBef>
              <a:spcAft>
                <a:spcPts val="0"/>
              </a:spcAft>
              <a:buSzPct val="108107"/>
              <a:buChar char="○"/>
            </a:pPr>
            <a:r>
              <a:rPr lang="en"/>
              <a:t>Create a craft </a:t>
            </a:r>
            <a:endParaRPr/>
          </a:p>
          <a:p>
            <a:pPr indent="-342899" lvl="0" marL="457200" rtl="0" algn="l">
              <a:lnSpc>
                <a:spcPct val="115000"/>
              </a:lnSpc>
              <a:spcBef>
                <a:spcPts val="0"/>
              </a:spcBef>
              <a:spcAft>
                <a:spcPts val="0"/>
              </a:spcAft>
              <a:buSzPct val="108107"/>
              <a:buChar char="➢"/>
            </a:pPr>
            <a:r>
              <a:rPr lang="en"/>
              <a:t>Explain something </a:t>
            </a:r>
            <a:endParaRPr/>
          </a:p>
          <a:p>
            <a:pPr indent="-317498" lvl="1" marL="914400" rtl="0" algn="l">
              <a:lnSpc>
                <a:spcPct val="115000"/>
              </a:lnSpc>
              <a:spcBef>
                <a:spcPts val="0"/>
              </a:spcBef>
              <a:spcAft>
                <a:spcPts val="0"/>
              </a:spcAft>
              <a:buSzPct val="108107"/>
              <a:buChar char="○"/>
            </a:pPr>
            <a:r>
              <a:rPr lang="en"/>
              <a:t>How your family celebrates the holidays</a:t>
            </a:r>
            <a:endParaRPr/>
          </a:p>
          <a:p>
            <a:pPr indent="-317498" lvl="1" marL="914400" rtl="0" algn="l">
              <a:lnSpc>
                <a:spcPct val="115000"/>
              </a:lnSpc>
              <a:spcBef>
                <a:spcPts val="0"/>
              </a:spcBef>
              <a:spcAft>
                <a:spcPts val="0"/>
              </a:spcAft>
              <a:buSzPct val="108107"/>
              <a:buChar char="○"/>
            </a:pPr>
            <a:r>
              <a:rPr lang="en"/>
              <a:t>About someone important to you or someone famous</a:t>
            </a:r>
            <a:endParaRPr/>
          </a:p>
          <a:p>
            <a:pPr indent="-317498" lvl="1" marL="914400" rtl="0" algn="l">
              <a:lnSpc>
                <a:spcPct val="115000"/>
              </a:lnSpc>
              <a:spcBef>
                <a:spcPts val="0"/>
              </a:spcBef>
              <a:spcAft>
                <a:spcPts val="0"/>
              </a:spcAft>
              <a:buSzPct val="108107"/>
              <a:buChar char="○"/>
            </a:pPr>
            <a:r>
              <a:rPr lang="en"/>
              <a:t>How something happens, such as photosynthesis or the water cycle</a:t>
            </a:r>
            <a:endParaRPr/>
          </a:p>
        </p:txBody>
      </p:sp>
      <p:pic>
        <p:nvPicPr>
          <p:cNvPr id="425" name="Google Shape;425;g2047c71e52f_0_124"/>
          <p:cNvPicPr preferRelativeResize="0"/>
          <p:nvPr/>
        </p:nvPicPr>
        <p:blipFill rotWithShape="1">
          <a:blip r:embed="rId3">
            <a:alphaModFix/>
          </a:blip>
          <a:srcRect b="0" l="0" r="0" t="0"/>
          <a:stretch/>
        </p:blipFill>
        <p:spPr>
          <a:xfrm>
            <a:off x="5445249" y="998850"/>
            <a:ext cx="2511121" cy="1828566"/>
          </a:xfrm>
          <a:prstGeom prst="rect">
            <a:avLst/>
          </a:prstGeom>
          <a:noFill/>
          <a:ln>
            <a:noFill/>
          </a:ln>
        </p:spPr>
      </p:pic>
      <p:pic>
        <p:nvPicPr>
          <p:cNvPr id="426" name="Google Shape;426;g2047c71e52f_0_124"/>
          <p:cNvPicPr preferRelativeResize="0"/>
          <p:nvPr/>
        </p:nvPicPr>
        <p:blipFill rotWithShape="1">
          <a:blip r:embed="rId4">
            <a:alphaModFix/>
          </a:blip>
          <a:srcRect b="0" l="0" r="0" t="0"/>
          <a:stretch/>
        </p:blipFill>
        <p:spPr>
          <a:xfrm>
            <a:off x="5445253" y="3023062"/>
            <a:ext cx="2511121" cy="18285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How to write an explanatory text </a:t>
            </a:r>
            <a:endParaRPr/>
          </a:p>
        </p:txBody>
      </p:sp>
      <p:sp>
        <p:nvSpPr>
          <p:cNvPr id="432" name="Google Shape;432;p20"/>
          <p:cNvSpPr txBox="1"/>
          <p:nvPr>
            <p:ph idx="1" type="body"/>
          </p:nvPr>
        </p:nvSpPr>
        <p:spPr>
          <a:xfrm>
            <a:off x="311700" y="1152475"/>
            <a:ext cx="75069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rabicPeriod"/>
            </a:pPr>
            <a:r>
              <a:rPr b="1" lang="en"/>
              <a:t>Brainstorm:</a:t>
            </a:r>
            <a:r>
              <a:rPr lang="en"/>
              <a:t> What do you want to share? </a:t>
            </a:r>
            <a:endParaRPr/>
          </a:p>
          <a:p>
            <a:pPr indent="-342900" lvl="0" marL="457200" rtl="0" algn="l">
              <a:lnSpc>
                <a:spcPct val="115000"/>
              </a:lnSpc>
              <a:spcBef>
                <a:spcPts val="0"/>
              </a:spcBef>
              <a:spcAft>
                <a:spcPts val="0"/>
              </a:spcAft>
              <a:buSzPts val="1800"/>
              <a:buAutoNum type="arabicPeriod"/>
            </a:pPr>
            <a:r>
              <a:rPr b="1" lang="en"/>
              <a:t>Plan: </a:t>
            </a:r>
            <a:r>
              <a:rPr lang="en"/>
              <a:t>What does your reader need to know? How should you organize your information?</a:t>
            </a:r>
            <a:endParaRPr/>
          </a:p>
          <a:p>
            <a:pPr indent="-317500" lvl="1" marL="914400" rtl="0" algn="l">
              <a:lnSpc>
                <a:spcPct val="115000"/>
              </a:lnSpc>
              <a:spcBef>
                <a:spcPts val="0"/>
              </a:spcBef>
              <a:spcAft>
                <a:spcPts val="0"/>
              </a:spcAft>
              <a:buSzPts val="1400"/>
              <a:buAutoNum type="alphaLcPeriod"/>
            </a:pPr>
            <a:r>
              <a:rPr lang="en"/>
              <a:t>Graphic Organizers can help (Coco) </a:t>
            </a:r>
            <a:endParaRPr/>
          </a:p>
          <a:p>
            <a:pPr indent="-342900" lvl="0" marL="457200" rtl="0" algn="l">
              <a:lnSpc>
                <a:spcPct val="115000"/>
              </a:lnSpc>
              <a:spcBef>
                <a:spcPts val="0"/>
              </a:spcBef>
              <a:spcAft>
                <a:spcPts val="0"/>
              </a:spcAft>
              <a:buSzPts val="1800"/>
              <a:buAutoNum type="arabicPeriod"/>
            </a:pPr>
            <a:r>
              <a:rPr b="1" lang="en"/>
              <a:t>Write!</a:t>
            </a:r>
            <a:endParaRPr b="1"/>
          </a:p>
          <a:p>
            <a:pPr indent="-317500" lvl="1" marL="914400" rtl="0" algn="l">
              <a:lnSpc>
                <a:spcPct val="115000"/>
              </a:lnSpc>
              <a:spcBef>
                <a:spcPts val="0"/>
              </a:spcBef>
              <a:spcAft>
                <a:spcPts val="0"/>
              </a:spcAft>
              <a:buSzPts val="1400"/>
              <a:buAutoNum type="alphaLcPeriod"/>
            </a:pPr>
            <a:r>
              <a:rPr lang="en"/>
              <a:t>Be clear and specific</a:t>
            </a:r>
            <a:endParaRPr/>
          </a:p>
          <a:p>
            <a:pPr indent="-317500" lvl="1" marL="914400" rtl="0" algn="l">
              <a:lnSpc>
                <a:spcPct val="115000"/>
              </a:lnSpc>
              <a:spcBef>
                <a:spcPts val="0"/>
              </a:spcBef>
              <a:spcAft>
                <a:spcPts val="0"/>
              </a:spcAft>
              <a:buSzPts val="1400"/>
              <a:buAutoNum type="alphaLcPeriod"/>
            </a:pPr>
            <a:r>
              <a:rPr lang="en"/>
              <a:t>Use transition words</a:t>
            </a:r>
            <a:endParaRPr/>
          </a:p>
          <a:p>
            <a:pPr indent="-342900" lvl="0" marL="457200" rtl="0" algn="l">
              <a:lnSpc>
                <a:spcPct val="115000"/>
              </a:lnSpc>
              <a:spcBef>
                <a:spcPts val="0"/>
              </a:spcBef>
              <a:spcAft>
                <a:spcPts val="0"/>
              </a:spcAft>
              <a:buSzPts val="1800"/>
              <a:buAutoNum type="arabicPeriod"/>
            </a:pPr>
            <a:r>
              <a:rPr b="1" lang="en"/>
              <a:t>Debug and Edit</a:t>
            </a:r>
            <a:endParaRPr b="1"/>
          </a:p>
          <a:p>
            <a:pPr indent="-317500" lvl="1" marL="914400" rtl="0" algn="l">
              <a:lnSpc>
                <a:spcPct val="115000"/>
              </a:lnSpc>
              <a:spcBef>
                <a:spcPts val="0"/>
              </a:spcBef>
              <a:spcAft>
                <a:spcPts val="0"/>
              </a:spcAft>
              <a:buSzPts val="1400"/>
              <a:buAutoNum type="alphaLcPeriod"/>
            </a:pPr>
            <a:r>
              <a:rPr lang="en"/>
              <a:t>Look for mistakes or things that don’t make sense.</a:t>
            </a:r>
            <a:endParaRPr/>
          </a:p>
          <a:p>
            <a:pPr indent="-317500" lvl="1" marL="914400" rtl="0" algn="l">
              <a:lnSpc>
                <a:spcPct val="115000"/>
              </a:lnSpc>
              <a:spcBef>
                <a:spcPts val="0"/>
              </a:spcBef>
              <a:spcAft>
                <a:spcPts val="0"/>
              </a:spcAft>
              <a:buSzPts val="1400"/>
              <a:buAutoNum type="alphaLcPeriod"/>
            </a:pPr>
            <a:r>
              <a:rPr lang="en"/>
              <a:t>Fix your mistakes</a:t>
            </a:r>
            <a:endParaRPr/>
          </a:p>
        </p:txBody>
      </p:sp>
      <p:sp>
        <p:nvSpPr>
          <p:cNvPr id="433" name="Google Shape;433;p20"/>
          <p:cNvSpPr/>
          <p:nvPr/>
        </p:nvSpPr>
        <p:spPr>
          <a:xfrm>
            <a:off x="5132025" y="665900"/>
            <a:ext cx="1354800" cy="711900"/>
          </a:xfrm>
          <a:prstGeom prst="cloudCallout">
            <a:avLst>
              <a:gd fmla="val -20833" name="adj1"/>
              <a:gd fmla="val 625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4" name="Google Shape;434;p20"/>
          <p:cNvPicPr preferRelativeResize="0"/>
          <p:nvPr/>
        </p:nvPicPr>
        <p:blipFill rotWithShape="1">
          <a:blip r:embed="rId3">
            <a:alphaModFix/>
          </a:blip>
          <a:srcRect b="0" l="0" r="0" t="0"/>
          <a:stretch/>
        </p:blipFill>
        <p:spPr>
          <a:xfrm>
            <a:off x="4390875" y="2330650"/>
            <a:ext cx="1527201" cy="954150"/>
          </a:xfrm>
          <a:prstGeom prst="rect">
            <a:avLst/>
          </a:prstGeom>
          <a:noFill/>
          <a:ln>
            <a:noFill/>
          </a:ln>
        </p:spPr>
      </p:pic>
      <p:pic>
        <p:nvPicPr>
          <p:cNvPr id="435" name="Google Shape;435;p20"/>
          <p:cNvPicPr preferRelativeResize="0"/>
          <p:nvPr/>
        </p:nvPicPr>
        <p:blipFill rotWithShape="1">
          <a:blip r:embed="rId4">
            <a:alphaModFix/>
          </a:blip>
          <a:srcRect b="0" l="0" r="0" t="0"/>
          <a:stretch/>
        </p:blipFill>
        <p:spPr>
          <a:xfrm>
            <a:off x="7068950" y="865450"/>
            <a:ext cx="922950" cy="1853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CoCo is a graphic Organizer</a:t>
            </a:r>
            <a:endParaRPr/>
          </a:p>
        </p:txBody>
      </p:sp>
      <p:sp>
        <p:nvSpPr>
          <p:cNvPr id="441" name="Google Shape;441;p29"/>
          <p:cNvSpPr txBox="1"/>
          <p:nvPr>
            <p:ph idx="1" type="body"/>
          </p:nvPr>
        </p:nvSpPr>
        <p:spPr>
          <a:xfrm>
            <a:off x="311700" y="1152475"/>
            <a:ext cx="1848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en" sz="1500"/>
              <a:t>CoCo helps us organize our writing and plan out our animation in Scratch.</a:t>
            </a:r>
            <a:endParaRPr sz="1500"/>
          </a:p>
        </p:txBody>
      </p:sp>
      <p:pic>
        <p:nvPicPr>
          <p:cNvPr id="442" name="Google Shape;442;p29"/>
          <p:cNvPicPr preferRelativeResize="0"/>
          <p:nvPr/>
        </p:nvPicPr>
        <p:blipFill rotWithShape="1">
          <a:blip r:embed="rId3">
            <a:alphaModFix/>
          </a:blip>
          <a:srcRect b="0" l="0" r="0" t="0"/>
          <a:stretch/>
        </p:blipFill>
        <p:spPr>
          <a:xfrm>
            <a:off x="2431000" y="907749"/>
            <a:ext cx="2475900" cy="3905851"/>
          </a:xfrm>
          <a:prstGeom prst="rect">
            <a:avLst/>
          </a:prstGeom>
          <a:noFill/>
          <a:ln cap="flat" cmpd="sng" w="9525">
            <a:solidFill>
              <a:srgbClr val="000000"/>
            </a:solidFill>
            <a:prstDash val="solid"/>
            <a:round/>
            <a:headEnd len="sm" w="sm" type="none"/>
            <a:tailEnd len="sm" w="sm" type="none"/>
          </a:ln>
        </p:spPr>
      </p:pic>
      <p:pic>
        <p:nvPicPr>
          <p:cNvPr id="443" name="Google Shape;443;p29"/>
          <p:cNvPicPr preferRelativeResize="0"/>
          <p:nvPr/>
        </p:nvPicPr>
        <p:blipFill rotWithShape="1">
          <a:blip r:embed="rId4">
            <a:alphaModFix/>
          </a:blip>
          <a:srcRect b="0" l="0" r="0" t="0"/>
          <a:stretch/>
        </p:blipFill>
        <p:spPr>
          <a:xfrm>
            <a:off x="5123200" y="260963"/>
            <a:ext cx="3549900" cy="4621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13016b6e8e4_0_43"/>
          <p:cNvSpPr txBox="1"/>
          <p:nvPr>
            <p:ph type="title"/>
          </p:nvPr>
        </p:nvSpPr>
        <p:spPr>
          <a:xfrm>
            <a:off x="311700" y="210050"/>
            <a:ext cx="74691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Algorithms and Explanatory Writing</a:t>
            </a:r>
            <a:endParaRPr/>
          </a:p>
        </p:txBody>
      </p:sp>
      <p:sp>
        <p:nvSpPr>
          <p:cNvPr id="449" name="Google Shape;449;g13016b6e8e4_0_43"/>
          <p:cNvSpPr txBox="1"/>
          <p:nvPr>
            <p:ph idx="1" type="body"/>
          </p:nvPr>
        </p:nvSpPr>
        <p:spPr>
          <a:xfrm>
            <a:off x="311700" y="836350"/>
            <a:ext cx="4377300" cy="37326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Use the correct sequence</a:t>
            </a:r>
            <a:endParaRPr/>
          </a:p>
          <a:p>
            <a:pPr indent="-342900" lvl="0" marL="457200" rtl="0" algn="l">
              <a:lnSpc>
                <a:spcPct val="115000"/>
              </a:lnSpc>
              <a:spcBef>
                <a:spcPts val="0"/>
              </a:spcBef>
              <a:spcAft>
                <a:spcPts val="0"/>
              </a:spcAft>
              <a:buSzPts val="1800"/>
              <a:buChar char="●"/>
            </a:pPr>
            <a:r>
              <a:rPr lang="en"/>
              <a:t>Be clear and precise</a:t>
            </a:r>
            <a:endParaRPr/>
          </a:p>
        </p:txBody>
      </p:sp>
      <p:pic>
        <p:nvPicPr>
          <p:cNvPr id="450" name="Google Shape;450;g13016b6e8e4_0_43"/>
          <p:cNvPicPr preferRelativeResize="0"/>
          <p:nvPr/>
        </p:nvPicPr>
        <p:blipFill rotWithShape="1">
          <a:blip r:embed="rId3">
            <a:alphaModFix/>
          </a:blip>
          <a:srcRect b="0" l="0" r="0" t="0"/>
          <a:stretch/>
        </p:blipFill>
        <p:spPr>
          <a:xfrm>
            <a:off x="311700" y="1910325"/>
            <a:ext cx="1696350" cy="1696350"/>
          </a:xfrm>
          <a:prstGeom prst="rect">
            <a:avLst/>
          </a:prstGeom>
          <a:noFill/>
          <a:ln>
            <a:noFill/>
          </a:ln>
        </p:spPr>
      </p:pic>
      <p:pic>
        <p:nvPicPr>
          <p:cNvPr id="451" name="Google Shape;451;g13016b6e8e4_0_43"/>
          <p:cNvPicPr preferRelativeResize="0"/>
          <p:nvPr/>
        </p:nvPicPr>
        <p:blipFill rotWithShape="1">
          <a:blip r:embed="rId4">
            <a:alphaModFix/>
          </a:blip>
          <a:srcRect b="0" l="0" r="0" t="0"/>
          <a:stretch/>
        </p:blipFill>
        <p:spPr>
          <a:xfrm>
            <a:off x="1166375" y="3918950"/>
            <a:ext cx="2106763" cy="1224551"/>
          </a:xfrm>
          <a:prstGeom prst="rect">
            <a:avLst/>
          </a:prstGeom>
          <a:noFill/>
          <a:ln>
            <a:noFill/>
          </a:ln>
        </p:spPr>
      </p:pic>
      <p:sp>
        <p:nvSpPr>
          <p:cNvPr id="452" name="Google Shape;452;g13016b6e8e4_0_43"/>
          <p:cNvSpPr/>
          <p:nvPr/>
        </p:nvSpPr>
        <p:spPr>
          <a:xfrm rot="2991059">
            <a:off x="1829358" y="3319646"/>
            <a:ext cx="647200" cy="336372"/>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13016b6e8e4_0_43"/>
          <p:cNvSpPr txBox="1"/>
          <p:nvPr/>
        </p:nvSpPr>
        <p:spPr>
          <a:xfrm>
            <a:off x="1931475" y="2063400"/>
            <a:ext cx="6744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4"/>
                </a:solidFill>
                <a:latin typeface="Bebas Neue"/>
                <a:ea typeface="Bebas Neue"/>
                <a:cs typeface="Bebas Neue"/>
                <a:sym typeface="Bebas Neue"/>
              </a:rPr>
              <a:t>First</a:t>
            </a:r>
            <a:endParaRPr b="0" i="0" sz="2200" u="none" cap="none" strike="noStrike">
              <a:solidFill>
                <a:schemeClr val="accent4"/>
              </a:solidFill>
              <a:latin typeface="Bebas Neue"/>
              <a:ea typeface="Bebas Neue"/>
              <a:cs typeface="Bebas Neue"/>
              <a:sym typeface="Bebas Neue"/>
            </a:endParaRPr>
          </a:p>
        </p:txBody>
      </p:sp>
      <p:sp>
        <p:nvSpPr>
          <p:cNvPr id="454" name="Google Shape;454;g13016b6e8e4_0_43"/>
          <p:cNvSpPr txBox="1"/>
          <p:nvPr/>
        </p:nvSpPr>
        <p:spPr>
          <a:xfrm>
            <a:off x="2705800" y="3395750"/>
            <a:ext cx="6744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4"/>
                </a:solidFill>
                <a:latin typeface="Bebas Neue"/>
                <a:ea typeface="Bebas Neue"/>
                <a:cs typeface="Bebas Neue"/>
                <a:sym typeface="Bebas Neue"/>
              </a:rPr>
              <a:t>Next</a:t>
            </a:r>
            <a:endParaRPr b="0" i="0" sz="2200" u="none" cap="none" strike="noStrike">
              <a:solidFill>
                <a:schemeClr val="accent4"/>
              </a:solidFill>
              <a:latin typeface="Bebas Neue"/>
              <a:ea typeface="Bebas Neue"/>
              <a:cs typeface="Bebas Neue"/>
              <a:sym typeface="Bebas Neue"/>
            </a:endParaRPr>
          </a:p>
        </p:txBody>
      </p:sp>
      <p:sp>
        <p:nvSpPr>
          <p:cNvPr id="455" name="Google Shape;455;g13016b6e8e4_0_43"/>
          <p:cNvSpPr txBox="1"/>
          <p:nvPr>
            <p:ph idx="1" type="body"/>
          </p:nvPr>
        </p:nvSpPr>
        <p:spPr>
          <a:xfrm>
            <a:off x="5735950" y="994450"/>
            <a:ext cx="28947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Just like an </a:t>
            </a:r>
            <a:r>
              <a:rPr lang="en">
                <a:solidFill>
                  <a:schemeClr val="accent4"/>
                </a:solidFill>
              </a:rPr>
              <a:t>algorithm</a:t>
            </a:r>
            <a:r>
              <a:rPr lang="en"/>
              <a:t>, </a:t>
            </a:r>
            <a:r>
              <a:rPr lang="en">
                <a:solidFill>
                  <a:schemeClr val="accent5"/>
                </a:solidFill>
              </a:rPr>
              <a:t>explanatory writing</a:t>
            </a:r>
            <a:r>
              <a:rPr lang="en"/>
              <a:t> </a:t>
            </a:r>
            <a:r>
              <a:rPr b="1" lang="en"/>
              <a:t>explains</a:t>
            </a:r>
            <a:r>
              <a:rPr lang="en"/>
              <a:t> the steps or instructions for doing something.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Explanatory writing is also written in a specific order or sequence, just like an algorithm.</a:t>
            </a:r>
            <a:endParaRPr/>
          </a:p>
          <a:p>
            <a:pPr indent="0" lvl="0" marL="0" rtl="0" algn="l">
              <a:lnSpc>
                <a:spcPct val="115000"/>
              </a:lnSpc>
              <a:spcBef>
                <a:spcPts val="0"/>
              </a:spcBef>
              <a:spcAft>
                <a:spcPts val="0"/>
              </a:spcAft>
              <a:buSzPts val="1800"/>
              <a:buNone/>
            </a:pPr>
            <a:r>
              <a:t/>
            </a:r>
            <a:endParaRPr/>
          </a:p>
        </p:txBody>
      </p:sp>
      <p:pic>
        <p:nvPicPr>
          <p:cNvPr id="456" name="Google Shape;456;g13016b6e8e4_0_43"/>
          <p:cNvPicPr preferRelativeResize="0"/>
          <p:nvPr/>
        </p:nvPicPr>
        <p:blipFill rotWithShape="1">
          <a:blip r:embed="rId5">
            <a:alphaModFix/>
          </a:blip>
          <a:srcRect b="0" l="0" r="0" t="0"/>
          <a:stretch/>
        </p:blipFill>
        <p:spPr>
          <a:xfrm>
            <a:off x="3427372" y="1223697"/>
            <a:ext cx="1623525" cy="2552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2069f954fe3_0_1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462" name="Google Shape;462;g2069f954fe3_0_16"/>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Review familiar Scratch blocks and Computer Science (CS) vocabulary</a:t>
            </a:r>
            <a:endParaRPr/>
          </a:p>
          <a:p>
            <a:pPr indent="-342900" lvl="0" marL="457200" rtl="0" algn="l">
              <a:lnSpc>
                <a:spcPct val="115000"/>
              </a:lnSpc>
              <a:spcBef>
                <a:spcPts val="1000"/>
              </a:spcBef>
              <a:spcAft>
                <a:spcPts val="0"/>
              </a:spcAft>
              <a:buSzPts val="1800"/>
              <a:buChar char="✓"/>
            </a:pPr>
            <a:r>
              <a:rPr lang="en"/>
              <a:t>Identify the purpose, features, and process of explanatory writing</a:t>
            </a:r>
            <a:endParaRPr/>
          </a:p>
          <a:p>
            <a:pPr indent="-342900" lvl="0" marL="457200" rtl="0" algn="l">
              <a:lnSpc>
                <a:spcPct val="115000"/>
              </a:lnSpc>
              <a:spcBef>
                <a:spcPts val="1000"/>
              </a:spcBef>
              <a:spcAft>
                <a:spcPts val="0"/>
              </a:spcAft>
              <a:buSzPts val="1800"/>
              <a:buChar char="❏"/>
            </a:pPr>
            <a:r>
              <a:rPr lang="en"/>
              <a:t>Write a recipe using First, Then, Next, Last, Finally transition words </a:t>
            </a:r>
            <a:endParaRPr/>
          </a:p>
          <a:p>
            <a:pPr indent="-342900" lvl="0" marL="457200" rtl="0" algn="l">
              <a:lnSpc>
                <a:spcPct val="115000"/>
              </a:lnSpc>
              <a:spcBef>
                <a:spcPts val="1000"/>
              </a:spcBef>
              <a:spcAft>
                <a:spcPts val="0"/>
              </a:spcAft>
              <a:buSzPts val="1800"/>
              <a:buChar char="❏"/>
            </a:pPr>
            <a:r>
              <a:rPr lang="en"/>
              <a:t>Add my writing to CoCo </a:t>
            </a:r>
            <a:endParaRPr/>
          </a:p>
          <a:p>
            <a:pPr indent="-342900" lvl="0" marL="457200" rtl="0" algn="l">
              <a:lnSpc>
                <a:spcPct val="115000"/>
              </a:lnSpc>
              <a:spcBef>
                <a:spcPts val="1000"/>
              </a:spcBef>
              <a:spcAft>
                <a:spcPts val="0"/>
              </a:spcAft>
              <a:buSzPts val="1800"/>
              <a:buChar char="❏"/>
            </a:pPr>
            <a:r>
              <a:rPr lang="en"/>
              <a:t>Begin planning my animation in CoCo </a:t>
            </a:r>
            <a:endParaRPr/>
          </a:p>
          <a:p>
            <a:pPr indent="0" lvl="0" marL="0" rtl="0" algn="l">
              <a:lnSpc>
                <a:spcPct val="115000"/>
              </a:lnSpc>
              <a:spcBef>
                <a:spcPts val="1000"/>
              </a:spcBef>
              <a:spcAft>
                <a:spcPts val="1200"/>
              </a:spcAft>
              <a:buSzPts val="1800"/>
              <a:buNone/>
            </a:pPr>
            <a:r>
              <a:t/>
            </a:r>
            <a:endParaRPr/>
          </a:p>
        </p:txBody>
      </p:sp>
      <p:pic>
        <p:nvPicPr>
          <p:cNvPr id="463" name="Google Shape;463;g2069f954fe3_0_16"/>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20391fc2a26_1_765"/>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Independent practice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0391fc2a26_1_76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Independent practice </a:t>
            </a:r>
            <a:endParaRPr/>
          </a:p>
        </p:txBody>
      </p:sp>
      <p:sp>
        <p:nvSpPr>
          <p:cNvPr id="474" name="Google Shape;474;g20391fc2a26_1_769"/>
          <p:cNvSpPr txBox="1"/>
          <p:nvPr>
            <p:ph idx="1" type="body"/>
          </p:nvPr>
        </p:nvSpPr>
        <p:spPr>
          <a:xfrm>
            <a:off x="311700" y="1152475"/>
            <a:ext cx="56613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en"/>
              <a:t>Write a recipe for making a drink either by using the template provided by your teacher or directly in CoCo. </a:t>
            </a:r>
            <a:endParaRPr/>
          </a:p>
          <a:p>
            <a:pPr indent="0" lvl="0" marL="0" rtl="0" algn="l">
              <a:lnSpc>
                <a:spcPct val="115000"/>
              </a:lnSpc>
              <a:spcBef>
                <a:spcPts val="1200"/>
              </a:spcBef>
              <a:spcAft>
                <a:spcPts val="0"/>
              </a:spcAft>
              <a:buSzPts val="1800"/>
              <a:buNone/>
            </a:pPr>
            <a:r>
              <a:rPr lang="en"/>
              <a:t>You may choose to write about lemonade, Koolaid, or another drink of your choice!</a:t>
            </a:r>
            <a:endParaRPr/>
          </a:p>
          <a:p>
            <a:pPr indent="0" lvl="0" marL="0" rtl="0" algn="l">
              <a:lnSpc>
                <a:spcPct val="115000"/>
              </a:lnSpc>
              <a:spcBef>
                <a:spcPts val="1200"/>
              </a:spcBef>
              <a:spcAft>
                <a:spcPts val="0"/>
              </a:spcAft>
              <a:buSzPts val="1800"/>
              <a:buNone/>
            </a:pPr>
            <a:r>
              <a:rPr lang="en" u="sng">
                <a:solidFill>
                  <a:schemeClr val="hlink"/>
                </a:solidFill>
                <a:hlinkClick r:id="rId3"/>
              </a:rPr>
              <a:t>https://www.dropbox.com/scl/fi/qf1j67ajoq6tu0gacc460/Lemonade-or-Koolaid-recipe.docx.docx?dl=0&amp;rlkey=4vm66w2jppnter0oqmgmw8i2t</a:t>
            </a:r>
            <a:r>
              <a:rPr lang="en"/>
              <a:t> </a:t>
            </a:r>
            <a:endParaRPr/>
          </a:p>
          <a:p>
            <a:pPr indent="0" lvl="0" marL="0" rtl="0" algn="l">
              <a:lnSpc>
                <a:spcPct val="115000"/>
              </a:lnSpc>
              <a:spcBef>
                <a:spcPts val="1200"/>
              </a:spcBef>
              <a:spcAft>
                <a:spcPts val="0"/>
              </a:spcAft>
              <a:buSzPts val="1800"/>
              <a:buNone/>
            </a:pPr>
            <a:r>
              <a:t/>
            </a:r>
            <a:endParaRPr/>
          </a:p>
        </p:txBody>
      </p:sp>
      <p:pic>
        <p:nvPicPr>
          <p:cNvPr id="475" name="Google Shape;475;g20391fc2a26_1_769"/>
          <p:cNvPicPr preferRelativeResize="0"/>
          <p:nvPr/>
        </p:nvPicPr>
        <p:blipFill rotWithShape="1">
          <a:blip r:embed="rId4">
            <a:alphaModFix/>
          </a:blip>
          <a:srcRect b="8125" l="0" r="0" t="18474"/>
          <a:stretch/>
        </p:blipFill>
        <p:spPr>
          <a:xfrm>
            <a:off x="6333800" y="64525"/>
            <a:ext cx="2565600" cy="2783774"/>
          </a:xfrm>
          <a:prstGeom prst="rect">
            <a:avLst/>
          </a:prstGeom>
          <a:noFill/>
          <a:ln>
            <a:noFill/>
          </a:ln>
        </p:spPr>
      </p:pic>
      <p:pic>
        <p:nvPicPr>
          <p:cNvPr id="476" name="Google Shape;476;g20391fc2a26_1_769"/>
          <p:cNvPicPr preferRelativeResize="0"/>
          <p:nvPr/>
        </p:nvPicPr>
        <p:blipFill rotWithShape="1">
          <a:blip r:embed="rId5">
            <a:alphaModFix/>
          </a:blip>
          <a:srcRect b="0" l="0" r="0" t="48828"/>
          <a:stretch/>
        </p:blipFill>
        <p:spPr>
          <a:xfrm>
            <a:off x="6342900" y="2958900"/>
            <a:ext cx="2565600" cy="196928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0391fc2a26_1_86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Remember! </a:t>
            </a:r>
            <a:endParaRPr/>
          </a:p>
        </p:txBody>
      </p:sp>
      <p:sp>
        <p:nvSpPr>
          <p:cNvPr id="482" name="Google Shape;482;g20391fc2a26_1_865"/>
          <p:cNvSpPr txBox="1"/>
          <p:nvPr/>
        </p:nvSpPr>
        <p:spPr>
          <a:xfrm>
            <a:off x="311700" y="946125"/>
            <a:ext cx="8336100" cy="3989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600"/>
              <a:buFont typeface="Arial"/>
              <a:buNone/>
            </a:pPr>
            <a:r>
              <a:rPr b="0" i="0" lang="en" sz="2400" u="none" cap="none" strike="noStrike">
                <a:solidFill>
                  <a:srgbClr val="000000"/>
                </a:solidFill>
                <a:latin typeface="Proxima Nova"/>
                <a:ea typeface="Proxima Nova"/>
                <a:cs typeface="Proxima Nova"/>
                <a:sym typeface="Proxima Nova"/>
              </a:rPr>
              <a:t>Recipes are a type of </a:t>
            </a:r>
            <a:r>
              <a:rPr b="1" i="0" lang="en" sz="2400" u="none" cap="none" strike="noStrike">
                <a:solidFill>
                  <a:srgbClr val="000000"/>
                </a:solidFill>
                <a:latin typeface="Proxima Nova"/>
                <a:ea typeface="Proxima Nova"/>
                <a:cs typeface="Proxima Nova"/>
                <a:sym typeface="Proxima Nova"/>
              </a:rPr>
              <a:t>explanatory writing.</a:t>
            </a:r>
            <a:endParaRPr b="1" i="0" sz="24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1200"/>
              </a:spcBef>
              <a:spcAft>
                <a:spcPts val="0"/>
              </a:spcAft>
              <a:buClr>
                <a:srgbClr val="000000"/>
              </a:buClr>
              <a:buSzPts val="1600"/>
              <a:buFont typeface="Arial"/>
              <a:buNone/>
            </a:pPr>
            <a:r>
              <a:rPr b="0" i="0" lang="en" sz="2400" u="none" cap="none" strike="noStrike">
                <a:solidFill>
                  <a:srgbClr val="000000"/>
                </a:solidFill>
                <a:latin typeface="Proxima Nova"/>
                <a:ea typeface="Proxima Nova"/>
                <a:cs typeface="Proxima Nova"/>
                <a:sym typeface="Proxima Nova"/>
              </a:rPr>
              <a:t>Pay close attention to your transition words: </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120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First </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Then</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Next</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Last</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Finally</a:t>
            </a:r>
            <a:endParaRPr b="0" i="0" sz="24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1200"/>
              </a:spcBef>
              <a:spcAft>
                <a:spcPts val="0"/>
              </a:spcAft>
              <a:buClr>
                <a:srgbClr val="000000"/>
              </a:buClr>
              <a:buSzPts val="1600"/>
              <a:buFont typeface="Arial"/>
              <a:buNone/>
            </a:pPr>
            <a:r>
              <a:rPr b="0" i="0" lang="en" sz="2400" u="none" cap="none" strike="noStrike">
                <a:solidFill>
                  <a:srgbClr val="000000"/>
                </a:solidFill>
                <a:latin typeface="Proxima Nova"/>
                <a:ea typeface="Proxima Nova"/>
                <a:cs typeface="Proxima Nova"/>
                <a:sym typeface="Proxima Nova"/>
              </a:rPr>
              <a:t>Make sure your directions are in the correct </a:t>
            </a:r>
            <a:r>
              <a:rPr b="1" i="0" lang="en" sz="2400" u="none" cap="none" strike="noStrike">
                <a:solidFill>
                  <a:srgbClr val="000000"/>
                </a:solidFill>
                <a:latin typeface="Proxima Nova"/>
                <a:ea typeface="Proxima Nova"/>
                <a:cs typeface="Proxima Nova"/>
                <a:sym typeface="Proxima Nova"/>
              </a:rPr>
              <a:t>sequence. </a:t>
            </a:r>
            <a:endParaRPr b="1" i="0" sz="2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20391fc2a26_1_1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82" name="Google Shape;82;g20391fc2a26_1_16"/>
          <p:cNvSpPr txBox="1"/>
          <p:nvPr>
            <p:ph idx="1" type="body"/>
          </p:nvPr>
        </p:nvSpPr>
        <p:spPr>
          <a:xfrm>
            <a:off x="265200" y="1062450"/>
            <a:ext cx="4414800" cy="3652200"/>
          </a:xfrm>
          <a:prstGeom prst="rect">
            <a:avLst/>
          </a:prstGeom>
          <a:noFill/>
          <a:ln>
            <a:noFill/>
          </a:ln>
        </p:spPr>
        <p:txBody>
          <a:bodyPr anchorCtr="0" anchor="t" bIns="91425" lIns="91425" spcFirstLastPara="1" rIns="91425" wrap="square" tIns="91425">
            <a:normAutofit fontScale="77500" lnSpcReduction="20000"/>
          </a:bodyPr>
          <a:lstStyle/>
          <a:p>
            <a:pPr indent="-317182" lvl="0" marL="457200" rtl="0" algn="l">
              <a:lnSpc>
                <a:spcPct val="115000"/>
              </a:lnSpc>
              <a:spcBef>
                <a:spcPts val="0"/>
              </a:spcBef>
              <a:spcAft>
                <a:spcPts val="0"/>
              </a:spcAft>
              <a:buSzPct val="100000"/>
              <a:buChar char="●"/>
            </a:pPr>
            <a:r>
              <a:rPr lang="en"/>
              <a:t>Chromebook/Laptop</a:t>
            </a:r>
            <a:endParaRPr/>
          </a:p>
          <a:p>
            <a:pPr indent="-317182" lvl="0" marL="457200" rtl="0" algn="l">
              <a:lnSpc>
                <a:spcPct val="114999"/>
              </a:lnSpc>
              <a:spcBef>
                <a:spcPts val="0"/>
              </a:spcBef>
              <a:spcAft>
                <a:spcPts val="0"/>
              </a:spcAft>
              <a:buSzPct val="100000"/>
              <a:buChar char="●"/>
            </a:pPr>
            <a:r>
              <a:rPr lang="en"/>
              <a:t>Internet Access </a:t>
            </a:r>
            <a:endParaRPr/>
          </a:p>
          <a:p>
            <a:pPr indent="-317182" lvl="0" marL="457200" rtl="0" algn="l">
              <a:lnSpc>
                <a:spcPct val="114999"/>
              </a:lnSpc>
              <a:spcBef>
                <a:spcPts val="0"/>
              </a:spcBef>
              <a:spcAft>
                <a:spcPts val="0"/>
              </a:spcAft>
              <a:buSzPct val="100000"/>
              <a:buChar char="●"/>
            </a:pPr>
            <a:r>
              <a:rPr lang="en"/>
              <a:t>Scratch Offline Editor (app)</a:t>
            </a:r>
            <a:endParaRPr/>
          </a:p>
          <a:p>
            <a:pPr indent="-317182" lvl="0" marL="457200" rtl="0" algn="l">
              <a:lnSpc>
                <a:spcPct val="114999"/>
              </a:lnSpc>
              <a:spcBef>
                <a:spcPts val="0"/>
              </a:spcBef>
              <a:spcAft>
                <a:spcPts val="0"/>
              </a:spcAft>
              <a:buSzPct val="100000"/>
              <a:buChar char="●"/>
            </a:pPr>
            <a:r>
              <a:rPr lang="en"/>
              <a:t>Teacher slides  </a:t>
            </a:r>
            <a:endParaRPr/>
          </a:p>
          <a:p>
            <a:pPr indent="-317182" lvl="0" marL="457200" rtl="0" algn="l">
              <a:lnSpc>
                <a:spcPct val="115000"/>
              </a:lnSpc>
              <a:spcBef>
                <a:spcPts val="0"/>
              </a:spcBef>
              <a:spcAft>
                <a:spcPts val="0"/>
              </a:spcAft>
              <a:buSzPct val="100000"/>
              <a:buChar char="●"/>
            </a:pPr>
            <a:r>
              <a:rPr lang="en" u="sng">
                <a:solidFill>
                  <a:schemeClr val="accent5"/>
                </a:solidFill>
                <a:hlinkClick r:id="rId3">
                  <a:extLst>
                    <a:ext uri="{A12FA001-AC4F-418D-AE19-62706E023703}">
                      <ahyp:hlinkClr val="tx"/>
                    </a:ext>
                  </a:extLst>
                </a:hlinkClick>
              </a:rPr>
              <a:t>CoCo Link</a:t>
            </a:r>
            <a:r>
              <a:rPr lang="en"/>
              <a:t> </a:t>
            </a:r>
            <a:endParaRPr/>
          </a:p>
          <a:p>
            <a:pPr indent="-317182" lvl="0" marL="457200" rtl="0" algn="l">
              <a:lnSpc>
                <a:spcPct val="115000"/>
              </a:lnSpc>
              <a:spcBef>
                <a:spcPts val="0"/>
              </a:spcBef>
              <a:spcAft>
                <a:spcPts val="0"/>
              </a:spcAft>
              <a:buSzPct val="100000"/>
              <a:buChar char="●"/>
            </a:pPr>
            <a:r>
              <a:rPr lang="en"/>
              <a:t>Optional lemonade/Koolaid recipe graphic organizer: </a:t>
            </a:r>
            <a:r>
              <a:rPr lang="en" u="sng">
                <a:solidFill>
                  <a:schemeClr val="hlink"/>
                </a:solidFill>
                <a:hlinkClick r:id="rId4"/>
              </a:rPr>
              <a:t>https://www.dropbox.com/scl/fi/gr6kvzfrccgeu0zecfyuk/Lemonade-or-Koolaid-recipe.docx?dl=0&amp;rlkey=5sawf7zzyvoovr7p75qi79ka4</a:t>
            </a:r>
            <a:r>
              <a:rPr lang="en"/>
              <a:t> </a:t>
            </a:r>
            <a:endParaRPr/>
          </a:p>
          <a:p>
            <a:pPr indent="-317182" lvl="0" marL="457200" rtl="0" algn="l">
              <a:lnSpc>
                <a:spcPct val="115000"/>
              </a:lnSpc>
              <a:spcBef>
                <a:spcPts val="0"/>
              </a:spcBef>
              <a:spcAft>
                <a:spcPts val="0"/>
              </a:spcAft>
              <a:buSzPct val="100000"/>
              <a:buChar char="●"/>
            </a:pPr>
            <a:r>
              <a:rPr lang="en"/>
              <a:t>Hard copies of the Scratch storyboard/planning document: </a:t>
            </a:r>
            <a:r>
              <a:rPr lang="en" u="sng">
                <a:solidFill>
                  <a:schemeClr val="hlink"/>
                </a:solidFill>
                <a:hlinkClick r:id="rId5"/>
              </a:rPr>
              <a:t>https://www.dropbox.com/scl/fi/s22kuh51cngvm6b0s991d/Storyboard-for-Scratch-Animation.docx?dl=0&amp;rlkey=4oogl2vwb6mcixdpzed77wu8h</a:t>
            </a:r>
            <a:r>
              <a:rPr lang="en"/>
              <a:t> </a:t>
            </a:r>
            <a:endParaRPr/>
          </a:p>
          <a:p>
            <a:pPr indent="0" lvl="0" marL="457200" rtl="0" algn="l">
              <a:lnSpc>
                <a:spcPct val="114999"/>
              </a:lnSpc>
              <a:spcBef>
                <a:spcPts val="0"/>
              </a:spcBef>
              <a:spcAft>
                <a:spcPts val="0"/>
              </a:spcAft>
              <a:buSzPct val="129031"/>
              <a:buNone/>
            </a:pPr>
            <a:r>
              <a:t/>
            </a:r>
            <a:endParaRPr/>
          </a:p>
          <a:p>
            <a:pPr indent="0" lvl="0" marL="457200" rtl="0" algn="l">
              <a:lnSpc>
                <a:spcPct val="114999"/>
              </a:lnSpc>
              <a:spcBef>
                <a:spcPts val="0"/>
              </a:spcBef>
              <a:spcAft>
                <a:spcPts val="0"/>
              </a:spcAft>
              <a:buSzPct val="100000"/>
              <a:buNone/>
            </a:pPr>
            <a:r>
              <a:t/>
            </a:r>
            <a:endParaRPr u="sng">
              <a:solidFill>
                <a:schemeClr val="hlink"/>
              </a:solidFill>
              <a:hlinkClick r:id="rId6"/>
            </a:endParaRPr>
          </a:p>
        </p:txBody>
      </p:sp>
      <p:pic>
        <p:nvPicPr>
          <p:cNvPr descr="Laptop Computer Screen - Free vector graphic on Pixabay" id="83" name="Google Shape;83;g20391fc2a26_1_16"/>
          <p:cNvPicPr preferRelativeResize="0"/>
          <p:nvPr/>
        </p:nvPicPr>
        <p:blipFill rotWithShape="1">
          <a:blip r:embed="rId7">
            <a:alphaModFix/>
          </a:blip>
          <a:srcRect b="0" l="0" r="0" t="0"/>
          <a:stretch/>
        </p:blipFill>
        <p:spPr>
          <a:xfrm>
            <a:off x="4785400" y="3617700"/>
            <a:ext cx="1361999" cy="1463625"/>
          </a:xfrm>
          <a:prstGeom prst="rect">
            <a:avLst/>
          </a:prstGeom>
          <a:noFill/>
          <a:ln>
            <a:noFill/>
          </a:ln>
        </p:spPr>
      </p:pic>
      <p:pic>
        <p:nvPicPr>
          <p:cNvPr descr="Wifi Symbol Network - Free vector graphic on Pixabay" id="84" name="Google Shape;84;g20391fc2a26_1_16"/>
          <p:cNvPicPr preferRelativeResize="0"/>
          <p:nvPr/>
        </p:nvPicPr>
        <p:blipFill rotWithShape="1">
          <a:blip r:embed="rId8">
            <a:alphaModFix/>
          </a:blip>
          <a:srcRect b="0" l="0" r="0" t="0"/>
          <a:stretch/>
        </p:blipFill>
        <p:spPr>
          <a:xfrm>
            <a:off x="7272400" y="3270363"/>
            <a:ext cx="1656450" cy="1656450"/>
          </a:xfrm>
          <a:prstGeom prst="rect">
            <a:avLst/>
          </a:prstGeom>
          <a:noFill/>
          <a:ln>
            <a:noFill/>
          </a:ln>
        </p:spPr>
      </p:pic>
      <p:sp>
        <p:nvSpPr>
          <p:cNvPr id="85" name="Google Shape;85;g20391fc2a26_1_16"/>
          <p:cNvSpPr txBox="1"/>
          <p:nvPr/>
        </p:nvSpPr>
        <p:spPr>
          <a:xfrm>
            <a:off x="4973075" y="782750"/>
            <a:ext cx="3981600" cy="2339700"/>
          </a:xfrm>
          <a:prstGeom prst="rect">
            <a:avLst/>
          </a:prstGeom>
          <a:solidFill>
            <a:srgbClr val="FFAB40"/>
          </a:solidFill>
          <a:ln>
            <a:noFill/>
          </a:ln>
          <a:effectLst>
            <a:outerShdw blurRad="57150" rotWithShape="0" algn="bl" dir="5400000" dist="19050">
              <a:srgbClr val="000000">
                <a:alpha val="49411"/>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Reminder</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In this lesson, every student should be </a:t>
            </a:r>
            <a:r>
              <a:rPr b="1" i="0" lang="en" sz="1400" u="none" cap="none" strike="noStrike">
                <a:solidFill>
                  <a:srgbClr val="000000"/>
                </a:solidFill>
                <a:latin typeface="Proxima Nova"/>
                <a:ea typeface="Proxima Nova"/>
                <a:cs typeface="Proxima Nova"/>
                <a:sym typeface="Proxima Nova"/>
              </a:rPr>
              <a:t>assigned a story in CoCo</a:t>
            </a:r>
            <a:r>
              <a:rPr b="0" i="0" lang="en" sz="1400" u="none" cap="none" strike="noStrike">
                <a:solidFill>
                  <a:srgbClr val="000000"/>
                </a:solidFill>
                <a:latin typeface="Proxima Nova"/>
                <a:ea typeface="Proxima Nova"/>
                <a:cs typeface="Proxima Nova"/>
                <a:sym typeface="Proxima Nova"/>
              </a:rPr>
              <a:t> using </a:t>
            </a:r>
            <a:r>
              <a:rPr b="1" i="0" lang="en" sz="1400" u="none" cap="none" strike="noStrike">
                <a:solidFill>
                  <a:srgbClr val="000000"/>
                </a:solidFill>
                <a:latin typeface="Proxima Nova"/>
                <a:ea typeface="Proxima Nova"/>
                <a:cs typeface="Proxima Nova"/>
                <a:sym typeface="Proxima Nova"/>
              </a:rPr>
              <a:t>Level 4.</a:t>
            </a:r>
            <a:r>
              <a:rPr b="0" i="0" lang="en" sz="1400" u="none" cap="none" strike="noStrike">
                <a:solidFill>
                  <a:srgbClr val="000000"/>
                </a:solidFill>
                <a:latin typeface="Proxima Nova"/>
                <a:ea typeface="Proxima Nova"/>
                <a:cs typeface="Proxima Nova"/>
                <a:sym typeface="Proxima Nova"/>
              </a:rPr>
              <a:t>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story should be titled “</a:t>
            </a:r>
            <a:r>
              <a:rPr b="1" i="0" lang="en" sz="1400" u="none" cap="none" strike="noStrike">
                <a:solidFill>
                  <a:srgbClr val="000000"/>
                </a:solidFill>
                <a:latin typeface="Proxima Nova"/>
                <a:ea typeface="Proxima Nova"/>
                <a:cs typeface="Proxima Nova"/>
                <a:sym typeface="Proxima Nova"/>
              </a:rPr>
              <a:t>Lesson 3 Story.</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Each student should save their work using this naming strategy: “</a:t>
            </a:r>
            <a:r>
              <a:rPr b="1" i="0" lang="en" sz="1400" u="none" cap="none" strike="noStrike">
                <a:solidFill>
                  <a:srgbClr val="000000"/>
                </a:solidFill>
                <a:latin typeface="Proxima Nova"/>
                <a:ea typeface="Proxima Nova"/>
                <a:cs typeface="Proxima Nova"/>
                <a:sym typeface="Proxima Nova"/>
              </a:rPr>
              <a:t>Student Name + Lesson # + Descriptor”,</a:t>
            </a:r>
            <a:r>
              <a:rPr b="0" i="0" lang="en" sz="1400" u="none" cap="none" strike="noStrike">
                <a:solidFill>
                  <a:srgbClr val="000000"/>
                </a:solidFill>
                <a:latin typeface="Proxima Nova"/>
                <a:ea typeface="Proxima Nova"/>
                <a:cs typeface="Proxima Nova"/>
                <a:sym typeface="Proxima Nova"/>
              </a:rPr>
              <a:t> for example, “</a:t>
            </a:r>
            <a:r>
              <a:rPr b="1" i="0" lang="en" sz="1400" u="none" cap="none" strike="noStrike">
                <a:solidFill>
                  <a:srgbClr val="000000"/>
                </a:solidFill>
                <a:latin typeface="Proxima Nova"/>
                <a:ea typeface="Proxima Nova"/>
                <a:cs typeface="Proxima Nova"/>
                <a:sym typeface="Proxima Nova"/>
              </a:rPr>
              <a:t>Johnny Lesson 3 Story”</a:t>
            </a:r>
            <a:endParaRPr b="1" i="0" sz="1400" u="none" cap="none" strike="noStrike">
              <a:solidFill>
                <a:srgbClr val="000000"/>
              </a:solidFill>
              <a:latin typeface="Proxima Nova"/>
              <a:ea typeface="Proxima Nova"/>
              <a:cs typeface="Proxima Nova"/>
              <a:sym typeface="Proxima Nova"/>
            </a:endParaRPr>
          </a:p>
        </p:txBody>
      </p:sp>
      <p:pic>
        <p:nvPicPr>
          <p:cNvPr id="86" name="Google Shape;86;g20391fc2a26_1_16"/>
          <p:cNvPicPr preferRelativeResize="0"/>
          <p:nvPr/>
        </p:nvPicPr>
        <p:blipFill rotWithShape="1">
          <a:blip r:embed="rId9">
            <a:alphaModFix/>
          </a:blip>
          <a:srcRect b="0" l="0" r="0" t="0"/>
          <a:stretch/>
        </p:blipFill>
        <p:spPr>
          <a:xfrm>
            <a:off x="6277675" y="3171950"/>
            <a:ext cx="922950" cy="1853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069f954fe3_0_2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488" name="Google Shape;488;g2069f954fe3_0_22"/>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Review familiar Scratch blocks and Computer Science (CS) vocabulary</a:t>
            </a:r>
            <a:endParaRPr/>
          </a:p>
          <a:p>
            <a:pPr indent="-342900" lvl="0" marL="457200" rtl="0" algn="l">
              <a:lnSpc>
                <a:spcPct val="115000"/>
              </a:lnSpc>
              <a:spcBef>
                <a:spcPts val="1000"/>
              </a:spcBef>
              <a:spcAft>
                <a:spcPts val="0"/>
              </a:spcAft>
              <a:buSzPts val="1800"/>
              <a:buChar char="✓"/>
            </a:pPr>
            <a:r>
              <a:rPr lang="en"/>
              <a:t>Identify the purpose, features, and process of explanatory writing</a:t>
            </a:r>
            <a:endParaRPr/>
          </a:p>
          <a:p>
            <a:pPr indent="-342900" lvl="0" marL="457200" rtl="0" algn="l">
              <a:lnSpc>
                <a:spcPct val="115000"/>
              </a:lnSpc>
              <a:spcBef>
                <a:spcPts val="1000"/>
              </a:spcBef>
              <a:spcAft>
                <a:spcPts val="0"/>
              </a:spcAft>
              <a:buSzPts val="1800"/>
              <a:buChar char="✓"/>
            </a:pPr>
            <a:r>
              <a:rPr lang="en"/>
              <a:t>Write a recipe using First, Then, Next, Last, Finally transition words </a:t>
            </a:r>
            <a:endParaRPr/>
          </a:p>
          <a:p>
            <a:pPr indent="-342900" lvl="0" marL="457200" rtl="0" algn="l">
              <a:lnSpc>
                <a:spcPct val="115000"/>
              </a:lnSpc>
              <a:spcBef>
                <a:spcPts val="1000"/>
              </a:spcBef>
              <a:spcAft>
                <a:spcPts val="0"/>
              </a:spcAft>
              <a:buSzPts val="1800"/>
              <a:buChar char="❏"/>
            </a:pPr>
            <a:r>
              <a:rPr lang="en"/>
              <a:t>Add my writing to CoCo </a:t>
            </a:r>
            <a:endParaRPr/>
          </a:p>
          <a:p>
            <a:pPr indent="-342900" lvl="0" marL="457200" rtl="0" algn="l">
              <a:lnSpc>
                <a:spcPct val="115000"/>
              </a:lnSpc>
              <a:spcBef>
                <a:spcPts val="1000"/>
              </a:spcBef>
              <a:spcAft>
                <a:spcPts val="0"/>
              </a:spcAft>
              <a:buSzPts val="1800"/>
              <a:buChar char="❏"/>
            </a:pPr>
            <a:r>
              <a:rPr lang="en"/>
              <a:t>Begin planning my animation in CoCo </a:t>
            </a:r>
            <a:endParaRPr/>
          </a:p>
          <a:p>
            <a:pPr indent="0" lvl="0" marL="0" rtl="0" algn="l">
              <a:lnSpc>
                <a:spcPct val="115000"/>
              </a:lnSpc>
              <a:spcBef>
                <a:spcPts val="1000"/>
              </a:spcBef>
              <a:spcAft>
                <a:spcPts val="1200"/>
              </a:spcAft>
              <a:buSzPts val="1800"/>
              <a:buNone/>
            </a:pPr>
            <a:r>
              <a:t/>
            </a:r>
            <a:endParaRPr/>
          </a:p>
        </p:txBody>
      </p:sp>
      <p:pic>
        <p:nvPicPr>
          <p:cNvPr id="489" name="Google Shape;489;g2069f954fe3_0_22"/>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20391fc2a26_1_85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Add Your writing to coco</a:t>
            </a:r>
            <a:endParaRPr/>
          </a:p>
        </p:txBody>
      </p:sp>
      <p:pic>
        <p:nvPicPr>
          <p:cNvPr id="495" name="Google Shape;495;g20391fc2a26_1_857"/>
          <p:cNvPicPr preferRelativeResize="0"/>
          <p:nvPr/>
        </p:nvPicPr>
        <p:blipFill rotWithShape="1">
          <a:blip r:embed="rId3">
            <a:alphaModFix/>
          </a:blip>
          <a:srcRect b="0" l="0" r="0" t="0"/>
          <a:stretch/>
        </p:blipFill>
        <p:spPr>
          <a:xfrm>
            <a:off x="6654450" y="543775"/>
            <a:ext cx="1789518" cy="4055949"/>
          </a:xfrm>
          <a:prstGeom prst="rect">
            <a:avLst/>
          </a:prstGeom>
          <a:noFill/>
          <a:ln>
            <a:noFill/>
          </a:ln>
          <a:effectLst>
            <a:outerShdw blurRad="57150" rotWithShape="0" algn="bl" dir="5400000" dist="19050">
              <a:srgbClr val="000000">
                <a:alpha val="46666"/>
              </a:srgbClr>
            </a:outerShdw>
          </a:effectLst>
        </p:spPr>
      </p:pic>
      <p:pic>
        <p:nvPicPr>
          <p:cNvPr id="496" name="Google Shape;496;g20391fc2a26_1_857"/>
          <p:cNvPicPr preferRelativeResize="0"/>
          <p:nvPr/>
        </p:nvPicPr>
        <p:blipFill rotWithShape="1">
          <a:blip r:embed="rId4">
            <a:alphaModFix/>
          </a:blip>
          <a:srcRect b="0" l="0" r="0" t="0"/>
          <a:stretch/>
        </p:blipFill>
        <p:spPr>
          <a:xfrm>
            <a:off x="3005176" y="1080800"/>
            <a:ext cx="2472073" cy="3230074"/>
          </a:xfrm>
          <a:prstGeom prst="rect">
            <a:avLst/>
          </a:prstGeom>
          <a:noFill/>
          <a:ln>
            <a:noFill/>
          </a:ln>
          <a:effectLst>
            <a:outerShdw blurRad="57150" rotWithShape="0" algn="bl" dir="5400000" dist="19050">
              <a:srgbClr val="000000">
                <a:alpha val="46666"/>
              </a:srgbClr>
            </a:outerShdw>
          </a:effectLst>
        </p:spPr>
      </p:pic>
      <p:sp>
        <p:nvSpPr>
          <p:cNvPr id="497" name="Google Shape;497;g20391fc2a26_1_857"/>
          <p:cNvSpPr/>
          <p:nvPr/>
        </p:nvSpPr>
        <p:spPr>
          <a:xfrm>
            <a:off x="5565600" y="2396875"/>
            <a:ext cx="1000500" cy="392700"/>
          </a:xfrm>
          <a:prstGeom prst="rightArrow">
            <a:avLst>
              <a:gd fmla="val 50000" name="adj1"/>
              <a:gd fmla="val 50000" name="adj2"/>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g20391fc2a26_1_857"/>
          <p:cNvSpPr txBox="1"/>
          <p:nvPr/>
        </p:nvSpPr>
        <p:spPr>
          <a:xfrm>
            <a:off x="45825" y="1246150"/>
            <a:ext cx="3000000" cy="3158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Proxima Nova"/>
                <a:ea typeface="Proxima Nova"/>
                <a:cs typeface="Proxima Nova"/>
                <a:sym typeface="Proxima Nova"/>
              </a:rPr>
              <a:t>Steps: </a:t>
            </a:r>
            <a:endParaRPr b="0" i="0" sz="1600" u="none" cap="none" strike="noStrike">
              <a:solidFill>
                <a:srgbClr val="000000"/>
              </a:solidFill>
              <a:latin typeface="Proxima Nova"/>
              <a:ea typeface="Proxima Nova"/>
              <a:cs typeface="Proxima Nova"/>
              <a:sym typeface="Proxima Nova"/>
            </a:endParaRPr>
          </a:p>
          <a:p>
            <a:pPr indent="-330200" lvl="0" marL="457200" marR="0" rtl="0" algn="l">
              <a:lnSpc>
                <a:spcPct val="115000"/>
              </a:lnSpc>
              <a:spcBef>
                <a:spcPts val="1200"/>
              </a:spcBef>
              <a:spcAft>
                <a:spcPts val="0"/>
              </a:spcAft>
              <a:buClr>
                <a:srgbClr val="000000"/>
              </a:buClr>
              <a:buSzPts val="1600"/>
              <a:buFont typeface="Proxima Nova"/>
              <a:buAutoNum type="arabicPeriod"/>
            </a:pPr>
            <a:r>
              <a:rPr b="0" i="0" lang="en" sz="1600" u="none" cap="none" strike="noStrike">
                <a:solidFill>
                  <a:srgbClr val="000000"/>
                </a:solidFill>
                <a:latin typeface="Proxima Nova"/>
                <a:ea typeface="Proxima Nova"/>
                <a:cs typeface="Proxima Nova"/>
                <a:sym typeface="Proxima Nova"/>
              </a:rPr>
              <a:t>Log In to CoCo </a:t>
            </a:r>
            <a:endParaRPr b="0" i="0" sz="1600" u="none" cap="none" strike="noStrike">
              <a:solidFill>
                <a:srgbClr val="000000"/>
              </a:solidFill>
              <a:latin typeface="Proxima Nova"/>
              <a:ea typeface="Proxima Nova"/>
              <a:cs typeface="Proxima Nova"/>
              <a:sym typeface="Proxima Nova"/>
            </a:endParaRPr>
          </a:p>
          <a:p>
            <a:pPr indent="-330200" lvl="0" marL="457200" marR="0" rtl="0" algn="l">
              <a:lnSpc>
                <a:spcPct val="115000"/>
              </a:lnSpc>
              <a:spcBef>
                <a:spcPts val="0"/>
              </a:spcBef>
              <a:spcAft>
                <a:spcPts val="0"/>
              </a:spcAft>
              <a:buClr>
                <a:srgbClr val="000000"/>
              </a:buClr>
              <a:buSzPts val="1600"/>
              <a:buFont typeface="Proxima Nova"/>
              <a:buAutoNum type="arabicPeriod"/>
            </a:pPr>
            <a:r>
              <a:rPr b="0" i="0" lang="en" sz="1600" u="none" cap="none" strike="noStrike">
                <a:solidFill>
                  <a:srgbClr val="000000"/>
                </a:solidFill>
                <a:latin typeface="Proxima Nova"/>
                <a:ea typeface="Proxima Nova"/>
                <a:cs typeface="Proxima Nova"/>
                <a:sym typeface="Proxima Nova"/>
              </a:rPr>
              <a:t>Select “level 4” from the drop-down menu</a:t>
            </a:r>
            <a:endParaRPr b="0" i="0" sz="1600" u="none" cap="none" strike="noStrike">
              <a:solidFill>
                <a:srgbClr val="000000"/>
              </a:solidFill>
              <a:latin typeface="Proxima Nova"/>
              <a:ea typeface="Proxima Nova"/>
              <a:cs typeface="Proxima Nova"/>
              <a:sym typeface="Proxima Nova"/>
            </a:endParaRPr>
          </a:p>
          <a:p>
            <a:pPr indent="-330200" lvl="0" marL="457200" marR="0" rtl="0" algn="l">
              <a:lnSpc>
                <a:spcPct val="115000"/>
              </a:lnSpc>
              <a:spcBef>
                <a:spcPts val="0"/>
              </a:spcBef>
              <a:spcAft>
                <a:spcPts val="0"/>
              </a:spcAft>
              <a:buClr>
                <a:srgbClr val="000000"/>
              </a:buClr>
              <a:buSzPts val="1600"/>
              <a:buFont typeface="Proxima Nova"/>
              <a:buAutoNum type="arabicPeriod"/>
            </a:pPr>
            <a:r>
              <a:rPr b="0" i="0" lang="en" sz="1600" u="none" cap="none" strike="noStrike">
                <a:solidFill>
                  <a:srgbClr val="000000"/>
                </a:solidFill>
                <a:latin typeface="Proxima Nova"/>
                <a:ea typeface="Proxima Nova"/>
                <a:cs typeface="Proxima Nova"/>
                <a:sym typeface="Proxima Nova"/>
              </a:rPr>
              <a:t>Type your recipe into the text boxes provided under First, Then, Next, Last</a:t>
            </a:r>
            <a:endParaRPr b="0" i="0" sz="1600" u="none" cap="none" strike="noStrike">
              <a:solidFill>
                <a:srgbClr val="000000"/>
              </a:solidFill>
              <a:latin typeface="Proxima Nova"/>
              <a:ea typeface="Proxima Nova"/>
              <a:cs typeface="Proxima Nova"/>
              <a:sym typeface="Proxima Nova"/>
            </a:endParaRPr>
          </a:p>
          <a:p>
            <a:pPr indent="0" lvl="0" marL="457200" marR="0" rtl="0" algn="l">
              <a:lnSpc>
                <a:spcPct val="115000"/>
              </a:lnSpc>
              <a:spcBef>
                <a:spcPts val="1200"/>
              </a:spcBef>
              <a:spcAft>
                <a:spcPts val="0"/>
              </a:spcAft>
              <a:buClr>
                <a:srgbClr val="000000"/>
              </a:buClr>
              <a:buSzPts val="1600"/>
              <a:buFont typeface="Arial"/>
              <a:buNone/>
            </a:pPr>
            <a:r>
              <a:rPr b="0" i="0" lang="en" sz="1600" u="none" cap="none" strike="noStrike">
                <a:solidFill>
                  <a:srgbClr val="000000"/>
                </a:solidFill>
                <a:latin typeface="Proxima Nova"/>
                <a:ea typeface="Proxima Nova"/>
                <a:cs typeface="Proxima Nova"/>
                <a:sym typeface="Proxima Nova"/>
              </a:rPr>
              <a:t> </a:t>
            </a:r>
            <a:endParaRPr b="0" i="0" sz="1600" u="none" cap="none" strike="noStrike">
              <a:solidFill>
                <a:srgbClr val="000000"/>
              </a:solidFill>
              <a:latin typeface="Proxima Nova"/>
              <a:ea typeface="Proxima Nova"/>
              <a:cs typeface="Proxima Nova"/>
              <a:sym typeface="Proxima Nova"/>
            </a:endParaRPr>
          </a:p>
          <a:p>
            <a:pPr indent="0" lvl="0" marL="457200" marR="0" rtl="0" algn="l">
              <a:lnSpc>
                <a:spcPct val="115000"/>
              </a:lnSpc>
              <a:spcBef>
                <a:spcPts val="1200"/>
              </a:spcBef>
              <a:spcAft>
                <a:spcPts val="1200"/>
              </a:spcAft>
              <a:buClr>
                <a:srgbClr val="000000"/>
              </a:buClr>
              <a:buSzPts val="1600"/>
              <a:buFont typeface="Arial"/>
              <a:buNone/>
            </a:pPr>
            <a:r>
              <a:t/>
            </a:r>
            <a:endParaRPr b="0" i="0" sz="16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g20817bfde80_0_5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Optional Videos </a:t>
            </a:r>
            <a:endParaRPr/>
          </a:p>
        </p:txBody>
      </p:sp>
      <p:sp>
        <p:nvSpPr>
          <p:cNvPr id="504" name="Google Shape;504;g20817bfde80_0_59"/>
          <p:cNvSpPr txBox="1"/>
          <p:nvPr>
            <p:ph idx="1" type="body"/>
          </p:nvPr>
        </p:nvSpPr>
        <p:spPr>
          <a:xfrm>
            <a:off x="311700" y="1152475"/>
            <a:ext cx="41583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Overview of CoCo level 4: </a:t>
            </a:r>
            <a:r>
              <a:rPr lang="en" u="sng">
                <a:solidFill>
                  <a:schemeClr val="hlink"/>
                </a:solidFill>
                <a:hlinkClick r:id="rId3"/>
              </a:rPr>
              <a:t>https://www.dropbox.com/s/2lsly3hgelvw3hg/Review%20of%20level%204.webm?dl=0</a:t>
            </a:r>
            <a:r>
              <a:rPr lang="en"/>
              <a:t>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Adding our text to CoCo: </a:t>
            </a:r>
            <a:r>
              <a:rPr lang="en" u="sng">
                <a:solidFill>
                  <a:schemeClr val="hlink"/>
                </a:solidFill>
                <a:hlinkClick r:id="rId4"/>
              </a:rPr>
              <a:t>https://www.dropbox.com/s/h0yeiv8ckvghmjk/Adding%20Our%20Text%20to%20Coco.webm?dl=0</a:t>
            </a:r>
            <a:r>
              <a:rPr lang="en"/>
              <a:t>   </a:t>
            </a:r>
            <a:endParaRPr/>
          </a:p>
        </p:txBody>
      </p:sp>
      <p:pic>
        <p:nvPicPr>
          <p:cNvPr id="505" name="Google Shape;505;g20817bfde80_0_59"/>
          <p:cNvPicPr preferRelativeResize="0"/>
          <p:nvPr/>
        </p:nvPicPr>
        <p:blipFill rotWithShape="1">
          <a:blip r:embed="rId5">
            <a:alphaModFix/>
          </a:blip>
          <a:srcRect b="0" l="0" r="0" t="0"/>
          <a:stretch/>
        </p:blipFill>
        <p:spPr>
          <a:xfrm>
            <a:off x="4470001" y="575931"/>
            <a:ext cx="4286825" cy="373986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20391fc2a26_1_870"/>
          <p:cNvSpPr txBox="1"/>
          <p:nvPr>
            <p:ph type="title"/>
          </p:nvPr>
        </p:nvSpPr>
        <p:spPr>
          <a:xfrm>
            <a:off x="379150" y="17533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Pause here and Add your Writing to Coco</a:t>
            </a:r>
            <a:endParaRPr sz="4800">
              <a:latin typeface="Bebas Neue"/>
              <a:ea typeface="Bebas Neue"/>
              <a:cs typeface="Bebas Neue"/>
              <a:sym typeface="Bebas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210a93f1180_0_13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Instructions</a:t>
            </a:r>
            <a:endParaRPr/>
          </a:p>
        </p:txBody>
      </p:sp>
      <p:sp>
        <p:nvSpPr>
          <p:cNvPr id="516" name="Google Shape;516;g210a93f1180_0_138"/>
          <p:cNvSpPr txBox="1"/>
          <p:nvPr>
            <p:ph idx="1" type="body"/>
          </p:nvPr>
        </p:nvSpPr>
        <p:spPr>
          <a:xfrm>
            <a:off x="311700" y="1152475"/>
            <a:ext cx="4481700" cy="3416400"/>
          </a:xfrm>
          <a:prstGeom prst="rect">
            <a:avLst/>
          </a:prstGeom>
          <a:noFill/>
          <a:ln>
            <a:noFill/>
          </a:ln>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Char char="✅"/>
            </a:pPr>
            <a:r>
              <a:rPr lang="en" sz="2200"/>
              <a:t>Add your writing to CoCo column 1</a:t>
            </a:r>
            <a:endParaRPr sz="2200"/>
          </a:p>
          <a:p>
            <a:pPr indent="0" lvl="0" marL="457200" rtl="0" algn="l">
              <a:lnSpc>
                <a:spcPct val="115000"/>
              </a:lnSpc>
              <a:spcBef>
                <a:spcPts val="0"/>
              </a:spcBef>
              <a:spcAft>
                <a:spcPts val="0"/>
              </a:spcAft>
              <a:buSzPts val="1800"/>
              <a:buNone/>
            </a:pPr>
            <a:r>
              <a:t/>
            </a:r>
            <a:endParaRPr sz="2200"/>
          </a:p>
          <a:p>
            <a:pPr indent="-368300" lvl="0" marL="457200" rtl="0" algn="l">
              <a:lnSpc>
                <a:spcPct val="115000"/>
              </a:lnSpc>
              <a:spcBef>
                <a:spcPts val="0"/>
              </a:spcBef>
              <a:spcAft>
                <a:spcPts val="0"/>
              </a:spcAft>
              <a:buSzPts val="2200"/>
              <a:buChar char="❏"/>
            </a:pPr>
            <a:r>
              <a:rPr lang="en" sz="2200"/>
              <a:t>Plan your animation </a:t>
            </a:r>
            <a:endParaRPr sz="2200"/>
          </a:p>
          <a:p>
            <a:pPr indent="-368300" lvl="0" marL="457200" rtl="0" algn="l">
              <a:lnSpc>
                <a:spcPct val="115000"/>
              </a:lnSpc>
              <a:spcBef>
                <a:spcPts val="0"/>
              </a:spcBef>
              <a:spcAft>
                <a:spcPts val="0"/>
              </a:spcAft>
              <a:buSzPts val="2200"/>
              <a:buChar char="❏"/>
            </a:pPr>
            <a:r>
              <a:rPr lang="en" sz="2200"/>
              <a:t>Use CoCo to pick Scratch blocks for your animation</a:t>
            </a:r>
            <a:endParaRPr sz="2200"/>
          </a:p>
        </p:txBody>
      </p:sp>
      <p:pic>
        <p:nvPicPr>
          <p:cNvPr id="517" name="Google Shape;517;g210a93f1180_0_138"/>
          <p:cNvPicPr preferRelativeResize="0"/>
          <p:nvPr/>
        </p:nvPicPr>
        <p:blipFill rotWithShape="1">
          <a:blip r:embed="rId3">
            <a:alphaModFix/>
          </a:blip>
          <a:srcRect b="0" l="0" r="0" t="0"/>
          <a:stretch/>
        </p:blipFill>
        <p:spPr>
          <a:xfrm>
            <a:off x="6127450" y="210050"/>
            <a:ext cx="2019863" cy="4055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210a93f1180_0_144"/>
          <p:cNvSpPr txBox="1"/>
          <p:nvPr>
            <p:ph type="title"/>
          </p:nvPr>
        </p:nvSpPr>
        <p:spPr>
          <a:xfrm>
            <a:off x="278725" y="1858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5200"/>
              <a:t>PLan your animation </a:t>
            </a:r>
            <a:endParaRPr sz="5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g20391fc2a26_1_838"/>
          <p:cNvPicPr preferRelativeResize="0"/>
          <p:nvPr/>
        </p:nvPicPr>
        <p:blipFill rotWithShape="1">
          <a:blip r:embed="rId3">
            <a:alphaModFix/>
          </a:blip>
          <a:srcRect b="1554" l="2314" r="0" t="0"/>
          <a:stretch/>
        </p:blipFill>
        <p:spPr>
          <a:xfrm>
            <a:off x="268950" y="774375"/>
            <a:ext cx="8686473" cy="4171725"/>
          </a:xfrm>
          <a:prstGeom prst="rect">
            <a:avLst/>
          </a:prstGeom>
          <a:noFill/>
          <a:ln>
            <a:noFill/>
          </a:ln>
        </p:spPr>
      </p:pic>
      <p:sp>
        <p:nvSpPr>
          <p:cNvPr id="528" name="Google Shape;528;g20391fc2a26_1_838"/>
          <p:cNvSpPr txBox="1"/>
          <p:nvPr/>
        </p:nvSpPr>
        <p:spPr>
          <a:xfrm>
            <a:off x="5128025" y="3066100"/>
            <a:ext cx="3702300" cy="5541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Can write any kind of ordered story–not just recipes! </a:t>
            </a:r>
            <a:br>
              <a:rPr b="0" i="0" lang="en" sz="1200" u="none" cap="none" strike="noStrike">
                <a:solidFill>
                  <a:srgbClr val="000000"/>
                </a:solidFill>
                <a:latin typeface="Proxima Nova"/>
                <a:ea typeface="Proxima Nova"/>
                <a:cs typeface="Proxima Nova"/>
                <a:sym typeface="Proxima Nova"/>
              </a:rPr>
            </a:br>
            <a:r>
              <a:rPr b="0" i="0" lang="en" sz="1200" u="none" cap="none" strike="noStrike">
                <a:solidFill>
                  <a:srgbClr val="000000"/>
                </a:solidFill>
                <a:latin typeface="Proxima Nova"/>
                <a:ea typeface="Proxima Nova"/>
                <a:cs typeface="Proxima Nova"/>
                <a:sym typeface="Proxima Nova"/>
              </a:rPr>
              <a:t>Many Scratch block options!</a:t>
            </a:r>
            <a:endParaRPr b="0" i="0" sz="1200" u="none" cap="none" strike="noStrike">
              <a:solidFill>
                <a:srgbClr val="000000"/>
              </a:solidFill>
              <a:latin typeface="Proxima Nova"/>
              <a:ea typeface="Proxima Nova"/>
              <a:cs typeface="Proxima Nova"/>
              <a:sym typeface="Proxima Nova"/>
            </a:endParaRPr>
          </a:p>
        </p:txBody>
      </p:sp>
      <p:sp>
        <p:nvSpPr>
          <p:cNvPr id="529" name="Google Shape;529;g20391fc2a26_1_838"/>
          <p:cNvSpPr txBox="1"/>
          <p:nvPr>
            <p:ph type="title"/>
          </p:nvPr>
        </p:nvSpPr>
        <p:spPr>
          <a:xfrm>
            <a:off x="355775" y="408700"/>
            <a:ext cx="7595100" cy="26574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04"/>
              <a:buNone/>
            </a:pPr>
            <a:r>
              <a:rPr lang="en">
                <a:latin typeface="Bebas Neue"/>
                <a:ea typeface="Bebas Neue"/>
                <a:cs typeface="Bebas Neue"/>
                <a:sym typeface="Bebas Neue"/>
              </a:rPr>
              <a:t>Remember Coco’s four columns!</a:t>
            </a:r>
            <a:endParaRPr>
              <a:latin typeface="Bebas Neue"/>
              <a:ea typeface="Bebas Neue"/>
              <a:cs typeface="Bebas Neue"/>
              <a:sym typeface="Bebas Neue"/>
            </a:endParaRPr>
          </a:p>
          <a:p>
            <a:pPr indent="0" lvl="0" marL="0" rtl="0" algn="l">
              <a:lnSpc>
                <a:spcPct val="100000"/>
              </a:lnSpc>
              <a:spcBef>
                <a:spcPts val="0"/>
              </a:spcBef>
              <a:spcAft>
                <a:spcPts val="0"/>
              </a:spcAft>
              <a:buSzPct val="111104"/>
              <a:buNone/>
            </a:pPr>
            <a:r>
              <a:t/>
            </a:r>
            <a:endParaRPr>
              <a:latin typeface="Bebas Neue"/>
              <a:ea typeface="Bebas Neue"/>
              <a:cs typeface="Bebas Neue"/>
              <a:sym typeface="Bebas Neue"/>
            </a:endParaRPr>
          </a:p>
          <a:p>
            <a:pPr indent="0" lvl="0" marL="0" rtl="0" algn="l">
              <a:lnSpc>
                <a:spcPct val="100000"/>
              </a:lnSpc>
              <a:spcBef>
                <a:spcPts val="0"/>
              </a:spcBef>
              <a:spcAft>
                <a:spcPts val="0"/>
              </a:spcAft>
              <a:buSzPct val="111104"/>
              <a:buNone/>
            </a:pPr>
            <a:r>
              <a:t/>
            </a:r>
            <a:endParaRPr>
              <a:latin typeface="Bebas Neue"/>
              <a:ea typeface="Bebas Neue"/>
              <a:cs typeface="Bebas Neue"/>
              <a:sym typeface="Bebas Neue"/>
            </a:endParaRPr>
          </a:p>
          <a:p>
            <a:pPr indent="0" lvl="0" marL="0" rtl="0" algn="l">
              <a:lnSpc>
                <a:spcPct val="100000"/>
              </a:lnSpc>
              <a:spcBef>
                <a:spcPts val="0"/>
              </a:spcBef>
              <a:spcAft>
                <a:spcPts val="0"/>
              </a:spcAft>
              <a:buSzPct val="111104"/>
              <a:buNone/>
            </a:pPr>
            <a:r>
              <a:t/>
            </a:r>
            <a:endParaRPr>
              <a:latin typeface="Bebas Neue"/>
              <a:ea typeface="Bebas Neue"/>
              <a:cs typeface="Bebas Neue"/>
              <a:sym typeface="Bebas Neue"/>
            </a:endParaRPr>
          </a:p>
          <a:p>
            <a:pPr indent="0" lvl="0" marL="0" rtl="0" algn="l">
              <a:lnSpc>
                <a:spcPct val="100000"/>
              </a:lnSpc>
              <a:spcBef>
                <a:spcPts val="0"/>
              </a:spcBef>
              <a:spcAft>
                <a:spcPts val="0"/>
              </a:spcAft>
              <a:buSzPct val="111104"/>
              <a:buNone/>
            </a:pPr>
            <a:r>
              <a:t/>
            </a:r>
            <a:endParaRPr>
              <a:latin typeface="Bebas Neue"/>
              <a:ea typeface="Bebas Neue"/>
              <a:cs typeface="Bebas Neue"/>
              <a:sym typeface="Bebas Neue"/>
            </a:endParaRPr>
          </a:p>
        </p:txBody>
      </p:sp>
      <p:sp>
        <p:nvSpPr>
          <p:cNvPr id="530" name="Google Shape;530;g20391fc2a26_1_838"/>
          <p:cNvSpPr/>
          <p:nvPr/>
        </p:nvSpPr>
        <p:spPr>
          <a:xfrm rot="9445988">
            <a:off x="1519352" y="1174823"/>
            <a:ext cx="1472008" cy="383308"/>
          </a:xfrm>
          <a:prstGeom prst="rightArrow">
            <a:avLst>
              <a:gd fmla="val 50000" name="adj1"/>
              <a:gd fmla="val 50000" name="adj2"/>
            </a:avLst>
          </a:prstGeom>
          <a:solidFill>
            <a:schemeClr val="accent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g20391fc2a26_1_838"/>
          <p:cNvSpPr/>
          <p:nvPr/>
        </p:nvSpPr>
        <p:spPr>
          <a:xfrm rot="9445988">
            <a:off x="4909852" y="2142248"/>
            <a:ext cx="1472008" cy="383308"/>
          </a:xfrm>
          <a:prstGeom prst="rightArrow">
            <a:avLst>
              <a:gd fmla="val 50000" name="adj1"/>
              <a:gd fmla="val 50000" name="adj2"/>
            </a:avLst>
          </a:prstGeom>
          <a:solidFill>
            <a:schemeClr val="accent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20391fc2a26_1_838"/>
          <p:cNvSpPr txBox="1"/>
          <p:nvPr/>
        </p:nvSpPr>
        <p:spPr>
          <a:xfrm>
            <a:off x="5311900" y="1475500"/>
            <a:ext cx="3702300" cy="369300"/>
          </a:xfrm>
          <a:prstGeom prst="rect">
            <a:avLst/>
          </a:prstGeom>
          <a:solidFill>
            <a:srgbClr val="FFAB40"/>
          </a:solidFill>
          <a:ln cap="flat" cmpd="sng" w="38100">
            <a:solidFill>
              <a:srgbClr val="4285F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lang="en" sz="1200">
                <a:latin typeface="Proxima Nova"/>
                <a:ea typeface="Proxima Nova"/>
                <a:cs typeface="Proxima Nova"/>
                <a:sym typeface="Proxima Nova"/>
              </a:rPr>
              <a:t>Always include a topic sentence!</a:t>
            </a:r>
            <a:endParaRPr b="0" i="0" sz="1200" u="none" cap="none" strike="noStrike">
              <a:solidFill>
                <a:srgbClr val="000000"/>
              </a:solidFill>
              <a:latin typeface="Proxima Nova"/>
              <a:ea typeface="Proxima Nova"/>
              <a:cs typeface="Proxima Nova"/>
              <a:sym typeface="Proxima Nova"/>
            </a:endParaRPr>
          </a:p>
        </p:txBody>
      </p:sp>
      <p:sp>
        <p:nvSpPr>
          <p:cNvPr id="533" name="Google Shape;533;g20391fc2a26_1_838"/>
          <p:cNvSpPr/>
          <p:nvPr/>
        </p:nvSpPr>
        <p:spPr>
          <a:xfrm rot="-9108161">
            <a:off x="4481049" y="1334415"/>
            <a:ext cx="866649" cy="155965"/>
          </a:xfrm>
          <a:prstGeom prst="rightArrow">
            <a:avLst>
              <a:gd fmla="val 50000" name="adj1"/>
              <a:gd fmla="val 50000" name="adj2"/>
            </a:avLst>
          </a:prstGeom>
          <a:solidFill>
            <a:srgbClr val="1C3AA9"/>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g210a93f1180_0_14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How to use the </a:t>
            </a:r>
            <a:r>
              <a:rPr lang="en" u="sng">
                <a:solidFill>
                  <a:schemeClr val="hlink"/>
                </a:solidFill>
                <a:hlinkClick r:id="rId3"/>
              </a:rPr>
              <a:t>Planning Document</a:t>
            </a:r>
            <a:endParaRPr/>
          </a:p>
        </p:txBody>
      </p:sp>
      <p:sp>
        <p:nvSpPr>
          <p:cNvPr id="539" name="Google Shape;539;g210a93f1180_0_148"/>
          <p:cNvSpPr txBox="1"/>
          <p:nvPr>
            <p:ph idx="1" type="body"/>
          </p:nvPr>
        </p:nvSpPr>
        <p:spPr>
          <a:xfrm>
            <a:off x="311700" y="1152475"/>
            <a:ext cx="4125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sz="1200"/>
              <a:t>Instructions</a:t>
            </a:r>
            <a:endParaRPr b="1" sz="1200"/>
          </a:p>
          <a:p>
            <a:pPr indent="0" lvl="0" marL="0" rtl="0" algn="l">
              <a:lnSpc>
                <a:spcPct val="115000"/>
              </a:lnSpc>
              <a:spcBef>
                <a:spcPts val="0"/>
              </a:spcBef>
              <a:spcAft>
                <a:spcPts val="0"/>
              </a:spcAft>
              <a:buSzPts val="1800"/>
              <a:buNone/>
            </a:pPr>
            <a:r>
              <a:rPr lang="en" sz="1200"/>
              <a:t>Use this document to plan your Scratch animation. </a:t>
            </a:r>
            <a:endParaRPr sz="1200"/>
          </a:p>
          <a:p>
            <a:pPr indent="0" lvl="0" marL="0" rtl="0" algn="l">
              <a:lnSpc>
                <a:spcPct val="115000"/>
              </a:lnSpc>
              <a:spcBef>
                <a:spcPts val="0"/>
              </a:spcBef>
              <a:spcAft>
                <a:spcPts val="0"/>
              </a:spcAft>
              <a:buSzPts val="1800"/>
              <a:buNone/>
            </a:pPr>
            <a:r>
              <a:t/>
            </a:r>
            <a:endParaRPr sz="1200"/>
          </a:p>
          <a:p>
            <a:pPr indent="0" lvl="0" marL="0" rtl="0" algn="l">
              <a:lnSpc>
                <a:spcPct val="115000"/>
              </a:lnSpc>
              <a:spcBef>
                <a:spcPts val="0"/>
              </a:spcBef>
              <a:spcAft>
                <a:spcPts val="0"/>
              </a:spcAft>
              <a:buSzPts val="1800"/>
              <a:buNone/>
            </a:pPr>
            <a:r>
              <a:rPr lang="en" sz="1200"/>
              <a:t>In each box below, draw a picture of how you’d like to illustrate each part of the story you’ve written. </a:t>
            </a:r>
            <a:endParaRPr sz="1200"/>
          </a:p>
          <a:p>
            <a:pPr indent="0" lvl="0" marL="0" rtl="0" algn="l">
              <a:lnSpc>
                <a:spcPct val="115000"/>
              </a:lnSpc>
              <a:spcBef>
                <a:spcPts val="0"/>
              </a:spcBef>
              <a:spcAft>
                <a:spcPts val="0"/>
              </a:spcAft>
              <a:buSzPts val="1800"/>
              <a:buNone/>
            </a:pPr>
            <a:r>
              <a:t/>
            </a:r>
            <a:endParaRPr sz="1200"/>
          </a:p>
          <a:p>
            <a:pPr indent="0" lvl="0" marL="0" rtl="0" algn="l">
              <a:lnSpc>
                <a:spcPct val="115000"/>
              </a:lnSpc>
              <a:spcBef>
                <a:spcPts val="0"/>
              </a:spcBef>
              <a:spcAft>
                <a:spcPts val="0"/>
              </a:spcAft>
              <a:buSzPts val="1800"/>
              <a:buNone/>
            </a:pPr>
            <a:r>
              <a:rPr lang="en" sz="1200"/>
              <a:t>But remember: use only the Scratch blocks in CoCo. They are: </a:t>
            </a:r>
            <a:endParaRPr sz="1200"/>
          </a:p>
          <a:p>
            <a:pPr indent="-304800" lvl="0" marL="457200" rtl="0" algn="l">
              <a:lnSpc>
                <a:spcPct val="115000"/>
              </a:lnSpc>
              <a:spcBef>
                <a:spcPts val="0"/>
              </a:spcBef>
              <a:spcAft>
                <a:spcPts val="0"/>
              </a:spcAft>
              <a:buSzPts val="1200"/>
              <a:buChar char="●"/>
            </a:pPr>
            <a:r>
              <a:rPr lang="en" sz="1200"/>
              <a:t>Add or change a background</a:t>
            </a:r>
            <a:endParaRPr sz="1200"/>
          </a:p>
          <a:p>
            <a:pPr indent="-304800" lvl="0" marL="457200" rtl="0" algn="l">
              <a:lnSpc>
                <a:spcPct val="115000"/>
              </a:lnSpc>
              <a:spcBef>
                <a:spcPts val="0"/>
              </a:spcBef>
              <a:spcAft>
                <a:spcPts val="0"/>
              </a:spcAft>
              <a:buSzPts val="1200"/>
              <a:buChar char="●"/>
            </a:pPr>
            <a:r>
              <a:rPr lang="en" sz="1200"/>
              <a:t>Make my character/sprite talk </a:t>
            </a:r>
            <a:endParaRPr sz="1200"/>
          </a:p>
          <a:p>
            <a:pPr indent="-304800" lvl="0" marL="457200" rtl="0" algn="l">
              <a:lnSpc>
                <a:spcPct val="115000"/>
              </a:lnSpc>
              <a:spcBef>
                <a:spcPts val="0"/>
              </a:spcBef>
              <a:spcAft>
                <a:spcPts val="0"/>
              </a:spcAft>
              <a:buSzPts val="1200"/>
              <a:buChar char="●"/>
            </a:pPr>
            <a:r>
              <a:rPr lang="en" sz="1200"/>
              <a:t>Make my character think something </a:t>
            </a:r>
            <a:endParaRPr sz="1200"/>
          </a:p>
          <a:p>
            <a:pPr indent="-304800" lvl="0" marL="457200" rtl="0" algn="l">
              <a:lnSpc>
                <a:spcPct val="115000"/>
              </a:lnSpc>
              <a:spcBef>
                <a:spcPts val="0"/>
              </a:spcBef>
              <a:spcAft>
                <a:spcPts val="0"/>
              </a:spcAft>
              <a:buSzPts val="1200"/>
              <a:buChar char="●"/>
            </a:pPr>
            <a:r>
              <a:rPr lang="en" sz="1200"/>
              <a:t>Create a costume</a:t>
            </a:r>
            <a:endParaRPr sz="1200"/>
          </a:p>
          <a:p>
            <a:pPr indent="-304800" lvl="0" marL="457200" rtl="0" algn="l">
              <a:lnSpc>
                <a:spcPct val="115000"/>
              </a:lnSpc>
              <a:spcBef>
                <a:spcPts val="0"/>
              </a:spcBef>
              <a:spcAft>
                <a:spcPts val="0"/>
              </a:spcAft>
              <a:buSzPts val="1200"/>
              <a:buChar char="●"/>
            </a:pPr>
            <a:r>
              <a:rPr lang="en" sz="1200"/>
              <a:t>Switch a costume </a:t>
            </a:r>
            <a:endParaRPr sz="1200"/>
          </a:p>
          <a:p>
            <a:pPr indent="-304800" lvl="0" marL="457200" rtl="0" algn="l">
              <a:lnSpc>
                <a:spcPct val="115000"/>
              </a:lnSpc>
              <a:spcBef>
                <a:spcPts val="0"/>
              </a:spcBef>
              <a:spcAft>
                <a:spcPts val="0"/>
              </a:spcAft>
              <a:buSzPts val="1200"/>
              <a:buChar char="●"/>
            </a:pPr>
            <a:r>
              <a:rPr lang="en" sz="1200"/>
              <a:t>Move my object or character </a:t>
            </a:r>
            <a:endParaRPr sz="1200"/>
          </a:p>
          <a:p>
            <a:pPr indent="-304800" lvl="0" marL="457200" rtl="0" algn="l">
              <a:lnSpc>
                <a:spcPct val="115000"/>
              </a:lnSpc>
              <a:spcBef>
                <a:spcPts val="0"/>
              </a:spcBef>
              <a:spcAft>
                <a:spcPts val="0"/>
              </a:spcAft>
              <a:buSzPts val="1200"/>
              <a:buChar char="●"/>
            </a:pPr>
            <a:r>
              <a:rPr lang="en" sz="1200"/>
              <a:t>Turn my object or character and then move them </a:t>
            </a:r>
            <a:endParaRPr/>
          </a:p>
        </p:txBody>
      </p:sp>
      <p:pic>
        <p:nvPicPr>
          <p:cNvPr id="540" name="Google Shape;540;g210a93f1180_0_148"/>
          <p:cNvPicPr preferRelativeResize="0"/>
          <p:nvPr/>
        </p:nvPicPr>
        <p:blipFill rotWithShape="1">
          <a:blip r:embed="rId4">
            <a:alphaModFix/>
          </a:blip>
          <a:srcRect b="0" l="0" r="0" t="0"/>
          <a:stretch/>
        </p:blipFill>
        <p:spPr>
          <a:xfrm>
            <a:off x="4530275" y="1114238"/>
            <a:ext cx="4402503" cy="2915036"/>
          </a:xfrm>
          <a:prstGeom prst="rect">
            <a:avLst/>
          </a:prstGeom>
          <a:noFill/>
          <a:ln>
            <a:noFill/>
          </a:ln>
          <a:effectLst>
            <a:outerShdw blurRad="57150" rotWithShape="0" algn="bl" dir="5400000" dist="19050">
              <a:srgbClr val="000000">
                <a:alpha val="47843"/>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2069f954fe3_0_3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546" name="Google Shape;546;g2069f954fe3_0_34"/>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Review familiar Scratch blocks and Computer Science (CS) vocabulary</a:t>
            </a:r>
            <a:endParaRPr/>
          </a:p>
          <a:p>
            <a:pPr indent="-342900" lvl="0" marL="457200" rtl="0" algn="l">
              <a:lnSpc>
                <a:spcPct val="115000"/>
              </a:lnSpc>
              <a:spcBef>
                <a:spcPts val="1000"/>
              </a:spcBef>
              <a:spcAft>
                <a:spcPts val="0"/>
              </a:spcAft>
              <a:buSzPts val="1800"/>
              <a:buChar char="✓"/>
            </a:pPr>
            <a:r>
              <a:rPr lang="en"/>
              <a:t>Identify the purpose, features, and process of explanatory writing</a:t>
            </a:r>
            <a:endParaRPr/>
          </a:p>
          <a:p>
            <a:pPr indent="-342900" lvl="0" marL="457200" rtl="0" algn="l">
              <a:lnSpc>
                <a:spcPct val="115000"/>
              </a:lnSpc>
              <a:spcBef>
                <a:spcPts val="1000"/>
              </a:spcBef>
              <a:spcAft>
                <a:spcPts val="0"/>
              </a:spcAft>
              <a:buSzPts val="1800"/>
              <a:buChar char="✓"/>
            </a:pPr>
            <a:r>
              <a:rPr lang="en"/>
              <a:t>Write a recipe using First, Then, Next, Last, Finally transition words </a:t>
            </a:r>
            <a:endParaRPr/>
          </a:p>
          <a:p>
            <a:pPr indent="-342900" lvl="0" marL="457200" rtl="0" algn="l">
              <a:lnSpc>
                <a:spcPct val="115000"/>
              </a:lnSpc>
              <a:spcBef>
                <a:spcPts val="1000"/>
              </a:spcBef>
              <a:spcAft>
                <a:spcPts val="0"/>
              </a:spcAft>
              <a:buSzPts val="1800"/>
              <a:buChar char="✓"/>
            </a:pPr>
            <a:r>
              <a:rPr lang="en"/>
              <a:t>Add my writing to CoCo </a:t>
            </a:r>
            <a:endParaRPr/>
          </a:p>
          <a:p>
            <a:pPr indent="-342900" lvl="0" marL="457200" rtl="0" algn="l">
              <a:lnSpc>
                <a:spcPct val="115000"/>
              </a:lnSpc>
              <a:spcBef>
                <a:spcPts val="1000"/>
              </a:spcBef>
              <a:spcAft>
                <a:spcPts val="0"/>
              </a:spcAft>
              <a:buSzPts val="1800"/>
              <a:buChar char="✓"/>
            </a:pPr>
            <a:r>
              <a:rPr lang="en"/>
              <a:t>Begin planning my animation </a:t>
            </a:r>
            <a:endParaRPr/>
          </a:p>
          <a:p>
            <a:pPr indent="0" lvl="0" marL="0" rtl="0" algn="l">
              <a:lnSpc>
                <a:spcPct val="115000"/>
              </a:lnSpc>
              <a:spcBef>
                <a:spcPts val="1000"/>
              </a:spcBef>
              <a:spcAft>
                <a:spcPts val="1200"/>
              </a:spcAft>
              <a:buSzPts val="1800"/>
              <a:buNone/>
            </a:pPr>
            <a:r>
              <a:t/>
            </a:r>
            <a:endParaRPr/>
          </a:p>
        </p:txBody>
      </p:sp>
      <p:pic>
        <p:nvPicPr>
          <p:cNvPr id="547" name="Google Shape;547;g2069f954fe3_0_34"/>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2117ff2f4a5_0_0"/>
          <p:cNvSpPr txBox="1"/>
          <p:nvPr/>
        </p:nvSpPr>
        <p:spPr>
          <a:xfrm>
            <a:off x="342100" y="834725"/>
            <a:ext cx="85839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lt1"/>
                </a:solidFill>
                <a:latin typeface="Proxima Nova"/>
                <a:ea typeface="Proxima Nova"/>
                <a:cs typeface="Proxima Nova"/>
                <a:sym typeface="Proxima Nova"/>
              </a:rPr>
              <a:t>Computational thinking means</a:t>
            </a:r>
            <a:r>
              <a:rPr b="1" i="0" lang="en" sz="2200" u="none" cap="none" strike="noStrike">
                <a:solidFill>
                  <a:schemeClr val="lt1"/>
                </a:solidFill>
                <a:latin typeface="Proxima Nova"/>
                <a:ea typeface="Proxima Nova"/>
                <a:cs typeface="Proxima Nova"/>
                <a:sym typeface="Proxima Nova"/>
              </a:rPr>
              <a:t> “thinking like a computer scientist.” </a:t>
            </a:r>
            <a:endParaRPr b="1" i="0" sz="22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lt1"/>
                </a:solidFill>
                <a:latin typeface="Proxima Nova"/>
                <a:ea typeface="Proxima Nova"/>
                <a:cs typeface="Proxima Nova"/>
                <a:sym typeface="Proxima Nova"/>
              </a:rPr>
              <a:t>We’ve learned about these computational thinking skills: </a:t>
            </a:r>
            <a:endParaRPr b="0" i="0" sz="2200" u="none" cap="none" strike="noStrike">
              <a:solidFill>
                <a:schemeClr val="lt1"/>
              </a:solidFill>
              <a:latin typeface="Proxima Nova"/>
              <a:ea typeface="Proxima Nova"/>
              <a:cs typeface="Proxima Nova"/>
              <a:sym typeface="Proxima Nova"/>
            </a:endParaRPr>
          </a:p>
          <a:p>
            <a:pPr indent="-368300" lvl="0" marL="457200" marR="0" rtl="0" algn="l">
              <a:lnSpc>
                <a:spcPct val="100000"/>
              </a:lnSpc>
              <a:spcBef>
                <a:spcPts val="0"/>
              </a:spcBef>
              <a:spcAft>
                <a:spcPts val="0"/>
              </a:spcAft>
              <a:buClr>
                <a:schemeClr val="lt1"/>
              </a:buClr>
              <a:buSzPts val="2200"/>
              <a:buFont typeface="Proxima Nova"/>
              <a:buChar char="●"/>
            </a:pPr>
            <a:r>
              <a:rPr b="0" i="0" lang="en" sz="2200" u="none" cap="none" strike="noStrike">
                <a:solidFill>
                  <a:schemeClr val="lt1"/>
                </a:solidFill>
                <a:latin typeface="Proxima Nova"/>
                <a:ea typeface="Proxima Nova"/>
                <a:cs typeface="Proxima Nova"/>
                <a:sym typeface="Proxima Nova"/>
              </a:rPr>
              <a:t>Pattern recognition </a:t>
            </a:r>
            <a:endParaRPr b="0" i="0" sz="2200" u="none" cap="none" strike="noStrike">
              <a:solidFill>
                <a:schemeClr val="lt1"/>
              </a:solidFill>
              <a:latin typeface="Proxima Nova"/>
              <a:ea typeface="Proxima Nova"/>
              <a:cs typeface="Proxima Nova"/>
              <a:sym typeface="Proxima Nova"/>
            </a:endParaRPr>
          </a:p>
          <a:p>
            <a:pPr indent="-368300" lvl="0" marL="457200" marR="0" rtl="0" algn="l">
              <a:lnSpc>
                <a:spcPct val="100000"/>
              </a:lnSpc>
              <a:spcBef>
                <a:spcPts val="0"/>
              </a:spcBef>
              <a:spcAft>
                <a:spcPts val="0"/>
              </a:spcAft>
              <a:buClr>
                <a:schemeClr val="lt1"/>
              </a:buClr>
              <a:buSzPts val="2200"/>
              <a:buFont typeface="Proxima Nova"/>
              <a:buChar char="●"/>
            </a:pPr>
            <a:r>
              <a:rPr b="0" i="0" lang="en" sz="2200" u="none" cap="none" strike="noStrike">
                <a:solidFill>
                  <a:schemeClr val="lt1"/>
                </a:solidFill>
                <a:latin typeface="Proxima Nova"/>
                <a:ea typeface="Proxima Nova"/>
                <a:cs typeface="Proxima Nova"/>
                <a:sym typeface="Proxima Nova"/>
              </a:rPr>
              <a:t>Sequencing </a:t>
            </a:r>
            <a:endParaRPr b="0" i="0" sz="2200" u="none" cap="none" strike="noStrike">
              <a:solidFill>
                <a:schemeClr val="lt1"/>
              </a:solidFill>
              <a:latin typeface="Proxima Nova"/>
              <a:ea typeface="Proxima Nova"/>
              <a:cs typeface="Proxima Nova"/>
              <a:sym typeface="Proxima Nova"/>
            </a:endParaRPr>
          </a:p>
          <a:p>
            <a:pPr indent="-368300" lvl="0" marL="457200" marR="0" rtl="0" algn="l">
              <a:lnSpc>
                <a:spcPct val="100000"/>
              </a:lnSpc>
              <a:spcBef>
                <a:spcPts val="0"/>
              </a:spcBef>
              <a:spcAft>
                <a:spcPts val="0"/>
              </a:spcAft>
              <a:buClr>
                <a:schemeClr val="lt1"/>
              </a:buClr>
              <a:buSzPts val="2200"/>
              <a:buFont typeface="Proxima Nova"/>
              <a:buChar char="●"/>
            </a:pPr>
            <a:r>
              <a:rPr b="0" i="0" lang="en" sz="2200" u="none" cap="none" strike="noStrike">
                <a:solidFill>
                  <a:schemeClr val="lt1"/>
                </a:solidFill>
                <a:latin typeface="Proxima Nova"/>
                <a:ea typeface="Proxima Nova"/>
                <a:cs typeface="Proxima Nova"/>
                <a:sym typeface="Proxima Nova"/>
              </a:rPr>
              <a:t>Creating algorithms </a:t>
            </a:r>
            <a:endParaRPr b="0" i="0" sz="2200" u="none" cap="none" strike="noStrike">
              <a:solidFill>
                <a:schemeClr val="lt1"/>
              </a:solidFill>
              <a:latin typeface="Proxima Nova"/>
              <a:ea typeface="Proxima Nova"/>
              <a:cs typeface="Proxima Nova"/>
              <a:sym typeface="Proxima Nova"/>
            </a:endParaRPr>
          </a:p>
          <a:p>
            <a:pPr indent="-368300" lvl="0" marL="457200" marR="0" rtl="0" algn="l">
              <a:lnSpc>
                <a:spcPct val="100000"/>
              </a:lnSpc>
              <a:spcBef>
                <a:spcPts val="0"/>
              </a:spcBef>
              <a:spcAft>
                <a:spcPts val="0"/>
              </a:spcAft>
              <a:buClr>
                <a:schemeClr val="lt1"/>
              </a:buClr>
              <a:buSzPts val="2200"/>
              <a:buFont typeface="Proxima Nova"/>
              <a:buChar char="●"/>
            </a:pPr>
            <a:r>
              <a:rPr b="0" i="0" lang="en" sz="2200" u="none" cap="none" strike="noStrike">
                <a:solidFill>
                  <a:schemeClr val="lt1"/>
                </a:solidFill>
                <a:latin typeface="Proxima Nova"/>
                <a:ea typeface="Proxima Nova"/>
                <a:cs typeface="Proxima Nova"/>
                <a:sym typeface="Proxima Nova"/>
              </a:rPr>
              <a:t>Abstraction</a:t>
            </a:r>
            <a:endParaRPr b="0" i="0" sz="2200" u="none" cap="none" strike="noStrike">
              <a:solidFill>
                <a:schemeClr val="lt1"/>
              </a:solidFill>
              <a:latin typeface="Proxima Nova"/>
              <a:ea typeface="Proxima Nova"/>
              <a:cs typeface="Proxima Nova"/>
              <a:sym typeface="Proxima Nova"/>
            </a:endParaRPr>
          </a:p>
          <a:p>
            <a:pPr indent="-368300" lvl="0" marL="457200" marR="0" rtl="0" algn="l">
              <a:lnSpc>
                <a:spcPct val="100000"/>
              </a:lnSpc>
              <a:spcBef>
                <a:spcPts val="0"/>
              </a:spcBef>
              <a:spcAft>
                <a:spcPts val="0"/>
              </a:spcAft>
              <a:buClr>
                <a:schemeClr val="lt1"/>
              </a:buClr>
              <a:buSzPts val="2200"/>
              <a:buFont typeface="Proxima Nova"/>
              <a:buChar char="●"/>
            </a:pPr>
            <a:r>
              <a:rPr b="0" i="0" lang="en" sz="2200" u="none" cap="none" strike="noStrike">
                <a:solidFill>
                  <a:schemeClr val="lt1"/>
                </a:solidFill>
                <a:latin typeface="Proxima Nova"/>
                <a:ea typeface="Proxima Nova"/>
                <a:cs typeface="Proxima Nova"/>
                <a:sym typeface="Proxima Nova"/>
              </a:rPr>
              <a:t>Decomposition</a:t>
            </a:r>
            <a:endParaRPr b="0" i="0" sz="22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lt1"/>
                </a:solidFill>
                <a:latin typeface="Proxima Nova"/>
                <a:ea typeface="Proxima Nova"/>
                <a:cs typeface="Proxima Nova"/>
                <a:sym typeface="Proxima Nova"/>
              </a:rPr>
              <a:t>Which one of these is your favorite?</a:t>
            </a:r>
            <a:r>
              <a:rPr b="1" i="0" lang="en" sz="2200" u="none" cap="none" strike="noStrike">
                <a:solidFill>
                  <a:schemeClr val="lt1"/>
                </a:solidFill>
                <a:latin typeface="Proxima Nova"/>
                <a:ea typeface="Proxima Nova"/>
                <a:cs typeface="Proxima Nova"/>
                <a:sym typeface="Proxima Nova"/>
              </a:rPr>
              <a:t> </a:t>
            </a:r>
            <a:endParaRPr b="1" i="0" sz="2200" u="none" cap="none" strike="noStrike">
              <a:solidFill>
                <a:schemeClr val="lt1"/>
              </a:solidFill>
              <a:latin typeface="Proxima Nova"/>
              <a:ea typeface="Proxima Nova"/>
              <a:cs typeface="Proxima Nova"/>
              <a:sym typeface="Proxima Nova"/>
            </a:endParaRPr>
          </a:p>
        </p:txBody>
      </p:sp>
      <p:sp>
        <p:nvSpPr>
          <p:cNvPr id="553" name="Google Shape;553;g2117ff2f4a5_0_0"/>
          <p:cNvSpPr txBox="1"/>
          <p:nvPr>
            <p:ph type="title"/>
          </p:nvPr>
        </p:nvSpPr>
        <p:spPr>
          <a:xfrm>
            <a:off x="342100" y="0"/>
            <a:ext cx="8198700" cy="953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4220">
                <a:latin typeface="Bebas Neue"/>
                <a:ea typeface="Bebas Neue"/>
                <a:cs typeface="Bebas Neue"/>
                <a:sym typeface="Bebas Neue"/>
              </a:rPr>
              <a:t>Wrap up </a:t>
            </a:r>
            <a:endParaRPr sz="4220">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0391fc2a26_1_2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92" name="Google Shape;92;g20391fc2a26_1_24"/>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Review familiar Scratch blocks and Computer Science (CS) vocabulary</a:t>
            </a:r>
            <a:endParaRPr/>
          </a:p>
          <a:p>
            <a:pPr indent="-342900" lvl="0" marL="457200" rtl="0" algn="l">
              <a:lnSpc>
                <a:spcPct val="115000"/>
              </a:lnSpc>
              <a:spcBef>
                <a:spcPts val="1000"/>
              </a:spcBef>
              <a:spcAft>
                <a:spcPts val="0"/>
              </a:spcAft>
              <a:buSzPts val="1800"/>
              <a:buChar char="❏"/>
            </a:pPr>
            <a:r>
              <a:rPr lang="en"/>
              <a:t>Identify the purpose and features of explanatory writing</a:t>
            </a:r>
            <a:endParaRPr/>
          </a:p>
          <a:p>
            <a:pPr indent="-342900" lvl="0" marL="457200" rtl="0" algn="l">
              <a:lnSpc>
                <a:spcPct val="115000"/>
              </a:lnSpc>
              <a:spcBef>
                <a:spcPts val="1000"/>
              </a:spcBef>
              <a:spcAft>
                <a:spcPts val="0"/>
              </a:spcAft>
              <a:buSzPts val="1800"/>
              <a:buChar char="❏"/>
            </a:pPr>
            <a:r>
              <a:rPr lang="en"/>
              <a:t>Write a recipe using First, Then, Next, Last, Finally transition words </a:t>
            </a:r>
            <a:endParaRPr/>
          </a:p>
          <a:p>
            <a:pPr indent="-342900" lvl="0" marL="457200" rtl="0" algn="l">
              <a:lnSpc>
                <a:spcPct val="115000"/>
              </a:lnSpc>
              <a:spcBef>
                <a:spcPts val="1000"/>
              </a:spcBef>
              <a:spcAft>
                <a:spcPts val="0"/>
              </a:spcAft>
              <a:buSzPts val="1800"/>
              <a:buChar char="❏"/>
            </a:pPr>
            <a:r>
              <a:rPr lang="en"/>
              <a:t>Add my writing to CoCo </a:t>
            </a:r>
            <a:endParaRPr/>
          </a:p>
          <a:p>
            <a:pPr indent="-342900" lvl="0" marL="457200" rtl="0" algn="l">
              <a:lnSpc>
                <a:spcPct val="115000"/>
              </a:lnSpc>
              <a:spcBef>
                <a:spcPts val="1000"/>
              </a:spcBef>
              <a:spcAft>
                <a:spcPts val="0"/>
              </a:spcAft>
              <a:buSzPts val="1800"/>
              <a:buChar char="❏"/>
            </a:pPr>
            <a:r>
              <a:rPr lang="en"/>
              <a:t>Begin planning my animation </a:t>
            </a:r>
            <a:endParaRPr/>
          </a:p>
          <a:p>
            <a:pPr indent="0" lvl="0" marL="0" rtl="0" algn="l">
              <a:lnSpc>
                <a:spcPct val="115000"/>
              </a:lnSpc>
              <a:spcBef>
                <a:spcPts val="1000"/>
              </a:spcBef>
              <a:spcAft>
                <a:spcPts val="1200"/>
              </a:spcAft>
              <a:buSzPts val="1800"/>
              <a:buNone/>
            </a:pPr>
            <a:r>
              <a:t/>
            </a:r>
            <a:endParaRPr/>
          </a:p>
        </p:txBody>
      </p:sp>
      <p:pic>
        <p:nvPicPr>
          <p:cNvPr id="93" name="Google Shape;93;g20391fc2a26_1_24"/>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0391fc2a26_1_3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Vocabulary</a:t>
            </a:r>
            <a:endParaRPr/>
          </a:p>
        </p:txBody>
      </p:sp>
      <p:sp>
        <p:nvSpPr>
          <p:cNvPr id="99" name="Google Shape;99;g20391fc2a26_1_30"/>
          <p:cNvSpPr txBox="1"/>
          <p:nvPr>
            <p:ph idx="1" type="body"/>
          </p:nvPr>
        </p:nvSpPr>
        <p:spPr>
          <a:xfrm>
            <a:off x="311700" y="1152475"/>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Explanatory writing</a:t>
            </a:r>
            <a:endParaRPr/>
          </a:p>
        </p:txBody>
      </p:sp>
      <p:pic>
        <p:nvPicPr>
          <p:cNvPr id="100" name="Google Shape;100;g20391fc2a26_1_30"/>
          <p:cNvPicPr preferRelativeResize="0"/>
          <p:nvPr/>
        </p:nvPicPr>
        <p:blipFill rotWithShape="1">
          <a:blip r:embed="rId3">
            <a:alphaModFix/>
          </a:blip>
          <a:srcRect b="0" l="0" r="0" t="0"/>
          <a:stretch/>
        </p:blipFill>
        <p:spPr>
          <a:xfrm rot="552762">
            <a:off x="4017268" y="1144392"/>
            <a:ext cx="4700490" cy="22677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2047c71e52f_0_0"/>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wARM UP: Review Scratch blocks &amp; vocab</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0391fc2a26_1_8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Review Scratch Blocks</a:t>
            </a:r>
            <a:endParaRPr/>
          </a:p>
        </p:txBody>
      </p:sp>
      <p:pic>
        <p:nvPicPr>
          <p:cNvPr id="111" name="Google Shape;111;g20391fc2a26_1_83"/>
          <p:cNvPicPr preferRelativeResize="0"/>
          <p:nvPr/>
        </p:nvPicPr>
        <p:blipFill rotWithShape="1">
          <a:blip r:embed="rId3">
            <a:alphaModFix/>
          </a:blip>
          <a:srcRect b="0" l="0" r="0" t="0"/>
          <a:stretch/>
        </p:blipFill>
        <p:spPr>
          <a:xfrm>
            <a:off x="6642700" y="3391227"/>
            <a:ext cx="2246325" cy="748775"/>
          </a:xfrm>
          <a:prstGeom prst="rect">
            <a:avLst/>
          </a:prstGeom>
          <a:noFill/>
          <a:ln>
            <a:noFill/>
          </a:ln>
        </p:spPr>
      </p:pic>
      <p:pic>
        <p:nvPicPr>
          <p:cNvPr id="112" name="Google Shape;112;g20391fc2a26_1_83"/>
          <p:cNvPicPr preferRelativeResize="0"/>
          <p:nvPr/>
        </p:nvPicPr>
        <p:blipFill rotWithShape="1">
          <a:blip r:embed="rId4">
            <a:alphaModFix/>
          </a:blip>
          <a:srcRect b="0" l="0" r="0" t="0"/>
          <a:stretch/>
        </p:blipFill>
        <p:spPr>
          <a:xfrm>
            <a:off x="2361150" y="3735579"/>
            <a:ext cx="3269405" cy="1060700"/>
          </a:xfrm>
          <a:prstGeom prst="rect">
            <a:avLst/>
          </a:prstGeom>
          <a:noFill/>
          <a:ln>
            <a:noFill/>
          </a:ln>
        </p:spPr>
      </p:pic>
      <p:pic>
        <p:nvPicPr>
          <p:cNvPr id="113" name="Google Shape;113;g20391fc2a26_1_83"/>
          <p:cNvPicPr preferRelativeResize="0"/>
          <p:nvPr/>
        </p:nvPicPr>
        <p:blipFill rotWithShape="1">
          <a:blip r:embed="rId5">
            <a:alphaModFix/>
          </a:blip>
          <a:srcRect b="0" l="0" r="0" t="0"/>
          <a:stretch/>
        </p:blipFill>
        <p:spPr>
          <a:xfrm>
            <a:off x="5722850" y="2398625"/>
            <a:ext cx="3668650" cy="1191075"/>
          </a:xfrm>
          <a:prstGeom prst="rect">
            <a:avLst/>
          </a:prstGeom>
          <a:noFill/>
          <a:ln>
            <a:noFill/>
          </a:ln>
        </p:spPr>
      </p:pic>
      <p:pic>
        <p:nvPicPr>
          <p:cNvPr id="114" name="Google Shape;114;g20391fc2a26_1_83"/>
          <p:cNvPicPr preferRelativeResize="0"/>
          <p:nvPr/>
        </p:nvPicPr>
        <p:blipFill rotWithShape="1">
          <a:blip r:embed="rId6">
            <a:alphaModFix/>
          </a:blip>
          <a:srcRect b="0" l="0" r="0" t="0"/>
          <a:stretch/>
        </p:blipFill>
        <p:spPr>
          <a:xfrm>
            <a:off x="533800" y="1165648"/>
            <a:ext cx="3527149" cy="987575"/>
          </a:xfrm>
          <a:prstGeom prst="rect">
            <a:avLst/>
          </a:prstGeom>
          <a:noFill/>
          <a:ln>
            <a:noFill/>
          </a:ln>
        </p:spPr>
      </p:pic>
      <p:pic>
        <p:nvPicPr>
          <p:cNvPr id="115" name="Google Shape;115;g20391fc2a26_1_83"/>
          <p:cNvPicPr preferRelativeResize="0"/>
          <p:nvPr/>
        </p:nvPicPr>
        <p:blipFill rotWithShape="1">
          <a:blip r:embed="rId7">
            <a:alphaModFix/>
          </a:blip>
          <a:srcRect b="0" l="0" r="0" t="0"/>
          <a:stretch/>
        </p:blipFill>
        <p:spPr>
          <a:xfrm>
            <a:off x="4744627" y="1165650"/>
            <a:ext cx="3833525" cy="1039600"/>
          </a:xfrm>
          <a:prstGeom prst="rect">
            <a:avLst/>
          </a:prstGeom>
          <a:noFill/>
          <a:ln>
            <a:noFill/>
          </a:ln>
        </p:spPr>
      </p:pic>
      <p:pic>
        <p:nvPicPr>
          <p:cNvPr id="116" name="Google Shape;116;g20391fc2a26_1_83"/>
          <p:cNvPicPr preferRelativeResize="0"/>
          <p:nvPr/>
        </p:nvPicPr>
        <p:blipFill rotWithShape="1">
          <a:blip r:embed="rId8">
            <a:alphaModFix/>
          </a:blip>
          <a:srcRect b="0" l="0" r="0" t="0"/>
          <a:stretch/>
        </p:blipFill>
        <p:spPr>
          <a:xfrm>
            <a:off x="720344" y="2499539"/>
            <a:ext cx="1828800" cy="1060700"/>
          </a:xfrm>
          <a:prstGeom prst="rect">
            <a:avLst/>
          </a:prstGeom>
          <a:noFill/>
          <a:ln>
            <a:noFill/>
          </a:ln>
        </p:spPr>
      </p:pic>
      <p:pic>
        <p:nvPicPr>
          <p:cNvPr id="117" name="Google Shape;117;g20391fc2a26_1_83"/>
          <p:cNvPicPr preferRelativeResize="0"/>
          <p:nvPr/>
        </p:nvPicPr>
        <p:blipFill rotWithShape="1">
          <a:blip r:embed="rId9">
            <a:alphaModFix/>
          </a:blip>
          <a:srcRect b="0" l="0" r="0" t="0"/>
          <a:stretch/>
        </p:blipFill>
        <p:spPr>
          <a:xfrm>
            <a:off x="5373226" y="4139996"/>
            <a:ext cx="1828800" cy="874104"/>
          </a:xfrm>
          <a:prstGeom prst="rect">
            <a:avLst/>
          </a:prstGeom>
          <a:noFill/>
          <a:ln>
            <a:noFill/>
          </a:ln>
        </p:spPr>
      </p:pic>
      <p:grpSp>
        <p:nvGrpSpPr>
          <p:cNvPr id="118" name="Google Shape;118;g20391fc2a26_1_83"/>
          <p:cNvGrpSpPr/>
          <p:nvPr/>
        </p:nvGrpSpPr>
        <p:grpSpPr>
          <a:xfrm>
            <a:off x="193743" y="3670396"/>
            <a:ext cx="2601632" cy="1191061"/>
            <a:chOff x="1930475" y="4122150"/>
            <a:chExt cx="2377439" cy="731520"/>
          </a:xfrm>
        </p:grpSpPr>
        <p:pic>
          <p:nvPicPr>
            <p:cNvPr id="119" name="Google Shape;119;g20391fc2a26_1_83"/>
            <p:cNvPicPr preferRelativeResize="0"/>
            <p:nvPr/>
          </p:nvPicPr>
          <p:blipFill rotWithShape="1">
            <a:blip r:embed="rId4">
              <a:alphaModFix/>
            </a:blip>
            <a:srcRect b="0" l="0" r="0" t="0"/>
            <a:stretch/>
          </p:blipFill>
          <p:spPr>
            <a:xfrm>
              <a:off x="1930475" y="4122150"/>
              <a:ext cx="2377439" cy="731520"/>
            </a:xfrm>
            <a:prstGeom prst="rect">
              <a:avLst/>
            </a:prstGeom>
            <a:noFill/>
            <a:ln>
              <a:noFill/>
            </a:ln>
          </p:spPr>
        </p:pic>
        <p:sp>
          <p:nvSpPr>
            <p:cNvPr id="120" name="Google Shape;120;g20391fc2a26_1_83"/>
            <p:cNvSpPr/>
            <p:nvPr/>
          </p:nvSpPr>
          <p:spPr>
            <a:xfrm>
              <a:off x="2661175" y="4249175"/>
              <a:ext cx="165900" cy="165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 name="Google Shape;121;g20391fc2a26_1_83"/>
          <p:cNvGrpSpPr/>
          <p:nvPr/>
        </p:nvGrpSpPr>
        <p:grpSpPr>
          <a:xfrm>
            <a:off x="3378652" y="2536134"/>
            <a:ext cx="2985351" cy="987552"/>
            <a:chOff x="3559150" y="4122150"/>
            <a:chExt cx="2377439" cy="731520"/>
          </a:xfrm>
        </p:grpSpPr>
        <p:pic>
          <p:nvPicPr>
            <p:cNvPr id="122" name="Google Shape;122;g20391fc2a26_1_83"/>
            <p:cNvPicPr preferRelativeResize="0"/>
            <p:nvPr/>
          </p:nvPicPr>
          <p:blipFill rotWithShape="1">
            <a:blip r:embed="rId5">
              <a:alphaModFix/>
            </a:blip>
            <a:srcRect b="0" l="0" r="0" t="0"/>
            <a:stretch/>
          </p:blipFill>
          <p:spPr>
            <a:xfrm>
              <a:off x="3559150" y="4122150"/>
              <a:ext cx="2377439" cy="731520"/>
            </a:xfrm>
            <a:prstGeom prst="rect">
              <a:avLst/>
            </a:prstGeom>
            <a:noFill/>
            <a:ln>
              <a:noFill/>
            </a:ln>
          </p:spPr>
        </p:pic>
        <p:sp>
          <p:nvSpPr>
            <p:cNvPr id="123" name="Google Shape;123;g20391fc2a26_1_83"/>
            <p:cNvSpPr/>
            <p:nvPr/>
          </p:nvSpPr>
          <p:spPr>
            <a:xfrm>
              <a:off x="4284075" y="4275350"/>
              <a:ext cx="165900" cy="148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 name="Google Shape;124;g20391fc2a26_1_83"/>
          <p:cNvSpPr/>
          <p:nvPr/>
        </p:nvSpPr>
        <p:spPr>
          <a:xfrm>
            <a:off x="5514575" y="4139950"/>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0391fc2a26_1_83"/>
          <p:cNvSpPr/>
          <p:nvPr/>
        </p:nvSpPr>
        <p:spPr>
          <a:xfrm>
            <a:off x="4572000" y="1222338"/>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20391fc2a26_1_83"/>
          <p:cNvSpPr/>
          <p:nvPr/>
        </p:nvSpPr>
        <p:spPr>
          <a:xfrm>
            <a:off x="6316150" y="3328513"/>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 calcmode="lin" valueType="num">
                                      <p:cBhvr additive="base">
                                        <p:cTn dur="1000"/>
                                        <p:tgtEl>
                                          <p:spTgt spid="124">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2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 calcmode="lin" valueType="num">
                                      <p:cBhvr additive="base">
                                        <p:cTn dur="1000"/>
                                        <p:tgtEl>
                                          <p:spTgt spid="125">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2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 calcmode="lin" valueType="num">
                                      <p:cBhvr additive="base">
                                        <p:cTn dur="1000"/>
                                        <p:tgtEl>
                                          <p:spTgt spid="126">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2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g20391fc2a26_1_103"/>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132" name="Google Shape;132;g20391fc2a26_1_103"/>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133" name="Google Shape;133;g20391fc2a26_1_103"/>
          <p:cNvSpPr txBox="1"/>
          <p:nvPr/>
        </p:nvSpPr>
        <p:spPr>
          <a:xfrm>
            <a:off x="1007700" y="323750"/>
            <a:ext cx="81363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5"/>
                </a:solidFill>
                <a:latin typeface="Oswald"/>
                <a:ea typeface="Oswald"/>
                <a:cs typeface="Oswald"/>
                <a:sym typeface="Oswald"/>
              </a:rPr>
              <a:t>Which command means “</a:t>
            </a:r>
            <a:r>
              <a:rPr b="1" i="0" lang="en" sz="3000" u="none" cap="none" strike="noStrike">
                <a:solidFill>
                  <a:srgbClr val="BA6BE3"/>
                </a:solidFill>
                <a:latin typeface="Oswald"/>
                <a:ea typeface="Oswald"/>
                <a:cs typeface="Oswald"/>
                <a:sym typeface="Oswald"/>
              </a:rPr>
              <a:t>go</a:t>
            </a:r>
            <a:r>
              <a:rPr b="1" i="0" lang="en" sz="3000" u="none" cap="none" strike="noStrike">
                <a:solidFill>
                  <a:schemeClr val="accent5"/>
                </a:solidFill>
                <a:latin typeface="Oswald"/>
                <a:ea typeface="Oswald"/>
                <a:cs typeface="Oswald"/>
                <a:sym typeface="Oswald"/>
              </a:rPr>
              <a:t>” or “</a:t>
            </a:r>
            <a:r>
              <a:rPr b="1" i="0" lang="en" sz="3000" u="none" cap="none" strike="noStrike">
                <a:solidFill>
                  <a:srgbClr val="BA6BE3"/>
                </a:solidFill>
                <a:latin typeface="Oswald"/>
                <a:ea typeface="Oswald"/>
                <a:cs typeface="Oswald"/>
                <a:sym typeface="Oswald"/>
              </a:rPr>
              <a:t>start</a:t>
            </a:r>
            <a:r>
              <a:rPr b="1" i="0" lang="en" sz="3000" u="none" cap="none" strike="noStrike">
                <a:solidFill>
                  <a:schemeClr val="accent5"/>
                </a:solidFill>
                <a:latin typeface="Oswald"/>
                <a:ea typeface="Oswald"/>
                <a:cs typeface="Oswald"/>
                <a:sym typeface="Oswald"/>
              </a:rPr>
              <a:t>”?</a:t>
            </a:r>
            <a:endParaRPr b="0" i="0" sz="3300" u="none" cap="none" strike="noStrike">
              <a:solidFill>
                <a:schemeClr val="accent5"/>
              </a:solidFill>
              <a:latin typeface="Oswald"/>
              <a:ea typeface="Oswald"/>
              <a:cs typeface="Oswald"/>
              <a:sym typeface="Oswald"/>
            </a:endParaRPr>
          </a:p>
        </p:txBody>
      </p:sp>
      <p:pic>
        <p:nvPicPr>
          <p:cNvPr id="134" name="Google Shape;134;g20391fc2a26_1_103"/>
          <p:cNvPicPr preferRelativeResize="0"/>
          <p:nvPr/>
        </p:nvPicPr>
        <p:blipFill rotWithShape="1">
          <a:blip r:embed="rId5">
            <a:alphaModFix/>
          </a:blip>
          <a:srcRect b="0" l="0" r="0" t="0"/>
          <a:stretch/>
        </p:blipFill>
        <p:spPr>
          <a:xfrm>
            <a:off x="7478625" y="137425"/>
            <a:ext cx="933450" cy="1019175"/>
          </a:xfrm>
          <a:prstGeom prst="rect">
            <a:avLst/>
          </a:prstGeom>
          <a:noFill/>
          <a:ln cap="flat" cmpd="sng" w="38100">
            <a:solidFill>
              <a:srgbClr val="14A9EF"/>
            </a:solidFill>
            <a:prstDash val="solid"/>
            <a:round/>
            <a:headEnd len="sm" w="sm" type="none"/>
            <a:tailEnd len="sm" w="sm" type="none"/>
          </a:ln>
        </p:spPr>
      </p:pic>
      <p:sp>
        <p:nvSpPr>
          <p:cNvPr id="135" name="Google Shape;135;g20391fc2a26_1_103"/>
          <p:cNvSpPr/>
          <p:nvPr/>
        </p:nvSpPr>
        <p:spPr>
          <a:xfrm>
            <a:off x="731675" y="1030675"/>
            <a:ext cx="2424600" cy="14892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20391fc2a26_1_103"/>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137" name="Google Shape;137;g20391fc2a26_1_103"/>
          <p:cNvPicPr preferRelativeResize="0"/>
          <p:nvPr/>
        </p:nvPicPr>
        <p:blipFill rotWithShape="1">
          <a:blip r:embed="rId6">
            <a:alphaModFix/>
          </a:blip>
          <a:srcRect b="0" l="0" r="0" t="0"/>
          <a:stretch/>
        </p:blipFill>
        <p:spPr>
          <a:xfrm>
            <a:off x="3440313" y="3083812"/>
            <a:ext cx="1731126" cy="900600"/>
          </a:xfrm>
          <a:prstGeom prst="rect">
            <a:avLst/>
          </a:prstGeom>
          <a:noFill/>
          <a:ln>
            <a:noFill/>
          </a:ln>
        </p:spPr>
      </p:pic>
      <p:grpSp>
        <p:nvGrpSpPr>
          <p:cNvPr id="138" name="Google Shape;138;g20391fc2a26_1_103"/>
          <p:cNvGrpSpPr/>
          <p:nvPr/>
        </p:nvGrpSpPr>
        <p:grpSpPr>
          <a:xfrm>
            <a:off x="5588563" y="3125274"/>
            <a:ext cx="1514075" cy="900600"/>
            <a:chOff x="5784775" y="3407674"/>
            <a:chExt cx="1514075" cy="900600"/>
          </a:xfrm>
        </p:grpSpPr>
        <p:grpSp>
          <p:nvGrpSpPr>
            <p:cNvPr id="139" name="Google Shape;139;g20391fc2a26_1_103"/>
            <p:cNvGrpSpPr/>
            <p:nvPr/>
          </p:nvGrpSpPr>
          <p:grpSpPr>
            <a:xfrm>
              <a:off x="5784775" y="3407674"/>
              <a:ext cx="1514075" cy="900600"/>
              <a:chOff x="6827150" y="3273624"/>
              <a:chExt cx="1514075" cy="900600"/>
            </a:xfrm>
          </p:grpSpPr>
          <p:pic>
            <p:nvPicPr>
              <p:cNvPr id="140" name="Google Shape;140;g20391fc2a26_1_103"/>
              <p:cNvPicPr preferRelativeResize="0"/>
              <p:nvPr/>
            </p:nvPicPr>
            <p:blipFill rotWithShape="1">
              <a:blip r:embed="rId7">
                <a:alphaModFix/>
              </a:blip>
              <a:srcRect b="0" l="0" r="0" t="0"/>
              <a:stretch/>
            </p:blipFill>
            <p:spPr>
              <a:xfrm>
                <a:off x="6827150" y="3273624"/>
                <a:ext cx="1514075" cy="900600"/>
              </a:xfrm>
              <a:prstGeom prst="rect">
                <a:avLst/>
              </a:prstGeom>
              <a:noFill/>
              <a:ln>
                <a:noFill/>
              </a:ln>
            </p:spPr>
          </p:pic>
          <p:sp>
            <p:nvSpPr>
              <p:cNvPr id="141" name="Google Shape;141;g20391fc2a26_1_103"/>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g20391fc2a26_1_103"/>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143" name="Google Shape;143;g20391fc2a26_1_103"/>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20391fc2a26_1_103"/>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20391fc2a26_1_103"/>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0391fc2a26_1_103"/>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20391fc2a26_1_103"/>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20391fc2a26_1_103"/>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149" name="Google Shape;149;g20391fc2a26_1_103"/>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150" name="Google Shape;150;g20391fc2a26_1_103"/>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151" name="Google Shape;151;g20391fc2a26_1_103"/>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152" name="Google Shape;152;g20391fc2a26_1_103"/>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153" name="Google Shape;153;g20391fc2a26_1_103"/>
          <p:cNvPicPr preferRelativeResize="0"/>
          <p:nvPr/>
        </p:nvPicPr>
        <p:blipFill rotWithShape="1">
          <a:blip r:embed="rId8">
            <a:alphaModFix/>
          </a:blip>
          <a:srcRect b="0" l="0" r="0" t="0"/>
          <a:stretch/>
        </p:blipFill>
        <p:spPr>
          <a:xfrm>
            <a:off x="7204550" y="3262625"/>
            <a:ext cx="2692333" cy="874100"/>
          </a:xfrm>
          <a:prstGeom prst="rect">
            <a:avLst/>
          </a:prstGeom>
          <a:noFill/>
          <a:ln>
            <a:noFill/>
          </a:ln>
        </p:spPr>
      </p:pic>
      <p:pic>
        <p:nvPicPr>
          <p:cNvPr id="154" name="Google Shape;154;g20391fc2a26_1_103"/>
          <p:cNvPicPr preferRelativeResize="0"/>
          <p:nvPr/>
        </p:nvPicPr>
        <p:blipFill rotWithShape="1">
          <a:blip r:embed="rId9">
            <a:alphaModFix/>
          </a:blip>
          <a:srcRect b="0" l="0" r="0" t="0"/>
          <a:stretch/>
        </p:blipFill>
        <p:spPr>
          <a:xfrm>
            <a:off x="126025" y="2997000"/>
            <a:ext cx="3057505" cy="1019175"/>
          </a:xfrm>
          <a:prstGeom prst="rect">
            <a:avLst/>
          </a:prstGeom>
          <a:noFill/>
          <a:ln>
            <a:noFill/>
          </a:ln>
        </p:spPr>
      </p:pic>
      <p:sp>
        <p:nvSpPr>
          <p:cNvPr id="155" name="Google Shape;155;g20391fc2a26_1_103"/>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20391fc2a26_1_103"/>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g20391fc2a26_1_132"/>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162" name="Google Shape;162;g20391fc2a26_1_132"/>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163" name="Google Shape;163;g20391fc2a26_1_132"/>
          <p:cNvSpPr txBox="1"/>
          <p:nvPr/>
        </p:nvSpPr>
        <p:spPr>
          <a:xfrm>
            <a:off x="1007700" y="323750"/>
            <a:ext cx="81363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5"/>
                </a:solidFill>
                <a:latin typeface="Oswald"/>
                <a:ea typeface="Oswald"/>
                <a:cs typeface="Oswald"/>
                <a:sym typeface="Oswald"/>
              </a:rPr>
              <a:t>Which command means “</a:t>
            </a:r>
            <a:r>
              <a:rPr b="1" i="0" lang="en" sz="3000" u="none" cap="none" strike="noStrike">
                <a:solidFill>
                  <a:srgbClr val="BA6BE3"/>
                </a:solidFill>
                <a:latin typeface="Oswald"/>
                <a:ea typeface="Oswald"/>
                <a:cs typeface="Oswald"/>
                <a:sym typeface="Oswald"/>
              </a:rPr>
              <a:t>go</a:t>
            </a:r>
            <a:r>
              <a:rPr b="1" i="0" lang="en" sz="3000" u="none" cap="none" strike="noStrike">
                <a:solidFill>
                  <a:schemeClr val="accent5"/>
                </a:solidFill>
                <a:latin typeface="Oswald"/>
                <a:ea typeface="Oswald"/>
                <a:cs typeface="Oswald"/>
                <a:sym typeface="Oswald"/>
              </a:rPr>
              <a:t>” or “</a:t>
            </a:r>
            <a:r>
              <a:rPr b="1" i="0" lang="en" sz="3000" u="none" cap="none" strike="noStrike">
                <a:solidFill>
                  <a:srgbClr val="BA6BE3"/>
                </a:solidFill>
                <a:latin typeface="Oswald"/>
                <a:ea typeface="Oswald"/>
                <a:cs typeface="Oswald"/>
                <a:sym typeface="Oswald"/>
              </a:rPr>
              <a:t>start</a:t>
            </a:r>
            <a:r>
              <a:rPr b="1" i="0" lang="en" sz="3000" u="none" cap="none" strike="noStrike">
                <a:solidFill>
                  <a:schemeClr val="accent5"/>
                </a:solidFill>
                <a:latin typeface="Oswald"/>
                <a:ea typeface="Oswald"/>
                <a:cs typeface="Oswald"/>
                <a:sym typeface="Oswald"/>
              </a:rPr>
              <a:t>”?</a:t>
            </a:r>
            <a:endParaRPr b="0" i="0" sz="3300" u="none" cap="none" strike="noStrike">
              <a:solidFill>
                <a:schemeClr val="accent5"/>
              </a:solidFill>
              <a:latin typeface="Oswald"/>
              <a:ea typeface="Oswald"/>
              <a:cs typeface="Oswald"/>
              <a:sym typeface="Oswald"/>
            </a:endParaRPr>
          </a:p>
        </p:txBody>
      </p:sp>
      <p:pic>
        <p:nvPicPr>
          <p:cNvPr id="164" name="Google Shape;164;g20391fc2a26_1_132"/>
          <p:cNvPicPr preferRelativeResize="0"/>
          <p:nvPr/>
        </p:nvPicPr>
        <p:blipFill rotWithShape="1">
          <a:blip r:embed="rId5">
            <a:alphaModFix/>
          </a:blip>
          <a:srcRect b="0" l="0" r="0" t="0"/>
          <a:stretch/>
        </p:blipFill>
        <p:spPr>
          <a:xfrm>
            <a:off x="7478625" y="137425"/>
            <a:ext cx="933450" cy="1019175"/>
          </a:xfrm>
          <a:prstGeom prst="rect">
            <a:avLst/>
          </a:prstGeom>
          <a:noFill/>
          <a:ln cap="flat" cmpd="sng" w="38100">
            <a:solidFill>
              <a:srgbClr val="14A9EF"/>
            </a:solidFill>
            <a:prstDash val="solid"/>
            <a:round/>
            <a:headEnd len="sm" w="sm" type="none"/>
            <a:tailEnd len="sm" w="sm" type="none"/>
          </a:ln>
        </p:spPr>
      </p:pic>
      <p:sp>
        <p:nvSpPr>
          <p:cNvPr id="165" name="Google Shape;165;g20391fc2a26_1_132"/>
          <p:cNvSpPr/>
          <p:nvPr/>
        </p:nvSpPr>
        <p:spPr>
          <a:xfrm>
            <a:off x="731675" y="1030675"/>
            <a:ext cx="2424600" cy="14892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20391fc2a26_1_132"/>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167" name="Google Shape;167;g20391fc2a26_1_132"/>
          <p:cNvPicPr preferRelativeResize="0"/>
          <p:nvPr/>
        </p:nvPicPr>
        <p:blipFill rotWithShape="1">
          <a:blip r:embed="rId6">
            <a:alphaModFix/>
          </a:blip>
          <a:srcRect b="0" l="0" r="0" t="0"/>
          <a:stretch/>
        </p:blipFill>
        <p:spPr>
          <a:xfrm>
            <a:off x="3440313" y="3083812"/>
            <a:ext cx="1731126" cy="900600"/>
          </a:xfrm>
          <a:prstGeom prst="rect">
            <a:avLst/>
          </a:prstGeom>
          <a:noFill/>
          <a:ln>
            <a:noFill/>
          </a:ln>
        </p:spPr>
      </p:pic>
      <p:grpSp>
        <p:nvGrpSpPr>
          <p:cNvPr id="168" name="Google Shape;168;g20391fc2a26_1_132"/>
          <p:cNvGrpSpPr/>
          <p:nvPr/>
        </p:nvGrpSpPr>
        <p:grpSpPr>
          <a:xfrm>
            <a:off x="5588563" y="3125274"/>
            <a:ext cx="1514075" cy="900600"/>
            <a:chOff x="5784775" y="3407674"/>
            <a:chExt cx="1514075" cy="900600"/>
          </a:xfrm>
        </p:grpSpPr>
        <p:grpSp>
          <p:nvGrpSpPr>
            <p:cNvPr id="169" name="Google Shape;169;g20391fc2a26_1_132"/>
            <p:cNvGrpSpPr/>
            <p:nvPr/>
          </p:nvGrpSpPr>
          <p:grpSpPr>
            <a:xfrm>
              <a:off x="5784775" y="3407674"/>
              <a:ext cx="1514075" cy="900600"/>
              <a:chOff x="6827150" y="3273624"/>
              <a:chExt cx="1514075" cy="900600"/>
            </a:xfrm>
          </p:grpSpPr>
          <p:pic>
            <p:nvPicPr>
              <p:cNvPr id="170" name="Google Shape;170;g20391fc2a26_1_132"/>
              <p:cNvPicPr preferRelativeResize="0"/>
              <p:nvPr/>
            </p:nvPicPr>
            <p:blipFill rotWithShape="1">
              <a:blip r:embed="rId7">
                <a:alphaModFix/>
              </a:blip>
              <a:srcRect b="0" l="0" r="0" t="0"/>
              <a:stretch/>
            </p:blipFill>
            <p:spPr>
              <a:xfrm>
                <a:off x="6827150" y="3273624"/>
                <a:ext cx="1514075" cy="900600"/>
              </a:xfrm>
              <a:prstGeom prst="rect">
                <a:avLst/>
              </a:prstGeom>
              <a:noFill/>
              <a:ln>
                <a:noFill/>
              </a:ln>
            </p:spPr>
          </p:pic>
          <p:sp>
            <p:nvSpPr>
              <p:cNvPr id="171" name="Google Shape;171;g20391fc2a26_1_132"/>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2" name="Google Shape;172;g20391fc2a26_1_132"/>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173" name="Google Shape;173;g20391fc2a26_1_132"/>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20391fc2a26_1_132"/>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20391fc2a26_1_132"/>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0391fc2a26_1_132"/>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20391fc2a26_1_132"/>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20391fc2a26_1_132"/>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179" name="Google Shape;179;g20391fc2a26_1_132"/>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180" name="Google Shape;180;g20391fc2a26_1_132"/>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181" name="Google Shape;181;g20391fc2a26_1_132"/>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182" name="Google Shape;182;g20391fc2a26_1_132"/>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183" name="Google Shape;183;g20391fc2a26_1_132"/>
          <p:cNvPicPr preferRelativeResize="0"/>
          <p:nvPr/>
        </p:nvPicPr>
        <p:blipFill rotWithShape="1">
          <a:blip r:embed="rId8">
            <a:alphaModFix/>
          </a:blip>
          <a:srcRect b="0" l="0" r="0" t="0"/>
          <a:stretch/>
        </p:blipFill>
        <p:spPr>
          <a:xfrm>
            <a:off x="7204550" y="3262625"/>
            <a:ext cx="2692333" cy="874100"/>
          </a:xfrm>
          <a:prstGeom prst="rect">
            <a:avLst/>
          </a:prstGeom>
          <a:noFill/>
          <a:ln>
            <a:noFill/>
          </a:ln>
        </p:spPr>
      </p:pic>
      <p:pic>
        <p:nvPicPr>
          <p:cNvPr id="184" name="Google Shape;184;g20391fc2a26_1_132"/>
          <p:cNvPicPr preferRelativeResize="0"/>
          <p:nvPr/>
        </p:nvPicPr>
        <p:blipFill rotWithShape="1">
          <a:blip r:embed="rId9">
            <a:alphaModFix/>
          </a:blip>
          <a:srcRect b="0" l="0" r="0" t="0"/>
          <a:stretch/>
        </p:blipFill>
        <p:spPr>
          <a:xfrm>
            <a:off x="126025" y="2997000"/>
            <a:ext cx="3057505" cy="1019175"/>
          </a:xfrm>
          <a:prstGeom prst="rect">
            <a:avLst/>
          </a:prstGeom>
          <a:noFill/>
          <a:ln>
            <a:noFill/>
          </a:ln>
        </p:spPr>
      </p:pic>
      <p:sp>
        <p:nvSpPr>
          <p:cNvPr id="185" name="Google Shape;185;g20391fc2a26_1_132"/>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20391fc2a26_1_132"/>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pic>
        <p:nvPicPr>
          <p:cNvPr id="187" name="Google Shape;187;g20391fc2a26_1_132"/>
          <p:cNvPicPr preferRelativeResize="0"/>
          <p:nvPr/>
        </p:nvPicPr>
        <p:blipFill rotWithShape="1">
          <a:blip r:embed="rId6">
            <a:alphaModFix/>
          </a:blip>
          <a:srcRect b="0" l="0" r="0" t="0"/>
          <a:stretch/>
        </p:blipFill>
        <p:spPr>
          <a:xfrm>
            <a:off x="1230513" y="1255012"/>
            <a:ext cx="1731126" cy="900600"/>
          </a:xfrm>
          <a:prstGeom prst="rect">
            <a:avLst/>
          </a:prstGeom>
          <a:noFill/>
          <a:ln>
            <a:noFill/>
          </a:ln>
        </p:spPr>
      </p:pic>
      <p:cxnSp>
        <p:nvCxnSpPr>
          <p:cNvPr id="188" name="Google Shape;188;g20391fc2a26_1_132"/>
          <p:cNvCxnSpPr/>
          <p:nvPr/>
        </p:nvCxnSpPr>
        <p:spPr>
          <a:xfrm rot="10800000">
            <a:off x="2796225" y="2020150"/>
            <a:ext cx="1467000" cy="1242000"/>
          </a:xfrm>
          <a:prstGeom prst="straightConnector1">
            <a:avLst/>
          </a:prstGeom>
          <a:noFill/>
          <a:ln cap="flat" cmpd="sng" w="76200">
            <a:solidFill>
              <a:srgbClr val="D31675"/>
            </a:solidFill>
            <a:prstDash val="solid"/>
            <a:round/>
            <a:headEnd len="sm" w="sm" type="none"/>
            <a:tailEnd len="med" w="med" type="triangle"/>
          </a:ln>
          <a:effectLst>
            <a:outerShdw blurRad="57150" rotWithShape="0" algn="bl" dir="5400000" dist="19050">
              <a:srgbClr val="000000"/>
            </a:outerShdw>
          </a:effectLst>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