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Bebas Neue" panose="020B0606020202050201" pitchFamily="34" charset="0"/>
      <p:regular r:id="rId26"/>
    </p:embeddedFont>
    <p:embeddedFont>
      <p:font typeface="Monoton" panose="020B0604020202020204" charset="0"/>
      <p:regular r:id="rId27"/>
    </p:embeddedFont>
    <p:embeddedFont>
      <p:font typeface="Oswald" panose="00000500000000000000" pitchFamily="2" charset="0"/>
      <p:regular r:id="rId28"/>
      <p:bold r:id="rId29"/>
    </p:embeddedFont>
    <p:embeddedFont>
      <p:font typeface="Proxima Nova"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w/0QqfoGuK4EvWAlweFnkjl0FH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B785B8-EE01-455E-BA80-3D351DC7E7D1}" v="11" dt="2023-04-23T19:32:01.238"/>
    <p1510:client id="{C709A9E6-C4FF-4A48-9579-ACF8A2AA46E2}" v="27" dt="2023-04-23T20:14:34.641"/>
    <p1510:client id="{C81D5762-6075-4DF7-90D4-5023E051FC5C}" v="9" dt="2023-04-23T19:59:48.012"/>
    <p1510:client id="{FB641B49-2FBB-43DE-8269-946DD7035F69}" v="13" dt="2023-04-23T20:19:04.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0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een Manchester" userId="SytnRNjfQ82+oRIVxt4dZN6NB5ggDakg+klSuC/PHHg=" providerId="None" clId="Web-{C709A9E6-C4FF-4A48-9579-ACF8A2AA46E2}"/>
    <pc:docChg chg="modSld">
      <pc:chgData name="Eileen Manchester" userId="SytnRNjfQ82+oRIVxt4dZN6NB5ggDakg+klSuC/PHHg=" providerId="None" clId="Web-{C709A9E6-C4FF-4A48-9579-ACF8A2AA46E2}" dt="2023-04-23T20:14:34.641" v="28" actId="20577"/>
      <pc:docMkLst>
        <pc:docMk/>
      </pc:docMkLst>
      <pc:sldChg chg="modSp">
        <pc:chgData name="Eileen Manchester" userId="SytnRNjfQ82+oRIVxt4dZN6NB5ggDakg+klSuC/PHHg=" providerId="None" clId="Web-{C709A9E6-C4FF-4A48-9579-ACF8A2AA46E2}" dt="2023-04-23T20:09:21.773" v="15" actId="20577"/>
        <pc:sldMkLst>
          <pc:docMk/>
          <pc:sldMk cId="0" sldId="258"/>
        </pc:sldMkLst>
        <pc:spChg chg="mod">
          <ac:chgData name="Eileen Manchester" userId="SytnRNjfQ82+oRIVxt4dZN6NB5ggDakg+klSuC/PHHg=" providerId="None" clId="Web-{C709A9E6-C4FF-4A48-9579-ACF8A2AA46E2}" dt="2023-04-23T20:09:21.773" v="15" actId="20577"/>
          <ac:spMkLst>
            <pc:docMk/>
            <pc:sldMk cId="0" sldId="258"/>
            <ac:spMk id="121" creationId="{00000000-0000-0000-0000-000000000000}"/>
          </ac:spMkLst>
        </pc:spChg>
      </pc:sldChg>
      <pc:sldChg chg="modSp">
        <pc:chgData name="Eileen Manchester" userId="SytnRNjfQ82+oRIVxt4dZN6NB5ggDakg+klSuC/PHHg=" providerId="None" clId="Web-{C709A9E6-C4FF-4A48-9579-ACF8A2AA46E2}" dt="2023-04-23T20:14:34.641" v="28" actId="20577"/>
        <pc:sldMkLst>
          <pc:docMk/>
          <pc:sldMk cId="0" sldId="271"/>
        </pc:sldMkLst>
        <pc:spChg chg="mod">
          <ac:chgData name="Eileen Manchester" userId="SytnRNjfQ82+oRIVxt4dZN6NB5ggDakg+klSuC/PHHg=" providerId="None" clId="Web-{C709A9E6-C4FF-4A48-9579-ACF8A2AA46E2}" dt="2023-04-23T20:14:34.641" v="28" actId="20577"/>
          <ac:spMkLst>
            <pc:docMk/>
            <pc:sldMk cId="0" sldId="271"/>
            <ac:spMk id="283" creationId="{00000000-0000-0000-0000-000000000000}"/>
          </ac:spMkLst>
        </pc:spChg>
      </pc:sldChg>
    </pc:docChg>
  </pc:docChgLst>
  <pc:docChgLst>
    <pc:chgData name="Eileen Manchester" userId="SytnRNjfQ82+oRIVxt4dZN6NB5ggDakg+klSuC/PHHg=" providerId="None" clId="Web-{FB641B49-2FBB-43DE-8269-946DD7035F69}"/>
    <pc:docChg chg="modSld">
      <pc:chgData name="Eileen Manchester" userId="SytnRNjfQ82+oRIVxt4dZN6NB5ggDakg+klSuC/PHHg=" providerId="None" clId="Web-{FB641B49-2FBB-43DE-8269-946DD7035F69}" dt="2023-04-23T20:19:03.746" v="13" actId="20577"/>
      <pc:docMkLst>
        <pc:docMk/>
      </pc:docMkLst>
      <pc:sldChg chg="modSp">
        <pc:chgData name="Eileen Manchester" userId="SytnRNjfQ82+oRIVxt4dZN6NB5ggDakg+klSuC/PHHg=" providerId="None" clId="Web-{FB641B49-2FBB-43DE-8269-946DD7035F69}" dt="2023-04-23T20:19:03.746" v="13" actId="20577"/>
        <pc:sldMkLst>
          <pc:docMk/>
          <pc:sldMk cId="0" sldId="271"/>
        </pc:sldMkLst>
        <pc:spChg chg="mod">
          <ac:chgData name="Eileen Manchester" userId="SytnRNjfQ82+oRIVxt4dZN6NB5ggDakg+klSuC/PHHg=" providerId="None" clId="Web-{FB641B49-2FBB-43DE-8269-946DD7035F69}" dt="2023-04-23T20:19:03.746" v="13" actId="20577"/>
          <ac:spMkLst>
            <pc:docMk/>
            <pc:sldMk cId="0" sldId="271"/>
            <ac:spMk id="283" creationId="{00000000-0000-0000-0000-000000000000}"/>
          </ac:spMkLst>
        </pc:spChg>
      </pc:sldChg>
    </pc:docChg>
  </pc:docChgLst>
  <pc:docChgLst>
    <pc:chgData name="Eileen Manchester" userId="SytnRNjfQ82+oRIVxt4dZN6NB5ggDakg+klSuC/PHHg=" providerId="None" clId="Web-{C81D5762-6075-4DF7-90D4-5023E051FC5C}"/>
    <pc:docChg chg="modSld">
      <pc:chgData name="Eileen Manchester" userId="SytnRNjfQ82+oRIVxt4dZN6NB5ggDakg+klSuC/PHHg=" providerId="None" clId="Web-{C81D5762-6075-4DF7-90D4-5023E051FC5C}" dt="2023-04-23T19:59:45.184" v="6" actId="20577"/>
      <pc:docMkLst>
        <pc:docMk/>
      </pc:docMkLst>
      <pc:sldChg chg="modSp">
        <pc:chgData name="Eileen Manchester" userId="SytnRNjfQ82+oRIVxt4dZN6NB5ggDakg+klSuC/PHHg=" providerId="None" clId="Web-{C81D5762-6075-4DF7-90D4-5023E051FC5C}" dt="2023-04-23T19:59:45.184" v="6" actId="20577"/>
        <pc:sldMkLst>
          <pc:docMk/>
          <pc:sldMk cId="0" sldId="256"/>
        </pc:sldMkLst>
        <pc:spChg chg="mod">
          <ac:chgData name="Eileen Manchester" userId="SytnRNjfQ82+oRIVxt4dZN6NB5ggDakg+klSuC/PHHg=" providerId="None" clId="Web-{C81D5762-6075-4DF7-90D4-5023E051FC5C}" dt="2023-04-23T19:59:33.449" v="0" actId="20577"/>
          <ac:spMkLst>
            <pc:docMk/>
            <pc:sldMk cId="0" sldId="256"/>
            <ac:spMk id="101" creationId="{00000000-0000-0000-0000-000000000000}"/>
          </ac:spMkLst>
        </pc:spChg>
        <pc:spChg chg="mod">
          <ac:chgData name="Eileen Manchester" userId="SytnRNjfQ82+oRIVxt4dZN6NB5ggDakg+klSuC/PHHg=" providerId="None" clId="Web-{C81D5762-6075-4DF7-90D4-5023E051FC5C}" dt="2023-04-23T19:59:45.184" v="6" actId="20577"/>
          <ac:spMkLst>
            <pc:docMk/>
            <pc:sldMk cId="0" sldId="256"/>
            <ac:spMk id="102" creationId="{00000000-0000-0000-0000-000000000000}"/>
          </ac:spMkLst>
        </pc:spChg>
      </pc:sldChg>
    </pc:docChg>
  </pc:docChgLst>
  <pc:docChgLst>
    <pc:chgData name="Eileen Manchester" clId="Web-{A0B785B8-EE01-455E-BA80-3D351DC7E7D1}"/>
    <pc:docChg chg="modSld">
      <pc:chgData name="Eileen Manchester" userId="" providerId="" clId="Web-{A0B785B8-EE01-455E-BA80-3D351DC7E7D1}" dt="2023-04-23T19:32:01.238" v="9"/>
      <pc:docMkLst>
        <pc:docMk/>
      </pc:docMkLst>
      <pc:sldChg chg="addSp delSp modSp">
        <pc:chgData name="Eileen Manchester" userId="" providerId="" clId="Web-{A0B785B8-EE01-455E-BA80-3D351DC7E7D1}" dt="2023-04-23T19:32:01.238" v="9"/>
        <pc:sldMkLst>
          <pc:docMk/>
          <pc:sldMk cId="0" sldId="270"/>
        </pc:sldMkLst>
        <pc:spChg chg="del">
          <ac:chgData name="Eileen Manchester" userId="" providerId="" clId="Web-{A0B785B8-EE01-455E-BA80-3D351DC7E7D1}" dt="2023-04-23T19:31:43.207" v="3"/>
          <ac:spMkLst>
            <pc:docMk/>
            <pc:sldMk cId="0" sldId="270"/>
            <ac:spMk id="272" creationId="{00000000-0000-0000-0000-000000000000}"/>
          </ac:spMkLst>
        </pc:spChg>
        <pc:picChg chg="add mod ord">
          <ac:chgData name="Eileen Manchester" userId="" providerId="" clId="Web-{A0B785B8-EE01-455E-BA80-3D351DC7E7D1}" dt="2023-04-23T19:32:01.238" v="9"/>
          <ac:picMkLst>
            <pc:docMk/>
            <pc:sldMk cId="0" sldId="270"/>
            <ac:picMk id="2" creationId="{53CB199B-E8D9-5AE9-8BEB-0FF63FB42DE4}"/>
          </ac:picMkLst>
        </pc:picChg>
      </pc:sldChg>
      <pc:sldChg chg="addSp delSp modSp">
        <pc:chgData name="Eileen Manchester" userId="" providerId="" clId="Web-{A0B785B8-EE01-455E-BA80-3D351DC7E7D1}" dt="2023-04-23T19:31:27.847" v="2" actId="1076"/>
        <pc:sldMkLst>
          <pc:docMk/>
          <pc:sldMk cId="0" sldId="273"/>
        </pc:sldMkLst>
        <pc:spChg chg="del">
          <ac:chgData name="Eileen Manchester" userId="" providerId="" clId="Web-{A0B785B8-EE01-455E-BA80-3D351DC7E7D1}" dt="2023-04-23T19:31:23.159" v="0"/>
          <ac:spMkLst>
            <pc:docMk/>
            <pc:sldMk cId="0" sldId="273"/>
            <ac:spMk id="300" creationId="{00000000-0000-0000-0000-000000000000}"/>
          </ac:spMkLst>
        </pc:spChg>
        <pc:picChg chg="add mod">
          <ac:chgData name="Eileen Manchester" userId="" providerId="" clId="Web-{A0B785B8-EE01-455E-BA80-3D351DC7E7D1}" dt="2023-04-23T19:31:27.847" v="2" actId="1076"/>
          <ac:picMkLst>
            <pc:docMk/>
            <pc:sldMk cId="0" sldId="273"/>
            <ac:picMk id="2" creationId="{2ACC8713-7163-6220-6135-74DFF79A593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ego.gmu.edu/scratchgo/login.ph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ites.google.com/sandi.net/cs-fables/home?authuser=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2280ac381c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12280ac381c_0_3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1625" algn="l" rtl="0">
              <a:lnSpc>
                <a:spcPct val="115000"/>
              </a:lnSpc>
              <a:spcBef>
                <a:spcPts val="0"/>
              </a:spcBef>
              <a:spcAft>
                <a:spcPts val="0"/>
              </a:spcAft>
              <a:buClr>
                <a:schemeClr val="dk1"/>
              </a:buClr>
              <a:buSzPts val="1150"/>
              <a:buAutoNum type="arabicPeriod"/>
            </a:pPr>
            <a:r>
              <a:rPr lang="en" sz="1150" i="1">
                <a:solidFill>
                  <a:schemeClr val="dk1"/>
                </a:solidFill>
              </a:rPr>
              <a:t>Today you are going to be using CoCo again to help plan your writing and your code.</a:t>
            </a:r>
            <a:endParaRPr sz="1150" i="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2280ac381c_0_8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12280ac381c_0_8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i="1">
                <a:solidFill>
                  <a:schemeClr val="dk1"/>
                </a:solidFill>
              </a:rPr>
              <a:t>But first, we are going to learn a new block.</a:t>
            </a:r>
            <a:endParaRPr sz="1150" i="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2af8f39ff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12af8f39ff5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There are many ways we can use this effect. For each of these, the number corresponds to the lowest intensity of each effect. And there are 7 effects to choose from!</a:t>
            </a:r>
            <a:endParaRPr/>
          </a:p>
          <a:p>
            <a:pPr marL="457200" lvl="0" indent="-298450" algn="l" rtl="0">
              <a:lnSpc>
                <a:spcPct val="100000"/>
              </a:lnSpc>
              <a:spcBef>
                <a:spcPts val="0"/>
              </a:spcBef>
              <a:spcAft>
                <a:spcPts val="0"/>
              </a:spcAft>
              <a:buSzPts val="1100"/>
              <a:buChar char="●"/>
            </a:pPr>
            <a:r>
              <a:rPr lang="en"/>
              <a:t>Color changes the color. </a:t>
            </a:r>
            <a:endParaRPr/>
          </a:p>
          <a:p>
            <a:pPr marL="457200" lvl="0" indent="-298450" algn="l" rtl="0">
              <a:lnSpc>
                <a:spcPct val="100000"/>
              </a:lnSpc>
              <a:spcBef>
                <a:spcPts val="0"/>
              </a:spcBef>
              <a:spcAft>
                <a:spcPts val="0"/>
              </a:spcAft>
              <a:buSzPts val="1100"/>
              <a:buChar char="●"/>
            </a:pPr>
            <a:r>
              <a:rPr lang="en"/>
              <a:t>Fisheye warps the sprite to look like this (point to screenshot)</a:t>
            </a:r>
            <a:endParaRPr/>
          </a:p>
          <a:p>
            <a:pPr marL="457200" lvl="0" indent="-298450" algn="l" rtl="0">
              <a:lnSpc>
                <a:spcPct val="100000"/>
              </a:lnSpc>
              <a:spcBef>
                <a:spcPts val="0"/>
              </a:spcBef>
              <a:spcAft>
                <a:spcPts val="0"/>
              </a:spcAft>
              <a:buSzPts val="1100"/>
              <a:buChar char="●"/>
            </a:pPr>
            <a:r>
              <a:rPr lang="en"/>
              <a:t>Whirl warps the sprite another way. </a:t>
            </a:r>
            <a:endParaRPr/>
          </a:p>
          <a:p>
            <a:pPr marL="457200" lvl="0" indent="-298450" algn="l" rtl="0">
              <a:lnSpc>
                <a:spcPct val="100000"/>
              </a:lnSpc>
              <a:spcBef>
                <a:spcPts val="0"/>
              </a:spcBef>
              <a:spcAft>
                <a:spcPts val="0"/>
              </a:spcAft>
              <a:buSzPts val="1100"/>
              <a:buChar char="●"/>
            </a:pPr>
            <a:r>
              <a:rPr lang="en"/>
              <a:t>Pixelate makes the sprite look like a video game character. </a:t>
            </a:r>
            <a:endParaRPr/>
          </a:p>
          <a:p>
            <a:pPr marL="457200" lvl="0" indent="-298450" algn="l" rtl="0">
              <a:lnSpc>
                <a:spcPct val="100000"/>
              </a:lnSpc>
              <a:spcBef>
                <a:spcPts val="0"/>
              </a:spcBef>
              <a:spcAft>
                <a:spcPts val="0"/>
              </a:spcAft>
              <a:buSzPts val="1100"/>
              <a:buChar char="●"/>
            </a:pPr>
            <a:r>
              <a:rPr lang="en"/>
              <a:t>Mosaic multiples the sprite </a:t>
            </a:r>
            <a:endParaRPr/>
          </a:p>
          <a:p>
            <a:pPr marL="457200" lvl="0" indent="-298450" algn="l" rtl="0">
              <a:lnSpc>
                <a:spcPct val="100000"/>
              </a:lnSpc>
              <a:spcBef>
                <a:spcPts val="0"/>
              </a:spcBef>
              <a:spcAft>
                <a:spcPts val="0"/>
              </a:spcAft>
              <a:buSzPts val="1100"/>
              <a:buChar char="●"/>
            </a:pPr>
            <a:r>
              <a:rPr lang="en"/>
              <a:t>Brightness changes the brightness </a:t>
            </a:r>
            <a:endParaRPr/>
          </a:p>
          <a:p>
            <a:pPr marL="457200" lvl="0" indent="-298450" algn="l" rtl="0">
              <a:lnSpc>
                <a:spcPct val="100000"/>
              </a:lnSpc>
              <a:spcBef>
                <a:spcPts val="0"/>
              </a:spcBef>
              <a:spcAft>
                <a:spcPts val="0"/>
              </a:spcAft>
              <a:buSzPts val="1100"/>
              <a:buChar char="●"/>
            </a:pPr>
            <a:r>
              <a:rPr lang="en"/>
              <a:t>Ghost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2af8f39ff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12af8f39ff5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2af8f39ff5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12af8f39ff5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150" i="1">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2d0a1668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22d0a16683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level 2 of CoCo, you are able to fill in column 1 with your OWN writing. You also have more options in the middle for choosing your Scratch blocks. We’ll learn more about each of these.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Also, when you are ready to add your text. You do not need to delete the grey text. It will go away once you begin typing. </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Let’s start by watching a video on how we can fill in column one with our own writing.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2280ac381c_0_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12280ac381c_0_8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Play video: https://www.dropbox.com/s/vnsxt5jedaudl79/Adding%20Our%20Text%20to%20Coco.webm?dl=0</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2280ac381c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12280ac381c_0_5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will need your recipe from last time for our next step. If you are not sure where your recipe is from last time, pause here to get it ready. </a:t>
            </a:r>
            <a:endParaRPr/>
          </a:p>
          <a:p>
            <a:pPr marL="0" lvl="0" indent="0" algn="l" rtl="0">
              <a:lnSpc>
                <a:spcPct val="100000"/>
              </a:lnSpc>
              <a:spcBef>
                <a:spcPts val="0"/>
              </a:spcBef>
              <a:spcAft>
                <a:spcPts val="0"/>
              </a:spcAft>
              <a:buSzPts val="1100"/>
              <a:buNone/>
            </a:pPr>
            <a:endParaRPr/>
          </a:p>
          <a:p>
            <a:pPr marL="0" lvl="0" indent="0" algn="l" rtl="0">
              <a:lnSpc>
                <a:spcPct val="115000"/>
              </a:lnSpc>
              <a:spcBef>
                <a:spcPts val="0"/>
              </a:spcBef>
              <a:spcAft>
                <a:spcPts val="0"/>
              </a:spcAft>
              <a:buClr>
                <a:schemeClr val="dk1"/>
              </a:buClr>
              <a:buSzPts val="1100"/>
              <a:buFont typeface="Arial"/>
              <a:buNone/>
            </a:pPr>
            <a:r>
              <a:rPr lang="en" sz="1600" u="sng">
                <a:solidFill>
                  <a:srgbClr val="1155CC"/>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CoCo link: https://wego.gmu.edu/scratchgo/login.php</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2280ac381c_0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12280ac381c_0_5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you will log into CoCo and select Level 2 from the drop-down menu. Then, type your recipe into the text boxes.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2280ac381c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12280ac381c_0_8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AutoNum type="arabicPeriod"/>
            </a:pPr>
            <a:r>
              <a:rPr lang="en">
                <a:solidFill>
                  <a:schemeClr val="dk1"/>
                </a:solidFill>
              </a:rPr>
              <a:t>Remind students of explanatory writing and the sequence of transition words we have used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f3e8019f6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11f3e8019f6_0_5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280ac381c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12280ac381c_0_7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2280ac381c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g12280ac381c_0_8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2280ac381c_0_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g12280ac381c_0_8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Great job today! Next time, we will go back into Coco and Scratch to finish animating our drink recipe instructions. Thanks for learning with me today!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f3e8019f6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11f3e8019f6_0_5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2280ac381c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12280ac381c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warm-up with a scavenger hunt in Scratch to remember some things in scratch. You will use your student slide deck to work on this while you are looking for things in scratch.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280ac381c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12280ac381c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Ok, so you will [read slide]</a:t>
            </a:r>
            <a:endParaRPr/>
          </a:p>
          <a:p>
            <a:pPr marL="0" lvl="0" indent="0" algn="l" rtl="0">
              <a:lnSpc>
                <a:spcPct val="100000"/>
              </a:lnSpc>
              <a:spcBef>
                <a:spcPts val="0"/>
              </a:spcBef>
              <a:spcAft>
                <a:spcPts val="0"/>
              </a:spcAft>
              <a:buSzPts val="1100"/>
              <a:buNone/>
            </a:pPr>
            <a:r>
              <a:rPr lang="en"/>
              <a:t>Pause here while you work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280ac381c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12280ac381c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In a moment, I will share the slide deck with you and you will see a screen like this. You will drag the blue box to the correct answer. You may also want to navigate to Scratch on your device if you can’t remember how to do some of these things in Scratch. Once you are done, we will go over the answers together!</a:t>
            </a:r>
            <a:endParaRPr sz="1400">
              <a:solidFill>
                <a:schemeClr val="dk1"/>
              </a:solidFill>
              <a:latin typeface="Oswald"/>
              <a:ea typeface="Oswald"/>
              <a:cs typeface="Oswald"/>
              <a:sym typeface="Oswald"/>
            </a:endParaRPr>
          </a:p>
          <a:p>
            <a:pPr marL="0" lvl="0" indent="0" algn="ctr" rtl="0">
              <a:lnSpc>
                <a:spcPct val="100000"/>
              </a:lnSpc>
              <a:spcBef>
                <a:spcPts val="0"/>
              </a:spcBef>
              <a:spcAft>
                <a:spcPts val="0"/>
              </a:spcAft>
              <a:buClr>
                <a:schemeClr val="dk1"/>
              </a:buClr>
              <a:buSzPts val="1100"/>
              <a:buFont typeface="Arial"/>
              <a:buNone/>
            </a:pPr>
            <a:endParaRPr sz="1400">
              <a:solidFill>
                <a:schemeClr val="dk1"/>
              </a:solidFill>
              <a:latin typeface="Oswald"/>
              <a:ea typeface="Oswald"/>
              <a:cs typeface="Oswald"/>
              <a:sym typeface="Oswald"/>
            </a:endParaRPr>
          </a:p>
          <a:p>
            <a:pPr marL="0" lvl="0" indent="0" algn="ctr" rtl="0">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Acknowledgments: Adapted from</a:t>
            </a:r>
            <a:r>
              <a:rPr lang="en" sz="1400" u="sng">
                <a:solidFill>
                  <a:schemeClr val="hlink"/>
                </a:solidFill>
                <a:latin typeface="Oswald"/>
                <a:ea typeface="Oswald"/>
                <a:cs typeface="Oswald"/>
                <a:sym typeface="Oswald"/>
                <a:hlinkClick r:id="rId3"/>
              </a:rPr>
              <a:t> CS+Fables</a:t>
            </a:r>
            <a:endParaRPr sz="1400">
              <a:solidFill>
                <a:schemeClr val="dk1"/>
              </a:solidFill>
              <a:latin typeface="Oswald"/>
              <a:ea typeface="Oswald"/>
              <a:cs typeface="Oswald"/>
              <a:sym typeface="Oswa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2280ac381c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12280ac381c_0_2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Check to see if your answers were correct.</a:t>
            </a:r>
            <a:endParaRPr sz="1400">
              <a:solidFill>
                <a:schemeClr val="dk1"/>
              </a:solidFill>
              <a:latin typeface="Oswald"/>
              <a:ea typeface="Oswald"/>
              <a:cs typeface="Oswald"/>
              <a:sym typeface="Oswa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2280ac381c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12280ac381c_0_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150" i="1">
                <a:solidFill>
                  <a:schemeClr val="dk1"/>
                </a:solidFill>
              </a:rPr>
              <a:t>The graphic organizers you have used before helped you brainstorm and eventually write. But now you are going to use a graphic organizer to help take your writing one step further to the final step of the writing process:  to present and publish your writing with Scratch! Using Scratch to animate your writing is one way to publish, or share, your work.</a:t>
            </a:r>
            <a:endParaRPr>
              <a:solidFill>
                <a:schemeClr val="dk1"/>
              </a:solidFill>
            </a:endParaRPr>
          </a:p>
          <a:p>
            <a:pPr marL="0" lvl="0" indent="0" algn="l" rtl="0">
              <a:lnSpc>
                <a:spcPct val="115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45"/>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45"/>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45"/>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53"/>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7" name="Google Shape;47;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54"/>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0" name="Google Shape;50;p54"/>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1" name="Google Shape;51;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g12280ac381c_0_2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g12280ac381c_0_24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0" name="Google Shape;60;g12280ac381c_0_24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1" name="Google Shape;61;g12280ac381c_0_2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g12280ac381c_0_24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g12280ac381c_0_2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g12280ac381c_0_2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g12280ac381c_0_25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8" name="Google Shape;68;g12280ac381c_0_2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g12280ac381c_0_2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1" name="Google Shape;71;g12280ac381c_0_25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2" name="Google Shape;72;g12280ac381c_0_25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3" name="Google Shape;73;g12280ac381c_0_2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g12280ac381c_0_2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g12280ac381c_0_2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g12280ac381c_0_26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9" name="Google Shape;79;g12280ac381c_0_26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0" name="Google Shape;80;g12280ac381c_0_2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g12280ac381c_0_26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3" name="Google Shape;83;g12280ac381c_0_2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4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 name="Google Shape;17;p4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 name="Google Shape;18;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g12280ac381c_0_27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12280ac381c_0_27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7" name="Google Shape;87;g12280ac381c_0_27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8" name="Google Shape;88;g12280ac381c_0_27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9" name="Google Shape;89;g12280ac381c_0_2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g12280ac381c_0_27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92" name="Google Shape;92;g12280ac381c_0_2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g12280ac381c_0_27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5" name="Google Shape;95;g12280ac381c_0_27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6" name="Google Shape;96;g12280ac381c_0_2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3"/>
        <p:cNvGrpSpPr/>
        <p:nvPr/>
      </p:nvGrpSpPr>
      <p:grpSpPr>
        <a:xfrm>
          <a:off x="0" y="0"/>
          <a:ext cx="0" cy="0"/>
          <a:chOff x="0" y="0"/>
          <a:chExt cx="0" cy="0"/>
        </a:xfrm>
      </p:grpSpPr>
      <p:sp>
        <p:nvSpPr>
          <p:cNvPr id="24" name="Google Shape;24;p48"/>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5" name="Google Shape;25;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6"/>
        <p:cNvGrpSpPr/>
        <p:nvPr/>
      </p:nvGrpSpPr>
      <p:grpSpPr>
        <a:xfrm>
          <a:off x="0" y="0"/>
          <a:ext cx="0" cy="0"/>
          <a:chOff x="0" y="0"/>
          <a:chExt cx="0" cy="0"/>
        </a:xfrm>
      </p:grpSpPr>
      <p:sp>
        <p:nvSpPr>
          <p:cNvPr id="27" name="Google Shape;27;p49"/>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8" name="Google Shape;28;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5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51"/>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51"/>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52"/>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 name="Google Shape;40;p5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52"/>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2" name="Google Shape;42;p52"/>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3" name="Google Shape;43;p5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4" name="Google Shape;44;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4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2"/>
        <p:cNvGrpSpPr/>
        <p:nvPr/>
      </p:nvGrpSpPr>
      <p:grpSpPr>
        <a:xfrm>
          <a:off x="0" y="0"/>
          <a:ext cx="0" cy="0"/>
          <a:chOff x="0" y="0"/>
          <a:chExt cx="0" cy="0"/>
        </a:xfrm>
      </p:grpSpPr>
      <p:sp>
        <p:nvSpPr>
          <p:cNvPr id="53" name="Google Shape;53;g12280ac381c_0_2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4" name="Google Shape;54;g12280ac381c_0_2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5" name="Google Shape;55;g12280ac381c_0_2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dropbox.com/s/ie4npcoul3pg30c/Adding%20Our%20Text%20to%20Coco.webm?dl=0"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dropbox.com/scl/fi/de1z03f9c70noewlruvvm/Student-Copy-Unit-1-slides.pptx?dl=0&amp;rlkey=w9yoeuxwm5aojjbhw6jteslja#slide=id.g126585dc664_2_259"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dropbox.com/s/aqy69n3v1doyxm2/Explanatory%20Writing%20Samples.docx?dl=0" TargetMode="External"/><Relationship Id="rId5" Type="http://schemas.openxmlformats.org/officeDocument/2006/relationships/hyperlink" Target="https://scratch.mit.edu/" TargetMode="External"/><Relationship Id="rId4" Type="http://schemas.openxmlformats.org/officeDocument/2006/relationships/hyperlink" Target="https://wego.gmu.edu/scratchgo/login.ph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r>
              <a:rPr lang="en" sz="6000" dirty="0"/>
              <a:t>Unit 1  Lesson 4</a:t>
            </a:r>
            <a:endParaRPr sz="6000" dirty="0"/>
          </a:p>
        </p:txBody>
      </p:sp>
      <p:sp>
        <p:nvSpPr>
          <p:cNvPr id="102" name="Google Shape;102;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dirty="0"/>
              <a:t>Planning and Writing with </a:t>
            </a:r>
            <a:r>
              <a:rPr lang="en" sz="3000" dirty="0" err="1"/>
              <a:t>CoCo</a:t>
            </a:r>
            <a:r>
              <a:rPr lang="en" sz="3000" dirty="0"/>
              <a:t> Level 2</a:t>
            </a:r>
            <a:endParaRPr sz="3000" dirty="0"/>
          </a:p>
        </p:txBody>
      </p:sp>
      <p:pic>
        <p:nvPicPr>
          <p:cNvPr id="103" name="Google Shape;103;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104" name="Google Shape;104;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105" name="Google Shape;105;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t>
            </a:r>
            <a:r>
              <a:rPr lang="en" sz="800" b="1" i="0" u="none" strike="noStrike" cap="none">
                <a:solidFill>
                  <a:srgbClr val="F16666"/>
                </a:solidFill>
                <a:latin typeface="Arial"/>
                <a:ea typeface="Arial"/>
                <a:cs typeface="Arial"/>
                <a:sym typeface="Arial"/>
              </a:rPr>
              <a:t>Amy Hutchison at </a:t>
            </a:r>
            <a:r>
              <a:rPr lang="en" sz="800" b="1" u="sng">
                <a:solidFill>
                  <a:srgbClr val="F16666"/>
                </a:solidFill>
              </a:rPr>
              <a:t>ahutchison1@ua.edu</a:t>
            </a:r>
            <a:endParaRPr sz="800" b="0" i="0" u="none" strike="noStrike" cap="none">
              <a:solidFill>
                <a:srgbClr val="000000"/>
              </a:solidFill>
              <a:latin typeface="Arial"/>
              <a:ea typeface="Arial"/>
              <a:cs typeface="Arial"/>
              <a:sym typeface="Arial"/>
            </a:endParaRPr>
          </a:p>
        </p:txBody>
      </p:sp>
      <p:sp>
        <p:nvSpPr>
          <p:cNvPr id="106" name="Google Shape;106;p1"/>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
        <p:nvSpPr>
          <p:cNvPr id="107" name="Google Shape;107;p1"/>
          <p:cNvSpPr txBox="1"/>
          <p:nvPr/>
        </p:nvSpPr>
        <p:spPr>
          <a:xfrm>
            <a:off x="3053050" y="2851050"/>
            <a:ext cx="2743200" cy="492600"/>
          </a:xfrm>
          <a:prstGeom prst="rect">
            <a:avLst/>
          </a:prstGeom>
          <a:solidFill>
            <a:srgbClr val="FF00FF"/>
          </a:solidFill>
          <a:ln>
            <a:noFill/>
          </a:ln>
          <a:effectLst>
            <a:outerShdw blurRad="57150" dist="19050" dir="5400000" algn="bl" rotWithShape="0">
              <a:srgbClr val="000000">
                <a:alpha val="47843"/>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5th &amp; 6th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28"/>
        <p:cNvGrpSpPr/>
        <p:nvPr/>
      </p:nvGrpSpPr>
      <p:grpSpPr>
        <a:xfrm>
          <a:off x="0" y="0"/>
          <a:ext cx="0" cy="0"/>
          <a:chOff x="0" y="0"/>
          <a:chExt cx="0" cy="0"/>
        </a:xfrm>
      </p:grpSpPr>
      <p:sp>
        <p:nvSpPr>
          <p:cNvPr id="229" name="Google Shape;229;g12280ac381c_0_375"/>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Coco helps us plan our writing &amp; our code</a:t>
            </a:r>
            <a:endParaRPr>
              <a:latin typeface="Bebas Neue"/>
              <a:ea typeface="Bebas Neue"/>
              <a:cs typeface="Bebas Neue"/>
              <a:sym typeface="Bebas Neue"/>
            </a:endParaRPr>
          </a:p>
        </p:txBody>
      </p:sp>
      <p:pic>
        <p:nvPicPr>
          <p:cNvPr id="230" name="Google Shape;230;g12280ac381c_0_375"/>
          <p:cNvPicPr preferRelativeResize="0"/>
          <p:nvPr/>
        </p:nvPicPr>
        <p:blipFill rotWithShape="1">
          <a:blip r:embed="rId3">
            <a:alphaModFix/>
          </a:blip>
          <a:srcRect/>
          <a:stretch/>
        </p:blipFill>
        <p:spPr>
          <a:xfrm>
            <a:off x="6326450" y="152400"/>
            <a:ext cx="2409673"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34"/>
        <p:cNvGrpSpPr/>
        <p:nvPr/>
      </p:nvGrpSpPr>
      <p:grpSpPr>
        <a:xfrm>
          <a:off x="0" y="0"/>
          <a:ext cx="0" cy="0"/>
          <a:chOff x="0" y="0"/>
          <a:chExt cx="0" cy="0"/>
        </a:xfrm>
      </p:grpSpPr>
      <p:sp>
        <p:nvSpPr>
          <p:cNvPr id="235" name="Google Shape;235;g12280ac381c_0_858"/>
          <p:cNvSpPr txBox="1">
            <a:spLocks noGrp="1"/>
          </p:cNvSpPr>
          <p:nvPr>
            <p:ph type="title"/>
          </p:nvPr>
        </p:nvSpPr>
        <p:spPr>
          <a:xfrm>
            <a:off x="490250" y="3152100"/>
            <a:ext cx="8300100" cy="14652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800"/>
              <a:buNone/>
            </a:pPr>
            <a:r>
              <a:rPr lang="en">
                <a:latin typeface="Bebas Neue"/>
                <a:ea typeface="Bebas Neue"/>
                <a:cs typeface="Bebas Neue"/>
                <a:sym typeface="Bebas Neue"/>
              </a:rPr>
              <a:t>Introducing “Change effect” Block</a:t>
            </a:r>
            <a:endParaRPr>
              <a:latin typeface="Bebas Neue"/>
              <a:ea typeface="Bebas Neue"/>
              <a:cs typeface="Bebas Neue"/>
              <a:sym typeface="Bebas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2af8f39ff5_0_5"/>
          <p:cNvSpPr txBox="1">
            <a:spLocks noGrp="1"/>
          </p:cNvSpPr>
          <p:nvPr>
            <p:ph type="title"/>
          </p:nvPr>
        </p:nvSpPr>
        <p:spPr>
          <a:xfrm rot="242">
            <a:off x="158708" y="288"/>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Change ___________ effect</a:t>
            </a:r>
            <a:endParaRPr/>
          </a:p>
        </p:txBody>
      </p:sp>
      <p:sp>
        <p:nvSpPr>
          <p:cNvPr id="241" name="Google Shape;241;g12af8f39ff5_0_5"/>
          <p:cNvSpPr txBox="1">
            <a:spLocks noGrp="1"/>
          </p:cNvSpPr>
          <p:nvPr>
            <p:ph type="body" idx="1"/>
          </p:nvPr>
        </p:nvSpPr>
        <p:spPr>
          <a:xfrm>
            <a:off x="158700" y="1827613"/>
            <a:ext cx="2845200" cy="830700"/>
          </a:xfrm>
          <a:prstGeom prst="rect">
            <a:avLst/>
          </a:prstGeom>
          <a:noFill/>
          <a:ln>
            <a:noFill/>
          </a:ln>
        </p:spPr>
        <p:txBody>
          <a:bodyPr spcFirstLastPara="1" wrap="square" lIns="91425" tIns="91425" rIns="91425" bIns="91425" anchor="t" anchorCtr="0">
            <a:normAutofit fontScale="62500" lnSpcReduction="10000"/>
          </a:bodyPr>
          <a:lstStyle/>
          <a:p>
            <a:pPr marL="457200" lvl="0" indent="-329944" algn="l" rtl="0">
              <a:lnSpc>
                <a:spcPct val="115000"/>
              </a:lnSpc>
              <a:spcBef>
                <a:spcPts val="0"/>
              </a:spcBef>
              <a:spcAft>
                <a:spcPts val="0"/>
              </a:spcAft>
              <a:buSzPct val="100000"/>
              <a:buChar char="➔"/>
            </a:pPr>
            <a:r>
              <a:rPr lang="en" sz="2550"/>
              <a:t>Change</a:t>
            </a:r>
            <a:r>
              <a:rPr lang="en" sz="2550" u="sng"/>
              <a:t> color </a:t>
            </a:r>
            <a:r>
              <a:rPr lang="en" sz="2550"/>
              <a:t>effect</a:t>
            </a:r>
            <a:endParaRPr sz="2550"/>
          </a:p>
          <a:p>
            <a:pPr marL="0" lvl="0" indent="0" algn="l" rtl="0">
              <a:lnSpc>
                <a:spcPct val="115000"/>
              </a:lnSpc>
              <a:spcBef>
                <a:spcPts val="0"/>
              </a:spcBef>
              <a:spcAft>
                <a:spcPts val="0"/>
              </a:spcAft>
              <a:buSzPct val="130909"/>
              <a:buNone/>
            </a:pPr>
            <a:endParaRPr sz="2200"/>
          </a:p>
          <a:p>
            <a:pPr marL="0" lvl="0" indent="0" algn="l" rtl="0">
              <a:lnSpc>
                <a:spcPct val="115000"/>
              </a:lnSpc>
              <a:spcBef>
                <a:spcPts val="0"/>
              </a:spcBef>
              <a:spcAft>
                <a:spcPts val="0"/>
              </a:spcAft>
              <a:buSzPct val="100000"/>
              <a:buNone/>
            </a:pPr>
            <a:endParaRPr/>
          </a:p>
        </p:txBody>
      </p:sp>
      <p:pic>
        <p:nvPicPr>
          <p:cNvPr id="242" name="Google Shape;242;g12af8f39ff5_0_5"/>
          <p:cNvPicPr preferRelativeResize="0"/>
          <p:nvPr/>
        </p:nvPicPr>
        <p:blipFill rotWithShape="1">
          <a:blip r:embed="rId3">
            <a:alphaModFix/>
          </a:blip>
          <a:srcRect/>
          <a:stretch/>
        </p:blipFill>
        <p:spPr>
          <a:xfrm>
            <a:off x="3948263" y="-12"/>
            <a:ext cx="1800225" cy="1724025"/>
          </a:xfrm>
          <a:prstGeom prst="rect">
            <a:avLst/>
          </a:prstGeom>
          <a:noFill/>
          <a:ln>
            <a:noFill/>
          </a:ln>
        </p:spPr>
      </p:pic>
      <p:pic>
        <p:nvPicPr>
          <p:cNvPr id="243" name="Google Shape;243;g12af8f39ff5_0_5"/>
          <p:cNvPicPr preferRelativeResize="0"/>
          <p:nvPr/>
        </p:nvPicPr>
        <p:blipFill rotWithShape="1">
          <a:blip r:embed="rId4">
            <a:alphaModFix/>
          </a:blip>
          <a:srcRect/>
          <a:stretch/>
        </p:blipFill>
        <p:spPr>
          <a:xfrm>
            <a:off x="6986988" y="-6025"/>
            <a:ext cx="1838325" cy="1571625"/>
          </a:xfrm>
          <a:prstGeom prst="rect">
            <a:avLst/>
          </a:prstGeom>
          <a:noFill/>
          <a:ln>
            <a:noFill/>
          </a:ln>
        </p:spPr>
      </p:pic>
      <p:sp>
        <p:nvSpPr>
          <p:cNvPr id="244" name="Google Shape;244;g12af8f39ff5_0_5"/>
          <p:cNvSpPr txBox="1"/>
          <p:nvPr/>
        </p:nvSpPr>
        <p:spPr>
          <a:xfrm>
            <a:off x="3329188" y="1411063"/>
            <a:ext cx="3038400" cy="18162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rgbClr val="000000"/>
              </a:buClr>
              <a:buSzPts val="1800"/>
              <a:buFont typeface="Proxima Nova"/>
              <a:buChar char="➔"/>
            </a:pPr>
            <a:r>
              <a:rPr lang="en" sz="1800" b="0" i="0" u="none" strike="noStrike" cap="none">
                <a:solidFill>
                  <a:srgbClr val="000000"/>
                </a:solidFill>
                <a:latin typeface="Proxima Nova"/>
                <a:ea typeface="Proxima Nova"/>
                <a:cs typeface="Proxima Nova"/>
                <a:sym typeface="Proxima Nova"/>
              </a:rPr>
              <a:t>Change </a:t>
            </a:r>
            <a:r>
              <a:rPr lang="en" sz="1800" b="0" i="0" u="sng" strike="noStrike" cap="none">
                <a:solidFill>
                  <a:srgbClr val="000000"/>
                </a:solidFill>
                <a:latin typeface="Proxima Nova"/>
                <a:ea typeface="Proxima Nova"/>
                <a:cs typeface="Proxima Nova"/>
                <a:sym typeface="Proxima Nova"/>
              </a:rPr>
              <a:t>fisheye</a:t>
            </a:r>
            <a:r>
              <a:rPr lang="en" sz="1800" b="0" i="0" u="none" strike="noStrike" cap="none">
                <a:solidFill>
                  <a:srgbClr val="000000"/>
                </a:solidFill>
                <a:latin typeface="Proxima Nova"/>
                <a:ea typeface="Proxima Nova"/>
                <a:cs typeface="Proxima Nova"/>
                <a:sym typeface="Proxima Nova"/>
              </a:rPr>
              <a:t> effect</a:t>
            </a:r>
            <a:endParaRPr sz="18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2200"/>
              <a:buFont typeface="Arial"/>
              <a:buNone/>
            </a:pPr>
            <a:endParaRPr sz="2200" b="0" i="0" u="none" strike="noStrike" cap="none">
              <a:solidFill>
                <a:srgbClr val="000000"/>
              </a:solidFill>
              <a:latin typeface="Proxima Nova"/>
              <a:ea typeface="Proxima Nova"/>
              <a:cs typeface="Proxima Nova"/>
              <a:sym typeface="Proxima Nova"/>
            </a:endParaRPr>
          </a:p>
          <a:p>
            <a:pPr marL="457200" marR="0" lvl="0" indent="0" algn="l" rtl="0">
              <a:lnSpc>
                <a:spcPct val="115000"/>
              </a:lnSpc>
              <a:spcBef>
                <a:spcPts val="0"/>
              </a:spcBef>
              <a:spcAft>
                <a:spcPts val="0"/>
              </a:spcAft>
              <a:buClr>
                <a:srgbClr val="000000"/>
              </a:buClr>
              <a:buSzPts val="2200"/>
              <a:buFont typeface="Arial"/>
              <a:buNone/>
            </a:pPr>
            <a:endParaRPr sz="22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45" name="Google Shape;245;g12af8f39ff5_0_5"/>
          <p:cNvSpPr txBox="1"/>
          <p:nvPr/>
        </p:nvSpPr>
        <p:spPr>
          <a:xfrm>
            <a:off x="6367600" y="1565600"/>
            <a:ext cx="2845200" cy="718800"/>
          </a:xfrm>
          <a:prstGeom prst="rect">
            <a:avLst/>
          </a:prstGeom>
          <a:noFill/>
          <a:ln>
            <a:noFill/>
          </a:ln>
        </p:spPr>
        <p:txBody>
          <a:bodyPr spcFirstLastPara="1" wrap="square" lIns="91425" tIns="91425" rIns="91425" bIns="91425" anchor="t" anchorCtr="0">
            <a:spAutoFit/>
          </a:bodyPr>
          <a:lstStyle/>
          <a:p>
            <a:pPr marL="457200" marR="0" lvl="0" indent="-342900" algn="ctr" rtl="0">
              <a:lnSpc>
                <a:spcPct val="115000"/>
              </a:lnSpc>
              <a:spcBef>
                <a:spcPts val="0"/>
              </a:spcBef>
              <a:spcAft>
                <a:spcPts val="0"/>
              </a:spcAft>
              <a:buClr>
                <a:srgbClr val="000000"/>
              </a:buClr>
              <a:buSzPts val="1800"/>
              <a:buFont typeface="Proxima Nova"/>
              <a:buChar char="➔"/>
            </a:pPr>
            <a:r>
              <a:rPr lang="en" sz="1800" b="0" i="0" u="none" strike="noStrike" cap="none">
                <a:solidFill>
                  <a:srgbClr val="000000"/>
                </a:solidFill>
                <a:latin typeface="Proxima Nova"/>
                <a:ea typeface="Proxima Nova"/>
                <a:cs typeface="Proxima Nova"/>
                <a:sym typeface="Proxima Nova"/>
              </a:rPr>
              <a:t>Change </a:t>
            </a:r>
            <a:r>
              <a:rPr lang="en" sz="1800" b="0" i="0" u="sng" strike="noStrike" cap="none">
                <a:solidFill>
                  <a:srgbClr val="000000"/>
                </a:solidFill>
                <a:latin typeface="Proxima Nova"/>
                <a:ea typeface="Proxima Nova"/>
                <a:cs typeface="Proxima Nova"/>
                <a:sym typeface="Proxima Nova"/>
              </a:rPr>
              <a:t>whirl</a:t>
            </a:r>
            <a:r>
              <a:rPr lang="en" sz="1800" b="0" i="0" u="none" strike="noStrike" cap="none">
                <a:solidFill>
                  <a:srgbClr val="000000"/>
                </a:solidFill>
                <a:latin typeface="Proxima Nova"/>
                <a:ea typeface="Proxima Nova"/>
                <a:cs typeface="Proxima Nova"/>
                <a:sym typeface="Proxima Nova"/>
              </a:rPr>
              <a:t> effect</a:t>
            </a:r>
            <a:endParaRPr sz="1800" b="0" i="0" u="none" strike="noStrike" cap="none">
              <a:solidFill>
                <a:srgbClr val="000000"/>
              </a:solidFill>
              <a:latin typeface="Proxima Nova"/>
              <a:ea typeface="Proxima Nova"/>
              <a:cs typeface="Proxima Nova"/>
              <a:sym typeface="Proxima Nova"/>
            </a:endParaRPr>
          </a:p>
          <a:p>
            <a:pPr marL="0" marR="0" lvl="0" indent="0" algn="ctr"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46" name="Google Shape;246;g12af8f39ff5_0_5"/>
          <p:cNvSpPr txBox="1"/>
          <p:nvPr/>
        </p:nvSpPr>
        <p:spPr>
          <a:xfrm>
            <a:off x="180425" y="3900475"/>
            <a:ext cx="2047800" cy="10989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rgbClr val="000000"/>
              </a:buClr>
              <a:buSzPts val="1800"/>
              <a:buFont typeface="Proxima Nova"/>
              <a:buChar char="➔"/>
            </a:pPr>
            <a:r>
              <a:rPr lang="en" sz="1800" b="0" i="0" u="none" strike="noStrike" cap="none">
                <a:solidFill>
                  <a:srgbClr val="000000"/>
                </a:solidFill>
                <a:latin typeface="Proxima Nova"/>
                <a:ea typeface="Proxima Nova"/>
                <a:cs typeface="Proxima Nova"/>
                <a:sym typeface="Proxima Nova"/>
              </a:rPr>
              <a:t>Change </a:t>
            </a:r>
            <a:r>
              <a:rPr lang="en" sz="1800" b="0" i="0" u="sng" strike="noStrike" cap="none">
                <a:solidFill>
                  <a:srgbClr val="000000"/>
                </a:solidFill>
                <a:latin typeface="Proxima Nova"/>
                <a:ea typeface="Proxima Nova"/>
                <a:cs typeface="Proxima Nova"/>
                <a:sym typeface="Proxima Nova"/>
              </a:rPr>
              <a:t>pixelate</a:t>
            </a:r>
            <a:r>
              <a:rPr lang="en" sz="1800" b="0" i="0" u="none" strike="noStrike" cap="none">
                <a:solidFill>
                  <a:srgbClr val="000000"/>
                </a:solidFill>
                <a:latin typeface="Proxima Nova"/>
                <a:ea typeface="Proxima Nova"/>
                <a:cs typeface="Proxima Nova"/>
                <a:sym typeface="Proxima Nova"/>
              </a:rPr>
              <a:t> effect</a:t>
            </a:r>
            <a:endParaRPr sz="1800" b="0" i="0" u="none" strike="noStrike" cap="none">
              <a:solidFill>
                <a:srgbClr val="000000"/>
              </a:solidFill>
              <a:latin typeface="Proxima Nova"/>
              <a:ea typeface="Proxima Nova"/>
              <a:cs typeface="Proxima Nova"/>
              <a:sym typeface="Proxima Nova"/>
            </a:endParaRPr>
          </a:p>
        </p:txBody>
      </p:sp>
      <p:sp>
        <p:nvSpPr>
          <p:cNvPr id="247" name="Google Shape;247;g12af8f39ff5_0_5"/>
          <p:cNvSpPr txBox="1"/>
          <p:nvPr/>
        </p:nvSpPr>
        <p:spPr>
          <a:xfrm>
            <a:off x="2134800" y="4065038"/>
            <a:ext cx="2560500" cy="7803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rgbClr val="000000"/>
              </a:buClr>
              <a:buSzPts val="1800"/>
              <a:buFont typeface="Proxima Nova"/>
              <a:buChar char="➔"/>
            </a:pPr>
            <a:r>
              <a:rPr lang="en" sz="1800" b="0" i="0" u="none" strike="noStrike" cap="none">
                <a:solidFill>
                  <a:srgbClr val="000000"/>
                </a:solidFill>
                <a:latin typeface="Proxima Nova"/>
                <a:ea typeface="Proxima Nova"/>
                <a:cs typeface="Proxima Nova"/>
                <a:sym typeface="Proxima Nova"/>
              </a:rPr>
              <a:t>Change </a:t>
            </a:r>
            <a:r>
              <a:rPr lang="en" sz="1800" b="0" i="0" u="sng" strike="noStrike" cap="none">
                <a:solidFill>
                  <a:srgbClr val="000000"/>
                </a:solidFill>
                <a:latin typeface="Proxima Nova"/>
                <a:ea typeface="Proxima Nova"/>
                <a:cs typeface="Proxima Nova"/>
                <a:sym typeface="Proxima Nova"/>
              </a:rPr>
              <a:t>mosaic</a:t>
            </a:r>
            <a:r>
              <a:rPr lang="en" sz="1800" b="0" i="0" u="none" strike="noStrike" cap="none">
                <a:solidFill>
                  <a:srgbClr val="000000"/>
                </a:solidFill>
                <a:latin typeface="Proxima Nova"/>
                <a:ea typeface="Proxima Nova"/>
                <a:cs typeface="Proxima Nova"/>
                <a:sym typeface="Proxima Nova"/>
              </a:rPr>
              <a:t> effect</a:t>
            </a:r>
            <a:endParaRPr sz="1800" b="0" i="0" u="none" strike="noStrike" cap="none">
              <a:solidFill>
                <a:srgbClr val="000000"/>
              </a:solidFill>
              <a:latin typeface="Proxima Nova"/>
              <a:ea typeface="Proxima Nova"/>
              <a:cs typeface="Proxima Nova"/>
              <a:sym typeface="Proxima Nova"/>
            </a:endParaRPr>
          </a:p>
        </p:txBody>
      </p:sp>
      <p:sp>
        <p:nvSpPr>
          <p:cNvPr id="248" name="Google Shape;248;g12af8f39ff5_0_5"/>
          <p:cNvSpPr txBox="1"/>
          <p:nvPr/>
        </p:nvSpPr>
        <p:spPr>
          <a:xfrm>
            <a:off x="4695300" y="4004975"/>
            <a:ext cx="1916400" cy="10989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rgbClr val="000000"/>
              </a:buClr>
              <a:buSzPts val="1800"/>
              <a:buFont typeface="Proxima Nova"/>
              <a:buChar char="➔"/>
            </a:pPr>
            <a:r>
              <a:rPr lang="en" sz="1800" b="0" i="0" u="none" strike="noStrike" cap="none">
                <a:solidFill>
                  <a:srgbClr val="000000"/>
                </a:solidFill>
                <a:latin typeface="Proxima Nova"/>
                <a:ea typeface="Proxima Nova"/>
                <a:cs typeface="Proxima Nova"/>
                <a:sym typeface="Proxima Nova"/>
              </a:rPr>
              <a:t>Change </a:t>
            </a:r>
            <a:r>
              <a:rPr lang="en" sz="1800" b="0" i="0" u="sng" strike="noStrike" cap="none">
                <a:solidFill>
                  <a:srgbClr val="000000"/>
                </a:solidFill>
                <a:latin typeface="Proxima Nova"/>
                <a:ea typeface="Proxima Nova"/>
                <a:cs typeface="Proxima Nova"/>
                <a:sym typeface="Proxima Nova"/>
              </a:rPr>
              <a:t>brightness</a:t>
            </a:r>
            <a:r>
              <a:rPr lang="en" sz="1800" b="0" i="0" u="none" strike="noStrike" cap="none">
                <a:solidFill>
                  <a:srgbClr val="000000"/>
                </a:solidFill>
                <a:latin typeface="Proxima Nova"/>
                <a:ea typeface="Proxima Nova"/>
                <a:cs typeface="Proxima Nova"/>
                <a:sym typeface="Proxima Nova"/>
              </a:rPr>
              <a:t> effect</a:t>
            </a:r>
            <a:endParaRPr sz="1800" b="0" i="0" u="none" strike="noStrike" cap="none">
              <a:solidFill>
                <a:srgbClr val="000000"/>
              </a:solidFill>
              <a:latin typeface="Proxima Nova"/>
              <a:ea typeface="Proxima Nova"/>
              <a:cs typeface="Proxima Nova"/>
              <a:sym typeface="Proxima Nova"/>
            </a:endParaRPr>
          </a:p>
        </p:txBody>
      </p:sp>
      <p:sp>
        <p:nvSpPr>
          <p:cNvPr id="249" name="Google Shape;249;g12af8f39ff5_0_5"/>
          <p:cNvSpPr txBox="1"/>
          <p:nvPr/>
        </p:nvSpPr>
        <p:spPr>
          <a:xfrm>
            <a:off x="6754300" y="3936500"/>
            <a:ext cx="2458500" cy="10374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rgbClr val="000000"/>
              </a:buClr>
              <a:buSzPts val="1800"/>
              <a:buFont typeface="Proxima Nova"/>
              <a:buChar char="➔"/>
            </a:pPr>
            <a:r>
              <a:rPr lang="en" sz="1800" b="0" i="0" u="none" strike="noStrike" cap="none">
                <a:solidFill>
                  <a:srgbClr val="000000"/>
                </a:solidFill>
                <a:latin typeface="Proxima Nova"/>
                <a:ea typeface="Proxima Nova"/>
                <a:cs typeface="Proxima Nova"/>
                <a:sym typeface="Proxima Nova"/>
              </a:rPr>
              <a:t>Change </a:t>
            </a:r>
            <a:r>
              <a:rPr lang="en" sz="1800" b="0" i="0" u="sng" strike="noStrike" cap="none">
                <a:solidFill>
                  <a:srgbClr val="000000"/>
                </a:solidFill>
                <a:latin typeface="Proxima Nova"/>
                <a:ea typeface="Proxima Nova"/>
                <a:cs typeface="Proxima Nova"/>
                <a:sym typeface="Proxima Nova"/>
              </a:rPr>
              <a:t>ghost</a:t>
            </a:r>
            <a:r>
              <a:rPr lang="en" sz="1800" b="0" i="0" u="none" strike="noStrike" cap="none">
                <a:solidFill>
                  <a:srgbClr val="000000"/>
                </a:solidFill>
                <a:latin typeface="Proxima Nova"/>
                <a:ea typeface="Proxima Nova"/>
                <a:cs typeface="Proxima Nova"/>
                <a:sym typeface="Proxima Nova"/>
              </a:rPr>
              <a:t> effect </a:t>
            </a:r>
            <a:endParaRPr sz="18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pic>
        <p:nvPicPr>
          <p:cNvPr id="250" name="Google Shape;250;g12af8f39ff5_0_5"/>
          <p:cNvPicPr preferRelativeResize="0"/>
          <p:nvPr/>
        </p:nvPicPr>
        <p:blipFill rotWithShape="1">
          <a:blip r:embed="rId5">
            <a:alphaModFix/>
          </a:blip>
          <a:srcRect/>
          <a:stretch/>
        </p:blipFill>
        <p:spPr>
          <a:xfrm>
            <a:off x="687225" y="497100"/>
            <a:ext cx="1447569" cy="1121475"/>
          </a:xfrm>
          <a:prstGeom prst="rect">
            <a:avLst/>
          </a:prstGeom>
          <a:noFill/>
          <a:ln>
            <a:noFill/>
          </a:ln>
        </p:spPr>
      </p:pic>
      <p:pic>
        <p:nvPicPr>
          <p:cNvPr id="251" name="Google Shape;251;g12af8f39ff5_0_5"/>
          <p:cNvPicPr preferRelativeResize="0"/>
          <p:nvPr/>
        </p:nvPicPr>
        <p:blipFill rotWithShape="1">
          <a:blip r:embed="rId6">
            <a:alphaModFix/>
          </a:blip>
          <a:srcRect/>
          <a:stretch/>
        </p:blipFill>
        <p:spPr>
          <a:xfrm>
            <a:off x="241772" y="2380428"/>
            <a:ext cx="1447575" cy="1505769"/>
          </a:xfrm>
          <a:prstGeom prst="rect">
            <a:avLst/>
          </a:prstGeom>
          <a:noFill/>
          <a:ln>
            <a:noFill/>
          </a:ln>
        </p:spPr>
      </p:pic>
      <p:pic>
        <p:nvPicPr>
          <p:cNvPr id="252" name="Google Shape;252;g12af8f39ff5_0_5"/>
          <p:cNvPicPr preferRelativeResize="0"/>
          <p:nvPr/>
        </p:nvPicPr>
        <p:blipFill rotWithShape="1">
          <a:blip r:embed="rId7">
            <a:alphaModFix/>
          </a:blip>
          <a:srcRect/>
          <a:stretch/>
        </p:blipFill>
        <p:spPr>
          <a:xfrm>
            <a:off x="2228225" y="2342738"/>
            <a:ext cx="2047875" cy="1581150"/>
          </a:xfrm>
          <a:prstGeom prst="rect">
            <a:avLst/>
          </a:prstGeom>
          <a:noFill/>
          <a:ln>
            <a:noFill/>
          </a:ln>
        </p:spPr>
      </p:pic>
      <p:pic>
        <p:nvPicPr>
          <p:cNvPr id="253" name="Google Shape;253;g12af8f39ff5_0_5"/>
          <p:cNvPicPr preferRelativeResize="0"/>
          <p:nvPr/>
        </p:nvPicPr>
        <p:blipFill rotWithShape="1">
          <a:blip r:embed="rId8">
            <a:alphaModFix/>
          </a:blip>
          <a:srcRect/>
          <a:stretch/>
        </p:blipFill>
        <p:spPr>
          <a:xfrm>
            <a:off x="4871088" y="2403198"/>
            <a:ext cx="1288200" cy="1247175"/>
          </a:xfrm>
          <a:prstGeom prst="rect">
            <a:avLst/>
          </a:prstGeom>
          <a:noFill/>
          <a:ln>
            <a:noFill/>
          </a:ln>
        </p:spPr>
      </p:pic>
      <p:pic>
        <p:nvPicPr>
          <p:cNvPr id="254" name="Google Shape;254;g12af8f39ff5_0_5"/>
          <p:cNvPicPr preferRelativeResize="0"/>
          <p:nvPr/>
        </p:nvPicPr>
        <p:blipFill rotWithShape="1">
          <a:blip r:embed="rId9">
            <a:alphaModFix/>
          </a:blip>
          <a:srcRect/>
          <a:stretch/>
        </p:blipFill>
        <p:spPr>
          <a:xfrm>
            <a:off x="7146100" y="2423877"/>
            <a:ext cx="1288200" cy="12058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2af8f39ff5_0_6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Practicing using change effect block</a:t>
            </a:r>
            <a:endParaRPr/>
          </a:p>
        </p:txBody>
      </p:sp>
      <p:sp>
        <p:nvSpPr>
          <p:cNvPr id="260" name="Google Shape;260;g12af8f39ff5_0_64"/>
          <p:cNvSpPr txBox="1">
            <a:spLocks noGrp="1"/>
          </p:cNvSpPr>
          <p:nvPr>
            <p:ph type="body" idx="1"/>
          </p:nvPr>
        </p:nvSpPr>
        <p:spPr>
          <a:xfrm>
            <a:off x="311700" y="1152475"/>
            <a:ext cx="5378400" cy="3416400"/>
          </a:xfrm>
          <a:prstGeom prst="rect">
            <a:avLst/>
          </a:prstGeom>
          <a:noFill/>
          <a:ln>
            <a:noFill/>
          </a:ln>
        </p:spPr>
        <p:txBody>
          <a:bodyPr spcFirstLastPara="1" wrap="square" lIns="91425" tIns="91425" rIns="91425" bIns="91425" anchor="t" anchorCtr="0">
            <a:normAutofit lnSpcReduction="20000"/>
          </a:bodyPr>
          <a:lstStyle/>
          <a:p>
            <a:pPr marL="457200" lvl="0" indent="-342900" algn="l" rtl="0">
              <a:lnSpc>
                <a:spcPct val="115000"/>
              </a:lnSpc>
              <a:spcBef>
                <a:spcPts val="0"/>
              </a:spcBef>
              <a:spcAft>
                <a:spcPts val="0"/>
              </a:spcAft>
              <a:buSzPts val="1800"/>
              <a:buAutoNum type="arabicPeriod"/>
            </a:pPr>
            <a:r>
              <a:rPr lang="en"/>
              <a:t>Imagine your sprite going through a time warp. How does its appearance change?</a:t>
            </a:r>
            <a:endParaRPr/>
          </a:p>
          <a:p>
            <a:pPr marL="0" lvl="0" indent="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AutoNum type="arabicPeriod"/>
            </a:pPr>
            <a:r>
              <a:rPr lang="en"/>
              <a:t>Change the effect by a minimum intensity of </a:t>
            </a:r>
            <a:r>
              <a:rPr lang="en" b="1"/>
              <a:t>50</a:t>
            </a:r>
            <a:endParaRPr b="1"/>
          </a:p>
          <a:p>
            <a:pPr marL="457200" lvl="0" indent="0" algn="l" rtl="0">
              <a:lnSpc>
                <a:spcPct val="115000"/>
              </a:lnSpc>
              <a:spcBef>
                <a:spcPts val="0"/>
              </a:spcBef>
              <a:spcAft>
                <a:spcPts val="0"/>
              </a:spcAft>
              <a:buSzPts val="1800"/>
              <a:buNone/>
            </a:pPr>
            <a:r>
              <a:rPr lang="en"/>
              <a:t> </a:t>
            </a:r>
            <a:endParaRPr/>
          </a:p>
          <a:p>
            <a:pPr marL="457200" lvl="0" indent="-342900" algn="l" rtl="0">
              <a:lnSpc>
                <a:spcPct val="115000"/>
              </a:lnSpc>
              <a:spcBef>
                <a:spcPts val="0"/>
              </a:spcBef>
              <a:spcAft>
                <a:spcPts val="0"/>
              </a:spcAft>
              <a:buSzPts val="1800"/>
              <a:buAutoNum type="arabicPeriod"/>
            </a:pPr>
            <a:r>
              <a:rPr lang="en"/>
              <a:t>Use at least </a:t>
            </a:r>
            <a:r>
              <a:rPr lang="en" b="1"/>
              <a:t>4 different effects</a:t>
            </a:r>
            <a:r>
              <a:rPr lang="en"/>
              <a:t> on your sprite. This means you need to use at least 4 change effect blocks in your code. </a:t>
            </a:r>
            <a:endParaRPr/>
          </a:p>
          <a:p>
            <a:pPr marL="0" lvl="0" indent="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AutoNum type="arabicPeriod"/>
            </a:pPr>
            <a:r>
              <a:rPr lang="en"/>
              <a:t>(Optional) You may also include speech or thought bubbles to represent your sprite’s thoughts as it goes through the time warp! </a:t>
            </a:r>
            <a:endParaRPr/>
          </a:p>
        </p:txBody>
      </p:sp>
      <p:pic>
        <p:nvPicPr>
          <p:cNvPr id="261" name="Google Shape;261;g12af8f39ff5_0_64"/>
          <p:cNvPicPr preferRelativeResize="0"/>
          <p:nvPr/>
        </p:nvPicPr>
        <p:blipFill rotWithShape="1">
          <a:blip r:embed="rId3">
            <a:alphaModFix/>
          </a:blip>
          <a:srcRect/>
          <a:stretch/>
        </p:blipFill>
        <p:spPr>
          <a:xfrm>
            <a:off x="5774225" y="581525"/>
            <a:ext cx="3149100" cy="39804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65"/>
        <p:cNvGrpSpPr/>
        <p:nvPr/>
      </p:nvGrpSpPr>
      <p:grpSpPr>
        <a:xfrm>
          <a:off x="0" y="0"/>
          <a:ext cx="0" cy="0"/>
          <a:chOff x="0" y="0"/>
          <a:chExt cx="0" cy="0"/>
        </a:xfrm>
      </p:grpSpPr>
      <p:sp>
        <p:nvSpPr>
          <p:cNvPr id="266" name="Google Shape;266;g12af8f39ff5_0_59"/>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Introducing CoCo level 2</a:t>
            </a:r>
            <a:endParaRPr>
              <a:latin typeface="Bebas Neue"/>
              <a:ea typeface="Bebas Neue"/>
              <a:cs typeface="Bebas Neue"/>
              <a:sym typeface="Bebas Neue"/>
            </a:endParaRPr>
          </a:p>
        </p:txBody>
      </p:sp>
      <p:pic>
        <p:nvPicPr>
          <p:cNvPr id="267" name="Google Shape;267;g12af8f39ff5_0_59"/>
          <p:cNvPicPr preferRelativeResize="0"/>
          <p:nvPr/>
        </p:nvPicPr>
        <p:blipFill rotWithShape="1">
          <a:blip r:embed="rId3">
            <a:alphaModFix/>
          </a:blip>
          <a:srcRect/>
          <a:stretch/>
        </p:blipFill>
        <p:spPr>
          <a:xfrm>
            <a:off x="6326450" y="152400"/>
            <a:ext cx="2409673"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 name="Picture 2">
            <a:extLst>
              <a:ext uri="{FF2B5EF4-FFF2-40B4-BE49-F238E27FC236}">
                <a16:creationId xmlns:a16="http://schemas.microsoft.com/office/drawing/2014/main" id="{53CB199B-E8D9-5AE9-8BEB-0FF63FB42DE4}"/>
              </a:ext>
            </a:extLst>
          </p:cNvPr>
          <p:cNvPicPr>
            <a:picLocks noChangeAspect="1"/>
          </p:cNvPicPr>
          <p:nvPr/>
        </p:nvPicPr>
        <p:blipFill>
          <a:blip r:embed="rId3"/>
          <a:stretch>
            <a:fillRect/>
          </a:stretch>
        </p:blipFill>
        <p:spPr>
          <a:xfrm>
            <a:off x="327728" y="887600"/>
            <a:ext cx="8493602" cy="4056124"/>
          </a:xfrm>
          <a:prstGeom prst="rect">
            <a:avLst/>
          </a:prstGeom>
        </p:spPr>
      </p:pic>
      <p:sp>
        <p:nvSpPr>
          <p:cNvPr id="273" name="Google Shape;273;g22d0a166835_0_0"/>
          <p:cNvSpPr txBox="1"/>
          <p:nvPr/>
        </p:nvSpPr>
        <p:spPr>
          <a:xfrm>
            <a:off x="5154550" y="3215825"/>
            <a:ext cx="3702300" cy="738900"/>
          </a:xfrm>
          <a:prstGeom prst="rect">
            <a:avLst/>
          </a:prstGeom>
          <a:solidFill>
            <a:srgbClr val="FFFFF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Note: Just start typing in the white text boxes! No need to delete anything, the grey text will disappear when you start to type. </a:t>
            </a:r>
            <a:endParaRPr sz="1200" b="0" i="0" u="none" strike="noStrike" cap="none">
              <a:solidFill>
                <a:srgbClr val="000000"/>
              </a:solidFill>
              <a:latin typeface="Proxima Nova"/>
              <a:ea typeface="Proxima Nova"/>
              <a:cs typeface="Proxima Nova"/>
              <a:sym typeface="Proxima Nova"/>
            </a:endParaRPr>
          </a:p>
        </p:txBody>
      </p:sp>
      <p:sp>
        <p:nvSpPr>
          <p:cNvPr id="274" name="Google Shape;274;g22d0a166835_0_0"/>
          <p:cNvSpPr txBox="1">
            <a:spLocks noGrp="1"/>
          </p:cNvSpPr>
          <p:nvPr>
            <p:ph type="title"/>
          </p:nvPr>
        </p:nvSpPr>
        <p:spPr>
          <a:xfrm>
            <a:off x="490250" y="526350"/>
            <a:ext cx="5683800" cy="2657400"/>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0"/>
              </a:spcAft>
              <a:buSzPct val="111104"/>
              <a:buNone/>
            </a:pPr>
            <a:r>
              <a:rPr lang="en">
                <a:latin typeface="Bebas Neue"/>
                <a:ea typeface="Bebas Neue"/>
                <a:cs typeface="Bebas Neue"/>
                <a:sym typeface="Bebas Neue"/>
              </a:rPr>
              <a:t>What’s in level 2?</a:t>
            </a:r>
            <a:endParaRPr>
              <a:latin typeface="Bebas Neue"/>
              <a:ea typeface="Bebas Neue"/>
              <a:cs typeface="Bebas Neue"/>
              <a:sym typeface="Bebas Neue"/>
            </a:endParaRPr>
          </a:p>
          <a:p>
            <a:pPr marL="0" lvl="0" indent="0" algn="l" rtl="0">
              <a:lnSpc>
                <a:spcPct val="100000"/>
              </a:lnSpc>
              <a:spcBef>
                <a:spcPts val="0"/>
              </a:spcBef>
              <a:spcAft>
                <a:spcPts val="0"/>
              </a:spcAft>
              <a:buSzPct val="111104"/>
              <a:buNone/>
            </a:pPr>
            <a:endParaRPr>
              <a:latin typeface="Bebas Neue"/>
              <a:ea typeface="Bebas Neue"/>
              <a:cs typeface="Bebas Neue"/>
              <a:sym typeface="Bebas Neue"/>
            </a:endParaRPr>
          </a:p>
          <a:p>
            <a:pPr marL="0" lvl="0" indent="0" algn="l" rtl="0">
              <a:lnSpc>
                <a:spcPct val="100000"/>
              </a:lnSpc>
              <a:spcBef>
                <a:spcPts val="0"/>
              </a:spcBef>
              <a:spcAft>
                <a:spcPts val="0"/>
              </a:spcAft>
              <a:buSzPct val="111104"/>
              <a:buNone/>
            </a:pPr>
            <a:endParaRPr>
              <a:latin typeface="Bebas Neue"/>
              <a:ea typeface="Bebas Neue"/>
              <a:cs typeface="Bebas Neue"/>
              <a:sym typeface="Bebas Neue"/>
            </a:endParaRPr>
          </a:p>
          <a:p>
            <a:pPr marL="0" lvl="0" indent="0" algn="l" rtl="0">
              <a:lnSpc>
                <a:spcPct val="100000"/>
              </a:lnSpc>
              <a:spcBef>
                <a:spcPts val="0"/>
              </a:spcBef>
              <a:spcAft>
                <a:spcPts val="0"/>
              </a:spcAft>
              <a:buSzPct val="111104"/>
              <a:buNone/>
            </a:pPr>
            <a:endParaRPr>
              <a:latin typeface="Bebas Neue"/>
              <a:ea typeface="Bebas Neue"/>
              <a:cs typeface="Bebas Neue"/>
              <a:sym typeface="Bebas Neue"/>
            </a:endParaRPr>
          </a:p>
          <a:p>
            <a:pPr marL="0" lvl="0" indent="0" algn="l" rtl="0">
              <a:lnSpc>
                <a:spcPct val="100000"/>
              </a:lnSpc>
              <a:spcBef>
                <a:spcPts val="0"/>
              </a:spcBef>
              <a:spcAft>
                <a:spcPts val="0"/>
              </a:spcAft>
              <a:buSzPct val="111104"/>
              <a:buNone/>
            </a:pPr>
            <a:endParaRPr>
              <a:latin typeface="Bebas Neue"/>
              <a:ea typeface="Bebas Neue"/>
              <a:cs typeface="Bebas Neue"/>
              <a:sym typeface="Bebas Neue"/>
            </a:endParaRPr>
          </a:p>
        </p:txBody>
      </p:sp>
      <p:sp>
        <p:nvSpPr>
          <p:cNvPr id="275" name="Google Shape;275;g22d0a166835_0_0"/>
          <p:cNvSpPr/>
          <p:nvPr/>
        </p:nvSpPr>
        <p:spPr>
          <a:xfrm rot="-9277044">
            <a:off x="1206509" y="2469394"/>
            <a:ext cx="4017862" cy="414659"/>
          </a:xfrm>
          <a:prstGeom prst="rightArrow">
            <a:avLst>
              <a:gd name="adj1" fmla="val 50000"/>
              <a:gd name="adj2" fmla="val 50000"/>
            </a:avLst>
          </a:prstGeom>
          <a:solidFill>
            <a:schemeClr val="accent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g22d0a166835_0_0"/>
          <p:cNvSpPr txBox="1"/>
          <p:nvPr/>
        </p:nvSpPr>
        <p:spPr>
          <a:xfrm>
            <a:off x="4378900" y="168175"/>
            <a:ext cx="3702300" cy="554100"/>
          </a:xfrm>
          <a:prstGeom prst="rect">
            <a:avLst/>
          </a:prstGeom>
          <a:solidFill>
            <a:srgbClr val="FFFFF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a:latin typeface="Proxima Nova"/>
                <a:ea typeface="Proxima Nova"/>
                <a:cs typeface="Proxima Nova"/>
                <a:sym typeface="Proxima Nova"/>
              </a:rPr>
              <a:t>Don’t forget to add a topic sentence introducing your topic to the reader!</a:t>
            </a:r>
            <a:endParaRPr sz="1200" b="0" i="0" u="none" strike="noStrike" cap="none">
              <a:solidFill>
                <a:srgbClr val="000000"/>
              </a:solidFill>
              <a:latin typeface="Proxima Nova"/>
              <a:ea typeface="Proxima Nova"/>
              <a:cs typeface="Proxima Nova"/>
              <a:sym typeface="Proxima Nova"/>
            </a:endParaRPr>
          </a:p>
        </p:txBody>
      </p:sp>
      <p:sp>
        <p:nvSpPr>
          <p:cNvPr id="277" name="Google Shape;277;g22d0a166835_0_0"/>
          <p:cNvSpPr/>
          <p:nvPr/>
        </p:nvSpPr>
        <p:spPr>
          <a:xfrm rot="9589490">
            <a:off x="3722367" y="650036"/>
            <a:ext cx="1383913" cy="294986"/>
          </a:xfrm>
          <a:prstGeom prst="rightArrow">
            <a:avLst>
              <a:gd name="adj1" fmla="val 50000"/>
              <a:gd name="adj2" fmla="val 50000"/>
            </a:avLst>
          </a:prstGeom>
          <a:solidFill>
            <a:schemeClr val="accent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g22d0a166835_0_0"/>
          <p:cNvSpPr/>
          <p:nvPr/>
        </p:nvSpPr>
        <p:spPr>
          <a:xfrm rot="9445988">
            <a:off x="4909803" y="2142268"/>
            <a:ext cx="1472008" cy="383308"/>
          </a:xfrm>
          <a:prstGeom prst="rightArrow">
            <a:avLst>
              <a:gd name="adj1" fmla="val 50000"/>
              <a:gd name="adj2" fmla="val 50000"/>
            </a:avLst>
          </a:prstGeom>
          <a:solidFill>
            <a:schemeClr val="accent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12280ac381c_0_863"/>
          <p:cNvSpPr txBox="1">
            <a:spLocks noGrp="1"/>
          </p:cNvSpPr>
          <p:nvPr>
            <p:ph type="title"/>
          </p:nvPr>
        </p:nvSpPr>
        <p:spPr>
          <a:xfrm>
            <a:off x="490250" y="526350"/>
            <a:ext cx="4652066" cy="4090800"/>
          </a:xfrm>
          <a:prstGeom prst="rect">
            <a:avLst/>
          </a:prstGeom>
          <a:noFill/>
          <a:ln>
            <a:noFill/>
          </a:ln>
        </p:spPr>
        <p:txBody>
          <a:bodyPr spcFirstLastPara="1" wrap="square" lIns="91425" tIns="91425" rIns="91425" bIns="91425" anchor="ctr" anchorCtr="0">
            <a:normAutofit/>
          </a:bodyPr>
          <a:lstStyle/>
          <a:p>
            <a:r>
              <a:rPr lang="en" dirty="0"/>
              <a:t>Video Model: </a:t>
            </a:r>
            <a:br>
              <a:rPr lang="en" dirty="0"/>
            </a:br>
            <a:r>
              <a:rPr lang="en" sz="2400" dirty="0">
                <a:latin typeface="Proxima Nova"/>
                <a:hlinkClick r:id="rId3"/>
              </a:rPr>
              <a:t>https://www.dropbox.com/s/ie4npcoul3pg30c/Adding%20Our%20Text%20to%20Coco.webm?dl=0</a:t>
            </a:r>
            <a:r>
              <a:rPr lang="en" sz="2400" dirty="0">
                <a:latin typeface="Proxima Nova"/>
              </a:rPr>
              <a:t> </a:t>
            </a:r>
            <a:endParaRPr lang="en-US" sz="2400" dirty="0">
              <a:latin typeface="Proxima Nova"/>
            </a:endParaRPr>
          </a:p>
          <a:p>
            <a:pPr>
              <a:lnSpc>
                <a:spcPct val="114999"/>
              </a:lnSpc>
            </a:pPr>
            <a:endParaRPr sz="2400" dirty="0">
              <a:latin typeface="Proxima Nova"/>
            </a:endParaRPr>
          </a:p>
        </p:txBody>
      </p:sp>
      <p:pic>
        <p:nvPicPr>
          <p:cNvPr id="284" name="Google Shape;284;g12280ac381c_0_863"/>
          <p:cNvPicPr preferRelativeResize="0"/>
          <p:nvPr/>
        </p:nvPicPr>
        <p:blipFill rotWithShape="1">
          <a:blip r:embed="rId4">
            <a:alphaModFix/>
          </a:blip>
          <a:srcRect/>
          <a:stretch/>
        </p:blipFill>
        <p:spPr>
          <a:xfrm>
            <a:off x="5555272" y="1130725"/>
            <a:ext cx="3303549" cy="2882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2280ac381c_0_525"/>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Modeling Coco </a:t>
            </a:r>
            <a:endParaRPr/>
          </a:p>
        </p:txBody>
      </p:sp>
      <p:sp>
        <p:nvSpPr>
          <p:cNvPr id="290" name="Google Shape;290;g12280ac381c_0_525"/>
          <p:cNvSpPr txBox="1">
            <a:spLocks noGrp="1"/>
          </p:cNvSpPr>
          <p:nvPr>
            <p:ph type="body" idx="1"/>
          </p:nvPr>
        </p:nvSpPr>
        <p:spPr>
          <a:xfrm>
            <a:off x="311700" y="1152475"/>
            <a:ext cx="4518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endParaRPr sz="1600"/>
          </a:p>
          <a:p>
            <a:pPr marL="0" lvl="0" indent="0" algn="l" rtl="0">
              <a:lnSpc>
                <a:spcPct val="115000"/>
              </a:lnSpc>
              <a:spcBef>
                <a:spcPts val="0"/>
              </a:spcBef>
              <a:spcAft>
                <a:spcPts val="0"/>
              </a:spcAft>
              <a:buSzPts val="1800"/>
              <a:buNone/>
            </a:pPr>
            <a:r>
              <a:rPr lang="en"/>
              <a:t>Today, you will use CoCo to </a:t>
            </a:r>
            <a:r>
              <a:rPr lang="en" b="1"/>
              <a:t>animate your drink recipe you wrote last time.</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a:t>Our first step is to </a:t>
            </a:r>
            <a:r>
              <a:rPr lang="en" b="1"/>
              <a:t>fill in CoCo level two with the text of our recipe.   </a:t>
            </a:r>
            <a:endParaRPr b="1"/>
          </a:p>
          <a:p>
            <a:pPr marL="0" lvl="0" indent="0" algn="l" rtl="0">
              <a:lnSpc>
                <a:spcPct val="115000"/>
              </a:lnSpc>
              <a:spcBef>
                <a:spcPts val="0"/>
              </a:spcBef>
              <a:spcAft>
                <a:spcPts val="0"/>
              </a:spcAft>
              <a:buSzPts val="1800"/>
              <a:buNone/>
            </a:pPr>
            <a:endParaRPr b="1"/>
          </a:p>
          <a:p>
            <a:pPr marL="0" lvl="0" indent="0" algn="l" rtl="0">
              <a:lnSpc>
                <a:spcPct val="115000"/>
              </a:lnSpc>
              <a:spcBef>
                <a:spcPts val="0"/>
              </a:spcBef>
              <a:spcAft>
                <a:spcPts val="0"/>
              </a:spcAft>
              <a:buSzPts val="1800"/>
              <a:buNone/>
            </a:pPr>
            <a:endParaRPr/>
          </a:p>
        </p:txBody>
      </p:sp>
      <p:pic>
        <p:nvPicPr>
          <p:cNvPr id="291" name="Google Shape;291;g12280ac381c_0_525"/>
          <p:cNvPicPr preferRelativeResize="0"/>
          <p:nvPr/>
        </p:nvPicPr>
        <p:blipFill rotWithShape="1">
          <a:blip r:embed="rId3">
            <a:alphaModFix/>
          </a:blip>
          <a:srcRect/>
          <a:stretch/>
        </p:blipFill>
        <p:spPr>
          <a:xfrm>
            <a:off x="6127450" y="210050"/>
            <a:ext cx="2019863" cy="4055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12280ac381c_0_54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Add Your writing to coco</a:t>
            </a:r>
            <a:endParaRPr/>
          </a:p>
        </p:txBody>
      </p:sp>
      <p:pic>
        <p:nvPicPr>
          <p:cNvPr id="297" name="Google Shape;297;g12280ac381c_0_543"/>
          <p:cNvPicPr preferRelativeResize="0"/>
          <p:nvPr/>
        </p:nvPicPr>
        <p:blipFill rotWithShape="1">
          <a:blip r:embed="rId3">
            <a:alphaModFix/>
          </a:blip>
          <a:srcRect/>
          <a:stretch/>
        </p:blipFill>
        <p:spPr>
          <a:xfrm>
            <a:off x="6654450" y="543775"/>
            <a:ext cx="1789518" cy="4055949"/>
          </a:xfrm>
          <a:prstGeom prst="rect">
            <a:avLst/>
          </a:prstGeom>
          <a:noFill/>
          <a:ln>
            <a:noFill/>
          </a:ln>
          <a:effectLst>
            <a:outerShdw blurRad="57150" dist="19050" dir="5400000" algn="bl" rotWithShape="0">
              <a:srgbClr val="000000">
                <a:alpha val="47843"/>
              </a:srgbClr>
            </a:outerShdw>
          </a:effectLst>
        </p:spPr>
      </p:pic>
      <p:sp>
        <p:nvSpPr>
          <p:cNvPr id="298" name="Google Shape;298;g12280ac381c_0_543"/>
          <p:cNvSpPr/>
          <p:nvPr/>
        </p:nvSpPr>
        <p:spPr>
          <a:xfrm>
            <a:off x="5565600" y="2396875"/>
            <a:ext cx="1000500" cy="392700"/>
          </a:xfrm>
          <a:prstGeom prst="rightArrow">
            <a:avLst>
              <a:gd name="adj1" fmla="val 50000"/>
              <a:gd name="adj2"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g12280ac381c_0_543"/>
          <p:cNvSpPr txBox="1"/>
          <p:nvPr/>
        </p:nvSpPr>
        <p:spPr>
          <a:xfrm>
            <a:off x="45825" y="1246150"/>
            <a:ext cx="3000000" cy="3158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Proxima Nova"/>
                <a:ea typeface="Proxima Nova"/>
                <a:cs typeface="Proxima Nova"/>
                <a:sym typeface="Proxima Nova"/>
              </a:rPr>
              <a:t>Steps: </a:t>
            </a:r>
            <a:endParaRPr sz="1600" b="0" i="0" u="none" strike="noStrike" cap="none">
              <a:solidFill>
                <a:srgbClr val="000000"/>
              </a:solidFill>
              <a:latin typeface="Proxima Nova"/>
              <a:ea typeface="Proxima Nova"/>
              <a:cs typeface="Proxima Nova"/>
              <a:sym typeface="Proxima Nova"/>
            </a:endParaRPr>
          </a:p>
          <a:p>
            <a:pPr marL="457200" marR="0" lvl="0" indent="-330200" algn="l" rtl="0">
              <a:lnSpc>
                <a:spcPct val="115000"/>
              </a:lnSpc>
              <a:spcBef>
                <a:spcPts val="1200"/>
              </a:spcBef>
              <a:spcAft>
                <a:spcPts val="0"/>
              </a:spcAft>
              <a:buClr>
                <a:srgbClr val="000000"/>
              </a:buClr>
              <a:buSzPts val="1600"/>
              <a:buFont typeface="Proxima Nova"/>
              <a:buAutoNum type="arabicPeriod"/>
            </a:pPr>
            <a:r>
              <a:rPr lang="en" sz="1600" b="0" i="0" u="none" strike="noStrike" cap="none">
                <a:solidFill>
                  <a:srgbClr val="000000"/>
                </a:solidFill>
                <a:latin typeface="Proxima Nova"/>
                <a:ea typeface="Proxima Nova"/>
                <a:cs typeface="Proxima Nova"/>
                <a:sym typeface="Proxima Nova"/>
              </a:rPr>
              <a:t>Log In to CoCo </a:t>
            </a:r>
            <a:endParaRPr sz="1600" b="0" i="0" u="none" strike="noStrike" cap="none">
              <a:solidFill>
                <a:srgbClr val="000000"/>
              </a:solidFill>
              <a:latin typeface="Proxima Nova"/>
              <a:ea typeface="Proxima Nova"/>
              <a:cs typeface="Proxima Nova"/>
              <a:sym typeface="Proxima Nova"/>
            </a:endParaRPr>
          </a:p>
          <a:p>
            <a:pPr marL="457200" marR="0" lvl="0" indent="-330200" algn="l" rtl="0">
              <a:lnSpc>
                <a:spcPct val="115000"/>
              </a:lnSpc>
              <a:spcBef>
                <a:spcPts val="0"/>
              </a:spcBef>
              <a:spcAft>
                <a:spcPts val="0"/>
              </a:spcAft>
              <a:buClr>
                <a:srgbClr val="000000"/>
              </a:buClr>
              <a:buSzPts val="1600"/>
              <a:buFont typeface="Proxima Nova"/>
              <a:buAutoNum type="arabicPeriod"/>
            </a:pPr>
            <a:r>
              <a:rPr lang="en" sz="1600" b="0" i="0" u="none" strike="noStrike" cap="none">
                <a:solidFill>
                  <a:srgbClr val="000000"/>
                </a:solidFill>
                <a:latin typeface="Proxima Nova"/>
                <a:ea typeface="Proxima Nova"/>
                <a:cs typeface="Proxima Nova"/>
                <a:sym typeface="Proxima Nova"/>
              </a:rPr>
              <a:t>Select “level 2” from the drop-down menu</a:t>
            </a:r>
            <a:endParaRPr sz="1600" b="0" i="0" u="none" strike="noStrike" cap="none">
              <a:solidFill>
                <a:srgbClr val="000000"/>
              </a:solidFill>
              <a:latin typeface="Proxima Nova"/>
              <a:ea typeface="Proxima Nova"/>
              <a:cs typeface="Proxima Nova"/>
              <a:sym typeface="Proxima Nova"/>
            </a:endParaRPr>
          </a:p>
          <a:p>
            <a:pPr marL="457200" marR="0" lvl="0" indent="-330200" algn="l" rtl="0">
              <a:lnSpc>
                <a:spcPct val="115000"/>
              </a:lnSpc>
              <a:spcBef>
                <a:spcPts val="0"/>
              </a:spcBef>
              <a:spcAft>
                <a:spcPts val="0"/>
              </a:spcAft>
              <a:buClr>
                <a:srgbClr val="000000"/>
              </a:buClr>
              <a:buSzPts val="1600"/>
              <a:buFont typeface="Proxima Nova"/>
              <a:buAutoNum type="arabicPeriod"/>
            </a:pPr>
            <a:r>
              <a:rPr lang="en" sz="1600" b="0" i="0" u="none" strike="noStrike" cap="none">
                <a:solidFill>
                  <a:srgbClr val="000000"/>
                </a:solidFill>
                <a:latin typeface="Proxima Nova"/>
                <a:ea typeface="Proxima Nova"/>
                <a:cs typeface="Proxima Nova"/>
                <a:sym typeface="Proxima Nova"/>
              </a:rPr>
              <a:t>Type your recipe into the text boxes provided under First, Then, Next, Last</a:t>
            </a:r>
            <a:endParaRPr sz="1600" b="0" i="0" u="none" strike="noStrike" cap="none">
              <a:solidFill>
                <a:srgbClr val="000000"/>
              </a:solidFill>
              <a:latin typeface="Proxima Nova"/>
              <a:ea typeface="Proxima Nova"/>
              <a:cs typeface="Proxima Nova"/>
              <a:sym typeface="Proxima Nova"/>
            </a:endParaRPr>
          </a:p>
          <a:p>
            <a:pPr marL="457200" marR="0" lvl="0" indent="0" algn="l" rtl="0">
              <a:lnSpc>
                <a:spcPct val="115000"/>
              </a:lnSpc>
              <a:spcBef>
                <a:spcPts val="1200"/>
              </a:spcBef>
              <a:spcAft>
                <a:spcPts val="0"/>
              </a:spcAft>
              <a:buClr>
                <a:srgbClr val="000000"/>
              </a:buClr>
              <a:buSzPts val="1600"/>
              <a:buFont typeface="Arial"/>
              <a:buNone/>
            </a:pPr>
            <a:r>
              <a:rPr lang="en" sz="1600" b="0" i="0" u="none" strike="noStrike" cap="none">
                <a:solidFill>
                  <a:srgbClr val="000000"/>
                </a:solidFill>
                <a:latin typeface="Proxima Nova"/>
                <a:ea typeface="Proxima Nova"/>
                <a:cs typeface="Proxima Nova"/>
                <a:sym typeface="Proxima Nova"/>
              </a:rPr>
              <a:t> </a:t>
            </a:r>
            <a:endParaRPr sz="1600" b="0" i="0" u="none" strike="noStrike" cap="none">
              <a:solidFill>
                <a:srgbClr val="000000"/>
              </a:solidFill>
              <a:latin typeface="Proxima Nova"/>
              <a:ea typeface="Proxima Nova"/>
              <a:cs typeface="Proxima Nova"/>
              <a:sym typeface="Proxima Nova"/>
            </a:endParaRPr>
          </a:p>
          <a:p>
            <a:pPr marL="457200" marR="0" lvl="0" indent="0" algn="l" rtl="0">
              <a:lnSpc>
                <a:spcPct val="115000"/>
              </a:lnSpc>
              <a:spcBef>
                <a:spcPts val="1200"/>
              </a:spcBef>
              <a:spcAft>
                <a:spcPts val="1200"/>
              </a:spcAft>
              <a:buClr>
                <a:srgbClr val="000000"/>
              </a:buClr>
              <a:buSzPts val="1600"/>
              <a:buFont typeface="Arial"/>
              <a:buNone/>
            </a:pPr>
            <a:endParaRPr sz="1600" b="0" i="0" u="none" strike="noStrike" cap="none">
              <a:solidFill>
                <a:srgbClr val="000000"/>
              </a:solidFill>
              <a:latin typeface="Proxima Nova"/>
              <a:ea typeface="Proxima Nova"/>
              <a:cs typeface="Proxima Nova"/>
              <a:sym typeface="Proxima Nova"/>
            </a:endParaRPr>
          </a:p>
        </p:txBody>
      </p:sp>
      <p:pic>
        <p:nvPicPr>
          <p:cNvPr id="2" name="Picture 2" descr="Text&#10;&#10;Description automatically generated">
            <a:extLst>
              <a:ext uri="{FF2B5EF4-FFF2-40B4-BE49-F238E27FC236}">
                <a16:creationId xmlns:a16="http://schemas.microsoft.com/office/drawing/2014/main" id="{2ACC8713-7163-6220-6135-74DFF79A593F}"/>
              </a:ext>
            </a:extLst>
          </p:cNvPr>
          <p:cNvPicPr>
            <a:picLocks noChangeAspect="1"/>
          </p:cNvPicPr>
          <p:nvPr/>
        </p:nvPicPr>
        <p:blipFill>
          <a:blip r:embed="rId4"/>
          <a:stretch>
            <a:fillRect/>
          </a:stretch>
        </p:blipFill>
        <p:spPr>
          <a:xfrm>
            <a:off x="3283470" y="962025"/>
            <a:ext cx="2486025" cy="32194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12280ac381c_0_87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Remember! </a:t>
            </a:r>
            <a:endParaRPr/>
          </a:p>
        </p:txBody>
      </p:sp>
      <p:sp>
        <p:nvSpPr>
          <p:cNvPr id="306" name="Google Shape;306;g12280ac381c_0_872"/>
          <p:cNvSpPr txBox="1"/>
          <p:nvPr/>
        </p:nvSpPr>
        <p:spPr>
          <a:xfrm>
            <a:off x="311700" y="946125"/>
            <a:ext cx="8336100" cy="3989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600"/>
              <a:buFont typeface="Arial"/>
              <a:buNone/>
            </a:pPr>
            <a:r>
              <a:rPr lang="en" sz="2400" b="0" i="0" u="none" strike="noStrike" cap="none">
                <a:solidFill>
                  <a:srgbClr val="000000"/>
                </a:solidFill>
                <a:latin typeface="Proxima Nova"/>
                <a:ea typeface="Proxima Nova"/>
                <a:cs typeface="Proxima Nova"/>
                <a:sym typeface="Proxima Nova"/>
              </a:rPr>
              <a:t>Recipes are a type of </a:t>
            </a:r>
            <a:r>
              <a:rPr lang="en" sz="2400" b="1" i="0" u="none" strike="noStrike" cap="none">
                <a:solidFill>
                  <a:srgbClr val="000000"/>
                </a:solidFill>
                <a:latin typeface="Proxima Nova"/>
                <a:ea typeface="Proxima Nova"/>
                <a:cs typeface="Proxima Nova"/>
                <a:sym typeface="Proxima Nova"/>
              </a:rPr>
              <a:t>explanatory writing.</a:t>
            </a:r>
            <a:endParaRPr sz="2400" b="1"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1200"/>
              </a:spcBef>
              <a:spcAft>
                <a:spcPts val="0"/>
              </a:spcAft>
              <a:buClr>
                <a:srgbClr val="000000"/>
              </a:buClr>
              <a:buSzPts val="1600"/>
              <a:buFont typeface="Arial"/>
              <a:buNone/>
            </a:pPr>
            <a:r>
              <a:rPr lang="en" sz="2400" b="0" i="0" u="none" strike="noStrike" cap="none">
                <a:solidFill>
                  <a:srgbClr val="000000"/>
                </a:solidFill>
                <a:latin typeface="Proxima Nova"/>
                <a:ea typeface="Proxima Nova"/>
                <a:cs typeface="Proxima Nova"/>
                <a:sym typeface="Proxima Nova"/>
              </a:rPr>
              <a:t>Pay close attention to your transition words: </a:t>
            </a:r>
            <a:endParaRPr sz="2400" b="0" i="0" u="none" strike="noStrike" cap="none">
              <a:solidFill>
                <a:srgbClr val="000000"/>
              </a:solidFill>
              <a:latin typeface="Proxima Nova"/>
              <a:ea typeface="Proxima Nova"/>
              <a:cs typeface="Proxima Nova"/>
              <a:sym typeface="Proxima Nova"/>
            </a:endParaRPr>
          </a:p>
          <a:p>
            <a:pPr marL="457200" marR="0" lvl="0" indent="-381000" algn="l" rtl="0">
              <a:lnSpc>
                <a:spcPct val="115000"/>
              </a:lnSpc>
              <a:spcBef>
                <a:spcPts val="1200"/>
              </a:spcBef>
              <a:spcAft>
                <a:spcPts val="0"/>
              </a:spcAft>
              <a:buClr>
                <a:srgbClr val="000000"/>
              </a:buClr>
              <a:buSzPts val="2400"/>
              <a:buFont typeface="Proxima Nova"/>
              <a:buChar char="●"/>
            </a:pPr>
            <a:r>
              <a:rPr lang="en" sz="2400" b="0" i="0" u="none" strike="noStrike" cap="none">
                <a:solidFill>
                  <a:srgbClr val="000000"/>
                </a:solidFill>
                <a:latin typeface="Proxima Nova"/>
                <a:ea typeface="Proxima Nova"/>
                <a:cs typeface="Proxima Nova"/>
                <a:sym typeface="Proxima Nova"/>
              </a:rPr>
              <a:t>First </a:t>
            </a:r>
            <a:endParaRPr sz="2400" b="0" i="0" u="none" strike="noStrike" cap="none">
              <a:solidFill>
                <a:srgbClr val="000000"/>
              </a:solidFill>
              <a:latin typeface="Proxima Nova"/>
              <a:ea typeface="Proxima Nova"/>
              <a:cs typeface="Proxima Nova"/>
              <a:sym typeface="Proxima Nova"/>
            </a:endParaRPr>
          </a:p>
          <a:p>
            <a:pPr marL="457200" marR="0" lvl="0" indent="-381000" algn="l" rtl="0">
              <a:lnSpc>
                <a:spcPct val="115000"/>
              </a:lnSpc>
              <a:spcBef>
                <a:spcPts val="0"/>
              </a:spcBef>
              <a:spcAft>
                <a:spcPts val="0"/>
              </a:spcAft>
              <a:buClr>
                <a:srgbClr val="000000"/>
              </a:buClr>
              <a:buSzPts val="2400"/>
              <a:buFont typeface="Proxima Nova"/>
              <a:buChar char="●"/>
            </a:pPr>
            <a:r>
              <a:rPr lang="en" sz="2400" b="0" i="0" u="none" strike="noStrike" cap="none">
                <a:solidFill>
                  <a:srgbClr val="000000"/>
                </a:solidFill>
                <a:latin typeface="Proxima Nova"/>
                <a:ea typeface="Proxima Nova"/>
                <a:cs typeface="Proxima Nova"/>
                <a:sym typeface="Proxima Nova"/>
              </a:rPr>
              <a:t>Then</a:t>
            </a:r>
            <a:endParaRPr sz="2400" b="0" i="0" u="none" strike="noStrike" cap="none">
              <a:solidFill>
                <a:srgbClr val="000000"/>
              </a:solidFill>
              <a:latin typeface="Proxima Nova"/>
              <a:ea typeface="Proxima Nova"/>
              <a:cs typeface="Proxima Nova"/>
              <a:sym typeface="Proxima Nova"/>
            </a:endParaRPr>
          </a:p>
          <a:p>
            <a:pPr marL="457200" marR="0" lvl="0" indent="-381000" algn="l" rtl="0">
              <a:lnSpc>
                <a:spcPct val="115000"/>
              </a:lnSpc>
              <a:spcBef>
                <a:spcPts val="0"/>
              </a:spcBef>
              <a:spcAft>
                <a:spcPts val="0"/>
              </a:spcAft>
              <a:buClr>
                <a:srgbClr val="000000"/>
              </a:buClr>
              <a:buSzPts val="2400"/>
              <a:buFont typeface="Proxima Nova"/>
              <a:buChar char="●"/>
            </a:pPr>
            <a:r>
              <a:rPr lang="en" sz="2400" b="0" i="0" u="none" strike="noStrike" cap="none">
                <a:solidFill>
                  <a:srgbClr val="000000"/>
                </a:solidFill>
                <a:latin typeface="Proxima Nova"/>
                <a:ea typeface="Proxima Nova"/>
                <a:cs typeface="Proxima Nova"/>
                <a:sym typeface="Proxima Nova"/>
              </a:rPr>
              <a:t>Next</a:t>
            </a:r>
            <a:endParaRPr sz="2400" b="0" i="0" u="none" strike="noStrike" cap="none">
              <a:solidFill>
                <a:srgbClr val="000000"/>
              </a:solidFill>
              <a:latin typeface="Proxima Nova"/>
              <a:ea typeface="Proxima Nova"/>
              <a:cs typeface="Proxima Nova"/>
              <a:sym typeface="Proxima Nova"/>
            </a:endParaRPr>
          </a:p>
          <a:p>
            <a:pPr marL="457200" marR="0" lvl="0" indent="-381000" algn="l" rtl="0">
              <a:lnSpc>
                <a:spcPct val="115000"/>
              </a:lnSpc>
              <a:spcBef>
                <a:spcPts val="0"/>
              </a:spcBef>
              <a:spcAft>
                <a:spcPts val="0"/>
              </a:spcAft>
              <a:buClr>
                <a:srgbClr val="000000"/>
              </a:buClr>
              <a:buSzPts val="2400"/>
              <a:buFont typeface="Proxima Nova"/>
              <a:buChar char="●"/>
            </a:pPr>
            <a:r>
              <a:rPr lang="en" sz="2400" b="0" i="0" u="none" strike="noStrike" cap="none">
                <a:solidFill>
                  <a:srgbClr val="000000"/>
                </a:solidFill>
                <a:latin typeface="Proxima Nova"/>
                <a:ea typeface="Proxima Nova"/>
                <a:cs typeface="Proxima Nova"/>
                <a:sym typeface="Proxima Nova"/>
              </a:rPr>
              <a:t>Last</a:t>
            </a:r>
            <a:endParaRPr sz="2400" b="0" i="0" u="none" strike="noStrike" cap="none">
              <a:solidFill>
                <a:srgbClr val="000000"/>
              </a:solidFill>
              <a:latin typeface="Proxima Nova"/>
              <a:ea typeface="Proxima Nova"/>
              <a:cs typeface="Proxima Nova"/>
              <a:sym typeface="Proxima Nova"/>
            </a:endParaRPr>
          </a:p>
          <a:p>
            <a:pPr marL="457200" marR="0" lvl="0" indent="-381000" algn="l" rtl="0">
              <a:lnSpc>
                <a:spcPct val="115000"/>
              </a:lnSpc>
              <a:spcBef>
                <a:spcPts val="0"/>
              </a:spcBef>
              <a:spcAft>
                <a:spcPts val="0"/>
              </a:spcAft>
              <a:buClr>
                <a:srgbClr val="000000"/>
              </a:buClr>
              <a:buSzPts val="2400"/>
              <a:buFont typeface="Proxima Nova"/>
              <a:buChar char="●"/>
            </a:pPr>
            <a:r>
              <a:rPr lang="en" sz="2400" b="0" i="0" u="none" strike="noStrike" cap="none">
                <a:solidFill>
                  <a:srgbClr val="000000"/>
                </a:solidFill>
                <a:latin typeface="Proxima Nova"/>
                <a:ea typeface="Proxima Nova"/>
                <a:cs typeface="Proxima Nova"/>
                <a:sym typeface="Proxima Nova"/>
              </a:rPr>
              <a:t>Finally</a:t>
            </a:r>
            <a:endParaRPr sz="24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1200"/>
              </a:spcBef>
              <a:spcAft>
                <a:spcPts val="0"/>
              </a:spcAft>
              <a:buClr>
                <a:srgbClr val="000000"/>
              </a:buClr>
              <a:buSzPts val="1600"/>
              <a:buFont typeface="Arial"/>
              <a:buNone/>
            </a:pPr>
            <a:r>
              <a:rPr lang="en" sz="2400" b="0" i="0" u="none" strike="noStrike" cap="none">
                <a:solidFill>
                  <a:srgbClr val="000000"/>
                </a:solidFill>
                <a:latin typeface="Proxima Nova"/>
                <a:ea typeface="Proxima Nova"/>
                <a:cs typeface="Proxima Nova"/>
                <a:sym typeface="Proxima Nova"/>
              </a:rPr>
              <a:t>Make sure your directions are in the correct </a:t>
            </a:r>
            <a:r>
              <a:rPr lang="en" sz="2400" b="1" i="0" u="none" strike="noStrike" cap="none">
                <a:solidFill>
                  <a:srgbClr val="000000"/>
                </a:solidFill>
                <a:latin typeface="Proxima Nova"/>
                <a:ea typeface="Proxima Nova"/>
                <a:cs typeface="Proxima Nova"/>
                <a:sym typeface="Proxima Nova"/>
              </a:rPr>
              <a:t>sequence. </a:t>
            </a:r>
            <a:endParaRPr sz="2400" b="1"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1f3e8019f6_0_52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Summary and Standards</a:t>
            </a:r>
            <a:endParaRPr/>
          </a:p>
        </p:txBody>
      </p:sp>
      <p:sp>
        <p:nvSpPr>
          <p:cNvPr id="113" name="Google Shape;113;g11f3e8019f6_0_520"/>
          <p:cNvSpPr txBox="1">
            <a:spLocks noGrp="1"/>
          </p:cNvSpPr>
          <p:nvPr>
            <p:ph type="body" idx="1"/>
          </p:nvPr>
        </p:nvSpPr>
        <p:spPr>
          <a:xfrm>
            <a:off x="301400" y="913538"/>
            <a:ext cx="8458500" cy="1282500"/>
          </a:xfrm>
          <a:prstGeom prst="rect">
            <a:avLst/>
          </a:prstGeom>
          <a:noFill/>
          <a:ln>
            <a:noFill/>
          </a:ln>
        </p:spPr>
        <p:txBody>
          <a:bodyPr spcFirstLastPara="1" wrap="square" lIns="91425" tIns="91425" rIns="91425" bIns="91425" anchor="t" anchorCtr="0">
            <a:normAutofit fontScale="25000"/>
          </a:bodyPr>
          <a:lstStyle/>
          <a:p>
            <a:pPr marL="0" lvl="0" indent="0" algn="l" rtl="0">
              <a:lnSpc>
                <a:spcPct val="115000"/>
              </a:lnSpc>
              <a:spcBef>
                <a:spcPts val="0"/>
              </a:spcBef>
              <a:spcAft>
                <a:spcPts val="0"/>
              </a:spcAft>
              <a:buSzPct val="77776"/>
              <a:buNone/>
            </a:pPr>
            <a:r>
              <a:rPr lang="en" sz="7200" b="1"/>
              <a:t>Summary: </a:t>
            </a:r>
            <a:endParaRPr sz="7200" b="1"/>
          </a:p>
          <a:p>
            <a:pPr marL="0" lvl="0" indent="0" algn="l" rtl="0">
              <a:lnSpc>
                <a:spcPct val="115000"/>
              </a:lnSpc>
              <a:spcBef>
                <a:spcPts val="1200"/>
              </a:spcBef>
              <a:spcAft>
                <a:spcPts val="0"/>
              </a:spcAft>
              <a:buSzPct val="77775"/>
              <a:buNone/>
            </a:pPr>
            <a:r>
              <a:rPr lang="en" sz="7200"/>
              <a:t>In this lesson, students will In this lesson, students will add their instructions for making a drink to CoCo and revise their writing based on peer feedback.</a:t>
            </a:r>
            <a:endParaRPr/>
          </a:p>
        </p:txBody>
      </p:sp>
      <p:sp>
        <p:nvSpPr>
          <p:cNvPr id="114" name="Google Shape;114;g11f3e8019f6_0_520"/>
          <p:cNvSpPr txBox="1"/>
          <p:nvPr/>
        </p:nvSpPr>
        <p:spPr>
          <a:xfrm>
            <a:off x="311700" y="2787619"/>
            <a:ext cx="4260300" cy="169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ELA Standards: </a:t>
            </a:r>
            <a:endParaRPr sz="1400" b="1"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student will:</a:t>
            </a:r>
            <a:endParaRPr sz="1400" b="0" i="0" u="none" strike="noStrike" cap="none">
              <a:solidFill>
                <a:srgbClr val="000000"/>
              </a:solidFill>
              <a:latin typeface="Proxima Nova"/>
              <a:ea typeface="Proxima Nova"/>
              <a:cs typeface="Proxima Nova"/>
              <a:sym typeface="Proxima Nova"/>
            </a:endParaRPr>
          </a:p>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Proxima Nova"/>
                <a:ea typeface="Proxima Nova"/>
                <a:cs typeface="Proxima Nova"/>
                <a:sym typeface="Proxima Nova"/>
              </a:rPr>
              <a:t>Use organizational strategies to structure writing according to type</a:t>
            </a:r>
            <a:endParaRPr sz="1400" b="0" i="0" u="none" strike="noStrike" cap="none">
              <a:solidFill>
                <a:srgbClr val="000000"/>
              </a:solidFill>
              <a:latin typeface="Proxima Nova"/>
              <a:ea typeface="Proxima Nova"/>
              <a:cs typeface="Proxima Nova"/>
              <a:sym typeface="Proxima Nova"/>
            </a:endParaRPr>
          </a:p>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Proxima Nova"/>
                <a:ea typeface="Proxima Nova"/>
                <a:cs typeface="Proxima Nova"/>
                <a:sym typeface="Proxima Nova"/>
              </a:rPr>
              <a:t>Use transition words to vary sentence structure</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115" name="Google Shape;115;g11f3e8019f6_0_520"/>
          <p:cNvSpPr txBox="1"/>
          <p:nvPr/>
        </p:nvSpPr>
        <p:spPr>
          <a:xfrm>
            <a:off x="4499600" y="2772375"/>
            <a:ext cx="4260300" cy="1985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CS Standards:</a:t>
            </a:r>
            <a:endParaRPr sz="1400" b="1"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student will construct sets of step-by-step instructions (algorithms), both independently and collaboratively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a) using sequencing;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b) using events.</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12280ac381c_0_739"/>
          <p:cNvSpPr txBox="1">
            <a:spLocks noGrp="1"/>
          </p:cNvSpPr>
          <p:nvPr>
            <p:ph type="title"/>
          </p:nvPr>
        </p:nvSpPr>
        <p:spPr>
          <a:xfrm>
            <a:off x="379150" y="1753350"/>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800">
                <a:latin typeface="Bebas Neue"/>
                <a:ea typeface="Bebas Neue"/>
                <a:cs typeface="Bebas Neue"/>
                <a:sym typeface="Bebas Neue"/>
              </a:rPr>
              <a:t>Pause here and Add your recipe instructions in Coco Level 2.</a:t>
            </a:r>
            <a:endParaRPr sz="4800">
              <a:latin typeface="Bebas Neue"/>
              <a:ea typeface="Bebas Neue"/>
              <a:cs typeface="Bebas Neue"/>
              <a:sym typeface="Bebas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2280ac381c_0_803"/>
          <p:cNvSpPr txBox="1">
            <a:spLocks noGrp="1"/>
          </p:cNvSpPr>
          <p:nvPr>
            <p:ph type="title"/>
          </p:nvPr>
        </p:nvSpPr>
        <p:spPr>
          <a:xfrm>
            <a:off x="379150" y="1753350"/>
            <a:ext cx="8114400" cy="24459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41666"/>
              <a:buNone/>
            </a:pPr>
            <a:r>
              <a:rPr lang="en" sz="4800">
                <a:latin typeface="Bebas Neue"/>
                <a:ea typeface="Bebas Neue"/>
                <a:cs typeface="Bebas Neue"/>
                <a:sym typeface="Bebas Neue"/>
              </a:rPr>
              <a:t>Turn &amp; Talk: </a:t>
            </a: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r>
              <a:rPr lang="en" sz="4800">
                <a:latin typeface="Bebas Neue"/>
                <a:ea typeface="Bebas Neue"/>
                <a:cs typeface="Bebas Neue"/>
                <a:sym typeface="Bebas Neue"/>
              </a:rPr>
              <a:t>Read your instructions out loud to a partner. Is anything unclear? Revise if necessary.</a:t>
            </a:r>
            <a:endParaRPr sz="4800">
              <a:latin typeface="Bebas Neue"/>
              <a:ea typeface="Bebas Neue"/>
              <a:cs typeface="Bebas Neue"/>
              <a:sym typeface="Bebas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12280ac381c_0_807"/>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Next time...</a:t>
            </a:r>
            <a:endParaRPr>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1f3e8019f6_0_52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Materials and resources needed for this lesson:</a:t>
            </a:r>
            <a:endParaRPr/>
          </a:p>
        </p:txBody>
      </p:sp>
      <p:sp>
        <p:nvSpPr>
          <p:cNvPr id="121" name="Google Shape;121;g11f3e8019f6_0_527"/>
          <p:cNvSpPr txBox="1">
            <a:spLocks noGrp="1"/>
          </p:cNvSpPr>
          <p:nvPr>
            <p:ph type="body" idx="1"/>
          </p:nvPr>
        </p:nvSpPr>
        <p:spPr>
          <a:xfrm>
            <a:off x="355925" y="1270350"/>
            <a:ext cx="5092500" cy="3652200"/>
          </a:xfrm>
          <a:prstGeom prst="rect">
            <a:avLst/>
          </a:prstGeom>
          <a:noFill/>
          <a:ln>
            <a:noFill/>
          </a:ln>
        </p:spPr>
        <p:txBody>
          <a:bodyPr spcFirstLastPara="1" wrap="square" lIns="91425" tIns="91425" rIns="91425" bIns="91425" anchor="t" anchorCtr="0">
            <a:normAutofit lnSpcReduction="10000"/>
          </a:bodyPr>
          <a:lstStyle/>
          <a:p>
            <a:pPr>
              <a:lnSpc>
                <a:spcPct val="114999"/>
              </a:lnSpc>
            </a:pPr>
            <a:r>
              <a:rPr lang="en" dirty="0"/>
              <a:t>Teacher slide deck </a:t>
            </a:r>
            <a:endParaRPr/>
          </a:p>
          <a:p>
            <a:pPr>
              <a:lnSpc>
                <a:spcPct val="114999"/>
              </a:lnSpc>
            </a:pPr>
            <a:r>
              <a:rPr lang="en" dirty="0"/>
              <a:t>Student slides: </a:t>
            </a:r>
            <a:r>
              <a:rPr lang="en-US" dirty="0">
                <a:hlinkClick r:id="rId3"/>
              </a:rPr>
              <a:t>https://www.dropbox.com/scl/fi/de1z03f9c70noewlruvvm/Student-Copy-Unit-1-slides.pptx?dl=0&amp;rlkey=w9yoeuxwm5aojjbhw6jteslja#slide=id.g126585dc664_2_259</a:t>
            </a:r>
            <a:r>
              <a:rPr lang="en-US" dirty="0"/>
              <a:t> </a:t>
            </a:r>
            <a:endParaRPr dirty="0"/>
          </a:p>
          <a:p>
            <a:pPr marL="457200" lvl="0" indent="-342900" algn="l" rtl="0">
              <a:lnSpc>
                <a:spcPct val="115000"/>
              </a:lnSpc>
              <a:spcBef>
                <a:spcPts val="0"/>
              </a:spcBef>
              <a:spcAft>
                <a:spcPts val="0"/>
              </a:spcAft>
              <a:buSzPts val="1800"/>
              <a:buChar char="●"/>
            </a:pPr>
            <a:r>
              <a:rPr lang="en" dirty="0"/>
              <a:t>Chromebook/Laptop</a:t>
            </a:r>
            <a:endParaRPr dirty="0"/>
          </a:p>
          <a:p>
            <a:pPr marL="457200" lvl="0" indent="-342900" algn="l" rtl="0">
              <a:lnSpc>
                <a:spcPct val="114999"/>
              </a:lnSpc>
              <a:spcBef>
                <a:spcPts val="0"/>
              </a:spcBef>
              <a:spcAft>
                <a:spcPts val="0"/>
              </a:spcAft>
              <a:buSzPts val="1800"/>
              <a:buChar char="●"/>
            </a:pPr>
            <a:r>
              <a:rPr lang="en" dirty="0"/>
              <a:t>Internet Access</a:t>
            </a:r>
            <a:endParaRPr dirty="0"/>
          </a:p>
          <a:p>
            <a:pPr marL="457200" lvl="0" indent="-342900" algn="l" rtl="0">
              <a:lnSpc>
                <a:spcPct val="114999"/>
              </a:lnSpc>
              <a:spcBef>
                <a:spcPts val="0"/>
              </a:spcBef>
              <a:spcAft>
                <a:spcPts val="0"/>
              </a:spcAft>
              <a:buSzPts val="1800"/>
              <a:buChar char="●"/>
            </a:pPr>
            <a:r>
              <a:rPr lang="en" dirty="0"/>
              <a:t>Link to </a:t>
            </a:r>
            <a:r>
              <a:rPr lang="en" dirty="0" err="1"/>
              <a:t>CoCo</a:t>
            </a:r>
            <a:r>
              <a:rPr lang="en" dirty="0"/>
              <a:t>: </a:t>
            </a:r>
            <a:r>
              <a:rPr lang="en" u="sng" dirty="0">
                <a:solidFill>
                  <a:schemeClr val="hlink"/>
                </a:solidFill>
                <a:hlinkClick r:id="rId4">
                  <a:extLst>
                    <a:ext uri="{A12FA001-AC4F-418D-AE19-62706E023703}">
                      <ahyp:hlinkClr xmlns:ahyp="http://schemas.microsoft.com/office/drawing/2018/hyperlinkcolor" val="tx"/>
                    </a:ext>
                  </a:extLst>
                </a:hlinkClick>
              </a:rPr>
              <a:t>https://wego.gmu.edu/scratchgo/login.php</a:t>
            </a:r>
            <a:endParaRPr dirty="0">
              <a:solidFill>
                <a:schemeClr val="hlink"/>
              </a:solidFill>
            </a:endParaRPr>
          </a:p>
          <a:p>
            <a:pPr>
              <a:lnSpc>
                <a:spcPct val="114999"/>
              </a:lnSpc>
            </a:pPr>
            <a:r>
              <a:rPr lang="en" dirty="0"/>
              <a:t>Link to Scratch: </a:t>
            </a:r>
            <a:r>
              <a:rPr lang="en" u="sng" dirty="0">
                <a:solidFill>
                  <a:schemeClr val="hlink"/>
                </a:solidFill>
                <a:hlinkClick r:id="rId5">
                  <a:extLst>
                    <a:ext uri="{A12FA001-AC4F-418D-AE19-62706E023703}">
                      <ahyp:hlinkClr xmlns:ahyp="http://schemas.microsoft.com/office/drawing/2018/hyperlinkcolor" val="tx"/>
                    </a:ext>
                  </a:extLst>
                </a:hlinkClick>
              </a:rPr>
              <a:t>https://scratch.mit.edu/</a:t>
            </a:r>
            <a:r>
              <a:rPr lang="en" dirty="0"/>
              <a:t>  </a:t>
            </a:r>
            <a:endParaRPr/>
          </a:p>
          <a:p>
            <a:pPr marL="457200" lvl="0" indent="0" algn="l" rtl="0">
              <a:lnSpc>
                <a:spcPct val="114999"/>
              </a:lnSpc>
              <a:spcBef>
                <a:spcPts val="0"/>
              </a:spcBef>
              <a:spcAft>
                <a:spcPts val="0"/>
              </a:spcAft>
              <a:buSzPts val="1800"/>
              <a:buNone/>
            </a:pPr>
            <a:endParaRPr/>
          </a:p>
          <a:p>
            <a:pPr marL="457200" lvl="0" indent="0" algn="l" rtl="0">
              <a:lnSpc>
                <a:spcPct val="114999"/>
              </a:lnSpc>
              <a:spcBef>
                <a:spcPts val="0"/>
              </a:spcBef>
              <a:spcAft>
                <a:spcPts val="0"/>
              </a:spcAft>
              <a:buSzPts val="1800"/>
              <a:buNone/>
            </a:pPr>
            <a:endParaRPr u="sng">
              <a:solidFill>
                <a:schemeClr val="hlink"/>
              </a:solidFill>
              <a:hlinkClick r:id="rId6"/>
            </a:endParaRPr>
          </a:p>
        </p:txBody>
      </p:sp>
      <p:sp>
        <p:nvSpPr>
          <p:cNvPr id="122" name="Google Shape;122;g11f3e8019f6_0_527"/>
          <p:cNvSpPr txBox="1"/>
          <p:nvPr/>
        </p:nvSpPr>
        <p:spPr>
          <a:xfrm>
            <a:off x="5253325" y="1336400"/>
            <a:ext cx="3686100" cy="2555100"/>
          </a:xfrm>
          <a:prstGeom prst="rect">
            <a:avLst/>
          </a:prstGeom>
          <a:solidFill>
            <a:srgbClr val="FF00F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Reminder</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In this lesson, every student should be </a:t>
            </a:r>
            <a:r>
              <a:rPr lang="en" sz="1400" b="1" i="0" u="none" strike="noStrike" cap="none">
                <a:solidFill>
                  <a:srgbClr val="000000"/>
                </a:solidFill>
                <a:latin typeface="Proxima Nova"/>
                <a:ea typeface="Proxima Nova"/>
                <a:cs typeface="Proxima Nova"/>
                <a:sym typeface="Proxima Nova"/>
              </a:rPr>
              <a:t>assigned a story in CoCo</a:t>
            </a:r>
            <a:r>
              <a:rPr lang="en" sz="1400" b="0" i="0" u="none" strike="noStrike" cap="none">
                <a:solidFill>
                  <a:srgbClr val="000000"/>
                </a:solidFill>
                <a:latin typeface="Proxima Nova"/>
                <a:ea typeface="Proxima Nova"/>
                <a:cs typeface="Proxima Nova"/>
                <a:sym typeface="Proxima Nova"/>
              </a:rPr>
              <a:t> using </a:t>
            </a:r>
            <a:r>
              <a:rPr lang="en" sz="1400" b="1" i="0" u="none" strike="noStrike" cap="none">
                <a:solidFill>
                  <a:srgbClr val="000000"/>
                </a:solidFill>
                <a:latin typeface="Proxima Nova"/>
                <a:ea typeface="Proxima Nova"/>
                <a:cs typeface="Proxima Nova"/>
                <a:sym typeface="Proxima Nova"/>
              </a:rPr>
              <a:t>Level 2. </a:t>
            </a:r>
            <a:r>
              <a:rPr lang="en" sz="1400" b="0" i="0" u="none" strike="noStrike" cap="none">
                <a:solidFill>
                  <a:srgbClr val="000000"/>
                </a:solidFill>
                <a:latin typeface="Proxima Nova"/>
                <a:ea typeface="Proxima Nova"/>
                <a:cs typeface="Proxima Nova"/>
                <a:sym typeface="Proxima Nova"/>
              </a:rPr>
              <a:t>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story should be titled “</a:t>
            </a:r>
            <a:r>
              <a:rPr lang="en" sz="1400" b="1" i="0" u="none" strike="noStrike" cap="none">
                <a:solidFill>
                  <a:srgbClr val="000000"/>
                </a:solidFill>
                <a:latin typeface="Proxima Nova"/>
                <a:ea typeface="Proxima Nova"/>
                <a:cs typeface="Proxima Nova"/>
                <a:sym typeface="Proxima Nova"/>
              </a:rPr>
              <a:t>Unit 1 Drink Recipe”</a:t>
            </a:r>
            <a:endParaRPr sz="1400" b="1"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Each student should save their work using this naming strategy: “</a:t>
            </a:r>
            <a:r>
              <a:rPr lang="en" sz="1400" b="1" i="0" u="none" strike="noStrike" cap="none">
                <a:solidFill>
                  <a:srgbClr val="000000"/>
                </a:solidFill>
                <a:latin typeface="Proxima Nova"/>
                <a:ea typeface="Proxima Nova"/>
                <a:cs typeface="Proxima Nova"/>
                <a:sym typeface="Proxima Nova"/>
              </a:rPr>
              <a:t>Student Name + Unit # + Descriptor”,</a:t>
            </a:r>
            <a:r>
              <a:rPr lang="en" sz="1400" b="0" i="0" u="none" strike="noStrike" cap="none">
                <a:solidFill>
                  <a:srgbClr val="000000"/>
                </a:solidFill>
                <a:latin typeface="Proxima Nova"/>
                <a:ea typeface="Proxima Nova"/>
                <a:cs typeface="Proxima Nova"/>
                <a:sym typeface="Proxima Nova"/>
              </a:rPr>
              <a:t> for example, “</a:t>
            </a:r>
            <a:r>
              <a:rPr lang="en" sz="1400" b="1" i="0" u="none" strike="noStrike" cap="none">
                <a:solidFill>
                  <a:srgbClr val="000000"/>
                </a:solidFill>
                <a:latin typeface="Proxima Nova"/>
                <a:ea typeface="Proxima Nova"/>
                <a:cs typeface="Proxima Nova"/>
                <a:sym typeface="Proxima Nova"/>
              </a:rPr>
              <a:t>Johnny Unit 1 Drink Recipe”</a:t>
            </a:r>
            <a:endParaRPr sz="1400" b="1"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2280ac381c_0_145"/>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wARM UP: Scratch Scavenger HUnt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2280ac381c_0_18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Warm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up</a:t>
            </a:r>
            <a:endParaRPr/>
          </a:p>
        </p:txBody>
      </p:sp>
      <p:sp>
        <p:nvSpPr>
          <p:cNvPr id="133" name="Google Shape;133;g12280ac381c_0_18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rmAutofit/>
          </a:bodyPr>
          <a:lstStyle/>
          <a:p>
            <a:pPr marL="457200" lvl="0" indent="-361950" algn="l" rtl="0">
              <a:lnSpc>
                <a:spcPct val="115000"/>
              </a:lnSpc>
              <a:spcBef>
                <a:spcPts val="0"/>
              </a:spcBef>
              <a:spcAft>
                <a:spcPts val="0"/>
              </a:spcAft>
              <a:buSzPts val="2100"/>
              <a:buAutoNum type="arabicPeriod"/>
            </a:pPr>
            <a:r>
              <a:rPr lang="en" sz="2100"/>
              <a:t>Open your slide deck and navigate to the last slide.</a:t>
            </a:r>
            <a:endParaRPr/>
          </a:p>
          <a:p>
            <a:pPr marL="457200" lvl="0" indent="-361950" algn="l" rtl="0">
              <a:lnSpc>
                <a:spcPct val="115000"/>
              </a:lnSpc>
              <a:spcBef>
                <a:spcPts val="0"/>
              </a:spcBef>
              <a:spcAft>
                <a:spcPts val="0"/>
              </a:spcAft>
              <a:buSzPts val="2100"/>
              <a:buAutoNum type="arabicPeriod"/>
            </a:pPr>
            <a:r>
              <a:rPr lang="en" sz="2100"/>
              <a:t>Visit scratch.mit.edu to figure out how to do each task.</a:t>
            </a:r>
            <a:endParaRPr sz="2100"/>
          </a:p>
          <a:p>
            <a:pPr marL="457200" lvl="0" indent="-361950" algn="l" rtl="0">
              <a:lnSpc>
                <a:spcPct val="115000"/>
              </a:lnSpc>
              <a:spcBef>
                <a:spcPts val="0"/>
              </a:spcBef>
              <a:spcAft>
                <a:spcPts val="0"/>
              </a:spcAft>
              <a:buSzPts val="2100"/>
              <a:buAutoNum type="arabicPeriod"/>
            </a:pPr>
            <a:r>
              <a:rPr lang="en" sz="2100"/>
              <a:t>Drag the blue box to the correct item.</a:t>
            </a:r>
            <a:endParaRPr sz="2100"/>
          </a:p>
          <a:p>
            <a:pPr marL="457200" lvl="0" indent="0" algn="l" rtl="0">
              <a:lnSpc>
                <a:spcPct val="115000"/>
              </a:lnSpc>
              <a:spcBef>
                <a:spcPts val="1200"/>
              </a:spcBef>
              <a:spcAft>
                <a:spcPts val="1200"/>
              </a:spcAft>
              <a:buSzPts val="1800"/>
              <a:buNone/>
            </a:pPr>
            <a:endParaRPr/>
          </a:p>
        </p:txBody>
      </p:sp>
      <p:sp>
        <p:nvSpPr>
          <p:cNvPr id="134" name="Google Shape;134;g12280ac381c_0_187"/>
          <p:cNvSpPr txBox="1"/>
          <p:nvPr/>
        </p:nvSpPr>
        <p:spPr>
          <a:xfrm>
            <a:off x="325000" y="4416900"/>
            <a:ext cx="8582700" cy="6465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lt1"/>
                </a:solidFill>
                <a:latin typeface="Bebas Neue"/>
                <a:ea typeface="Bebas Neue"/>
                <a:cs typeface="Bebas Neue"/>
                <a:sym typeface="Bebas Neue"/>
              </a:rPr>
              <a:t>Pause here (10 minutes)</a:t>
            </a:r>
            <a:endParaRPr sz="30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12280ac381c_0_149"/>
          <p:cNvPicPr preferRelativeResize="0"/>
          <p:nvPr/>
        </p:nvPicPr>
        <p:blipFill rotWithShape="1">
          <a:blip r:embed="rId3">
            <a:alphaModFix/>
          </a:blip>
          <a:srcRect/>
          <a:stretch/>
        </p:blipFill>
        <p:spPr>
          <a:xfrm>
            <a:off x="6590075" y="3094034"/>
            <a:ext cx="1256375" cy="418792"/>
          </a:xfrm>
          <a:prstGeom prst="rect">
            <a:avLst/>
          </a:prstGeom>
          <a:noFill/>
          <a:ln>
            <a:noFill/>
          </a:ln>
        </p:spPr>
      </p:pic>
      <p:pic>
        <p:nvPicPr>
          <p:cNvPr id="140" name="Google Shape;140;g12280ac381c_0_149"/>
          <p:cNvPicPr preferRelativeResize="0"/>
          <p:nvPr/>
        </p:nvPicPr>
        <p:blipFill rotWithShape="1">
          <a:blip r:embed="rId4">
            <a:alphaModFix/>
          </a:blip>
          <a:srcRect/>
          <a:stretch/>
        </p:blipFill>
        <p:spPr>
          <a:xfrm>
            <a:off x="3308099" y="4640664"/>
            <a:ext cx="1361889" cy="369300"/>
          </a:xfrm>
          <a:prstGeom prst="rect">
            <a:avLst/>
          </a:prstGeom>
          <a:noFill/>
          <a:ln>
            <a:noFill/>
          </a:ln>
        </p:spPr>
      </p:pic>
      <p:pic>
        <p:nvPicPr>
          <p:cNvPr id="141" name="Google Shape;141;g12280ac381c_0_149"/>
          <p:cNvPicPr preferRelativeResize="0"/>
          <p:nvPr/>
        </p:nvPicPr>
        <p:blipFill rotWithShape="1">
          <a:blip r:embed="rId5">
            <a:alphaModFix/>
          </a:blip>
          <a:srcRect/>
          <a:stretch/>
        </p:blipFill>
        <p:spPr>
          <a:xfrm>
            <a:off x="3308101" y="1400125"/>
            <a:ext cx="876217" cy="418800"/>
          </a:xfrm>
          <a:prstGeom prst="rect">
            <a:avLst/>
          </a:prstGeom>
          <a:noFill/>
          <a:ln>
            <a:noFill/>
          </a:ln>
        </p:spPr>
      </p:pic>
      <p:pic>
        <p:nvPicPr>
          <p:cNvPr id="142" name="Google Shape;142;g12280ac381c_0_149"/>
          <p:cNvPicPr preferRelativeResize="0"/>
          <p:nvPr/>
        </p:nvPicPr>
        <p:blipFill rotWithShape="1">
          <a:blip r:embed="rId6">
            <a:alphaModFix/>
          </a:blip>
          <a:srcRect/>
          <a:stretch/>
        </p:blipFill>
        <p:spPr>
          <a:xfrm>
            <a:off x="4572000" y="2113337"/>
            <a:ext cx="1408625" cy="486325"/>
          </a:xfrm>
          <a:prstGeom prst="rect">
            <a:avLst/>
          </a:prstGeom>
          <a:noFill/>
          <a:ln>
            <a:noFill/>
          </a:ln>
        </p:spPr>
      </p:pic>
      <p:pic>
        <p:nvPicPr>
          <p:cNvPr id="143" name="Google Shape;143;g12280ac381c_0_149"/>
          <p:cNvPicPr preferRelativeResize="0"/>
          <p:nvPr/>
        </p:nvPicPr>
        <p:blipFill rotWithShape="1">
          <a:blip r:embed="rId7">
            <a:alphaModFix/>
          </a:blip>
          <a:srcRect/>
          <a:stretch/>
        </p:blipFill>
        <p:spPr>
          <a:xfrm>
            <a:off x="5051300" y="3078800"/>
            <a:ext cx="706145" cy="656725"/>
          </a:xfrm>
          <a:prstGeom prst="rect">
            <a:avLst/>
          </a:prstGeom>
          <a:noFill/>
          <a:ln>
            <a:noFill/>
          </a:ln>
        </p:spPr>
      </p:pic>
      <p:pic>
        <p:nvPicPr>
          <p:cNvPr id="144" name="Google Shape;144;g12280ac381c_0_149"/>
          <p:cNvPicPr preferRelativeResize="0"/>
          <p:nvPr/>
        </p:nvPicPr>
        <p:blipFill rotWithShape="1">
          <a:blip r:embed="rId8">
            <a:alphaModFix/>
          </a:blip>
          <a:srcRect/>
          <a:stretch/>
        </p:blipFill>
        <p:spPr>
          <a:xfrm>
            <a:off x="3483075" y="3111830"/>
            <a:ext cx="649725" cy="656733"/>
          </a:xfrm>
          <a:prstGeom prst="rect">
            <a:avLst/>
          </a:prstGeom>
          <a:noFill/>
          <a:ln>
            <a:noFill/>
          </a:ln>
        </p:spPr>
      </p:pic>
      <p:sp>
        <p:nvSpPr>
          <p:cNvPr id="145" name="Google Shape;145;g12280ac381c_0_149"/>
          <p:cNvSpPr/>
          <p:nvPr/>
        </p:nvSpPr>
        <p:spPr>
          <a:xfrm>
            <a:off x="759250" y="1356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g12280ac381c_0_149"/>
          <p:cNvSpPr/>
          <p:nvPr/>
        </p:nvSpPr>
        <p:spPr>
          <a:xfrm>
            <a:off x="911650" y="2880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g12280ac381c_0_149"/>
          <p:cNvSpPr/>
          <p:nvPr/>
        </p:nvSpPr>
        <p:spPr>
          <a:xfrm>
            <a:off x="1064050" y="4404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g12280ac381c_0_149"/>
          <p:cNvSpPr/>
          <p:nvPr/>
        </p:nvSpPr>
        <p:spPr>
          <a:xfrm>
            <a:off x="1216450" y="5928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12280ac381c_0_149"/>
          <p:cNvSpPr txBox="1"/>
          <p:nvPr/>
        </p:nvSpPr>
        <p:spPr>
          <a:xfrm>
            <a:off x="223750" y="1509488"/>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start </a:t>
            </a:r>
            <a:r>
              <a:rPr lang="en" sz="1200" b="0" i="0" u="none" strike="noStrike" cap="none">
                <a:solidFill>
                  <a:schemeClr val="dk1"/>
                </a:solidFill>
                <a:highlight>
                  <a:srgbClr val="FFFFFF"/>
                </a:highlight>
                <a:latin typeface="Arial"/>
                <a:ea typeface="Arial"/>
                <a:cs typeface="Arial"/>
                <a:sym typeface="Arial"/>
              </a:rPr>
              <a:t>block?</a:t>
            </a:r>
            <a:endParaRPr sz="1200" b="0" i="0" u="none" strike="noStrike" cap="none">
              <a:solidFill>
                <a:srgbClr val="000000"/>
              </a:solidFill>
              <a:latin typeface="Arial"/>
              <a:ea typeface="Arial"/>
              <a:cs typeface="Arial"/>
              <a:sym typeface="Arial"/>
            </a:endParaRPr>
          </a:p>
        </p:txBody>
      </p:sp>
      <p:sp>
        <p:nvSpPr>
          <p:cNvPr id="150" name="Google Shape;150;g12280ac381c_0_149"/>
          <p:cNvSpPr txBox="1"/>
          <p:nvPr/>
        </p:nvSpPr>
        <p:spPr>
          <a:xfrm>
            <a:off x="247300" y="2706575"/>
            <a:ext cx="24903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think block</a:t>
            </a:r>
            <a:r>
              <a:rPr lang="en" sz="1200" b="0" i="0" u="none" strike="noStrike" cap="none">
                <a:solidFill>
                  <a:schemeClr val="dk1"/>
                </a:solidFill>
                <a:highlight>
                  <a:srgbClr val="FFFFFF"/>
                </a:highlight>
                <a:latin typeface="Arial"/>
                <a:ea typeface="Arial"/>
                <a:cs typeface="Arial"/>
                <a:sym typeface="Arial"/>
              </a:rPr>
              <a:t> purple?</a:t>
            </a:r>
            <a:endParaRPr sz="1200" b="0" i="0" u="none" strike="noStrike" cap="none">
              <a:solidFill>
                <a:srgbClr val="000000"/>
              </a:solidFill>
              <a:latin typeface="Arial"/>
              <a:ea typeface="Arial"/>
              <a:cs typeface="Arial"/>
              <a:sym typeface="Arial"/>
            </a:endParaRPr>
          </a:p>
        </p:txBody>
      </p:sp>
      <p:sp>
        <p:nvSpPr>
          <p:cNvPr id="151" name="Google Shape;151;g12280ac381c_0_149"/>
          <p:cNvSpPr txBox="1"/>
          <p:nvPr/>
        </p:nvSpPr>
        <p:spPr>
          <a:xfrm>
            <a:off x="3380400" y="2678588"/>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True</a:t>
            </a:r>
            <a:endParaRPr sz="1400" b="0" i="0" u="none" strike="noStrike" cap="none">
              <a:solidFill>
                <a:srgbClr val="000000"/>
              </a:solidFill>
              <a:latin typeface="Arial"/>
              <a:ea typeface="Arial"/>
              <a:cs typeface="Arial"/>
              <a:sym typeface="Arial"/>
            </a:endParaRPr>
          </a:p>
        </p:txBody>
      </p:sp>
      <p:sp>
        <p:nvSpPr>
          <p:cNvPr id="152" name="Google Shape;152;g12280ac381c_0_149"/>
          <p:cNvSpPr txBox="1"/>
          <p:nvPr/>
        </p:nvSpPr>
        <p:spPr>
          <a:xfrm>
            <a:off x="4999788" y="2678588"/>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False</a:t>
            </a:r>
            <a:endParaRPr sz="1400" b="0" i="0" u="none" strike="noStrike" cap="none">
              <a:solidFill>
                <a:srgbClr val="000000"/>
              </a:solidFill>
              <a:latin typeface="Arial"/>
              <a:ea typeface="Arial"/>
              <a:cs typeface="Arial"/>
              <a:sym typeface="Arial"/>
            </a:endParaRPr>
          </a:p>
        </p:txBody>
      </p:sp>
      <p:sp>
        <p:nvSpPr>
          <p:cNvPr id="153" name="Google Shape;153;g12280ac381c_0_149"/>
          <p:cNvSpPr txBox="1"/>
          <p:nvPr/>
        </p:nvSpPr>
        <p:spPr>
          <a:xfrm>
            <a:off x="223750" y="3178675"/>
            <a:ext cx="2842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choose a sprite</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sp>
        <p:nvSpPr>
          <p:cNvPr id="154" name="Google Shape;154;g12280ac381c_0_149"/>
          <p:cNvSpPr txBox="1"/>
          <p:nvPr/>
        </p:nvSpPr>
        <p:spPr>
          <a:xfrm>
            <a:off x="223750" y="4326825"/>
            <a:ext cx="24459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block allows you to switch to a new </a:t>
            </a:r>
            <a:r>
              <a:rPr lang="en" sz="1200" b="1" i="0" u="none" strike="noStrike" cap="none">
                <a:solidFill>
                  <a:schemeClr val="dk1"/>
                </a:solidFill>
                <a:highlight>
                  <a:srgbClr val="FFFFFF"/>
                </a:highlight>
                <a:latin typeface="Arial"/>
                <a:ea typeface="Arial"/>
                <a:cs typeface="Arial"/>
                <a:sym typeface="Arial"/>
              </a:rPr>
              <a:t>costume</a:t>
            </a:r>
            <a:r>
              <a:rPr lang="en" sz="1200" b="0" i="0" u="none" strike="noStrike" cap="none">
                <a:solidFill>
                  <a:schemeClr val="dk1"/>
                </a:solidFill>
                <a:highlight>
                  <a:srgbClr val="FFFFFF"/>
                </a:highlight>
                <a:latin typeface="Arial"/>
                <a:ea typeface="Arial"/>
                <a:cs typeface="Arial"/>
                <a:sym typeface="Arial"/>
              </a:rPr>
              <a:t>?</a:t>
            </a:r>
            <a:endParaRPr sz="800" b="0" i="0" u="none" strike="noStrike" cap="none">
              <a:solidFill>
                <a:srgbClr val="000000"/>
              </a:solidFill>
              <a:latin typeface="Arial"/>
              <a:ea typeface="Arial"/>
              <a:cs typeface="Arial"/>
              <a:sym typeface="Arial"/>
            </a:endParaRPr>
          </a:p>
        </p:txBody>
      </p:sp>
      <p:cxnSp>
        <p:nvCxnSpPr>
          <p:cNvPr id="155" name="Google Shape;155;g12280ac381c_0_149"/>
          <p:cNvCxnSpPr/>
          <p:nvPr/>
        </p:nvCxnSpPr>
        <p:spPr>
          <a:xfrm>
            <a:off x="326300" y="19749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156" name="Google Shape;156;g12280ac381c_0_149"/>
          <p:cNvCxnSpPr/>
          <p:nvPr/>
        </p:nvCxnSpPr>
        <p:spPr>
          <a:xfrm>
            <a:off x="272600" y="3039663"/>
            <a:ext cx="8397900" cy="0"/>
          </a:xfrm>
          <a:prstGeom prst="straightConnector1">
            <a:avLst/>
          </a:prstGeom>
          <a:noFill/>
          <a:ln w="28575" cap="flat" cmpd="sng">
            <a:solidFill>
              <a:srgbClr val="0097A7"/>
            </a:solidFill>
            <a:prstDash val="solid"/>
            <a:round/>
            <a:headEnd type="none" w="sm" len="sm"/>
            <a:tailEnd type="none" w="sm" len="sm"/>
          </a:ln>
        </p:spPr>
      </p:cxnSp>
      <p:cxnSp>
        <p:nvCxnSpPr>
          <p:cNvPr id="157" name="Google Shape;157;g12280ac381c_0_149"/>
          <p:cNvCxnSpPr/>
          <p:nvPr/>
        </p:nvCxnSpPr>
        <p:spPr>
          <a:xfrm>
            <a:off x="272600" y="3716800"/>
            <a:ext cx="8397900" cy="0"/>
          </a:xfrm>
          <a:prstGeom prst="straightConnector1">
            <a:avLst/>
          </a:prstGeom>
          <a:noFill/>
          <a:ln w="28575" cap="flat" cmpd="sng">
            <a:solidFill>
              <a:srgbClr val="0097A7"/>
            </a:solidFill>
            <a:prstDash val="solid"/>
            <a:round/>
            <a:headEnd type="none" w="sm" len="sm"/>
            <a:tailEnd type="none" w="sm" len="sm"/>
          </a:ln>
        </p:spPr>
      </p:cxnSp>
      <p:pic>
        <p:nvPicPr>
          <p:cNvPr id="158" name="Google Shape;158;g12280ac381c_0_149"/>
          <p:cNvPicPr preferRelativeResize="0"/>
          <p:nvPr/>
        </p:nvPicPr>
        <p:blipFill rotWithShape="1">
          <a:blip r:embed="rId6">
            <a:alphaModFix/>
          </a:blip>
          <a:srcRect/>
          <a:stretch/>
        </p:blipFill>
        <p:spPr>
          <a:xfrm>
            <a:off x="5051300" y="4631888"/>
            <a:ext cx="1661415" cy="573600"/>
          </a:xfrm>
          <a:prstGeom prst="rect">
            <a:avLst/>
          </a:prstGeom>
          <a:noFill/>
          <a:ln>
            <a:noFill/>
          </a:ln>
        </p:spPr>
      </p:pic>
      <p:sp>
        <p:nvSpPr>
          <p:cNvPr id="159" name="Google Shape;159;g12280ac381c_0_149"/>
          <p:cNvSpPr txBox="1"/>
          <p:nvPr/>
        </p:nvSpPr>
        <p:spPr>
          <a:xfrm>
            <a:off x="3263000" y="377825"/>
            <a:ext cx="5014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highlight>
                  <a:srgbClr val="FFFFFF"/>
                </a:highlight>
                <a:latin typeface="Arial"/>
                <a:ea typeface="Arial"/>
                <a:cs typeface="Arial"/>
                <a:sym typeface="Arial"/>
              </a:rPr>
              <a:t>Supercoders, move the blue boxes to the right answer.</a:t>
            </a:r>
            <a:endParaRPr sz="1400" b="1" i="0" u="none" strike="noStrike" cap="none">
              <a:solidFill>
                <a:srgbClr val="000000"/>
              </a:solidFill>
              <a:latin typeface="Arial"/>
              <a:ea typeface="Arial"/>
              <a:cs typeface="Arial"/>
              <a:sym typeface="Arial"/>
            </a:endParaRPr>
          </a:p>
        </p:txBody>
      </p:sp>
      <p:pic>
        <p:nvPicPr>
          <p:cNvPr id="160" name="Google Shape;160;g12280ac381c_0_149"/>
          <p:cNvPicPr preferRelativeResize="0"/>
          <p:nvPr/>
        </p:nvPicPr>
        <p:blipFill rotWithShape="1">
          <a:blip r:embed="rId9">
            <a:alphaModFix/>
          </a:blip>
          <a:srcRect/>
          <a:stretch/>
        </p:blipFill>
        <p:spPr>
          <a:xfrm>
            <a:off x="6131350" y="1285525"/>
            <a:ext cx="1438275" cy="533400"/>
          </a:xfrm>
          <a:prstGeom prst="rect">
            <a:avLst/>
          </a:prstGeom>
          <a:noFill/>
          <a:ln>
            <a:noFill/>
          </a:ln>
        </p:spPr>
      </p:pic>
      <p:pic>
        <p:nvPicPr>
          <p:cNvPr id="161" name="Google Shape;161;g12280ac381c_0_149"/>
          <p:cNvPicPr preferRelativeResize="0"/>
          <p:nvPr/>
        </p:nvPicPr>
        <p:blipFill rotWithShape="1">
          <a:blip r:embed="rId10">
            <a:alphaModFix/>
          </a:blip>
          <a:srcRect/>
          <a:stretch/>
        </p:blipFill>
        <p:spPr>
          <a:xfrm>
            <a:off x="6631775" y="4631899"/>
            <a:ext cx="1256373" cy="351775"/>
          </a:xfrm>
          <a:prstGeom prst="rect">
            <a:avLst/>
          </a:prstGeom>
          <a:noFill/>
          <a:ln>
            <a:noFill/>
          </a:ln>
        </p:spPr>
      </p:pic>
      <p:sp>
        <p:nvSpPr>
          <p:cNvPr id="162" name="Google Shape;162;g12280ac381c_0_149"/>
          <p:cNvSpPr txBox="1"/>
          <p:nvPr/>
        </p:nvSpPr>
        <p:spPr>
          <a:xfrm>
            <a:off x="223750" y="2114425"/>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wait</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pic>
        <p:nvPicPr>
          <p:cNvPr id="163" name="Google Shape;163;g12280ac381c_0_149"/>
          <p:cNvPicPr preferRelativeResize="0"/>
          <p:nvPr/>
        </p:nvPicPr>
        <p:blipFill rotWithShape="1">
          <a:blip r:embed="rId4">
            <a:alphaModFix/>
          </a:blip>
          <a:srcRect/>
          <a:stretch/>
        </p:blipFill>
        <p:spPr>
          <a:xfrm>
            <a:off x="4525274" y="1426414"/>
            <a:ext cx="1361889" cy="369300"/>
          </a:xfrm>
          <a:prstGeom prst="rect">
            <a:avLst/>
          </a:prstGeom>
          <a:noFill/>
          <a:ln>
            <a:noFill/>
          </a:ln>
        </p:spPr>
      </p:pic>
      <p:pic>
        <p:nvPicPr>
          <p:cNvPr id="164" name="Google Shape;164;g12280ac381c_0_149"/>
          <p:cNvPicPr preferRelativeResize="0"/>
          <p:nvPr/>
        </p:nvPicPr>
        <p:blipFill rotWithShape="1">
          <a:blip r:embed="rId9">
            <a:alphaModFix/>
          </a:blip>
          <a:srcRect/>
          <a:stretch/>
        </p:blipFill>
        <p:spPr>
          <a:xfrm>
            <a:off x="2958175" y="2018663"/>
            <a:ext cx="1438275" cy="533400"/>
          </a:xfrm>
          <a:prstGeom prst="rect">
            <a:avLst/>
          </a:prstGeom>
          <a:noFill/>
          <a:ln>
            <a:noFill/>
          </a:ln>
        </p:spPr>
      </p:pic>
      <p:pic>
        <p:nvPicPr>
          <p:cNvPr id="165" name="Google Shape;165;g12280ac381c_0_149"/>
          <p:cNvPicPr preferRelativeResize="0"/>
          <p:nvPr/>
        </p:nvPicPr>
        <p:blipFill rotWithShape="1">
          <a:blip r:embed="rId8">
            <a:alphaModFix/>
          </a:blip>
          <a:srcRect/>
          <a:stretch/>
        </p:blipFill>
        <p:spPr>
          <a:xfrm>
            <a:off x="6489500" y="2005072"/>
            <a:ext cx="649725" cy="656741"/>
          </a:xfrm>
          <a:prstGeom prst="rect">
            <a:avLst/>
          </a:prstGeom>
          <a:noFill/>
          <a:ln>
            <a:noFill/>
          </a:ln>
        </p:spPr>
      </p:pic>
      <p:cxnSp>
        <p:nvCxnSpPr>
          <p:cNvPr id="166" name="Google Shape;166;g12280ac381c_0_149"/>
          <p:cNvCxnSpPr/>
          <p:nvPr/>
        </p:nvCxnSpPr>
        <p:spPr>
          <a:xfrm>
            <a:off x="272600" y="26146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167" name="Google Shape;167;g12280ac381c_0_149"/>
          <p:cNvCxnSpPr/>
          <p:nvPr/>
        </p:nvCxnSpPr>
        <p:spPr>
          <a:xfrm>
            <a:off x="326300" y="4418925"/>
            <a:ext cx="8397900" cy="0"/>
          </a:xfrm>
          <a:prstGeom prst="straightConnector1">
            <a:avLst/>
          </a:prstGeom>
          <a:noFill/>
          <a:ln w="28575" cap="flat" cmpd="sng">
            <a:solidFill>
              <a:srgbClr val="0097A7"/>
            </a:solidFill>
            <a:prstDash val="solid"/>
            <a:round/>
            <a:headEnd type="none" w="sm" len="sm"/>
            <a:tailEnd type="none" w="sm" len="sm"/>
          </a:ln>
        </p:spPr>
      </p:cxnSp>
      <p:sp>
        <p:nvSpPr>
          <p:cNvPr id="168" name="Google Shape;168;g12280ac381c_0_149"/>
          <p:cNvSpPr txBox="1"/>
          <p:nvPr/>
        </p:nvSpPr>
        <p:spPr>
          <a:xfrm>
            <a:off x="294525" y="3798800"/>
            <a:ext cx="261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move</a:t>
            </a:r>
            <a:r>
              <a:rPr lang="en" sz="1200" b="0" i="0" u="none" strike="noStrike" cap="none">
                <a:solidFill>
                  <a:schemeClr val="dk1"/>
                </a:solidFill>
                <a:highlight>
                  <a:srgbClr val="FFFFFF"/>
                </a:highlight>
                <a:latin typeface="Arial"/>
                <a:ea typeface="Arial"/>
                <a:cs typeface="Arial"/>
                <a:sym typeface="Arial"/>
              </a:rPr>
              <a:t> block colored yellow, purple, or blue?</a:t>
            </a:r>
            <a:endParaRPr sz="1400" b="0" i="0" u="none" strike="noStrike" cap="none">
              <a:solidFill>
                <a:srgbClr val="000000"/>
              </a:solidFill>
              <a:latin typeface="Arial"/>
              <a:ea typeface="Arial"/>
              <a:cs typeface="Arial"/>
              <a:sym typeface="Arial"/>
            </a:endParaRPr>
          </a:p>
        </p:txBody>
      </p:sp>
      <p:sp>
        <p:nvSpPr>
          <p:cNvPr id="169" name="Google Shape;169;g12280ac381c_0_149"/>
          <p:cNvSpPr txBox="1"/>
          <p:nvPr/>
        </p:nvSpPr>
        <p:spPr>
          <a:xfrm>
            <a:off x="3254400" y="3838300"/>
            <a:ext cx="116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yellow</a:t>
            </a:r>
            <a:endParaRPr sz="1400" b="0" i="0" u="none" strike="noStrike" cap="none">
              <a:solidFill>
                <a:srgbClr val="000000"/>
              </a:solidFill>
              <a:latin typeface="Arial"/>
              <a:ea typeface="Arial"/>
              <a:cs typeface="Arial"/>
              <a:sym typeface="Arial"/>
            </a:endParaRPr>
          </a:p>
        </p:txBody>
      </p:sp>
      <p:sp>
        <p:nvSpPr>
          <p:cNvPr id="170" name="Google Shape;170;g12280ac381c_0_149"/>
          <p:cNvSpPr txBox="1"/>
          <p:nvPr/>
        </p:nvSpPr>
        <p:spPr>
          <a:xfrm>
            <a:off x="4761075" y="3843513"/>
            <a:ext cx="1408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purple</a:t>
            </a:r>
            <a:endParaRPr sz="1400" b="0" i="0" u="none" strike="noStrike" cap="none">
              <a:solidFill>
                <a:srgbClr val="000000"/>
              </a:solidFill>
              <a:latin typeface="Arial"/>
              <a:ea typeface="Arial"/>
              <a:cs typeface="Arial"/>
              <a:sym typeface="Arial"/>
            </a:endParaRPr>
          </a:p>
        </p:txBody>
      </p:sp>
      <p:sp>
        <p:nvSpPr>
          <p:cNvPr id="171" name="Google Shape;171;g12280ac381c_0_149"/>
          <p:cNvSpPr txBox="1"/>
          <p:nvPr/>
        </p:nvSpPr>
        <p:spPr>
          <a:xfrm>
            <a:off x="6611850" y="3855475"/>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blue</a:t>
            </a:r>
            <a:endParaRPr sz="1400" b="0" i="0" u="none" strike="noStrike" cap="none">
              <a:solidFill>
                <a:srgbClr val="000000"/>
              </a:solidFill>
              <a:latin typeface="Arial"/>
              <a:ea typeface="Arial"/>
              <a:cs typeface="Arial"/>
              <a:sym typeface="Arial"/>
            </a:endParaRPr>
          </a:p>
        </p:txBody>
      </p:sp>
      <p:sp>
        <p:nvSpPr>
          <p:cNvPr id="172" name="Google Shape;172;g12280ac381c_0_149"/>
          <p:cNvSpPr/>
          <p:nvPr/>
        </p:nvSpPr>
        <p:spPr>
          <a:xfrm>
            <a:off x="1368850" y="7452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12280ac381c_0_149"/>
          <p:cNvSpPr/>
          <p:nvPr/>
        </p:nvSpPr>
        <p:spPr>
          <a:xfrm>
            <a:off x="1508050" y="89875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g12280ac381c_0_285"/>
          <p:cNvPicPr preferRelativeResize="0"/>
          <p:nvPr/>
        </p:nvPicPr>
        <p:blipFill rotWithShape="1">
          <a:blip r:embed="rId3">
            <a:alphaModFix/>
          </a:blip>
          <a:srcRect/>
          <a:stretch/>
        </p:blipFill>
        <p:spPr>
          <a:xfrm>
            <a:off x="6590075" y="3094034"/>
            <a:ext cx="1256375" cy="418792"/>
          </a:xfrm>
          <a:prstGeom prst="rect">
            <a:avLst/>
          </a:prstGeom>
          <a:noFill/>
          <a:ln>
            <a:noFill/>
          </a:ln>
        </p:spPr>
      </p:pic>
      <p:pic>
        <p:nvPicPr>
          <p:cNvPr id="179" name="Google Shape;179;g12280ac381c_0_285"/>
          <p:cNvPicPr preferRelativeResize="0"/>
          <p:nvPr/>
        </p:nvPicPr>
        <p:blipFill rotWithShape="1">
          <a:blip r:embed="rId4">
            <a:alphaModFix/>
          </a:blip>
          <a:srcRect/>
          <a:stretch/>
        </p:blipFill>
        <p:spPr>
          <a:xfrm>
            <a:off x="3308099" y="4640664"/>
            <a:ext cx="1361889" cy="369300"/>
          </a:xfrm>
          <a:prstGeom prst="rect">
            <a:avLst/>
          </a:prstGeom>
          <a:noFill/>
          <a:ln>
            <a:noFill/>
          </a:ln>
        </p:spPr>
      </p:pic>
      <p:pic>
        <p:nvPicPr>
          <p:cNvPr id="180" name="Google Shape;180;g12280ac381c_0_285"/>
          <p:cNvPicPr preferRelativeResize="0"/>
          <p:nvPr/>
        </p:nvPicPr>
        <p:blipFill rotWithShape="1">
          <a:blip r:embed="rId5">
            <a:alphaModFix/>
          </a:blip>
          <a:srcRect/>
          <a:stretch/>
        </p:blipFill>
        <p:spPr>
          <a:xfrm>
            <a:off x="3308101" y="1400125"/>
            <a:ext cx="876217" cy="418800"/>
          </a:xfrm>
          <a:prstGeom prst="rect">
            <a:avLst/>
          </a:prstGeom>
          <a:noFill/>
          <a:ln>
            <a:noFill/>
          </a:ln>
        </p:spPr>
      </p:pic>
      <p:pic>
        <p:nvPicPr>
          <p:cNvPr id="181" name="Google Shape;181;g12280ac381c_0_285"/>
          <p:cNvPicPr preferRelativeResize="0"/>
          <p:nvPr/>
        </p:nvPicPr>
        <p:blipFill rotWithShape="1">
          <a:blip r:embed="rId6">
            <a:alphaModFix/>
          </a:blip>
          <a:srcRect/>
          <a:stretch/>
        </p:blipFill>
        <p:spPr>
          <a:xfrm>
            <a:off x="4572000" y="2113337"/>
            <a:ext cx="1408625" cy="486325"/>
          </a:xfrm>
          <a:prstGeom prst="rect">
            <a:avLst/>
          </a:prstGeom>
          <a:noFill/>
          <a:ln>
            <a:noFill/>
          </a:ln>
        </p:spPr>
      </p:pic>
      <p:pic>
        <p:nvPicPr>
          <p:cNvPr id="182" name="Google Shape;182;g12280ac381c_0_285"/>
          <p:cNvPicPr preferRelativeResize="0"/>
          <p:nvPr/>
        </p:nvPicPr>
        <p:blipFill rotWithShape="1">
          <a:blip r:embed="rId7">
            <a:alphaModFix/>
          </a:blip>
          <a:srcRect/>
          <a:stretch/>
        </p:blipFill>
        <p:spPr>
          <a:xfrm>
            <a:off x="5051300" y="3078800"/>
            <a:ext cx="706145" cy="656725"/>
          </a:xfrm>
          <a:prstGeom prst="rect">
            <a:avLst/>
          </a:prstGeom>
          <a:noFill/>
          <a:ln>
            <a:noFill/>
          </a:ln>
        </p:spPr>
      </p:pic>
      <p:pic>
        <p:nvPicPr>
          <p:cNvPr id="183" name="Google Shape;183;g12280ac381c_0_285"/>
          <p:cNvPicPr preferRelativeResize="0"/>
          <p:nvPr/>
        </p:nvPicPr>
        <p:blipFill rotWithShape="1">
          <a:blip r:embed="rId8">
            <a:alphaModFix/>
          </a:blip>
          <a:srcRect/>
          <a:stretch/>
        </p:blipFill>
        <p:spPr>
          <a:xfrm>
            <a:off x="3483075" y="3111830"/>
            <a:ext cx="649725" cy="656733"/>
          </a:xfrm>
          <a:prstGeom prst="rect">
            <a:avLst/>
          </a:prstGeom>
          <a:noFill/>
          <a:ln>
            <a:noFill/>
          </a:ln>
        </p:spPr>
      </p:pic>
      <p:sp>
        <p:nvSpPr>
          <p:cNvPr id="184" name="Google Shape;184;g12280ac381c_0_285"/>
          <p:cNvSpPr/>
          <p:nvPr/>
        </p:nvSpPr>
        <p:spPr>
          <a:xfrm>
            <a:off x="6679163" y="4483175"/>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12280ac381c_0_285"/>
          <p:cNvSpPr/>
          <p:nvPr/>
        </p:nvSpPr>
        <p:spPr>
          <a:xfrm>
            <a:off x="6233563" y="3781063"/>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g12280ac381c_0_285"/>
          <p:cNvSpPr/>
          <p:nvPr/>
        </p:nvSpPr>
        <p:spPr>
          <a:xfrm>
            <a:off x="4780638" y="3091438"/>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12280ac381c_0_285"/>
          <p:cNvSpPr/>
          <p:nvPr/>
        </p:nvSpPr>
        <p:spPr>
          <a:xfrm>
            <a:off x="3074000" y="249885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g12280ac381c_0_285"/>
          <p:cNvSpPr txBox="1"/>
          <p:nvPr/>
        </p:nvSpPr>
        <p:spPr>
          <a:xfrm>
            <a:off x="223750" y="1509488"/>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start </a:t>
            </a:r>
            <a:r>
              <a:rPr lang="en" sz="1200" b="0" i="0" u="none" strike="noStrike" cap="none">
                <a:solidFill>
                  <a:schemeClr val="dk1"/>
                </a:solidFill>
                <a:highlight>
                  <a:srgbClr val="FFFFFF"/>
                </a:highlight>
                <a:latin typeface="Arial"/>
                <a:ea typeface="Arial"/>
                <a:cs typeface="Arial"/>
                <a:sym typeface="Arial"/>
              </a:rPr>
              <a:t>block?</a:t>
            </a:r>
            <a:endParaRPr sz="1200" b="0" i="0" u="none" strike="noStrike" cap="none">
              <a:solidFill>
                <a:srgbClr val="000000"/>
              </a:solidFill>
              <a:latin typeface="Arial"/>
              <a:ea typeface="Arial"/>
              <a:cs typeface="Arial"/>
              <a:sym typeface="Arial"/>
            </a:endParaRPr>
          </a:p>
        </p:txBody>
      </p:sp>
      <p:sp>
        <p:nvSpPr>
          <p:cNvPr id="189" name="Google Shape;189;g12280ac381c_0_285"/>
          <p:cNvSpPr txBox="1"/>
          <p:nvPr/>
        </p:nvSpPr>
        <p:spPr>
          <a:xfrm>
            <a:off x="247300" y="2706575"/>
            <a:ext cx="24903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think block</a:t>
            </a:r>
            <a:r>
              <a:rPr lang="en" sz="1200" b="0" i="0" u="none" strike="noStrike" cap="none">
                <a:solidFill>
                  <a:schemeClr val="dk1"/>
                </a:solidFill>
                <a:highlight>
                  <a:srgbClr val="FFFFFF"/>
                </a:highlight>
                <a:latin typeface="Arial"/>
                <a:ea typeface="Arial"/>
                <a:cs typeface="Arial"/>
                <a:sym typeface="Arial"/>
              </a:rPr>
              <a:t> purple?</a:t>
            </a:r>
            <a:endParaRPr sz="1200" b="0" i="0" u="none" strike="noStrike" cap="none">
              <a:solidFill>
                <a:srgbClr val="000000"/>
              </a:solidFill>
              <a:latin typeface="Arial"/>
              <a:ea typeface="Arial"/>
              <a:cs typeface="Arial"/>
              <a:sym typeface="Arial"/>
            </a:endParaRPr>
          </a:p>
        </p:txBody>
      </p:sp>
      <p:sp>
        <p:nvSpPr>
          <p:cNvPr id="190" name="Google Shape;190;g12280ac381c_0_285"/>
          <p:cNvSpPr txBox="1"/>
          <p:nvPr/>
        </p:nvSpPr>
        <p:spPr>
          <a:xfrm>
            <a:off x="3380400" y="2678588"/>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True</a:t>
            </a:r>
            <a:endParaRPr sz="1400" b="0" i="0" u="none" strike="noStrike" cap="none">
              <a:solidFill>
                <a:srgbClr val="000000"/>
              </a:solidFill>
              <a:latin typeface="Arial"/>
              <a:ea typeface="Arial"/>
              <a:cs typeface="Arial"/>
              <a:sym typeface="Arial"/>
            </a:endParaRPr>
          </a:p>
        </p:txBody>
      </p:sp>
      <p:sp>
        <p:nvSpPr>
          <p:cNvPr id="191" name="Google Shape;191;g12280ac381c_0_285"/>
          <p:cNvSpPr txBox="1"/>
          <p:nvPr/>
        </p:nvSpPr>
        <p:spPr>
          <a:xfrm>
            <a:off x="4999788" y="2678588"/>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False</a:t>
            </a:r>
            <a:endParaRPr sz="1400" b="0" i="0" u="none" strike="noStrike" cap="none">
              <a:solidFill>
                <a:srgbClr val="000000"/>
              </a:solidFill>
              <a:latin typeface="Arial"/>
              <a:ea typeface="Arial"/>
              <a:cs typeface="Arial"/>
              <a:sym typeface="Arial"/>
            </a:endParaRPr>
          </a:p>
        </p:txBody>
      </p:sp>
      <p:sp>
        <p:nvSpPr>
          <p:cNvPr id="192" name="Google Shape;192;g12280ac381c_0_285"/>
          <p:cNvSpPr txBox="1"/>
          <p:nvPr/>
        </p:nvSpPr>
        <p:spPr>
          <a:xfrm>
            <a:off x="223750" y="3178675"/>
            <a:ext cx="2842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choose a sprite</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sp>
        <p:nvSpPr>
          <p:cNvPr id="193" name="Google Shape;193;g12280ac381c_0_285"/>
          <p:cNvSpPr txBox="1"/>
          <p:nvPr/>
        </p:nvSpPr>
        <p:spPr>
          <a:xfrm>
            <a:off x="223750" y="4326825"/>
            <a:ext cx="24459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block allows you to switch to a new </a:t>
            </a:r>
            <a:r>
              <a:rPr lang="en" sz="1200" b="1" i="0" u="none" strike="noStrike" cap="none">
                <a:solidFill>
                  <a:schemeClr val="dk1"/>
                </a:solidFill>
                <a:highlight>
                  <a:srgbClr val="FFFFFF"/>
                </a:highlight>
                <a:latin typeface="Arial"/>
                <a:ea typeface="Arial"/>
                <a:cs typeface="Arial"/>
                <a:sym typeface="Arial"/>
              </a:rPr>
              <a:t>costume</a:t>
            </a:r>
            <a:r>
              <a:rPr lang="en" sz="1200" b="0" i="0" u="none" strike="noStrike" cap="none">
                <a:solidFill>
                  <a:schemeClr val="dk1"/>
                </a:solidFill>
                <a:highlight>
                  <a:srgbClr val="FFFFFF"/>
                </a:highlight>
                <a:latin typeface="Arial"/>
                <a:ea typeface="Arial"/>
                <a:cs typeface="Arial"/>
                <a:sym typeface="Arial"/>
              </a:rPr>
              <a:t>?</a:t>
            </a:r>
            <a:endParaRPr sz="800" b="0" i="0" u="none" strike="noStrike" cap="none">
              <a:solidFill>
                <a:srgbClr val="000000"/>
              </a:solidFill>
              <a:latin typeface="Arial"/>
              <a:ea typeface="Arial"/>
              <a:cs typeface="Arial"/>
              <a:sym typeface="Arial"/>
            </a:endParaRPr>
          </a:p>
        </p:txBody>
      </p:sp>
      <p:cxnSp>
        <p:nvCxnSpPr>
          <p:cNvPr id="194" name="Google Shape;194;g12280ac381c_0_285"/>
          <p:cNvCxnSpPr/>
          <p:nvPr/>
        </p:nvCxnSpPr>
        <p:spPr>
          <a:xfrm>
            <a:off x="326300" y="19749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195" name="Google Shape;195;g12280ac381c_0_285"/>
          <p:cNvCxnSpPr/>
          <p:nvPr/>
        </p:nvCxnSpPr>
        <p:spPr>
          <a:xfrm>
            <a:off x="272600" y="3039663"/>
            <a:ext cx="8397900" cy="0"/>
          </a:xfrm>
          <a:prstGeom prst="straightConnector1">
            <a:avLst/>
          </a:prstGeom>
          <a:noFill/>
          <a:ln w="28575" cap="flat" cmpd="sng">
            <a:solidFill>
              <a:srgbClr val="0097A7"/>
            </a:solidFill>
            <a:prstDash val="solid"/>
            <a:round/>
            <a:headEnd type="none" w="sm" len="sm"/>
            <a:tailEnd type="none" w="sm" len="sm"/>
          </a:ln>
        </p:spPr>
      </p:cxnSp>
      <p:cxnSp>
        <p:nvCxnSpPr>
          <p:cNvPr id="196" name="Google Shape;196;g12280ac381c_0_285"/>
          <p:cNvCxnSpPr/>
          <p:nvPr/>
        </p:nvCxnSpPr>
        <p:spPr>
          <a:xfrm>
            <a:off x="272600" y="3716800"/>
            <a:ext cx="8397900" cy="0"/>
          </a:xfrm>
          <a:prstGeom prst="straightConnector1">
            <a:avLst/>
          </a:prstGeom>
          <a:noFill/>
          <a:ln w="28575" cap="flat" cmpd="sng">
            <a:solidFill>
              <a:srgbClr val="0097A7"/>
            </a:solidFill>
            <a:prstDash val="solid"/>
            <a:round/>
            <a:headEnd type="none" w="sm" len="sm"/>
            <a:tailEnd type="none" w="sm" len="sm"/>
          </a:ln>
        </p:spPr>
      </p:cxnSp>
      <p:pic>
        <p:nvPicPr>
          <p:cNvPr id="197" name="Google Shape;197;g12280ac381c_0_285"/>
          <p:cNvPicPr preferRelativeResize="0"/>
          <p:nvPr/>
        </p:nvPicPr>
        <p:blipFill rotWithShape="1">
          <a:blip r:embed="rId6">
            <a:alphaModFix/>
          </a:blip>
          <a:srcRect/>
          <a:stretch/>
        </p:blipFill>
        <p:spPr>
          <a:xfrm>
            <a:off x="5051300" y="4631888"/>
            <a:ext cx="1661415" cy="573600"/>
          </a:xfrm>
          <a:prstGeom prst="rect">
            <a:avLst/>
          </a:prstGeom>
          <a:noFill/>
          <a:ln>
            <a:noFill/>
          </a:ln>
        </p:spPr>
      </p:pic>
      <p:sp>
        <p:nvSpPr>
          <p:cNvPr id="198" name="Google Shape;198;g12280ac381c_0_285"/>
          <p:cNvSpPr txBox="1"/>
          <p:nvPr/>
        </p:nvSpPr>
        <p:spPr>
          <a:xfrm>
            <a:off x="3263000" y="377825"/>
            <a:ext cx="50148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highlight>
                  <a:srgbClr val="FFFFFF"/>
                </a:highlight>
                <a:latin typeface="Arial"/>
                <a:ea typeface="Arial"/>
                <a:cs typeface="Arial"/>
                <a:sym typeface="Arial"/>
              </a:rPr>
              <a:t>Answer Key:</a:t>
            </a:r>
            <a:endParaRPr sz="1400" b="1" i="0" u="none" strike="noStrike" cap="none">
              <a:solidFill>
                <a:srgbClr val="000000"/>
              </a:solidFill>
              <a:latin typeface="Arial"/>
              <a:ea typeface="Arial"/>
              <a:cs typeface="Arial"/>
              <a:sym typeface="Arial"/>
            </a:endParaRPr>
          </a:p>
        </p:txBody>
      </p:sp>
      <p:pic>
        <p:nvPicPr>
          <p:cNvPr id="199" name="Google Shape;199;g12280ac381c_0_285"/>
          <p:cNvPicPr preferRelativeResize="0"/>
          <p:nvPr/>
        </p:nvPicPr>
        <p:blipFill rotWithShape="1">
          <a:blip r:embed="rId9">
            <a:alphaModFix/>
          </a:blip>
          <a:srcRect/>
          <a:stretch/>
        </p:blipFill>
        <p:spPr>
          <a:xfrm>
            <a:off x="6131350" y="1285525"/>
            <a:ext cx="1438275" cy="533400"/>
          </a:xfrm>
          <a:prstGeom prst="rect">
            <a:avLst/>
          </a:prstGeom>
          <a:noFill/>
          <a:ln>
            <a:noFill/>
          </a:ln>
        </p:spPr>
      </p:pic>
      <p:pic>
        <p:nvPicPr>
          <p:cNvPr id="200" name="Google Shape;200;g12280ac381c_0_285"/>
          <p:cNvPicPr preferRelativeResize="0"/>
          <p:nvPr/>
        </p:nvPicPr>
        <p:blipFill rotWithShape="1">
          <a:blip r:embed="rId10">
            <a:alphaModFix/>
          </a:blip>
          <a:srcRect/>
          <a:stretch/>
        </p:blipFill>
        <p:spPr>
          <a:xfrm>
            <a:off x="6631775" y="4631899"/>
            <a:ext cx="1256373" cy="351775"/>
          </a:xfrm>
          <a:prstGeom prst="rect">
            <a:avLst/>
          </a:prstGeom>
          <a:noFill/>
          <a:ln>
            <a:noFill/>
          </a:ln>
        </p:spPr>
      </p:pic>
      <p:sp>
        <p:nvSpPr>
          <p:cNvPr id="201" name="Google Shape;201;g12280ac381c_0_285"/>
          <p:cNvSpPr txBox="1"/>
          <p:nvPr/>
        </p:nvSpPr>
        <p:spPr>
          <a:xfrm>
            <a:off x="223750" y="2114425"/>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wait</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pic>
        <p:nvPicPr>
          <p:cNvPr id="202" name="Google Shape;202;g12280ac381c_0_285"/>
          <p:cNvPicPr preferRelativeResize="0"/>
          <p:nvPr/>
        </p:nvPicPr>
        <p:blipFill rotWithShape="1">
          <a:blip r:embed="rId4">
            <a:alphaModFix/>
          </a:blip>
          <a:srcRect/>
          <a:stretch/>
        </p:blipFill>
        <p:spPr>
          <a:xfrm>
            <a:off x="4525274" y="1426414"/>
            <a:ext cx="1361889" cy="369300"/>
          </a:xfrm>
          <a:prstGeom prst="rect">
            <a:avLst/>
          </a:prstGeom>
          <a:noFill/>
          <a:ln>
            <a:noFill/>
          </a:ln>
        </p:spPr>
      </p:pic>
      <p:pic>
        <p:nvPicPr>
          <p:cNvPr id="203" name="Google Shape;203;g12280ac381c_0_285"/>
          <p:cNvPicPr preferRelativeResize="0"/>
          <p:nvPr/>
        </p:nvPicPr>
        <p:blipFill rotWithShape="1">
          <a:blip r:embed="rId9">
            <a:alphaModFix/>
          </a:blip>
          <a:srcRect/>
          <a:stretch/>
        </p:blipFill>
        <p:spPr>
          <a:xfrm>
            <a:off x="2958175" y="2018663"/>
            <a:ext cx="1438275" cy="533400"/>
          </a:xfrm>
          <a:prstGeom prst="rect">
            <a:avLst/>
          </a:prstGeom>
          <a:noFill/>
          <a:ln>
            <a:noFill/>
          </a:ln>
        </p:spPr>
      </p:pic>
      <p:pic>
        <p:nvPicPr>
          <p:cNvPr id="204" name="Google Shape;204;g12280ac381c_0_285"/>
          <p:cNvPicPr preferRelativeResize="0"/>
          <p:nvPr/>
        </p:nvPicPr>
        <p:blipFill rotWithShape="1">
          <a:blip r:embed="rId8">
            <a:alphaModFix/>
          </a:blip>
          <a:srcRect/>
          <a:stretch/>
        </p:blipFill>
        <p:spPr>
          <a:xfrm>
            <a:off x="6489500" y="2005072"/>
            <a:ext cx="649725" cy="656741"/>
          </a:xfrm>
          <a:prstGeom prst="rect">
            <a:avLst/>
          </a:prstGeom>
          <a:noFill/>
          <a:ln>
            <a:noFill/>
          </a:ln>
        </p:spPr>
      </p:pic>
      <p:cxnSp>
        <p:nvCxnSpPr>
          <p:cNvPr id="205" name="Google Shape;205;g12280ac381c_0_285"/>
          <p:cNvCxnSpPr/>
          <p:nvPr/>
        </p:nvCxnSpPr>
        <p:spPr>
          <a:xfrm>
            <a:off x="272600" y="26146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206" name="Google Shape;206;g12280ac381c_0_285"/>
          <p:cNvCxnSpPr/>
          <p:nvPr/>
        </p:nvCxnSpPr>
        <p:spPr>
          <a:xfrm>
            <a:off x="326300" y="4418925"/>
            <a:ext cx="8397900" cy="0"/>
          </a:xfrm>
          <a:prstGeom prst="straightConnector1">
            <a:avLst/>
          </a:prstGeom>
          <a:noFill/>
          <a:ln w="28575" cap="flat" cmpd="sng">
            <a:solidFill>
              <a:srgbClr val="0097A7"/>
            </a:solidFill>
            <a:prstDash val="solid"/>
            <a:round/>
            <a:headEnd type="none" w="sm" len="sm"/>
            <a:tailEnd type="none" w="sm" len="sm"/>
          </a:ln>
        </p:spPr>
      </p:cxnSp>
      <p:sp>
        <p:nvSpPr>
          <p:cNvPr id="207" name="Google Shape;207;g12280ac381c_0_285"/>
          <p:cNvSpPr txBox="1"/>
          <p:nvPr/>
        </p:nvSpPr>
        <p:spPr>
          <a:xfrm>
            <a:off x="294525" y="3798800"/>
            <a:ext cx="261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move</a:t>
            </a:r>
            <a:r>
              <a:rPr lang="en" sz="1200" b="0" i="0" u="none" strike="noStrike" cap="none">
                <a:solidFill>
                  <a:schemeClr val="dk1"/>
                </a:solidFill>
                <a:highlight>
                  <a:srgbClr val="FFFFFF"/>
                </a:highlight>
                <a:latin typeface="Arial"/>
                <a:ea typeface="Arial"/>
                <a:cs typeface="Arial"/>
                <a:sym typeface="Arial"/>
              </a:rPr>
              <a:t> block colored yellow, purple, or blue?</a:t>
            </a:r>
            <a:endParaRPr sz="1400" b="0" i="0" u="none" strike="noStrike" cap="none">
              <a:solidFill>
                <a:srgbClr val="000000"/>
              </a:solidFill>
              <a:latin typeface="Arial"/>
              <a:ea typeface="Arial"/>
              <a:cs typeface="Arial"/>
              <a:sym typeface="Arial"/>
            </a:endParaRPr>
          </a:p>
        </p:txBody>
      </p:sp>
      <p:sp>
        <p:nvSpPr>
          <p:cNvPr id="208" name="Google Shape;208;g12280ac381c_0_285"/>
          <p:cNvSpPr txBox="1"/>
          <p:nvPr/>
        </p:nvSpPr>
        <p:spPr>
          <a:xfrm>
            <a:off x="3254400" y="3838300"/>
            <a:ext cx="116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yellow</a:t>
            </a:r>
            <a:endParaRPr sz="1400" b="0" i="0" u="none" strike="noStrike" cap="none">
              <a:solidFill>
                <a:srgbClr val="000000"/>
              </a:solidFill>
              <a:latin typeface="Arial"/>
              <a:ea typeface="Arial"/>
              <a:cs typeface="Arial"/>
              <a:sym typeface="Arial"/>
            </a:endParaRPr>
          </a:p>
        </p:txBody>
      </p:sp>
      <p:sp>
        <p:nvSpPr>
          <p:cNvPr id="209" name="Google Shape;209;g12280ac381c_0_285"/>
          <p:cNvSpPr txBox="1"/>
          <p:nvPr/>
        </p:nvSpPr>
        <p:spPr>
          <a:xfrm>
            <a:off x="4761075" y="3843513"/>
            <a:ext cx="1408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purple</a:t>
            </a:r>
            <a:endParaRPr sz="1400" b="0" i="0" u="none" strike="noStrike" cap="none">
              <a:solidFill>
                <a:srgbClr val="000000"/>
              </a:solidFill>
              <a:latin typeface="Arial"/>
              <a:ea typeface="Arial"/>
              <a:cs typeface="Arial"/>
              <a:sym typeface="Arial"/>
            </a:endParaRPr>
          </a:p>
        </p:txBody>
      </p:sp>
      <p:sp>
        <p:nvSpPr>
          <p:cNvPr id="210" name="Google Shape;210;g12280ac381c_0_285"/>
          <p:cNvSpPr txBox="1"/>
          <p:nvPr/>
        </p:nvSpPr>
        <p:spPr>
          <a:xfrm>
            <a:off x="6611850" y="3855475"/>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blue</a:t>
            </a:r>
            <a:endParaRPr sz="1400" b="0" i="0" u="none" strike="noStrike" cap="none">
              <a:solidFill>
                <a:srgbClr val="000000"/>
              </a:solidFill>
              <a:latin typeface="Arial"/>
              <a:ea typeface="Arial"/>
              <a:cs typeface="Arial"/>
              <a:sym typeface="Arial"/>
            </a:endParaRPr>
          </a:p>
        </p:txBody>
      </p:sp>
      <p:sp>
        <p:nvSpPr>
          <p:cNvPr id="211" name="Google Shape;211;g12280ac381c_0_285"/>
          <p:cNvSpPr/>
          <p:nvPr/>
        </p:nvSpPr>
        <p:spPr>
          <a:xfrm>
            <a:off x="4572000" y="20080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12280ac381c_0_285"/>
          <p:cNvSpPr/>
          <p:nvPr/>
        </p:nvSpPr>
        <p:spPr>
          <a:xfrm>
            <a:off x="3119500" y="12809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Lesson Objectives</a:t>
            </a:r>
            <a:endParaRPr/>
          </a:p>
        </p:txBody>
      </p:sp>
      <p:sp>
        <p:nvSpPr>
          <p:cNvPr id="218" name="Google Shape;218;p13"/>
          <p:cNvSpPr txBox="1">
            <a:spLocks noGrp="1"/>
          </p:cNvSpPr>
          <p:nvPr>
            <p:ph type="body" idx="1"/>
          </p:nvPr>
        </p:nvSpPr>
        <p:spPr>
          <a:xfrm>
            <a:off x="311700" y="1152475"/>
            <a:ext cx="8520600" cy="2232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1000"/>
              </a:spcBef>
              <a:spcAft>
                <a:spcPts val="0"/>
              </a:spcAft>
              <a:buSzPts val="1800"/>
              <a:buChar char="❏"/>
            </a:pPr>
            <a:r>
              <a:rPr lang="en"/>
              <a:t>Review planning tools (graphic organizers) and their purpose                                  </a:t>
            </a:r>
            <a:endParaRPr/>
          </a:p>
          <a:p>
            <a:pPr marL="457200" lvl="0" indent="-342900" algn="l" rtl="0">
              <a:lnSpc>
                <a:spcPct val="115000"/>
              </a:lnSpc>
              <a:spcBef>
                <a:spcPts val="1000"/>
              </a:spcBef>
              <a:spcAft>
                <a:spcPts val="0"/>
              </a:spcAft>
              <a:buSzPts val="1800"/>
              <a:buChar char="❏"/>
            </a:pPr>
            <a:r>
              <a:rPr lang="en"/>
              <a:t>Locate features in Coco Level 2</a:t>
            </a:r>
            <a:endParaRPr/>
          </a:p>
          <a:p>
            <a:pPr marL="457200" lvl="0" indent="-342900" algn="l" rtl="0">
              <a:lnSpc>
                <a:spcPct val="115000"/>
              </a:lnSpc>
              <a:spcBef>
                <a:spcPts val="1000"/>
              </a:spcBef>
              <a:spcAft>
                <a:spcPts val="0"/>
              </a:spcAft>
              <a:buSzPts val="1800"/>
              <a:buChar char="❏"/>
            </a:pPr>
            <a:r>
              <a:rPr lang="en"/>
              <a:t>Review my writing with a partner and revise my writing, as needed     </a:t>
            </a:r>
            <a:endParaRPr/>
          </a:p>
          <a:p>
            <a:pPr marL="0" lvl="0" indent="0" algn="l" rtl="0">
              <a:lnSpc>
                <a:spcPct val="115000"/>
              </a:lnSpc>
              <a:spcBef>
                <a:spcPts val="1000"/>
              </a:spcBef>
              <a:spcAft>
                <a:spcPts val="1200"/>
              </a:spcAft>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2280ac381c_0_323"/>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Graphic Organizers for writing</a:t>
            </a:r>
            <a:endParaRPr>
              <a:latin typeface="Bebas Neue"/>
              <a:ea typeface="Bebas Neue"/>
              <a:cs typeface="Bebas Neue"/>
              <a:sym typeface="Bebas Neue"/>
            </a:endParaRPr>
          </a:p>
        </p:txBody>
      </p:sp>
      <p:pic>
        <p:nvPicPr>
          <p:cNvPr id="224" name="Google Shape;224;g12280ac381c_0_323"/>
          <p:cNvPicPr preferRelativeResize="0"/>
          <p:nvPr/>
        </p:nvPicPr>
        <p:blipFill rotWithShape="1">
          <a:blip r:embed="rId3">
            <a:alphaModFix/>
          </a:blip>
          <a:srcRect/>
          <a:stretch/>
        </p:blipFill>
        <p:spPr>
          <a:xfrm rot="238203">
            <a:off x="5830976" y="954575"/>
            <a:ext cx="2665149" cy="3391649"/>
          </a:xfrm>
          <a:prstGeom prst="rect">
            <a:avLst/>
          </a:prstGeom>
          <a:noFill/>
          <a:ln>
            <a:noFill/>
          </a:ln>
          <a:effectLst>
            <a:outerShdw blurRad="57150" dist="19050" dir="5400000" algn="bl" rotWithShape="0">
              <a:srgbClr val="000000">
                <a:alpha val="47843"/>
              </a:srgbClr>
            </a:outerShdw>
          </a:effectLst>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1391</Words>
  <Application>Microsoft Office PowerPoint</Application>
  <PresentationFormat>On-screen Show (16:9)</PresentationFormat>
  <Paragraphs>148</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Alfa Slab One</vt:lpstr>
      <vt:lpstr>Monoton</vt:lpstr>
      <vt:lpstr>Oswald</vt:lpstr>
      <vt:lpstr>Bebas Neue</vt:lpstr>
      <vt:lpstr>Proxima Nova</vt:lpstr>
      <vt:lpstr>Gameday</vt:lpstr>
      <vt:lpstr>Simple Light</vt:lpstr>
      <vt:lpstr>Unit 1  Lesson 4</vt:lpstr>
      <vt:lpstr>Summary and Standards</vt:lpstr>
      <vt:lpstr>Materials and resources needed for this lesson:</vt:lpstr>
      <vt:lpstr>wARM UP: Scratch Scavenger HUnt</vt:lpstr>
      <vt:lpstr>Warm up</vt:lpstr>
      <vt:lpstr>PowerPoint Presentation</vt:lpstr>
      <vt:lpstr>PowerPoint Presentation</vt:lpstr>
      <vt:lpstr>Lesson Objectives</vt:lpstr>
      <vt:lpstr>Graphic Organizers for writing</vt:lpstr>
      <vt:lpstr>Coco helps us plan our writing &amp; our code</vt:lpstr>
      <vt:lpstr>Introducing “Change effect” Block</vt:lpstr>
      <vt:lpstr>Change ___________ effect</vt:lpstr>
      <vt:lpstr>Practicing using change effect block</vt:lpstr>
      <vt:lpstr>Introducing CoCo level 2</vt:lpstr>
      <vt:lpstr>What’s in level 2?    </vt:lpstr>
      <vt:lpstr>Video Model:  https://www.dropbox.com/s/ie4npcoul3pg30c/Adding%20Our%20Text%20to%20Coco.webm?dl=0  </vt:lpstr>
      <vt:lpstr>Modeling Coco </vt:lpstr>
      <vt:lpstr>Add Your writing to coco</vt:lpstr>
      <vt:lpstr>Remember! </vt:lpstr>
      <vt:lpstr>Pause here and Add your recipe instructions in Coco Level 2.</vt:lpstr>
      <vt:lpstr>Turn &amp; Talk:   Read your instructions out loud to a partner. Is anything unclear? Revise if necessary.</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4</dc:title>
  <cp:lastModifiedBy>Qi Si</cp:lastModifiedBy>
  <cp:revision>44</cp:revision>
  <dcterms:modified xsi:type="dcterms:W3CDTF">2023-06-09T03:13:22Z</dcterms:modified>
</cp:coreProperties>
</file>