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4"/>
  </p:notesMasterIdLst>
  <p:sldIdLst>
    <p:sldId id="256" r:id="rId3"/>
    <p:sldId id="257" r:id="rId4"/>
    <p:sldId id="258" r:id="rId5"/>
    <p:sldId id="259" r:id="rId6"/>
    <p:sldId id="260" r:id="rId7"/>
    <p:sldId id="294" r:id="rId8"/>
    <p:sldId id="262" r:id="rId9"/>
    <p:sldId id="29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95" r:id="rId24"/>
    <p:sldId id="296" r:id="rId25"/>
    <p:sldId id="297" r:id="rId26"/>
    <p:sldId id="298" r:id="rId27"/>
    <p:sldId id="299" r:id="rId28"/>
    <p:sldId id="300" r:id="rId29"/>
    <p:sldId id="277" r:id="rId30"/>
    <p:sldId id="301" r:id="rId31"/>
    <p:sldId id="291" r:id="rId32"/>
    <p:sldId id="292" r:id="rId33"/>
  </p:sldIdLst>
  <p:sldSz cx="9144000" cy="5143500" type="screen16x9"/>
  <p:notesSz cx="6858000" cy="9144000"/>
  <p:embeddedFontLst>
    <p:embeddedFont>
      <p:font typeface="Alfa Slab One" panose="020B0604020202020204" charset="0"/>
      <p:regular r:id="rId35"/>
    </p:embeddedFont>
    <p:embeddedFont>
      <p:font typeface="Bebas Neue" panose="020B0606020202050201" pitchFamily="34" charset="0"/>
      <p:regular r:id="rId36"/>
    </p:embeddedFont>
    <p:embeddedFont>
      <p:font typeface="Fjalla One" panose="02000506040000020004" pitchFamily="2" charset="0"/>
      <p:regular r:id="rId37"/>
    </p:embeddedFont>
    <p:embeddedFont>
      <p:font typeface="Monoton" panose="020B0604020202020204" charset="0"/>
      <p:regular r:id="rId38"/>
    </p:embeddedFont>
    <p:embeddedFont>
      <p:font typeface="Open Sans" panose="020B0606030504020204" pitchFamily="34" charset="0"/>
      <p:regular r:id="rId39"/>
      <p:bold r:id="rId40"/>
      <p:italic r:id="rId41"/>
      <p:boldItalic r:id="rId42"/>
    </p:embeddedFont>
    <p:embeddedFont>
      <p:font typeface="Oswald" panose="00000500000000000000" pitchFamily="2" charset="0"/>
      <p:regular r:id="rId43"/>
      <p:bold r:id="rId44"/>
    </p:embeddedFont>
    <p:embeddedFont>
      <p:font typeface="Proxima Nova"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bqbgFV2VluubCXk5Uf03Gkbh3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5"/>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font" Target="fonts/font7.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ites.google.com/sandi.net/cs-fables/home?authuser=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scratched.gse.harvard.edu/discussions/creative-computing-2012/debugging-strategies-and-spiral-debug-it-challenge.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2cdf2b5ee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12cdf2b5ee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af82f97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12af82f97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af82f979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2af82f979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2af82f979c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12af82f979c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af82f979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12af82f979c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af82f979c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12af82f979c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af82f979c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12af82f979c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6585dc664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126585dc664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a moment, you will navigate to your student slide deck. In the deck is an outline for you. You will choose whether you want to write instructions for making lemonade or tea. Then you will type you instructions in. There is also a link to this document in the handouts, for the option to hand write your instructions. Your teacher will let you know what to do next.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6585dc664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126585dc664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26585dc664_2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126585dc664_2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2af82f979c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12af82f979c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26585dc664_2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126585dc664_2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Acknowledgments: Adapted from</a:t>
            </a:r>
            <a:r>
              <a:rPr lang="en" sz="1400" u="sng">
                <a:solidFill>
                  <a:schemeClr val="hlink"/>
                </a:solidFill>
                <a:latin typeface="Oswald"/>
                <a:ea typeface="Oswald"/>
                <a:cs typeface="Oswald"/>
                <a:sym typeface="Oswald"/>
                <a:hlinkClick r:id="rId3"/>
              </a:rPr>
              <a:t> CS+Fables</a:t>
            </a:r>
            <a:endParaRPr sz="1400">
              <a:solidFill>
                <a:schemeClr val="dk1"/>
              </a:solidFill>
              <a:latin typeface="Oswald"/>
              <a:ea typeface="Oswald"/>
              <a:cs typeface="Oswald"/>
              <a:sym typeface="Oswa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1cba5e34e7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11cba5e34e7_0_3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cba5e34e7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11cba5e34e7_0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cba5e34e7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11cba5e34e7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Adopted from </a:t>
            </a:r>
            <a:r>
              <a:rPr lang="en" u="sng">
                <a:solidFill>
                  <a:schemeClr val="hlink"/>
                </a:solidFill>
                <a:hlinkClick r:id="rId3"/>
              </a:rPr>
              <a:t>Debug it!</a:t>
            </a:r>
            <a:r>
              <a:rPr lang="en"/>
              <a:t> And Scratch </a:t>
            </a:r>
            <a:r>
              <a:rPr lang="en" u="sng">
                <a:solidFill>
                  <a:schemeClr val="hlink"/>
                </a:solidFill>
                <a:hlinkClick r:id="rId4"/>
              </a:rPr>
              <a:t>debugging strategies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ccec5a6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ccec5a6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101Dm_z5Q4ey2P-jLWdat31g_4bLJcXDR</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b="1" i="1" dirty="0">
              <a:solidFill>
                <a:srgbClr val="3D3D3D"/>
              </a:solidFill>
              <a:effectLst/>
              <a:latin typeface="Open Sans"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ba1c53a3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ba1c53a3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ba1c53a3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ba1c53a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/file/d/1fq0EiEv5HhEhYSBLjXUyWVfoFNLPU9b5/</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1fq0EiEv5HhEhYSBLjXUyWVfoFNLPU9b5</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/460mk1Y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ccec5a6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ccec5a61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/file/d/1TyH_8Q3-0yiFlIkQov59p_TlgqKcrmMN/</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1TyH_8Q3-0yiFlIkQov59p_TlgqKcrmMN</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/3RriBGq</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cc18ea72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cc18ea72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/file/d/1Wx4EdU4qF_y7CAPnmUP86OepZeCY5a1O/</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1Wx4EdU4qF_y7CAPnmUP86OepZeCY5a1O</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/3RfWliX</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cc18ea72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cc18ea72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/file/d/1yCUpHkIS0JDOAN860UF0LwgWZheCzlAK/</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1yCUpHkIS0JDOAN860UF0LwgWZheCzlAK</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/3RmSlNw</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af82f979c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12af82f979c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1cba5e34e7_0_4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11cba5e34e7_0_4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Adopted from </a:t>
            </a:r>
            <a:r>
              <a:rPr lang="en" u="sng">
                <a:solidFill>
                  <a:schemeClr val="hlink"/>
                </a:solidFill>
                <a:hlinkClick r:id="rId3"/>
              </a:rPr>
              <a:t>Debug it!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1cba5e34e7_0_5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11cba5e34e7_0_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af82f979c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12af82f979c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af82f979c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12af82f979c_0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2af82f979c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12af82f979c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Your turn to try out the change costume block!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262aa9ba1f_1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1262aa9ba1f_1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rgbClr val="BA6BE3"/>
                </a:solidFill>
              </a:rPr>
              <a:t>Ok, here is the sequence of steps to complete you independent practice. Your teacher is going to share two links with you that you will need to open on your computer. </a:t>
            </a:r>
            <a:endParaRPr sz="1150">
              <a:solidFill>
                <a:schemeClr val="dk1"/>
              </a:solidFill>
              <a:highlight>
                <a:srgbClr val="FFFF00"/>
              </a:highlight>
            </a:endParaRPr>
          </a:p>
          <a:p>
            <a:pPr marL="0" lvl="0" indent="0" algn="l" rtl="0">
              <a:lnSpc>
                <a:spcPct val="114999"/>
              </a:lnSpc>
              <a:spcBef>
                <a:spcPts val="0"/>
              </a:spcBef>
              <a:spcAft>
                <a:spcPts val="0"/>
              </a:spcAft>
              <a:buSzPts val="1100"/>
              <a:buNone/>
            </a:pPr>
            <a:endParaRPr sz="1800">
              <a:solidFill>
                <a:schemeClr val="dk1"/>
              </a:solidFill>
              <a:latin typeface="Proxima Nova"/>
              <a:ea typeface="Proxima Nova"/>
              <a:cs typeface="Proxima Nova"/>
              <a:sym typeface="Proxima Nova"/>
            </a:endParaRPr>
          </a:p>
          <a:p>
            <a:pPr marL="0" lvl="0" indent="0" algn="l" rtl="0">
              <a:lnSpc>
                <a:spcPct val="114999"/>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Pause here.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6585dc664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126585dc664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2"/>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22"/>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22"/>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1"/>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31"/>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126585dc664_2_3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g126585dc664_2_30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g126585dc664_2_30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g126585dc664_2_3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g126585dc664_2_31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g126585dc664_2_3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g126585dc664_2_3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g126585dc664_2_3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8" name="Google Shape;68;g126585dc664_2_3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g126585dc664_2_3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g126585dc664_2_3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2" name="Google Shape;72;g126585dc664_2_3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3" name="Google Shape;73;g126585dc664_2_3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g126585dc664_2_3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g126585dc664_2_3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g126585dc664_2_32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9" name="Google Shape;79;g126585dc664_2_32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g126585dc664_2_3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g126585dc664_2_3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3" name="Google Shape;83;g126585dc664_2_3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2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g126585dc664_2_3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126585dc664_2_3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7" name="Google Shape;87;g126585dc664_2_3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Google Shape;88;g126585dc664_2_3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9" name="Google Shape;89;g126585dc664_2_3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g126585dc664_2_34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2" name="Google Shape;92;g126585dc664_2_3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g126585dc664_2_34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5" name="Google Shape;95;g126585dc664_2_34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6" name="Google Shape;96;g126585dc664_2_3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
        <p:cNvGrpSpPr/>
        <p:nvPr/>
      </p:nvGrpSpPr>
      <p:grpSpPr>
        <a:xfrm>
          <a:off x="0" y="0"/>
          <a:ext cx="0" cy="0"/>
          <a:chOff x="0" y="0"/>
          <a:chExt cx="0" cy="0"/>
        </a:xfrm>
      </p:grpSpPr>
      <p:sp>
        <p:nvSpPr>
          <p:cNvPr id="19" name="Google Shape;19;p29"/>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 name="Google Shape;20;p2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1" name="Google Shape;21;p29"/>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22" name="Google Shape;22;p29"/>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3" name="Google Shape;23;p2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24" name="Google Shape;24;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 name="Google Shape;27;p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2" name="Google Shape;3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35" name="Google Shape;3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8" name="Google Shape;3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28"/>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2"/>
        <p:cNvGrpSpPr/>
        <p:nvPr/>
      </p:nvGrpSpPr>
      <p:grpSpPr>
        <a:xfrm>
          <a:off x="0" y="0"/>
          <a:ext cx="0" cy="0"/>
          <a:chOff x="0" y="0"/>
          <a:chExt cx="0" cy="0"/>
        </a:xfrm>
      </p:grpSpPr>
      <p:sp>
        <p:nvSpPr>
          <p:cNvPr id="53" name="Google Shape;53;g126585dc664_2_30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4" name="Google Shape;54;g126585dc664_2_3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5" name="Google Shape;55;g126585dc664_2_3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ropbox.com/scl/fi/3vzeu9vty3vo6v5hbnu20/Student_MCQ-Formative-Assessments.docx.docx?dl=0&amp;rlkey=pqjl03l1cb5nokshovpm15k7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dropbox.com/scl/fi/qf1j67ajoq6tu0gacc460/Lemonade-or-Koolaid-recipe.docx.docx?dl=0&amp;rlkey=4vm66w2jppnter0oqmgmw8i2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it.ly/3RcpLyo" TargetMode="External"/><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bit.ly/3Lm6Ey7"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t.ly/460mk1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bit.ly/3RriBGq"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bit.ly/3RfWli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bit.ly/3RmSlNw"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ropbox.com/home/Lessons-CS%20Units/Extra%20Materials/%22How%20To%22%20Handouts%20For%20Teachers?preview=How+to+Share+Scratch+Product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dropbox.com/s/6o6iu58m61nyctq/Student%20-%20How%20To%20Add%20A%20Project%20To%20A%20Studio%20In%20Scratch.mp4?dl=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t.ly/3rkIjBQ"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ego.gmu.edu/scratchgo/scratchgo.html" TargetMode="External"/><Relationship Id="rId4" Type="http://schemas.openxmlformats.org/officeDocument/2006/relationships/hyperlink" Target="https://bit.ly/3PexYz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102" name="Google Shape;102;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1</a:t>
            </a:r>
            <a:endParaRPr sz="3000"/>
          </a:p>
        </p:txBody>
      </p:sp>
      <p:pic>
        <p:nvPicPr>
          <p:cNvPr id="103" name="Google Shape;103;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104" name="Google Shape;104;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105" name="Google Shape;105;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u="sng" dirty="0">
                <a:solidFill>
                  <a:srgbClr val="F16666"/>
                </a:solidFill>
              </a:rPr>
              <a:t>ahutchison1@ua.edu</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2cdf2b5ee2_0_1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Patterns &amp; sequencing review activity </a:t>
            </a:r>
            <a:endParaRPr/>
          </a:p>
        </p:txBody>
      </p:sp>
      <p:sp>
        <p:nvSpPr>
          <p:cNvPr id="179" name="Google Shape;179;g12cdf2b5ee2_0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u="sng">
                <a:solidFill>
                  <a:schemeClr val="hlink"/>
                </a:solidFill>
                <a:hlinkClick r:id="rId3"/>
              </a:rPr>
              <a:t>Warm up </a:t>
            </a:r>
            <a:r>
              <a:rPr lang="en"/>
              <a:t>with this activity. </a:t>
            </a:r>
            <a:endParaRPr/>
          </a:p>
          <a:p>
            <a:pPr marL="457200" lvl="0" indent="-342900" algn="l" rtl="0">
              <a:lnSpc>
                <a:spcPct val="115000"/>
              </a:lnSpc>
              <a:spcBef>
                <a:spcPts val="0"/>
              </a:spcBef>
              <a:spcAft>
                <a:spcPts val="0"/>
              </a:spcAft>
              <a:buSzPts val="1800"/>
              <a:buAutoNum type="arabicPeriod"/>
            </a:pPr>
            <a:r>
              <a:rPr lang="en"/>
              <a:t>Answer each question</a:t>
            </a:r>
            <a:endParaRPr/>
          </a:p>
          <a:p>
            <a:pPr marL="457200" lvl="0" indent="-342900" algn="l" rtl="0">
              <a:lnSpc>
                <a:spcPct val="115000"/>
              </a:lnSpc>
              <a:spcBef>
                <a:spcPts val="0"/>
              </a:spcBef>
              <a:spcAft>
                <a:spcPts val="0"/>
              </a:spcAft>
              <a:buSzPts val="1800"/>
              <a:buAutoNum type="arabicPeriod"/>
            </a:pPr>
            <a:r>
              <a:rPr lang="en"/>
              <a:t>Review answers as a class!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2af82f979c_0_0"/>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r>
              <a:rPr lang="en">
                <a:solidFill>
                  <a:srgbClr val="CC0000"/>
                </a:solidFill>
                <a:latin typeface="Bebas Neue"/>
                <a:ea typeface="Bebas Neue"/>
                <a:cs typeface="Bebas Neue"/>
                <a:sym typeface="Bebas Neue"/>
              </a:rPr>
              <a:t>Code a polygon</a:t>
            </a:r>
            <a:endParaRPr>
              <a:solidFill>
                <a:srgbClr val="CC0000"/>
              </a:solidFill>
              <a:latin typeface="Bebas Neue"/>
              <a:ea typeface="Bebas Neue"/>
              <a:cs typeface="Bebas Neue"/>
              <a:sym typeface="Bebas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2af82f979c_0_4"/>
          <p:cNvSpPr txBox="1">
            <a:spLocks noGrp="1"/>
          </p:cNvSpPr>
          <p:nvPr>
            <p:ph type="title"/>
          </p:nvPr>
        </p:nvSpPr>
        <p:spPr>
          <a:xfrm>
            <a:off x="311700" y="445025"/>
            <a:ext cx="58542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rgbClr val="CC0000"/>
                </a:solidFill>
                <a:latin typeface="Bebas Neue"/>
                <a:ea typeface="Bebas Neue"/>
                <a:cs typeface="Bebas Neue"/>
                <a:sym typeface="Bebas Neue"/>
              </a:rPr>
              <a:t>My polygon is ________________ and it has ______ sides</a:t>
            </a:r>
            <a:endParaRPr>
              <a:solidFill>
                <a:srgbClr val="CC0000"/>
              </a:solidFill>
              <a:latin typeface="Bebas Neue"/>
              <a:ea typeface="Bebas Neue"/>
              <a:cs typeface="Bebas Neue"/>
              <a:sym typeface="Bebas Neue"/>
            </a:endParaRPr>
          </a:p>
        </p:txBody>
      </p:sp>
      <p:sp>
        <p:nvSpPr>
          <p:cNvPr id="190" name="Google Shape;190;g12af82f979c_0_4"/>
          <p:cNvSpPr/>
          <p:nvPr/>
        </p:nvSpPr>
        <p:spPr>
          <a:xfrm>
            <a:off x="632500" y="1725875"/>
            <a:ext cx="2571600" cy="9429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12af82f979c_0_4"/>
          <p:cNvSpPr/>
          <p:nvPr/>
        </p:nvSpPr>
        <p:spPr>
          <a:xfrm>
            <a:off x="4018625" y="1450950"/>
            <a:ext cx="1543200" cy="1317900"/>
          </a:xfrm>
          <a:prstGeom prst="diamond">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12af82f979c_0_4"/>
          <p:cNvSpPr/>
          <p:nvPr/>
        </p:nvSpPr>
        <p:spPr>
          <a:xfrm>
            <a:off x="5194488" y="3202075"/>
            <a:ext cx="1682400" cy="1510800"/>
          </a:xfrm>
          <a:prstGeom prst="pentagon">
            <a:avLst>
              <a:gd name="hf" fmla="val 105146"/>
              <a:gd name="vf" fmla="val 110557"/>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3" name="Google Shape;193;g12af82f979c_0_4"/>
          <p:cNvPicPr preferRelativeResize="0"/>
          <p:nvPr/>
        </p:nvPicPr>
        <p:blipFill rotWithShape="1">
          <a:blip r:embed="rId3">
            <a:alphaModFix/>
          </a:blip>
          <a:srcRect/>
          <a:stretch/>
        </p:blipFill>
        <p:spPr>
          <a:xfrm>
            <a:off x="1532050" y="3022525"/>
            <a:ext cx="1869900" cy="1869900"/>
          </a:xfrm>
          <a:prstGeom prst="rect">
            <a:avLst/>
          </a:prstGeom>
          <a:noFill/>
          <a:ln>
            <a:noFill/>
          </a:ln>
        </p:spPr>
      </p:pic>
      <p:pic>
        <p:nvPicPr>
          <p:cNvPr id="194" name="Google Shape;194;g12af82f979c_0_4"/>
          <p:cNvPicPr preferRelativeResize="0"/>
          <p:nvPr/>
        </p:nvPicPr>
        <p:blipFill rotWithShape="1">
          <a:blip r:embed="rId4">
            <a:alphaModFix/>
          </a:blip>
          <a:srcRect/>
          <a:stretch/>
        </p:blipFill>
        <p:spPr>
          <a:xfrm>
            <a:off x="6635775" y="879400"/>
            <a:ext cx="2143125" cy="21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2af82f979c_0_13"/>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2000">
                <a:latin typeface="Bebas Neue"/>
                <a:ea typeface="Bebas Neue"/>
                <a:cs typeface="Bebas Neue"/>
                <a:sym typeface="Bebas Neue"/>
              </a:rPr>
              <a:t>What blocks will you need to create your polygon? Drag the blocks you will need over to the right.</a:t>
            </a:r>
            <a:endParaRPr sz="2000">
              <a:latin typeface="Bebas Neue"/>
              <a:ea typeface="Bebas Neue"/>
              <a:cs typeface="Bebas Neue"/>
              <a:sym typeface="Bebas Neue"/>
            </a:endParaRPr>
          </a:p>
        </p:txBody>
      </p:sp>
      <p:pic>
        <p:nvPicPr>
          <p:cNvPr id="200" name="Google Shape;200;g12af82f979c_0_13"/>
          <p:cNvPicPr preferRelativeResize="0"/>
          <p:nvPr/>
        </p:nvPicPr>
        <p:blipFill rotWithShape="1">
          <a:blip r:embed="rId3">
            <a:alphaModFix/>
          </a:blip>
          <a:srcRect/>
          <a:stretch/>
        </p:blipFill>
        <p:spPr>
          <a:xfrm>
            <a:off x="2151412" y="4287402"/>
            <a:ext cx="2246325" cy="748775"/>
          </a:xfrm>
          <a:prstGeom prst="rect">
            <a:avLst/>
          </a:prstGeom>
          <a:noFill/>
          <a:ln>
            <a:noFill/>
          </a:ln>
        </p:spPr>
      </p:pic>
      <p:pic>
        <p:nvPicPr>
          <p:cNvPr id="201" name="Google Shape;201;g12af82f979c_0_13"/>
          <p:cNvPicPr preferRelativeResize="0"/>
          <p:nvPr/>
        </p:nvPicPr>
        <p:blipFill rotWithShape="1">
          <a:blip r:embed="rId4">
            <a:alphaModFix/>
          </a:blip>
          <a:srcRect/>
          <a:stretch/>
        </p:blipFill>
        <p:spPr>
          <a:xfrm>
            <a:off x="68875" y="4419300"/>
            <a:ext cx="1984676" cy="555700"/>
          </a:xfrm>
          <a:prstGeom prst="rect">
            <a:avLst/>
          </a:prstGeom>
          <a:noFill/>
          <a:ln>
            <a:noFill/>
          </a:ln>
        </p:spPr>
      </p:pic>
      <p:pic>
        <p:nvPicPr>
          <p:cNvPr id="202" name="Google Shape;202;g12af82f979c_0_13"/>
          <p:cNvPicPr preferRelativeResize="0"/>
          <p:nvPr/>
        </p:nvPicPr>
        <p:blipFill rotWithShape="1">
          <a:blip r:embed="rId5">
            <a:alphaModFix/>
          </a:blip>
          <a:srcRect/>
          <a:stretch/>
        </p:blipFill>
        <p:spPr>
          <a:xfrm>
            <a:off x="1649900" y="70575"/>
            <a:ext cx="2616419" cy="709550"/>
          </a:xfrm>
          <a:prstGeom prst="rect">
            <a:avLst/>
          </a:prstGeom>
          <a:noFill/>
          <a:ln>
            <a:noFill/>
          </a:ln>
        </p:spPr>
      </p:pic>
      <p:pic>
        <p:nvPicPr>
          <p:cNvPr id="203" name="Google Shape;203;g12af82f979c_0_13"/>
          <p:cNvPicPr preferRelativeResize="0"/>
          <p:nvPr/>
        </p:nvPicPr>
        <p:blipFill rotWithShape="1">
          <a:blip r:embed="rId6">
            <a:alphaModFix/>
          </a:blip>
          <a:srcRect/>
          <a:stretch/>
        </p:blipFill>
        <p:spPr>
          <a:xfrm>
            <a:off x="116823" y="128096"/>
            <a:ext cx="1223400" cy="709550"/>
          </a:xfrm>
          <a:prstGeom prst="rect">
            <a:avLst/>
          </a:prstGeom>
          <a:noFill/>
          <a:ln>
            <a:noFill/>
          </a:ln>
        </p:spPr>
      </p:pic>
      <p:pic>
        <p:nvPicPr>
          <p:cNvPr id="204" name="Google Shape;204;g12af82f979c_0_13"/>
          <p:cNvPicPr preferRelativeResize="0"/>
          <p:nvPr/>
        </p:nvPicPr>
        <p:blipFill rotWithShape="1">
          <a:blip r:embed="rId7">
            <a:alphaModFix/>
          </a:blip>
          <a:srcRect/>
          <a:stretch/>
        </p:blipFill>
        <p:spPr>
          <a:xfrm>
            <a:off x="206625" y="2846274"/>
            <a:ext cx="1469986" cy="702600"/>
          </a:xfrm>
          <a:prstGeom prst="rect">
            <a:avLst/>
          </a:prstGeom>
          <a:noFill/>
          <a:ln>
            <a:noFill/>
          </a:ln>
        </p:spPr>
      </p:pic>
      <p:pic>
        <p:nvPicPr>
          <p:cNvPr id="205" name="Google Shape;205;g12af82f979c_0_13"/>
          <p:cNvPicPr preferRelativeResize="0"/>
          <p:nvPr/>
        </p:nvPicPr>
        <p:blipFill rotWithShape="1">
          <a:blip r:embed="rId8">
            <a:alphaModFix/>
          </a:blip>
          <a:srcRect/>
          <a:stretch/>
        </p:blipFill>
        <p:spPr>
          <a:xfrm>
            <a:off x="206625" y="1029800"/>
            <a:ext cx="1878594" cy="659300"/>
          </a:xfrm>
          <a:prstGeom prst="rect">
            <a:avLst/>
          </a:prstGeom>
          <a:noFill/>
          <a:ln>
            <a:noFill/>
          </a:ln>
        </p:spPr>
      </p:pic>
      <p:pic>
        <p:nvPicPr>
          <p:cNvPr id="206" name="Google Shape;206;g12af82f979c_0_13"/>
          <p:cNvPicPr preferRelativeResize="0"/>
          <p:nvPr/>
        </p:nvPicPr>
        <p:blipFill rotWithShape="1">
          <a:blip r:embed="rId9">
            <a:alphaModFix/>
          </a:blip>
          <a:srcRect r="30084" b="29103"/>
          <a:stretch/>
        </p:blipFill>
        <p:spPr>
          <a:xfrm>
            <a:off x="119600" y="3760001"/>
            <a:ext cx="1883225" cy="659300"/>
          </a:xfrm>
          <a:prstGeom prst="rect">
            <a:avLst/>
          </a:prstGeom>
          <a:noFill/>
          <a:ln>
            <a:noFill/>
          </a:ln>
        </p:spPr>
      </p:pic>
      <p:pic>
        <p:nvPicPr>
          <p:cNvPr id="207" name="Google Shape;207;g12af82f979c_0_13"/>
          <p:cNvPicPr preferRelativeResize="0"/>
          <p:nvPr/>
        </p:nvPicPr>
        <p:blipFill rotWithShape="1">
          <a:blip r:embed="rId10">
            <a:alphaModFix/>
          </a:blip>
          <a:srcRect/>
          <a:stretch/>
        </p:blipFill>
        <p:spPr>
          <a:xfrm>
            <a:off x="2297163" y="3398747"/>
            <a:ext cx="2021775" cy="702603"/>
          </a:xfrm>
          <a:prstGeom prst="rect">
            <a:avLst/>
          </a:prstGeom>
          <a:noFill/>
          <a:ln>
            <a:noFill/>
          </a:ln>
        </p:spPr>
      </p:pic>
      <p:pic>
        <p:nvPicPr>
          <p:cNvPr id="208" name="Google Shape;208;g12af82f979c_0_13"/>
          <p:cNvPicPr preferRelativeResize="0"/>
          <p:nvPr/>
        </p:nvPicPr>
        <p:blipFill rotWithShape="1">
          <a:blip r:embed="rId11">
            <a:alphaModFix/>
          </a:blip>
          <a:srcRect l="5268" t="14409" r="6180" b="10766"/>
          <a:stretch/>
        </p:blipFill>
        <p:spPr>
          <a:xfrm>
            <a:off x="2258237" y="837650"/>
            <a:ext cx="2099650" cy="659300"/>
          </a:xfrm>
          <a:prstGeom prst="rect">
            <a:avLst/>
          </a:prstGeom>
          <a:noFill/>
          <a:ln>
            <a:noFill/>
          </a:ln>
        </p:spPr>
      </p:pic>
      <p:sp>
        <p:nvSpPr>
          <p:cNvPr id="209" name="Google Shape;209;g12af82f979c_0_13"/>
          <p:cNvSpPr txBox="1">
            <a:spLocks noGrp="1"/>
          </p:cNvSpPr>
          <p:nvPr>
            <p:ph type="body" idx="2"/>
          </p:nvPr>
        </p:nvSpPr>
        <p:spPr>
          <a:xfrm>
            <a:off x="5018125" y="277075"/>
            <a:ext cx="3837000" cy="4116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a:t>I will need: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2af82f979c_0_27"/>
          <p:cNvSpPr txBox="1">
            <a:spLocks noGrp="1"/>
          </p:cNvSpPr>
          <p:nvPr>
            <p:ph type="title"/>
          </p:nvPr>
        </p:nvSpPr>
        <p:spPr>
          <a:xfrm>
            <a:off x="311700" y="210050"/>
            <a:ext cx="41631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An Example: How to Code a square</a:t>
            </a:r>
            <a:endParaRPr/>
          </a:p>
        </p:txBody>
      </p:sp>
      <p:sp>
        <p:nvSpPr>
          <p:cNvPr id="215" name="Google Shape;215;g12af82f979c_0_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a:t>If you wanted to write a pattern for a square, you could use the following blocks:</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p:txBody>
      </p:sp>
      <p:grpSp>
        <p:nvGrpSpPr>
          <p:cNvPr id="216" name="Google Shape;216;g12af82f979c_0_27"/>
          <p:cNvGrpSpPr/>
          <p:nvPr/>
        </p:nvGrpSpPr>
        <p:grpSpPr>
          <a:xfrm>
            <a:off x="6171825" y="2413700"/>
            <a:ext cx="1506362" cy="572700"/>
            <a:chOff x="5272125" y="1345575"/>
            <a:chExt cx="1506362" cy="572700"/>
          </a:xfrm>
        </p:grpSpPr>
        <p:pic>
          <p:nvPicPr>
            <p:cNvPr id="217" name="Google Shape;217;g12af82f979c_0_27"/>
            <p:cNvPicPr preferRelativeResize="0"/>
            <p:nvPr/>
          </p:nvPicPr>
          <p:blipFill rotWithShape="1">
            <a:blip r:embed="rId3">
              <a:alphaModFix/>
            </a:blip>
            <a:srcRect/>
            <a:stretch/>
          </p:blipFill>
          <p:spPr>
            <a:xfrm>
              <a:off x="5272125" y="1345575"/>
              <a:ext cx="1506362" cy="572700"/>
            </a:xfrm>
            <a:prstGeom prst="rect">
              <a:avLst/>
            </a:prstGeom>
            <a:noFill/>
            <a:ln>
              <a:noFill/>
            </a:ln>
          </p:spPr>
        </p:pic>
        <p:sp>
          <p:nvSpPr>
            <p:cNvPr id="218" name="Google Shape;218;g12af82f979c_0_27"/>
            <p:cNvSpPr txBox="1"/>
            <p:nvPr/>
          </p:nvSpPr>
          <p:spPr>
            <a:xfrm>
              <a:off x="5841400" y="1410775"/>
              <a:ext cx="36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2</a:t>
              </a:r>
              <a:endParaRPr sz="800" b="0" i="0" u="none" strike="noStrike" cap="none">
                <a:solidFill>
                  <a:srgbClr val="000000"/>
                </a:solidFill>
                <a:latin typeface="Proxima Nova"/>
                <a:ea typeface="Proxima Nova"/>
                <a:cs typeface="Proxima Nova"/>
                <a:sym typeface="Proxima Nova"/>
              </a:endParaRPr>
            </a:p>
          </p:txBody>
        </p:sp>
      </p:grpSp>
      <p:grpSp>
        <p:nvGrpSpPr>
          <p:cNvPr id="219" name="Google Shape;219;g12af82f979c_0_27"/>
          <p:cNvGrpSpPr/>
          <p:nvPr/>
        </p:nvGrpSpPr>
        <p:grpSpPr>
          <a:xfrm>
            <a:off x="6183725" y="3522800"/>
            <a:ext cx="1506362" cy="572700"/>
            <a:chOff x="5272125" y="1345575"/>
            <a:chExt cx="1506362" cy="572700"/>
          </a:xfrm>
        </p:grpSpPr>
        <p:pic>
          <p:nvPicPr>
            <p:cNvPr id="220" name="Google Shape;220;g12af82f979c_0_27"/>
            <p:cNvPicPr preferRelativeResize="0"/>
            <p:nvPr/>
          </p:nvPicPr>
          <p:blipFill rotWithShape="1">
            <a:blip r:embed="rId3">
              <a:alphaModFix/>
            </a:blip>
            <a:srcRect/>
            <a:stretch/>
          </p:blipFill>
          <p:spPr>
            <a:xfrm>
              <a:off x="5272125" y="1345575"/>
              <a:ext cx="1506362" cy="572700"/>
            </a:xfrm>
            <a:prstGeom prst="rect">
              <a:avLst/>
            </a:prstGeom>
            <a:noFill/>
            <a:ln>
              <a:noFill/>
            </a:ln>
          </p:spPr>
        </p:pic>
        <p:sp>
          <p:nvSpPr>
            <p:cNvPr id="221" name="Google Shape;221;g12af82f979c_0_27"/>
            <p:cNvSpPr txBox="1"/>
            <p:nvPr/>
          </p:nvSpPr>
          <p:spPr>
            <a:xfrm>
              <a:off x="5909275" y="1407075"/>
              <a:ext cx="36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2</a:t>
              </a:r>
              <a:endParaRPr sz="1400" b="0" i="0" u="none" strike="noStrike" cap="none">
                <a:solidFill>
                  <a:srgbClr val="000000"/>
                </a:solidFill>
                <a:latin typeface="Proxima Nova"/>
                <a:ea typeface="Proxima Nova"/>
                <a:cs typeface="Proxima Nova"/>
                <a:sym typeface="Proxima Nova"/>
              </a:endParaRPr>
            </a:p>
          </p:txBody>
        </p:sp>
      </p:grpSp>
      <p:grpSp>
        <p:nvGrpSpPr>
          <p:cNvPr id="222" name="Google Shape;222;g12af82f979c_0_27"/>
          <p:cNvGrpSpPr/>
          <p:nvPr/>
        </p:nvGrpSpPr>
        <p:grpSpPr>
          <a:xfrm>
            <a:off x="6171593" y="1234725"/>
            <a:ext cx="1506362" cy="572700"/>
            <a:chOff x="5272125" y="1345575"/>
            <a:chExt cx="1506362" cy="572700"/>
          </a:xfrm>
        </p:grpSpPr>
        <p:pic>
          <p:nvPicPr>
            <p:cNvPr id="223" name="Google Shape;223;g12af82f979c_0_27"/>
            <p:cNvPicPr preferRelativeResize="0"/>
            <p:nvPr/>
          </p:nvPicPr>
          <p:blipFill rotWithShape="1">
            <a:blip r:embed="rId3">
              <a:alphaModFix/>
            </a:blip>
            <a:srcRect/>
            <a:stretch/>
          </p:blipFill>
          <p:spPr>
            <a:xfrm>
              <a:off x="5272125" y="1345575"/>
              <a:ext cx="1506362" cy="572700"/>
            </a:xfrm>
            <a:prstGeom prst="rect">
              <a:avLst/>
            </a:prstGeom>
            <a:noFill/>
            <a:ln>
              <a:noFill/>
            </a:ln>
          </p:spPr>
        </p:pic>
        <p:sp>
          <p:nvSpPr>
            <p:cNvPr id="224" name="Google Shape;224;g12af82f979c_0_27"/>
            <p:cNvSpPr txBox="1"/>
            <p:nvPr/>
          </p:nvSpPr>
          <p:spPr>
            <a:xfrm>
              <a:off x="5841400" y="1431825"/>
              <a:ext cx="36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2</a:t>
              </a:r>
              <a:endParaRPr sz="1400" b="0" i="0" u="none" strike="noStrike" cap="none">
                <a:solidFill>
                  <a:srgbClr val="000000"/>
                </a:solidFill>
                <a:latin typeface="Proxima Nova"/>
                <a:ea typeface="Proxima Nova"/>
                <a:cs typeface="Proxima Nova"/>
                <a:sym typeface="Proxima Nova"/>
              </a:endParaRPr>
            </a:p>
          </p:txBody>
        </p:sp>
      </p:grpSp>
      <p:grpSp>
        <p:nvGrpSpPr>
          <p:cNvPr id="225" name="Google Shape;225;g12af82f979c_0_27"/>
          <p:cNvGrpSpPr/>
          <p:nvPr/>
        </p:nvGrpSpPr>
        <p:grpSpPr>
          <a:xfrm>
            <a:off x="6183725" y="4555700"/>
            <a:ext cx="1506362" cy="572700"/>
            <a:chOff x="5272125" y="1345575"/>
            <a:chExt cx="1506362" cy="572700"/>
          </a:xfrm>
        </p:grpSpPr>
        <p:pic>
          <p:nvPicPr>
            <p:cNvPr id="226" name="Google Shape;226;g12af82f979c_0_27"/>
            <p:cNvPicPr preferRelativeResize="0"/>
            <p:nvPr/>
          </p:nvPicPr>
          <p:blipFill rotWithShape="1">
            <a:blip r:embed="rId3">
              <a:alphaModFix/>
            </a:blip>
            <a:srcRect/>
            <a:stretch/>
          </p:blipFill>
          <p:spPr>
            <a:xfrm>
              <a:off x="5272125" y="1345575"/>
              <a:ext cx="1506362" cy="572700"/>
            </a:xfrm>
            <a:prstGeom prst="rect">
              <a:avLst/>
            </a:prstGeom>
            <a:noFill/>
            <a:ln>
              <a:noFill/>
            </a:ln>
          </p:spPr>
        </p:pic>
        <p:sp>
          <p:nvSpPr>
            <p:cNvPr id="227" name="Google Shape;227;g12af82f979c_0_27"/>
            <p:cNvSpPr txBox="1"/>
            <p:nvPr/>
          </p:nvSpPr>
          <p:spPr>
            <a:xfrm>
              <a:off x="5841400" y="1431825"/>
              <a:ext cx="36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2</a:t>
              </a:r>
              <a:endParaRPr sz="1400" b="0" i="0" u="none" strike="noStrike" cap="none">
                <a:solidFill>
                  <a:srgbClr val="000000"/>
                </a:solidFill>
                <a:latin typeface="Proxima Nova"/>
                <a:ea typeface="Proxima Nova"/>
                <a:cs typeface="Proxima Nova"/>
                <a:sym typeface="Proxima Nova"/>
              </a:endParaRPr>
            </a:p>
          </p:txBody>
        </p:sp>
      </p:grpSp>
      <p:pic>
        <p:nvPicPr>
          <p:cNvPr id="228" name="Google Shape;228;g12af82f979c_0_27"/>
          <p:cNvPicPr preferRelativeResize="0"/>
          <p:nvPr/>
        </p:nvPicPr>
        <p:blipFill rotWithShape="1">
          <a:blip r:embed="rId4">
            <a:alphaModFix/>
          </a:blip>
          <a:srcRect/>
          <a:stretch/>
        </p:blipFill>
        <p:spPr>
          <a:xfrm>
            <a:off x="6163500" y="1807425"/>
            <a:ext cx="2796900" cy="907400"/>
          </a:xfrm>
          <a:prstGeom prst="rect">
            <a:avLst/>
          </a:prstGeom>
          <a:noFill/>
          <a:ln>
            <a:noFill/>
          </a:ln>
        </p:spPr>
      </p:pic>
      <p:pic>
        <p:nvPicPr>
          <p:cNvPr id="229" name="Google Shape;229;g12af82f979c_0_27"/>
          <p:cNvPicPr preferRelativeResize="0"/>
          <p:nvPr/>
        </p:nvPicPr>
        <p:blipFill rotWithShape="1">
          <a:blip r:embed="rId4">
            <a:alphaModFix/>
          </a:blip>
          <a:srcRect/>
          <a:stretch/>
        </p:blipFill>
        <p:spPr>
          <a:xfrm>
            <a:off x="6163500" y="2950425"/>
            <a:ext cx="2796900" cy="907400"/>
          </a:xfrm>
          <a:prstGeom prst="rect">
            <a:avLst/>
          </a:prstGeom>
          <a:noFill/>
          <a:ln>
            <a:noFill/>
          </a:ln>
        </p:spPr>
      </p:pic>
      <p:pic>
        <p:nvPicPr>
          <p:cNvPr id="230" name="Google Shape;230;g12af82f979c_0_27"/>
          <p:cNvPicPr preferRelativeResize="0"/>
          <p:nvPr/>
        </p:nvPicPr>
        <p:blipFill rotWithShape="1">
          <a:blip r:embed="rId4">
            <a:alphaModFix/>
          </a:blip>
          <a:srcRect/>
          <a:stretch/>
        </p:blipFill>
        <p:spPr>
          <a:xfrm>
            <a:off x="6163500" y="4017225"/>
            <a:ext cx="2796900" cy="907400"/>
          </a:xfrm>
          <a:prstGeom prst="rect">
            <a:avLst/>
          </a:prstGeom>
          <a:noFill/>
          <a:ln>
            <a:noFill/>
          </a:ln>
        </p:spPr>
      </p:pic>
      <p:pic>
        <p:nvPicPr>
          <p:cNvPr id="231" name="Google Shape;231;g12af82f979c_0_27"/>
          <p:cNvPicPr preferRelativeResize="0"/>
          <p:nvPr/>
        </p:nvPicPr>
        <p:blipFill rotWithShape="1">
          <a:blip r:embed="rId5">
            <a:alphaModFix/>
          </a:blip>
          <a:srcRect/>
          <a:stretch/>
        </p:blipFill>
        <p:spPr>
          <a:xfrm>
            <a:off x="6163488" y="592949"/>
            <a:ext cx="1469986" cy="702600"/>
          </a:xfrm>
          <a:prstGeom prst="rect">
            <a:avLst/>
          </a:prstGeom>
          <a:noFill/>
          <a:ln>
            <a:noFill/>
          </a:ln>
        </p:spPr>
      </p:pic>
      <p:sp>
        <p:nvSpPr>
          <p:cNvPr id="232" name="Google Shape;232;g12af82f979c_0_27"/>
          <p:cNvSpPr/>
          <p:nvPr/>
        </p:nvSpPr>
        <p:spPr>
          <a:xfrm>
            <a:off x="5878050" y="1234713"/>
            <a:ext cx="2411100" cy="11787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3" name="Google Shape;233;g12af82f979c_0_27"/>
          <p:cNvGrpSpPr/>
          <p:nvPr/>
        </p:nvGrpSpPr>
        <p:grpSpPr>
          <a:xfrm>
            <a:off x="428743" y="2120625"/>
            <a:ext cx="1506362" cy="572700"/>
            <a:chOff x="5272125" y="1345575"/>
            <a:chExt cx="1506362" cy="572700"/>
          </a:xfrm>
        </p:grpSpPr>
        <p:pic>
          <p:nvPicPr>
            <p:cNvPr id="234" name="Google Shape;234;g12af82f979c_0_27"/>
            <p:cNvPicPr preferRelativeResize="0"/>
            <p:nvPr/>
          </p:nvPicPr>
          <p:blipFill rotWithShape="1">
            <a:blip r:embed="rId3">
              <a:alphaModFix/>
            </a:blip>
            <a:srcRect/>
            <a:stretch/>
          </p:blipFill>
          <p:spPr>
            <a:xfrm>
              <a:off x="5272125" y="1345575"/>
              <a:ext cx="1506362" cy="572700"/>
            </a:xfrm>
            <a:prstGeom prst="rect">
              <a:avLst/>
            </a:prstGeom>
            <a:noFill/>
            <a:ln>
              <a:noFill/>
            </a:ln>
          </p:spPr>
        </p:pic>
        <p:sp>
          <p:nvSpPr>
            <p:cNvPr id="235" name="Google Shape;235;g12af82f979c_0_27"/>
            <p:cNvSpPr txBox="1"/>
            <p:nvPr/>
          </p:nvSpPr>
          <p:spPr>
            <a:xfrm>
              <a:off x="5841400" y="1431825"/>
              <a:ext cx="36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2</a:t>
              </a:r>
              <a:endParaRPr sz="1400" b="0" i="0" u="none" strike="noStrike" cap="none">
                <a:solidFill>
                  <a:srgbClr val="000000"/>
                </a:solidFill>
                <a:latin typeface="Proxima Nova"/>
                <a:ea typeface="Proxima Nova"/>
                <a:cs typeface="Proxima Nova"/>
                <a:sym typeface="Proxima Nova"/>
              </a:endParaRPr>
            </a:p>
          </p:txBody>
        </p:sp>
      </p:grpSp>
      <p:pic>
        <p:nvPicPr>
          <p:cNvPr id="236" name="Google Shape;236;g12af82f979c_0_27"/>
          <p:cNvPicPr preferRelativeResize="0"/>
          <p:nvPr/>
        </p:nvPicPr>
        <p:blipFill rotWithShape="1">
          <a:blip r:embed="rId4">
            <a:alphaModFix/>
          </a:blip>
          <a:srcRect/>
          <a:stretch/>
        </p:blipFill>
        <p:spPr>
          <a:xfrm>
            <a:off x="420650" y="2693325"/>
            <a:ext cx="2796900" cy="907400"/>
          </a:xfrm>
          <a:prstGeom prst="rect">
            <a:avLst/>
          </a:prstGeom>
          <a:noFill/>
          <a:ln>
            <a:noFill/>
          </a:ln>
        </p:spPr>
      </p:pic>
      <p:sp>
        <p:nvSpPr>
          <p:cNvPr id="237" name="Google Shape;237;g12af82f979c_0_27"/>
          <p:cNvSpPr/>
          <p:nvPr/>
        </p:nvSpPr>
        <p:spPr>
          <a:xfrm>
            <a:off x="4474800" y="1728075"/>
            <a:ext cx="1240200" cy="192000"/>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12af82f979c_0_27"/>
          <p:cNvSpPr txBox="1"/>
          <p:nvPr/>
        </p:nvSpPr>
        <p:spPr>
          <a:xfrm>
            <a:off x="3379975" y="1511275"/>
            <a:ext cx="1013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39" name="Google Shape;239;g12af82f979c_0_27"/>
          <p:cNvSpPr txBox="1"/>
          <p:nvPr/>
        </p:nvSpPr>
        <p:spPr>
          <a:xfrm>
            <a:off x="5398338" y="43675"/>
            <a:ext cx="30000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Then you would repeat this pattern in the following sequence: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2af82f979c_0_56"/>
          <p:cNvSpPr txBox="1">
            <a:spLocks noGrp="1"/>
          </p:cNvSpPr>
          <p:nvPr>
            <p:ph type="title"/>
          </p:nvPr>
        </p:nvSpPr>
        <p:spPr>
          <a:xfrm>
            <a:off x="311700" y="210050"/>
            <a:ext cx="8520600" cy="750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200080"/>
              <a:buNone/>
            </a:pPr>
            <a:r>
              <a:rPr lang="en"/>
              <a:t>Your Turn!</a:t>
            </a:r>
            <a:r>
              <a:rPr lang="en" sz="1666">
                <a:latin typeface="Proxima Nova"/>
                <a:ea typeface="Proxima Nova"/>
                <a:cs typeface="Proxima Nova"/>
                <a:sym typeface="Proxima Nova"/>
              </a:rPr>
              <a:t> Using the blocks here, drag them into the correct pattern and sequence to create your polygon. You and your partner should try them out to see if they make sense. Be sure to add degrees and number of steps!</a:t>
            </a:r>
            <a:endParaRPr sz="1666">
              <a:latin typeface="Proxima Nova"/>
              <a:ea typeface="Proxima Nova"/>
              <a:cs typeface="Proxima Nova"/>
              <a:sym typeface="Proxima Nova"/>
            </a:endParaRPr>
          </a:p>
        </p:txBody>
      </p:sp>
      <p:pic>
        <p:nvPicPr>
          <p:cNvPr id="245" name="Google Shape;245;g12af82f979c_0_56"/>
          <p:cNvPicPr preferRelativeResize="0"/>
          <p:nvPr/>
        </p:nvPicPr>
        <p:blipFill rotWithShape="1">
          <a:blip r:embed="rId3">
            <a:alphaModFix/>
          </a:blip>
          <a:srcRect/>
          <a:stretch/>
        </p:blipFill>
        <p:spPr>
          <a:xfrm>
            <a:off x="136775" y="1151974"/>
            <a:ext cx="1469986" cy="702600"/>
          </a:xfrm>
          <a:prstGeom prst="rect">
            <a:avLst/>
          </a:prstGeom>
          <a:noFill/>
          <a:ln>
            <a:noFill/>
          </a:ln>
        </p:spPr>
      </p:pic>
      <p:pic>
        <p:nvPicPr>
          <p:cNvPr id="246" name="Google Shape;246;g12af82f979c_0_56"/>
          <p:cNvPicPr preferRelativeResize="0"/>
          <p:nvPr/>
        </p:nvPicPr>
        <p:blipFill rotWithShape="1">
          <a:blip r:embed="rId4">
            <a:alphaModFix/>
          </a:blip>
          <a:srcRect/>
          <a:stretch/>
        </p:blipFill>
        <p:spPr>
          <a:xfrm>
            <a:off x="136763" y="2220447"/>
            <a:ext cx="2021775" cy="702603"/>
          </a:xfrm>
          <a:prstGeom prst="rect">
            <a:avLst/>
          </a:prstGeom>
          <a:noFill/>
          <a:ln>
            <a:noFill/>
          </a:ln>
        </p:spPr>
      </p:pic>
      <p:pic>
        <p:nvPicPr>
          <p:cNvPr id="247" name="Google Shape;247;g12af82f979c_0_56"/>
          <p:cNvPicPr preferRelativeResize="0"/>
          <p:nvPr/>
        </p:nvPicPr>
        <p:blipFill rotWithShape="1">
          <a:blip r:embed="rId5">
            <a:alphaModFix/>
          </a:blip>
          <a:srcRect/>
          <a:stretch/>
        </p:blipFill>
        <p:spPr>
          <a:xfrm>
            <a:off x="136775" y="3593725"/>
            <a:ext cx="1878594" cy="659300"/>
          </a:xfrm>
          <a:prstGeom prst="rect">
            <a:avLst/>
          </a:prstGeom>
          <a:noFill/>
          <a:ln>
            <a:noFill/>
          </a:ln>
        </p:spPr>
      </p:pic>
      <p:pic>
        <p:nvPicPr>
          <p:cNvPr id="248" name="Google Shape;248;g12af82f979c_0_56"/>
          <p:cNvPicPr preferRelativeResize="0"/>
          <p:nvPr/>
        </p:nvPicPr>
        <p:blipFill rotWithShape="1">
          <a:blip r:embed="rId3">
            <a:alphaModFix/>
          </a:blip>
          <a:srcRect/>
          <a:stretch/>
        </p:blipFill>
        <p:spPr>
          <a:xfrm>
            <a:off x="289175" y="1304374"/>
            <a:ext cx="1469986" cy="702600"/>
          </a:xfrm>
          <a:prstGeom prst="rect">
            <a:avLst/>
          </a:prstGeom>
          <a:noFill/>
          <a:ln>
            <a:noFill/>
          </a:ln>
        </p:spPr>
      </p:pic>
      <p:pic>
        <p:nvPicPr>
          <p:cNvPr id="249" name="Google Shape;249;g12af82f979c_0_56"/>
          <p:cNvPicPr preferRelativeResize="0"/>
          <p:nvPr/>
        </p:nvPicPr>
        <p:blipFill rotWithShape="1">
          <a:blip r:embed="rId3">
            <a:alphaModFix/>
          </a:blip>
          <a:srcRect/>
          <a:stretch/>
        </p:blipFill>
        <p:spPr>
          <a:xfrm>
            <a:off x="441575" y="1456774"/>
            <a:ext cx="1469986" cy="702600"/>
          </a:xfrm>
          <a:prstGeom prst="rect">
            <a:avLst/>
          </a:prstGeom>
          <a:noFill/>
          <a:ln>
            <a:noFill/>
          </a:ln>
        </p:spPr>
      </p:pic>
      <p:pic>
        <p:nvPicPr>
          <p:cNvPr id="250" name="Google Shape;250;g12af82f979c_0_56"/>
          <p:cNvPicPr preferRelativeResize="0"/>
          <p:nvPr/>
        </p:nvPicPr>
        <p:blipFill rotWithShape="1">
          <a:blip r:embed="rId4">
            <a:alphaModFix/>
          </a:blip>
          <a:srcRect/>
          <a:stretch/>
        </p:blipFill>
        <p:spPr>
          <a:xfrm>
            <a:off x="289163" y="2372847"/>
            <a:ext cx="2021775" cy="702603"/>
          </a:xfrm>
          <a:prstGeom prst="rect">
            <a:avLst/>
          </a:prstGeom>
          <a:noFill/>
          <a:ln>
            <a:noFill/>
          </a:ln>
        </p:spPr>
      </p:pic>
      <p:pic>
        <p:nvPicPr>
          <p:cNvPr id="251" name="Google Shape;251;g12af82f979c_0_56"/>
          <p:cNvPicPr preferRelativeResize="0"/>
          <p:nvPr/>
        </p:nvPicPr>
        <p:blipFill rotWithShape="1">
          <a:blip r:embed="rId4">
            <a:alphaModFix/>
          </a:blip>
          <a:srcRect/>
          <a:stretch/>
        </p:blipFill>
        <p:spPr>
          <a:xfrm>
            <a:off x="441563" y="2525247"/>
            <a:ext cx="2021775" cy="702603"/>
          </a:xfrm>
          <a:prstGeom prst="rect">
            <a:avLst/>
          </a:prstGeom>
          <a:noFill/>
          <a:ln>
            <a:noFill/>
          </a:ln>
        </p:spPr>
      </p:pic>
      <p:pic>
        <p:nvPicPr>
          <p:cNvPr id="252" name="Google Shape;252;g12af82f979c_0_56"/>
          <p:cNvPicPr preferRelativeResize="0"/>
          <p:nvPr/>
        </p:nvPicPr>
        <p:blipFill rotWithShape="1">
          <a:blip r:embed="rId4">
            <a:alphaModFix/>
          </a:blip>
          <a:srcRect/>
          <a:stretch/>
        </p:blipFill>
        <p:spPr>
          <a:xfrm>
            <a:off x="593963" y="2677647"/>
            <a:ext cx="2021775" cy="702603"/>
          </a:xfrm>
          <a:prstGeom prst="rect">
            <a:avLst/>
          </a:prstGeom>
          <a:noFill/>
          <a:ln>
            <a:noFill/>
          </a:ln>
        </p:spPr>
      </p:pic>
      <p:pic>
        <p:nvPicPr>
          <p:cNvPr id="253" name="Google Shape;253;g12af82f979c_0_56"/>
          <p:cNvPicPr preferRelativeResize="0"/>
          <p:nvPr/>
        </p:nvPicPr>
        <p:blipFill rotWithShape="1">
          <a:blip r:embed="rId5">
            <a:alphaModFix/>
          </a:blip>
          <a:srcRect/>
          <a:stretch/>
        </p:blipFill>
        <p:spPr>
          <a:xfrm>
            <a:off x="289175" y="3746125"/>
            <a:ext cx="1878594" cy="659300"/>
          </a:xfrm>
          <a:prstGeom prst="rect">
            <a:avLst/>
          </a:prstGeom>
          <a:noFill/>
          <a:ln>
            <a:noFill/>
          </a:ln>
        </p:spPr>
      </p:pic>
      <p:pic>
        <p:nvPicPr>
          <p:cNvPr id="254" name="Google Shape;254;g12af82f979c_0_56"/>
          <p:cNvPicPr preferRelativeResize="0"/>
          <p:nvPr/>
        </p:nvPicPr>
        <p:blipFill rotWithShape="1">
          <a:blip r:embed="rId5">
            <a:alphaModFix/>
          </a:blip>
          <a:srcRect/>
          <a:stretch/>
        </p:blipFill>
        <p:spPr>
          <a:xfrm>
            <a:off x="441575" y="3898525"/>
            <a:ext cx="1878594" cy="659300"/>
          </a:xfrm>
          <a:prstGeom prst="rect">
            <a:avLst/>
          </a:prstGeom>
          <a:noFill/>
          <a:ln>
            <a:noFill/>
          </a:ln>
        </p:spPr>
      </p:pic>
      <p:pic>
        <p:nvPicPr>
          <p:cNvPr id="255" name="Google Shape;255;g12af82f979c_0_56"/>
          <p:cNvPicPr preferRelativeResize="0"/>
          <p:nvPr/>
        </p:nvPicPr>
        <p:blipFill rotWithShape="1">
          <a:blip r:embed="rId5">
            <a:alphaModFix/>
          </a:blip>
          <a:srcRect/>
          <a:stretch/>
        </p:blipFill>
        <p:spPr>
          <a:xfrm>
            <a:off x="593975" y="4050925"/>
            <a:ext cx="1878594" cy="659300"/>
          </a:xfrm>
          <a:prstGeom prst="rect">
            <a:avLst/>
          </a:prstGeom>
          <a:noFill/>
          <a:ln>
            <a:noFill/>
          </a:ln>
        </p:spPr>
      </p:pic>
      <p:pic>
        <p:nvPicPr>
          <p:cNvPr id="256" name="Google Shape;256;g12af82f979c_0_56"/>
          <p:cNvPicPr preferRelativeResize="0"/>
          <p:nvPr/>
        </p:nvPicPr>
        <p:blipFill rotWithShape="1">
          <a:blip r:embed="rId5">
            <a:alphaModFix/>
          </a:blip>
          <a:srcRect/>
          <a:stretch/>
        </p:blipFill>
        <p:spPr>
          <a:xfrm>
            <a:off x="746375" y="4203325"/>
            <a:ext cx="1878594" cy="659300"/>
          </a:xfrm>
          <a:prstGeom prst="rect">
            <a:avLst/>
          </a:prstGeom>
          <a:noFill/>
          <a:ln>
            <a:noFill/>
          </a:ln>
        </p:spPr>
      </p:pic>
      <p:pic>
        <p:nvPicPr>
          <p:cNvPr id="257" name="Google Shape;257;g12af82f979c_0_56"/>
          <p:cNvPicPr preferRelativeResize="0"/>
          <p:nvPr/>
        </p:nvPicPr>
        <p:blipFill rotWithShape="1">
          <a:blip r:embed="rId5">
            <a:alphaModFix/>
          </a:blip>
          <a:srcRect/>
          <a:stretch/>
        </p:blipFill>
        <p:spPr>
          <a:xfrm>
            <a:off x="898775" y="4355725"/>
            <a:ext cx="1878594" cy="659300"/>
          </a:xfrm>
          <a:prstGeom prst="rect">
            <a:avLst/>
          </a:prstGeom>
          <a:noFill/>
          <a:ln>
            <a:noFill/>
          </a:ln>
        </p:spPr>
      </p:pic>
      <p:sp>
        <p:nvSpPr>
          <p:cNvPr id="258" name="Google Shape;258;g12af82f979c_0_56"/>
          <p:cNvSpPr txBox="1"/>
          <p:nvPr/>
        </p:nvSpPr>
        <p:spPr>
          <a:xfrm>
            <a:off x="6646300" y="-331500"/>
            <a:ext cx="2130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ebas Neue"/>
              <a:ea typeface="Bebas Neue"/>
              <a:cs typeface="Bebas Neue"/>
              <a:sym typeface="Bebas Neue"/>
            </a:endParaRPr>
          </a:p>
        </p:txBody>
      </p:sp>
      <p:sp>
        <p:nvSpPr>
          <p:cNvPr id="259" name="Google Shape;259;g12af82f979c_0_56"/>
          <p:cNvSpPr/>
          <p:nvPr/>
        </p:nvSpPr>
        <p:spPr>
          <a:xfrm>
            <a:off x="-2726025" y="789350"/>
            <a:ext cx="2794800" cy="1011000"/>
          </a:xfrm>
          <a:prstGeom prst="wedgeEllipseCallout">
            <a:avLst>
              <a:gd name="adj1" fmla="val 37497"/>
              <a:gd name="adj2" fmla="val 623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Bebas Neue"/>
                <a:ea typeface="Bebas Neue"/>
                <a:cs typeface="Bebas Neue"/>
                <a:sym typeface="Bebas Neue"/>
              </a:rPr>
              <a:t>TIP: If you need to create more blocks, copy and paste the image.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2af82f979c_0_75"/>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800"/>
              <a:buNone/>
            </a:pPr>
            <a:r>
              <a:rPr lang="en">
                <a:latin typeface="Fjalla One"/>
                <a:ea typeface="Fjalla One"/>
                <a:cs typeface="Fjalla One"/>
                <a:sym typeface="Fjalla One"/>
              </a:rPr>
              <a:t>Try out your polygon algorithm!</a:t>
            </a:r>
            <a:endParaRPr>
              <a:latin typeface="Fjalla One"/>
              <a:ea typeface="Fjalla One"/>
              <a:cs typeface="Fjalla One"/>
              <a:sym typeface="Fjalla One"/>
            </a:endParaRPr>
          </a:p>
        </p:txBody>
      </p:sp>
      <p:sp>
        <p:nvSpPr>
          <p:cNvPr id="265" name="Google Shape;265;g12af82f979c_0_7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a:t>On paper or standing up and walking, try to follow your sequence to see if you can create the entire polygon!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26585dc664_2_6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271" name="Google Shape;271;g126585dc664_2_61"/>
          <p:cNvSpPr txBox="1">
            <a:spLocks noGrp="1"/>
          </p:cNvSpPr>
          <p:nvPr>
            <p:ph type="body" idx="1"/>
          </p:nvPr>
        </p:nvSpPr>
        <p:spPr>
          <a:xfrm>
            <a:off x="311700" y="1152475"/>
            <a:ext cx="5661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Write a recipe for making a drink using </a:t>
            </a:r>
            <a:r>
              <a:rPr lang="en" u="sng">
                <a:solidFill>
                  <a:schemeClr val="hlink"/>
                </a:solidFill>
                <a:hlinkClick r:id="rId3"/>
              </a:rPr>
              <a:t>this graphic organizer</a:t>
            </a:r>
            <a:r>
              <a:rPr lang="en"/>
              <a:t>.</a:t>
            </a:r>
            <a:endParaRPr/>
          </a:p>
          <a:p>
            <a:pPr marL="0" lvl="0" indent="0" algn="l" rtl="0">
              <a:lnSpc>
                <a:spcPct val="115000"/>
              </a:lnSpc>
              <a:spcBef>
                <a:spcPts val="1200"/>
              </a:spcBef>
              <a:spcAft>
                <a:spcPts val="0"/>
              </a:spcAft>
              <a:buSzPts val="1800"/>
              <a:buNone/>
            </a:pPr>
            <a:r>
              <a:rPr lang="en"/>
              <a:t>You may choose to write about lemonade, Koolaid, or another drink of your choice!</a:t>
            </a:r>
            <a:endParaRPr/>
          </a:p>
          <a:p>
            <a:pPr marL="0" lvl="0" indent="0" algn="l" rtl="0">
              <a:lnSpc>
                <a:spcPct val="115000"/>
              </a:lnSpc>
              <a:spcBef>
                <a:spcPts val="1200"/>
              </a:spcBef>
              <a:spcAft>
                <a:spcPts val="0"/>
              </a:spcAft>
              <a:buSzPts val="1800"/>
              <a:buNone/>
            </a:pPr>
            <a:endParaRPr/>
          </a:p>
        </p:txBody>
      </p:sp>
      <p:pic>
        <p:nvPicPr>
          <p:cNvPr id="272" name="Google Shape;272;g126585dc664_2_61"/>
          <p:cNvPicPr preferRelativeResize="0"/>
          <p:nvPr/>
        </p:nvPicPr>
        <p:blipFill rotWithShape="1">
          <a:blip r:embed="rId4">
            <a:alphaModFix/>
          </a:blip>
          <a:srcRect t="18474" b="8125"/>
          <a:stretch/>
        </p:blipFill>
        <p:spPr>
          <a:xfrm>
            <a:off x="6333800" y="64525"/>
            <a:ext cx="2565600" cy="2783774"/>
          </a:xfrm>
          <a:prstGeom prst="rect">
            <a:avLst/>
          </a:prstGeom>
          <a:noFill/>
          <a:ln>
            <a:noFill/>
          </a:ln>
        </p:spPr>
      </p:pic>
      <p:pic>
        <p:nvPicPr>
          <p:cNvPr id="273" name="Google Shape;273;g126585dc664_2_61"/>
          <p:cNvPicPr preferRelativeResize="0"/>
          <p:nvPr/>
        </p:nvPicPr>
        <p:blipFill rotWithShape="1">
          <a:blip r:embed="rId5">
            <a:alphaModFix/>
          </a:blip>
          <a:srcRect t="48828"/>
          <a:stretch/>
        </p:blipFill>
        <p:spPr>
          <a:xfrm>
            <a:off x="6342900" y="2958900"/>
            <a:ext cx="2565600" cy="19692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26585dc664_2_115"/>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279" name="Google Shape;279;g126585dc664_2_115"/>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4</a:t>
            </a:r>
            <a:endParaRPr sz="3000"/>
          </a:p>
        </p:txBody>
      </p:sp>
      <p:pic>
        <p:nvPicPr>
          <p:cNvPr id="280" name="Google Shape;280;g126585dc664_2_115"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281" name="Google Shape;281;g126585dc664_2_115"/>
          <p:cNvPicPr preferRelativeResize="0"/>
          <p:nvPr/>
        </p:nvPicPr>
        <p:blipFill rotWithShape="1">
          <a:blip r:embed="rId4">
            <a:alphaModFix/>
          </a:blip>
          <a:srcRect/>
          <a:stretch/>
        </p:blipFill>
        <p:spPr>
          <a:xfrm>
            <a:off x="6669400" y="3506823"/>
            <a:ext cx="1063128" cy="1080274"/>
          </a:xfrm>
          <a:prstGeom prst="rect">
            <a:avLst/>
          </a:prstGeom>
          <a:noFill/>
          <a:ln>
            <a:noFill/>
          </a:ln>
        </p:spPr>
      </p:pic>
      <p:pic>
        <p:nvPicPr>
          <p:cNvPr id="283" name="Google Shape;283;g126585dc664_2_115"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284" name="Google Shape;284;g126585dc664_2_115"/>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2" name="Google Shape;105;g126585dc664_2_115">
            <a:extLst>
              <a:ext uri="{FF2B5EF4-FFF2-40B4-BE49-F238E27FC236}">
                <a16:creationId xmlns:a16="http://schemas.microsoft.com/office/drawing/2014/main" id="{7F0CF688-0A64-D4EB-32EF-CFF9C0FA2425}"/>
              </a:ext>
            </a:extLst>
          </p:cNvPr>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u="sng" dirty="0">
                <a:solidFill>
                  <a:srgbClr val="F16666"/>
                </a:solidFill>
              </a:rPr>
              <a:t>achutchison1@ua.edu</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26585dc664_2_29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Warm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up</a:t>
            </a:r>
            <a:endParaRPr/>
          </a:p>
        </p:txBody>
      </p:sp>
      <p:sp>
        <p:nvSpPr>
          <p:cNvPr id="291" name="Google Shape;291;g126585dc664_2_29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rmAutofit/>
          </a:bodyPr>
          <a:lstStyle/>
          <a:p>
            <a:pPr marL="457200" lvl="0" indent="-361950" algn="l" rtl="0">
              <a:lnSpc>
                <a:spcPct val="115000"/>
              </a:lnSpc>
              <a:spcBef>
                <a:spcPts val="0"/>
              </a:spcBef>
              <a:spcAft>
                <a:spcPts val="0"/>
              </a:spcAft>
              <a:buSzPts val="2100"/>
              <a:buAutoNum type="arabicPeriod"/>
            </a:pPr>
            <a:r>
              <a:rPr lang="en" sz="2100"/>
              <a:t>Open your slide deck and navigate to activity slide.</a:t>
            </a:r>
            <a:endParaRPr sz="2100"/>
          </a:p>
          <a:p>
            <a:pPr marL="457200" lvl="0" indent="-361950" algn="l" rtl="0">
              <a:lnSpc>
                <a:spcPct val="115000"/>
              </a:lnSpc>
              <a:spcBef>
                <a:spcPts val="0"/>
              </a:spcBef>
              <a:spcAft>
                <a:spcPts val="0"/>
              </a:spcAft>
              <a:buSzPts val="2100"/>
              <a:buAutoNum type="arabicPeriod"/>
            </a:pPr>
            <a:r>
              <a:rPr lang="en" sz="2100"/>
              <a:t>Visit scratch.mit.edu to figure out how to do each task.</a:t>
            </a:r>
            <a:endParaRPr sz="2100"/>
          </a:p>
          <a:p>
            <a:pPr marL="457200" lvl="0" indent="-361950" algn="l" rtl="0">
              <a:lnSpc>
                <a:spcPct val="115000"/>
              </a:lnSpc>
              <a:spcBef>
                <a:spcPts val="0"/>
              </a:spcBef>
              <a:spcAft>
                <a:spcPts val="0"/>
              </a:spcAft>
              <a:buSzPts val="2100"/>
              <a:buAutoNum type="arabicPeriod"/>
            </a:pPr>
            <a:r>
              <a:rPr lang="en" sz="2100"/>
              <a:t>Drag the blue box to the correct item.</a:t>
            </a:r>
            <a:endParaRPr sz="2100"/>
          </a:p>
          <a:p>
            <a:pPr marL="457200" lvl="0" indent="0" algn="l" rtl="0">
              <a:lnSpc>
                <a:spcPct val="115000"/>
              </a:lnSpc>
              <a:spcBef>
                <a:spcPts val="1200"/>
              </a:spcBef>
              <a:spcAft>
                <a:spcPts val="1200"/>
              </a:spcAft>
              <a:buSzPts val="1800"/>
              <a:buNone/>
            </a:pPr>
            <a:endParaRPr/>
          </a:p>
        </p:txBody>
      </p:sp>
      <p:sp>
        <p:nvSpPr>
          <p:cNvPr id="292" name="Google Shape;292;g126585dc664_2_297"/>
          <p:cNvSpPr txBox="1"/>
          <p:nvPr/>
        </p:nvSpPr>
        <p:spPr>
          <a:xfrm>
            <a:off x="325000" y="4416900"/>
            <a:ext cx="85827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here (10 minutes)</a:t>
            </a:r>
            <a:endParaRPr sz="30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2af82f979c_0_127"/>
          <p:cNvSpPr txBox="1">
            <a:spLocks noGrp="1"/>
          </p:cNvSpPr>
          <p:nvPr>
            <p:ph type="title"/>
          </p:nvPr>
        </p:nvSpPr>
        <p:spPr>
          <a:xfrm>
            <a:off x="228600" y="2775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Create a Rhythmic pattern! </a:t>
            </a:r>
            <a:endParaRPr/>
          </a:p>
        </p:txBody>
      </p:sp>
      <p:sp>
        <p:nvSpPr>
          <p:cNvPr id="111" name="Google Shape;111;g12af82f979c_0_127"/>
          <p:cNvSpPr txBox="1">
            <a:spLocks noGrp="1"/>
          </p:cNvSpPr>
          <p:nvPr>
            <p:ph type="body" idx="1"/>
          </p:nvPr>
        </p:nvSpPr>
        <p:spPr>
          <a:xfrm>
            <a:off x="180300" y="976525"/>
            <a:ext cx="5242200" cy="37443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AutoNum type="arabicPeriod"/>
            </a:pPr>
            <a:r>
              <a:rPr lang="en" sz="1600"/>
              <a:t>Find a partner </a:t>
            </a:r>
            <a:endParaRPr sz="1600"/>
          </a:p>
          <a:p>
            <a:pPr marL="457200" lvl="0" indent="-330200" algn="l" rtl="0">
              <a:lnSpc>
                <a:spcPct val="115000"/>
              </a:lnSpc>
              <a:spcBef>
                <a:spcPts val="0"/>
              </a:spcBef>
              <a:spcAft>
                <a:spcPts val="0"/>
              </a:spcAft>
              <a:buSzPts val="1600"/>
              <a:buAutoNum type="arabicPeriod"/>
            </a:pPr>
            <a:r>
              <a:rPr lang="en" sz="1600"/>
              <a:t>Create a musical pattern using only sounds your body can make! </a:t>
            </a:r>
            <a:endParaRPr sz="1600"/>
          </a:p>
          <a:p>
            <a:pPr marL="914400" lvl="1" indent="-330200" algn="l" rtl="0">
              <a:lnSpc>
                <a:spcPct val="115000"/>
              </a:lnSpc>
              <a:spcBef>
                <a:spcPts val="0"/>
              </a:spcBef>
              <a:spcAft>
                <a:spcPts val="0"/>
              </a:spcAft>
              <a:buSzPts val="1600"/>
              <a:buAutoNum type="alphaLcPeriod"/>
            </a:pPr>
            <a:r>
              <a:rPr lang="en" sz="1600"/>
              <a:t>Stomp your feet </a:t>
            </a:r>
            <a:endParaRPr sz="1600"/>
          </a:p>
          <a:p>
            <a:pPr marL="914400" lvl="1" indent="-330200" algn="l" rtl="0">
              <a:lnSpc>
                <a:spcPct val="115000"/>
              </a:lnSpc>
              <a:spcBef>
                <a:spcPts val="0"/>
              </a:spcBef>
              <a:spcAft>
                <a:spcPts val="0"/>
              </a:spcAft>
              <a:buSzPts val="1600"/>
              <a:buAutoNum type="alphaLcPeriod"/>
            </a:pPr>
            <a:r>
              <a:rPr lang="en" sz="1600"/>
              <a:t>Clap your hands</a:t>
            </a:r>
            <a:endParaRPr sz="1600"/>
          </a:p>
          <a:p>
            <a:pPr marL="914400" lvl="1" indent="-330200" algn="l" rtl="0">
              <a:lnSpc>
                <a:spcPct val="115000"/>
              </a:lnSpc>
              <a:spcBef>
                <a:spcPts val="0"/>
              </a:spcBef>
              <a:spcAft>
                <a:spcPts val="0"/>
              </a:spcAft>
              <a:buSzPts val="1600"/>
              <a:buAutoNum type="alphaLcPeriod"/>
            </a:pPr>
            <a:r>
              <a:rPr lang="en" sz="1600"/>
              <a:t>Snap your fingers</a:t>
            </a:r>
            <a:endParaRPr sz="1600"/>
          </a:p>
          <a:p>
            <a:pPr marL="914400" lvl="1" indent="-330200" algn="l" rtl="0">
              <a:lnSpc>
                <a:spcPct val="115000"/>
              </a:lnSpc>
              <a:spcBef>
                <a:spcPts val="0"/>
              </a:spcBef>
              <a:spcAft>
                <a:spcPts val="0"/>
              </a:spcAft>
              <a:buSzPts val="1600"/>
              <a:buAutoNum type="alphaLcPeriod"/>
            </a:pPr>
            <a:r>
              <a:rPr lang="en" sz="1600"/>
              <a:t>Pat your stomach</a:t>
            </a:r>
            <a:endParaRPr sz="1600"/>
          </a:p>
          <a:p>
            <a:pPr marL="914400" lvl="1" indent="-330200" algn="l" rtl="0">
              <a:lnSpc>
                <a:spcPct val="115000"/>
              </a:lnSpc>
              <a:spcBef>
                <a:spcPts val="0"/>
              </a:spcBef>
              <a:spcAft>
                <a:spcPts val="0"/>
              </a:spcAft>
              <a:buSzPts val="1600"/>
              <a:buAutoNum type="alphaLcPeriod"/>
            </a:pPr>
            <a:r>
              <a:rPr lang="en" sz="1600"/>
              <a:t>Click your tongue </a:t>
            </a:r>
            <a:endParaRPr sz="1600"/>
          </a:p>
          <a:p>
            <a:pPr marL="457200" lvl="0" indent="-330200" algn="l" rtl="0">
              <a:lnSpc>
                <a:spcPct val="115000"/>
              </a:lnSpc>
              <a:spcBef>
                <a:spcPts val="0"/>
              </a:spcBef>
              <a:spcAft>
                <a:spcPts val="0"/>
              </a:spcAft>
              <a:buSzPts val="1600"/>
              <a:buAutoNum type="arabicPeriod"/>
            </a:pPr>
            <a:r>
              <a:rPr lang="en" sz="1600"/>
              <a:t>The pattern must have </a:t>
            </a:r>
            <a:r>
              <a:rPr lang="en" sz="1600" b="1"/>
              <a:t>three steps</a:t>
            </a:r>
            <a:r>
              <a:rPr lang="en" sz="1600"/>
              <a:t> and repeat </a:t>
            </a:r>
            <a:r>
              <a:rPr lang="en" sz="1600" b="1"/>
              <a:t>at least twice. </a:t>
            </a:r>
            <a:endParaRPr sz="1600"/>
          </a:p>
          <a:p>
            <a:pPr marL="914400" lvl="1" indent="-330200" algn="l" rtl="0">
              <a:lnSpc>
                <a:spcPct val="115000"/>
              </a:lnSpc>
              <a:spcBef>
                <a:spcPts val="0"/>
              </a:spcBef>
              <a:spcAft>
                <a:spcPts val="0"/>
              </a:spcAft>
              <a:buSzPts val="1600"/>
              <a:buAutoNum type="alphaLcPeriod"/>
            </a:pPr>
            <a:r>
              <a:rPr lang="en" sz="1600"/>
              <a:t>Example: clap-snap-clap clap-snap-clap</a:t>
            </a:r>
            <a:endParaRPr sz="1600"/>
          </a:p>
          <a:p>
            <a:pPr marL="457200" lvl="0" indent="-330200" algn="l" rtl="0">
              <a:lnSpc>
                <a:spcPct val="115000"/>
              </a:lnSpc>
              <a:spcBef>
                <a:spcPts val="0"/>
              </a:spcBef>
              <a:spcAft>
                <a:spcPts val="0"/>
              </a:spcAft>
              <a:buSzPts val="1600"/>
              <a:buAutoNum type="arabicPeriod"/>
            </a:pPr>
            <a:r>
              <a:rPr lang="en" sz="1600"/>
              <a:t>(Optional) Find another partner group. Learn their dance and teach them yours! </a:t>
            </a:r>
            <a:endParaRPr sz="1600"/>
          </a:p>
        </p:txBody>
      </p:sp>
      <p:pic>
        <p:nvPicPr>
          <p:cNvPr id="112" name="Google Shape;112;g12af82f979c_0_127"/>
          <p:cNvPicPr preferRelativeResize="0"/>
          <p:nvPr/>
        </p:nvPicPr>
        <p:blipFill rotWithShape="1">
          <a:blip r:embed="rId3">
            <a:alphaModFix/>
          </a:blip>
          <a:srcRect/>
          <a:stretch/>
        </p:blipFill>
        <p:spPr>
          <a:xfrm>
            <a:off x="5422500" y="462975"/>
            <a:ext cx="3152249" cy="2108776"/>
          </a:xfrm>
          <a:prstGeom prst="rect">
            <a:avLst/>
          </a:prstGeom>
          <a:noFill/>
          <a:ln>
            <a:noFill/>
          </a:ln>
        </p:spPr>
      </p:pic>
      <p:pic>
        <p:nvPicPr>
          <p:cNvPr id="113" name="Google Shape;113;g12af82f979c_0_127"/>
          <p:cNvPicPr preferRelativeResize="0"/>
          <p:nvPr/>
        </p:nvPicPr>
        <p:blipFill rotWithShape="1">
          <a:blip r:embed="rId4">
            <a:alphaModFix/>
          </a:blip>
          <a:srcRect/>
          <a:stretch/>
        </p:blipFill>
        <p:spPr>
          <a:xfrm>
            <a:off x="5604250" y="2891024"/>
            <a:ext cx="2744700" cy="1829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g126585dc664_2_259"/>
          <p:cNvPicPr preferRelativeResize="0"/>
          <p:nvPr/>
        </p:nvPicPr>
        <p:blipFill rotWithShape="1">
          <a:blip r:embed="rId3">
            <a:alphaModFix/>
          </a:blip>
          <a:srcRect/>
          <a:stretch/>
        </p:blipFill>
        <p:spPr>
          <a:xfrm>
            <a:off x="6590075" y="3094034"/>
            <a:ext cx="1256375" cy="418792"/>
          </a:xfrm>
          <a:prstGeom prst="rect">
            <a:avLst/>
          </a:prstGeom>
          <a:noFill/>
          <a:ln>
            <a:noFill/>
          </a:ln>
        </p:spPr>
      </p:pic>
      <p:pic>
        <p:nvPicPr>
          <p:cNvPr id="298" name="Google Shape;298;g126585dc664_2_259"/>
          <p:cNvPicPr preferRelativeResize="0"/>
          <p:nvPr/>
        </p:nvPicPr>
        <p:blipFill rotWithShape="1">
          <a:blip r:embed="rId4">
            <a:alphaModFix/>
          </a:blip>
          <a:srcRect/>
          <a:stretch/>
        </p:blipFill>
        <p:spPr>
          <a:xfrm>
            <a:off x="3308099" y="4640664"/>
            <a:ext cx="1361889" cy="369300"/>
          </a:xfrm>
          <a:prstGeom prst="rect">
            <a:avLst/>
          </a:prstGeom>
          <a:noFill/>
          <a:ln>
            <a:noFill/>
          </a:ln>
        </p:spPr>
      </p:pic>
      <p:pic>
        <p:nvPicPr>
          <p:cNvPr id="299" name="Google Shape;299;g126585dc664_2_259"/>
          <p:cNvPicPr preferRelativeResize="0"/>
          <p:nvPr/>
        </p:nvPicPr>
        <p:blipFill rotWithShape="1">
          <a:blip r:embed="rId5">
            <a:alphaModFix/>
          </a:blip>
          <a:srcRect/>
          <a:stretch/>
        </p:blipFill>
        <p:spPr>
          <a:xfrm>
            <a:off x="3308101" y="1400125"/>
            <a:ext cx="876217" cy="418800"/>
          </a:xfrm>
          <a:prstGeom prst="rect">
            <a:avLst/>
          </a:prstGeom>
          <a:noFill/>
          <a:ln>
            <a:noFill/>
          </a:ln>
        </p:spPr>
      </p:pic>
      <p:pic>
        <p:nvPicPr>
          <p:cNvPr id="300" name="Google Shape;300;g126585dc664_2_259"/>
          <p:cNvPicPr preferRelativeResize="0"/>
          <p:nvPr/>
        </p:nvPicPr>
        <p:blipFill rotWithShape="1">
          <a:blip r:embed="rId6">
            <a:alphaModFix/>
          </a:blip>
          <a:srcRect/>
          <a:stretch/>
        </p:blipFill>
        <p:spPr>
          <a:xfrm>
            <a:off x="4572000" y="2113337"/>
            <a:ext cx="1408625" cy="486325"/>
          </a:xfrm>
          <a:prstGeom prst="rect">
            <a:avLst/>
          </a:prstGeom>
          <a:noFill/>
          <a:ln>
            <a:noFill/>
          </a:ln>
        </p:spPr>
      </p:pic>
      <p:pic>
        <p:nvPicPr>
          <p:cNvPr id="301" name="Google Shape;301;g126585dc664_2_259"/>
          <p:cNvPicPr preferRelativeResize="0"/>
          <p:nvPr/>
        </p:nvPicPr>
        <p:blipFill rotWithShape="1">
          <a:blip r:embed="rId7">
            <a:alphaModFix/>
          </a:blip>
          <a:srcRect/>
          <a:stretch/>
        </p:blipFill>
        <p:spPr>
          <a:xfrm>
            <a:off x="5051300" y="3078800"/>
            <a:ext cx="706145" cy="656725"/>
          </a:xfrm>
          <a:prstGeom prst="rect">
            <a:avLst/>
          </a:prstGeom>
          <a:noFill/>
          <a:ln>
            <a:noFill/>
          </a:ln>
        </p:spPr>
      </p:pic>
      <p:pic>
        <p:nvPicPr>
          <p:cNvPr id="302" name="Google Shape;302;g126585dc664_2_259"/>
          <p:cNvPicPr preferRelativeResize="0"/>
          <p:nvPr/>
        </p:nvPicPr>
        <p:blipFill rotWithShape="1">
          <a:blip r:embed="rId8">
            <a:alphaModFix/>
          </a:blip>
          <a:srcRect/>
          <a:stretch/>
        </p:blipFill>
        <p:spPr>
          <a:xfrm>
            <a:off x="3483075" y="3111830"/>
            <a:ext cx="649725" cy="656733"/>
          </a:xfrm>
          <a:prstGeom prst="rect">
            <a:avLst/>
          </a:prstGeom>
          <a:noFill/>
          <a:ln>
            <a:noFill/>
          </a:ln>
        </p:spPr>
      </p:pic>
      <p:sp>
        <p:nvSpPr>
          <p:cNvPr id="303" name="Google Shape;303;g126585dc664_2_259"/>
          <p:cNvSpPr/>
          <p:nvPr/>
        </p:nvSpPr>
        <p:spPr>
          <a:xfrm>
            <a:off x="759250" y="1356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g126585dc664_2_259"/>
          <p:cNvSpPr/>
          <p:nvPr/>
        </p:nvSpPr>
        <p:spPr>
          <a:xfrm>
            <a:off x="911650" y="2880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126585dc664_2_259"/>
          <p:cNvSpPr/>
          <p:nvPr/>
        </p:nvSpPr>
        <p:spPr>
          <a:xfrm>
            <a:off x="1064050" y="4404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126585dc664_2_259"/>
          <p:cNvSpPr/>
          <p:nvPr/>
        </p:nvSpPr>
        <p:spPr>
          <a:xfrm>
            <a:off x="1216450" y="5928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126585dc664_2_259"/>
          <p:cNvSpPr txBox="1"/>
          <p:nvPr/>
        </p:nvSpPr>
        <p:spPr>
          <a:xfrm>
            <a:off x="223750" y="1509488"/>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start </a:t>
            </a:r>
            <a:r>
              <a:rPr lang="en" sz="1200" b="0" i="0" u="none" strike="noStrike" cap="none">
                <a:solidFill>
                  <a:schemeClr val="dk1"/>
                </a:solidFill>
                <a:highlight>
                  <a:srgbClr val="FFFFFF"/>
                </a:highlight>
                <a:latin typeface="Arial"/>
                <a:ea typeface="Arial"/>
                <a:cs typeface="Arial"/>
                <a:sym typeface="Arial"/>
              </a:rPr>
              <a:t>block?</a:t>
            </a:r>
            <a:endParaRPr sz="1200" b="0" i="0" u="none" strike="noStrike" cap="none">
              <a:solidFill>
                <a:srgbClr val="000000"/>
              </a:solidFill>
              <a:latin typeface="Arial"/>
              <a:ea typeface="Arial"/>
              <a:cs typeface="Arial"/>
              <a:sym typeface="Arial"/>
            </a:endParaRPr>
          </a:p>
        </p:txBody>
      </p:sp>
      <p:sp>
        <p:nvSpPr>
          <p:cNvPr id="308" name="Google Shape;308;g126585dc664_2_259"/>
          <p:cNvSpPr txBox="1"/>
          <p:nvPr/>
        </p:nvSpPr>
        <p:spPr>
          <a:xfrm>
            <a:off x="247300" y="2706575"/>
            <a:ext cx="2490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think block</a:t>
            </a:r>
            <a:r>
              <a:rPr lang="en" sz="1200" b="0" i="0" u="none" strike="noStrike" cap="none">
                <a:solidFill>
                  <a:schemeClr val="dk1"/>
                </a:solidFill>
                <a:highlight>
                  <a:srgbClr val="FFFFFF"/>
                </a:highlight>
                <a:latin typeface="Arial"/>
                <a:ea typeface="Arial"/>
                <a:cs typeface="Arial"/>
                <a:sym typeface="Arial"/>
              </a:rPr>
              <a:t> purple?</a:t>
            </a:r>
            <a:endParaRPr sz="1200" b="0" i="0" u="none" strike="noStrike" cap="none">
              <a:solidFill>
                <a:srgbClr val="000000"/>
              </a:solidFill>
              <a:latin typeface="Arial"/>
              <a:ea typeface="Arial"/>
              <a:cs typeface="Arial"/>
              <a:sym typeface="Arial"/>
            </a:endParaRPr>
          </a:p>
        </p:txBody>
      </p:sp>
      <p:sp>
        <p:nvSpPr>
          <p:cNvPr id="309" name="Google Shape;309;g126585dc664_2_259"/>
          <p:cNvSpPr txBox="1"/>
          <p:nvPr/>
        </p:nvSpPr>
        <p:spPr>
          <a:xfrm>
            <a:off x="3380400" y="2678588"/>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True</a:t>
            </a:r>
            <a:endParaRPr sz="1400" b="0" i="0" u="none" strike="noStrike" cap="none">
              <a:solidFill>
                <a:srgbClr val="000000"/>
              </a:solidFill>
              <a:latin typeface="Arial"/>
              <a:ea typeface="Arial"/>
              <a:cs typeface="Arial"/>
              <a:sym typeface="Arial"/>
            </a:endParaRPr>
          </a:p>
        </p:txBody>
      </p:sp>
      <p:sp>
        <p:nvSpPr>
          <p:cNvPr id="310" name="Google Shape;310;g126585dc664_2_259"/>
          <p:cNvSpPr txBox="1"/>
          <p:nvPr/>
        </p:nvSpPr>
        <p:spPr>
          <a:xfrm>
            <a:off x="4999788" y="2678588"/>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False</a:t>
            </a:r>
            <a:endParaRPr sz="1400" b="0" i="0" u="none" strike="noStrike" cap="none">
              <a:solidFill>
                <a:srgbClr val="000000"/>
              </a:solidFill>
              <a:latin typeface="Arial"/>
              <a:ea typeface="Arial"/>
              <a:cs typeface="Arial"/>
              <a:sym typeface="Arial"/>
            </a:endParaRPr>
          </a:p>
        </p:txBody>
      </p:sp>
      <p:sp>
        <p:nvSpPr>
          <p:cNvPr id="311" name="Google Shape;311;g126585dc664_2_259"/>
          <p:cNvSpPr txBox="1"/>
          <p:nvPr/>
        </p:nvSpPr>
        <p:spPr>
          <a:xfrm>
            <a:off x="223750" y="3178675"/>
            <a:ext cx="2842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choose a sprite</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sp>
        <p:nvSpPr>
          <p:cNvPr id="312" name="Google Shape;312;g126585dc664_2_259"/>
          <p:cNvSpPr txBox="1"/>
          <p:nvPr/>
        </p:nvSpPr>
        <p:spPr>
          <a:xfrm>
            <a:off x="223750" y="4326825"/>
            <a:ext cx="2445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block allows you to switch to a new </a:t>
            </a:r>
            <a:r>
              <a:rPr lang="en" sz="1200" b="1" i="0" u="none" strike="noStrike" cap="none">
                <a:solidFill>
                  <a:schemeClr val="dk1"/>
                </a:solidFill>
                <a:highlight>
                  <a:srgbClr val="FFFFFF"/>
                </a:highlight>
                <a:latin typeface="Arial"/>
                <a:ea typeface="Arial"/>
                <a:cs typeface="Arial"/>
                <a:sym typeface="Arial"/>
              </a:rPr>
              <a:t>costume</a:t>
            </a:r>
            <a:r>
              <a:rPr lang="en" sz="1200" b="0" i="0" u="none" strike="noStrike" cap="none">
                <a:solidFill>
                  <a:schemeClr val="dk1"/>
                </a:solidFill>
                <a:highlight>
                  <a:srgbClr val="FFFFFF"/>
                </a:highlight>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cxnSp>
        <p:nvCxnSpPr>
          <p:cNvPr id="313" name="Google Shape;313;g126585dc664_2_259"/>
          <p:cNvCxnSpPr/>
          <p:nvPr/>
        </p:nvCxnSpPr>
        <p:spPr>
          <a:xfrm>
            <a:off x="326300" y="19749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314" name="Google Shape;314;g126585dc664_2_259"/>
          <p:cNvCxnSpPr/>
          <p:nvPr/>
        </p:nvCxnSpPr>
        <p:spPr>
          <a:xfrm>
            <a:off x="272600" y="3039663"/>
            <a:ext cx="8397900" cy="0"/>
          </a:xfrm>
          <a:prstGeom prst="straightConnector1">
            <a:avLst/>
          </a:prstGeom>
          <a:noFill/>
          <a:ln w="28575" cap="flat" cmpd="sng">
            <a:solidFill>
              <a:srgbClr val="0097A7"/>
            </a:solidFill>
            <a:prstDash val="solid"/>
            <a:round/>
            <a:headEnd type="none" w="sm" len="sm"/>
            <a:tailEnd type="none" w="sm" len="sm"/>
          </a:ln>
        </p:spPr>
      </p:cxnSp>
      <p:cxnSp>
        <p:nvCxnSpPr>
          <p:cNvPr id="315" name="Google Shape;315;g126585dc664_2_259"/>
          <p:cNvCxnSpPr/>
          <p:nvPr/>
        </p:nvCxnSpPr>
        <p:spPr>
          <a:xfrm>
            <a:off x="272600" y="3716800"/>
            <a:ext cx="8397900" cy="0"/>
          </a:xfrm>
          <a:prstGeom prst="straightConnector1">
            <a:avLst/>
          </a:prstGeom>
          <a:noFill/>
          <a:ln w="28575" cap="flat" cmpd="sng">
            <a:solidFill>
              <a:srgbClr val="0097A7"/>
            </a:solidFill>
            <a:prstDash val="solid"/>
            <a:round/>
            <a:headEnd type="none" w="sm" len="sm"/>
            <a:tailEnd type="none" w="sm" len="sm"/>
          </a:ln>
        </p:spPr>
      </p:cxnSp>
      <p:pic>
        <p:nvPicPr>
          <p:cNvPr id="316" name="Google Shape;316;g126585dc664_2_259"/>
          <p:cNvPicPr preferRelativeResize="0"/>
          <p:nvPr/>
        </p:nvPicPr>
        <p:blipFill rotWithShape="1">
          <a:blip r:embed="rId6">
            <a:alphaModFix/>
          </a:blip>
          <a:srcRect/>
          <a:stretch/>
        </p:blipFill>
        <p:spPr>
          <a:xfrm>
            <a:off x="5051300" y="4631888"/>
            <a:ext cx="1661415" cy="573600"/>
          </a:xfrm>
          <a:prstGeom prst="rect">
            <a:avLst/>
          </a:prstGeom>
          <a:noFill/>
          <a:ln>
            <a:noFill/>
          </a:ln>
        </p:spPr>
      </p:pic>
      <p:sp>
        <p:nvSpPr>
          <p:cNvPr id="317" name="Google Shape;317;g126585dc664_2_259"/>
          <p:cNvSpPr txBox="1"/>
          <p:nvPr/>
        </p:nvSpPr>
        <p:spPr>
          <a:xfrm>
            <a:off x="3263000" y="377825"/>
            <a:ext cx="5014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highlight>
                  <a:srgbClr val="FFFFFF"/>
                </a:highlight>
                <a:latin typeface="Arial"/>
                <a:ea typeface="Arial"/>
                <a:cs typeface="Arial"/>
                <a:sym typeface="Arial"/>
              </a:rPr>
              <a:t>Supercoders, move the blue boxes to the right answer.</a:t>
            </a:r>
            <a:endParaRPr sz="1400" b="1" i="0" u="none" strike="noStrike" cap="none">
              <a:solidFill>
                <a:srgbClr val="000000"/>
              </a:solidFill>
              <a:latin typeface="Arial"/>
              <a:ea typeface="Arial"/>
              <a:cs typeface="Arial"/>
              <a:sym typeface="Arial"/>
            </a:endParaRPr>
          </a:p>
        </p:txBody>
      </p:sp>
      <p:pic>
        <p:nvPicPr>
          <p:cNvPr id="318" name="Google Shape;318;g126585dc664_2_259"/>
          <p:cNvPicPr preferRelativeResize="0"/>
          <p:nvPr/>
        </p:nvPicPr>
        <p:blipFill rotWithShape="1">
          <a:blip r:embed="rId9">
            <a:alphaModFix/>
          </a:blip>
          <a:srcRect/>
          <a:stretch/>
        </p:blipFill>
        <p:spPr>
          <a:xfrm>
            <a:off x="6131350" y="1285525"/>
            <a:ext cx="1438275" cy="533400"/>
          </a:xfrm>
          <a:prstGeom prst="rect">
            <a:avLst/>
          </a:prstGeom>
          <a:noFill/>
          <a:ln>
            <a:noFill/>
          </a:ln>
        </p:spPr>
      </p:pic>
      <p:pic>
        <p:nvPicPr>
          <p:cNvPr id="319" name="Google Shape;319;g126585dc664_2_259"/>
          <p:cNvPicPr preferRelativeResize="0"/>
          <p:nvPr/>
        </p:nvPicPr>
        <p:blipFill rotWithShape="1">
          <a:blip r:embed="rId10">
            <a:alphaModFix/>
          </a:blip>
          <a:srcRect/>
          <a:stretch/>
        </p:blipFill>
        <p:spPr>
          <a:xfrm>
            <a:off x="6631775" y="4631899"/>
            <a:ext cx="1256373" cy="351775"/>
          </a:xfrm>
          <a:prstGeom prst="rect">
            <a:avLst/>
          </a:prstGeom>
          <a:noFill/>
          <a:ln>
            <a:noFill/>
          </a:ln>
        </p:spPr>
      </p:pic>
      <p:sp>
        <p:nvSpPr>
          <p:cNvPr id="320" name="Google Shape;320;g126585dc664_2_259"/>
          <p:cNvSpPr txBox="1"/>
          <p:nvPr/>
        </p:nvSpPr>
        <p:spPr>
          <a:xfrm>
            <a:off x="223750" y="2114425"/>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wait</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pic>
        <p:nvPicPr>
          <p:cNvPr id="321" name="Google Shape;321;g126585dc664_2_259"/>
          <p:cNvPicPr preferRelativeResize="0"/>
          <p:nvPr/>
        </p:nvPicPr>
        <p:blipFill rotWithShape="1">
          <a:blip r:embed="rId4">
            <a:alphaModFix/>
          </a:blip>
          <a:srcRect/>
          <a:stretch/>
        </p:blipFill>
        <p:spPr>
          <a:xfrm>
            <a:off x="4525274" y="1426414"/>
            <a:ext cx="1361889" cy="369300"/>
          </a:xfrm>
          <a:prstGeom prst="rect">
            <a:avLst/>
          </a:prstGeom>
          <a:noFill/>
          <a:ln>
            <a:noFill/>
          </a:ln>
        </p:spPr>
      </p:pic>
      <p:pic>
        <p:nvPicPr>
          <p:cNvPr id="322" name="Google Shape;322;g126585dc664_2_259"/>
          <p:cNvPicPr preferRelativeResize="0"/>
          <p:nvPr/>
        </p:nvPicPr>
        <p:blipFill rotWithShape="1">
          <a:blip r:embed="rId9">
            <a:alphaModFix/>
          </a:blip>
          <a:srcRect/>
          <a:stretch/>
        </p:blipFill>
        <p:spPr>
          <a:xfrm>
            <a:off x="2958175" y="2018663"/>
            <a:ext cx="1438275" cy="533400"/>
          </a:xfrm>
          <a:prstGeom prst="rect">
            <a:avLst/>
          </a:prstGeom>
          <a:noFill/>
          <a:ln>
            <a:noFill/>
          </a:ln>
        </p:spPr>
      </p:pic>
      <p:pic>
        <p:nvPicPr>
          <p:cNvPr id="323" name="Google Shape;323;g126585dc664_2_259"/>
          <p:cNvPicPr preferRelativeResize="0"/>
          <p:nvPr/>
        </p:nvPicPr>
        <p:blipFill rotWithShape="1">
          <a:blip r:embed="rId8">
            <a:alphaModFix/>
          </a:blip>
          <a:srcRect/>
          <a:stretch/>
        </p:blipFill>
        <p:spPr>
          <a:xfrm>
            <a:off x="6489500" y="2005072"/>
            <a:ext cx="649725" cy="656741"/>
          </a:xfrm>
          <a:prstGeom prst="rect">
            <a:avLst/>
          </a:prstGeom>
          <a:noFill/>
          <a:ln>
            <a:noFill/>
          </a:ln>
        </p:spPr>
      </p:pic>
      <p:cxnSp>
        <p:nvCxnSpPr>
          <p:cNvPr id="324" name="Google Shape;324;g126585dc664_2_259"/>
          <p:cNvCxnSpPr/>
          <p:nvPr/>
        </p:nvCxnSpPr>
        <p:spPr>
          <a:xfrm>
            <a:off x="272600" y="26146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325" name="Google Shape;325;g126585dc664_2_259"/>
          <p:cNvCxnSpPr/>
          <p:nvPr/>
        </p:nvCxnSpPr>
        <p:spPr>
          <a:xfrm>
            <a:off x="326300" y="4418925"/>
            <a:ext cx="8397900" cy="0"/>
          </a:xfrm>
          <a:prstGeom prst="straightConnector1">
            <a:avLst/>
          </a:prstGeom>
          <a:noFill/>
          <a:ln w="28575" cap="flat" cmpd="sng">
            <a:solidFill>
              <a:srgbClr val="0097A7"/>
            </a:solidFill>
            <a:prstDash val="solid"/>
            <a:round/>
            <a:headEnd type="none" w="sm" len="sm"/>
            <a:tailEnd type="none" w="sm" len="sm"/>
          </a:ln>
        </p:spPr>
      </p:cxnSp>
      <p:sp>
        <p:nvSpPr>
          <p:cNvPr id="326" name="Google Shape;326;g126585dc664_2_259"/>
          <p:cNvSpPr txBox="1"/>
          <p:nvPr/>
        </p:nvSpPr>
        <p:spPr>
          <a:xfrm>
            <a:off x="294525" y="3798800"/>
            <a:ext cx="261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move</a:t>
            </a:r>
            <a:r>
              <a:rPr lang="en" sz="1200" b="0" i="0" u="none" strike="noStrike" cap="none">
                <a:solidFill>
                  <a:schemeClr val="dk1"/>
                </a:solidFill>
                <a:highlight>
                  <a:srgbClr val="FFFFFF"/>
                </a:highlight>
                <a:latin typeface="Arial"/>
                <a:ea typeface="Arial"/>
                <a:cs typeface="Arial"/>
                <a:sym typeface="Arial"/>
              </a:rPr>
              <a:t> block colored yellow, purple, or blue?</a:t>
            </a:r>
            <a:endParaRPr sz="1400" b="0" i="0" u="none" strike="noStrike" cap="none">
              <a:solidFill>
                <a:srgbClr val="000000"/>
              </a:solidFill>
              <a:latin typeface="Arial"/>
              <a:ea typeface="Arial"/>
              <a:cs typeface="Arial"/>
              <a:sym typeface="Arial"/>
            </a:endParaRPr>
          </a:p>
        </p:txBody>
      </p:sp>
      <p:sp>
        <p:nvSpPr>
          <p:cNvPr id="327" name="Google Shape;327;g126585dc664_2_259"/>
          <p:cNvSpPr txBox="1"/>
          <p:nvPr/>
        </p:nvSpPr>
        <p:spPr>
          <a:xfrm>
            <a:off x="3254400" y="3838300"/>
            <a:ext cx="11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yellow</a:t>
            </a:r>
            <a:endParaRPr sz="1400" b="0" i="0" u="none" strike="noStrike" cap="none">
              <a:solidFill>
                <a:srgbClr val="000000"/>
              </a:solidFill>
              <a:latin typeface="Arial"/>
              <a:ea typeface="Arial"/>
              <a:cs typeface="Arial"/>
              <a:sym typeface="Arial"/>
            </a:endParaRPr>
          </a:p>
        </p:txBody>
      </p:sp>
      <p:sp>
        <p:nvSpPr>
          <p:cNvPr id="328" name="Google Shape;328;g126585dc664_2_259"/>
          <p:cNvSpPr txBox="1"/>
          <p:nvPr/>
        </p:nvSpPr>
        <p:spPr>
          <a:xfrm>
            <a:off x="4761075" y="3843513"/>
            <a:ext cx="140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purple</a:t>
            </a:r>
            <a:endParaRPr sz="1400" b="0" i="0" u="none" strike="noStrike" cap="none">
              <a:solidFill>
                <a:srgbClr val="000000"/>
              </a:solidFill>
              <a:latin typeface="Arial"/>
              <a:ea typeface="Arial"/>
              <a:cs typeface="Arial"/>
              <a:sym typeface="Arial"/>
            </a:endParaRPr>
          </a:p>
        </p:txBody>
      </p:sp>
      <p:sp>
        <p:nvSpPr>
          <p:cNvPr id="329" name="Google Shape;329;g126585dc664_2_259"/>
          <p:cNvSpPr txBox="1"/>
          <p:nvPr/>
        </p:nvSpPr>
        <p:spPr>
          <a:xfrm>
            <a:off x="6611850" y="3855475"/>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blue</a:t>
            </a:r>
            <a:endParaRPr sz="1400" b="0" i="0" u="none" strike="noStrike" cap="none">
              <a:solidFill>
                <a:srgbClr val="000000"/>
              </a:solidFill>
              <a:latin typeface="Arial"/>
              <a:ea typeface="Arial"/>
              <a:cs typeface="Arial"/>
              <a:sym typeface="Arial"/>
            </a:endParaRPr>
          </a:p>
        </p:txBody>
      </p:sp>
      <p:sp>
        <p:nvSpPr>
          <p:cNvPr id="330" name="Google Shape;330;g126585dc664_2_259"/>
          <p:cNvSpPr/>
          <p:nvPr/>
        </p:nvSpPr>
        <p:spPr>
          <a:xfrm>
            <a:off x="1368850" y="7452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126585dc664_2_259"/>
          <p:cNvSpPr/>
          <p:nvPr/>
        </p:nvSpPr>
        <p:spPr>
          <a:xfrm>
            <a:off x="1508050" y="89875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1cba5e34e7_0_370"/>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37" name="Google Shape;337;g11cba5e34e7_0_370"/>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5</a:t>
            </a:r>
            <a:endParaRPr sz="3000"/>
          </a:p>
        </p:txBody>
      </p:sp>
      <p:pic>
        <p:nvPicPr>
          <p:cNvPr id="338" name="Google Shape;338;g11cba5e34e7_0_370"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39" name="Google Shape;339;g11cba5e34e7_0_370"/>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40" name="Google Shape;340;g11cba5e34e7_0_370"/>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i="0" u="sng" strike="noStrike" cap="none" dirty="0">
                <a:solidFill>
                  <a:srgbClr val="F16666"/>
                </a:solidFill>
                <a:latin typeface="Arial"/>
                <a:ea typeface="Arial"/>
                <a:cs typeface="Arial"/>
                <a:sym typeface="Arial"/>
              </a:rPr>
              <a:t>achutchison1@ua.edu</a:t>
            </a:r>
            <a:endParaRPr sz="800" b="0" i="0" u="none" strike="noStrike" cap="none" dirty="0">
              <a:solidFill>
                <a:srgbClr val="000000"/>
              </a:solidFill>
              <a:latin typeface="Arial"/>
              <a:ea typeface="Arial"/>
              <a:cs typeface="Arial"/>
              <a:sym typeface="Arial"/>
            </a:endParaRPr>
          </a:p>
        </p:txBody>
      </p:sp>
      <p:pic>
        <p:nvPicPr>
          <p:cNvPr id="341" name="Google Shape;341;g11cba5e34e7_0_370"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42" name="Google Shape;342;g11cba5e34e7_0_370"/>
          <p:cNvPicPr preferRelativeResize="0"/>
          <p:nvPr/>
        </p:nvPicPr>
        <p:blipFill rotWithShape="1">
          <a:blip r:embed="rId4">
            <a:alphaModFix/>
          </a:blip>
          <a:srcRect/>
          <a:stretch/>
        </p:blipFill>
        <p:spPr>
          <a:xfrm>
            <a:off x="6669400" y="3506823"/>
            <a:ext cx="1063128" cy="10802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11cba5e34e7_0_381"/>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latin typeface="Bebas Neue"/>
                <a:ea typeface="Bebas Neue"/>
                <a:cs typeface="Bebas Neue"/>
                <a:sym typeface="Bebas Neue"/>
              </a:rPr>
              <a:t>Optional Debugging Activity </a:t>
            </a:r>
            <a:endParaRPr>
              <a:latin typeface="Bebas Neue"/>
              <a:ea typeface="Bebas Neue"/>
              <a:cs typeface="Bebas Neue"/>
              <a:sym typeface="Bebas Neue"/>
            </a:endParaRPr>
          </a:p>
        </p:txBody>
      </p:sp>
      <p:sp>
        <p:nvSpPr>
          <p:cNvPr id="69" name="Google Shape;69;g11cba5e34e7_0_381"/>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1200">
                <a:solidFill>
                  <a:schemeClr val="dk1"/>
                </a:solidFill>
                <a:highlight>
                  <a:srgbClr val="FFFFFF"/>
                </a:highlight>
              </a:rPr>
              <a:t>ASSISTANCE NEEDED! CAN YOU DEBUG THESE CODING PROJECTS?</a:t>
            </a:r>
            <a:endParaRPr sz="1200">
              <a:solidFill>
                <a:schemeClr val="dk1"/>
              </a:solidFill>
              <a:highlight>
                <a:srgbClr val="FFFFFF"/>
              </a:highlight>
            </a:endParaRPr>
          </a:p>
          <a:p>
            <a:pPr marL="0" lvl="0" indent="0" algn="ctr" rtl="0">
              <a:lnSpc>
                <a:spcPct val="100000"/>
              </a:lnSpc>
              <a:spcBef>
                <a:spcPts val="0"/>
              </a:spcBef>
              <a:spcAft>
                <a:spcPts val="0"/>
              </a:spcAft>
              <a:buSzPts val="2800"/>
              <a:buNone/>
            </a:pPr>
            <a:r>
              <a:rPr lang="en" sz="1200">
                <a:solidFill>
                  <a:schemeClr val="dk1"/>
                </a:solidFill>
                <a:highlight>
                  <a:srgbClr val="FFFFFF"/>
                </a:highlight>
              </a:rPr>
              <a:t>In this activity, you will examine the problem and find a solution for each of the debugging challenges </a:t>
            </a:r>
            <a:endParaRPr sz="1200">
              <a:solidFill>
                <a:schemeClr val="dk1"/>
              </a:solidFill>
              <a:highlight>
                <a:srgbClr val="FFFFFF"/>
              </a:highlight>
            </a:endParaRPr>
          </a:p>
        </p:txBody>
      </p:sp>
      <p:pic>
        <p:nvPicPr>
          <p:cNvPr id="70" name="Google Shape;70;g11cba5e34e7_0_381"/>
          <p:cNvPicPr preferRelativeResize="0"/>
          <p:nvPr/>
        </p:nvPicPr>
        <p:blipFill rotWithShape="1">
          <a:blip r:embed="rId3">
            <a:alphaModFix/>
          </a:blip>
          <a:srcRect/>
          <a:stretch/>
        </p:blipFill>
        <p:spPr>
          <a:xfrm>
            <a:off x="7620125" y="3297474"/>
            <a:ext cx="1438775" cy="18460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11cba5e34e7_0_38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Tips</a:t>
            </a:r>
            <a:endParaRPr/>
          </a:p>
        </p:txBody>
      </p:sp>
      <p:sp>
        <p:nvSpPr>
          <p:cNvPr id="76" name="Google Shape;76;g11cba5e34e7_0_3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17182" algn="l" rtl="0">
              <a:lnSpc>
                <a:spcPct val="166670"/>
              </a:lnSpc>
              <a:spcBef>
                <a:spcPts val="900"/>
              </a:spcBef>
              <a:spcAft>
                <a:spcPts val="0"/>
              </a:spcAft>
              <a:buClr>
                <a:schemeClr val="accent2"/>
              </a:buClr>
              <a:buSzPct val="100000"/>
              <a:buChar char="●"/>
            </a:pPr>
            <a:r>
              <a:rPr lang="en">
                <a:solidFill>
                  <a:schemeClr val="accent2"/>
                </a:solidFill>
                <a:highlight>
                  <a:srgbClr val="FFFFFF"/>
                </a:highlight>
              </a:rPr>
              <a:t>There are often multiple solutions to a problem.</a:t>
            </a:r>
            <a:endParaRPr>
              <a:solidFill>
                <a:schemeClr val="accent2"/>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Make a list of possible bugs in the program.</a:t>
            </a:r>
            <a:endParaRPr>
              <a:solidFill>
                <a:schemeClr val="accent2"/>
              </a:solidFill>
              <a:highlight>
                <a:srgbClr val="FFFFFF"/>
              </a:highlight>
            </a:endParaRPr>
          </a:p>
          <a:p>
            <a:pPr marL="457200" lvl="0" indent="-300037" algn="l" rtl="0">
              <a:lnSpc>
                <a:spcPct val="166670"/>
              </a:lnSpc>
              <a:spcBef>
                <a:spcPts val="0"/>
              </a:spcBef>
              <a:spcAft>
                <a:spcPts val="0"/>
              </a:spcAft>
              <a:buClr>
                <a:schemeClr val="accent2"/>
              </a:buClr>
              <a:buSzPts val="2790"/>
              <a:buChar char="●"/>
            </a:pPr>
            <a:r>
              <a:rPr lang="en">
                <a:solidFill>
                  <a:schemeClr val="accent2"/>
                </a:solidFill>
                <a:highlight>
                  <a:srgbClr val="FFFFFF"/>
                </a:highlight>
              </a:rPr>
              <a:t>Break the program into smaller, manageable pieces.</a:t>
            </a:r>
            <a:endParaRPr sz="900">
              <a:solidFill>
                <a:schemeClr val="dk1"/>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Test the program out first to identify the problem.</a:t>
            </a:r>
            <a:endParaRPr>
              <a:solidFill>
                <a:schemeClr val="accent2"/>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Keep track of your work! This can be a useful reminder of what you have already tried and point you toward what to try next.</a:t>
            </a:r>
            <a:endParaRPr>
              <a:solidFill>
                <a:schemeClr val="accent2"/>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Share and compare your problem finding and problem solving approaches with a neighbor until you find something that works for you!</a:t>
            </a:r>
            <a:endParaRPr>
              <a:solidFill>
                <a:schemeClr val="accent2"/>
              </a:solidFill>
              <a:highlight>
                <a:srgbClr val="FFFFFF"/>
              </a:highlight>
            </a:endParaRPr>
          </a:p>
          <a:p>
            <a:pPr marL="0" lvl="0" indent="0" algn="l" rtl="0">
              <a:lnSpc>
                <a:spcPct val="115000"/>
              </a:lnSpc>
              <a:spcBef>
                <a:spcPts val="0"/>
              </a:spcBef>
              <a:spcAft>
                <a:spcPts val="1200"/>
              </a:spcAft>
              <a:buSzPct val="108107"/>
              <a:buNone/>
            </a:pPr>
            <a:endParaRPr/>
          </a:p>
        </p:txBody>
      </p:sp>
      <p:pic>
        <p:nvPicPr>
          <p:cNvPr id="77" name="Google Shape;77;g11cba5e34e7_0_387"/>
          <p:cNvPicPr preferRelativeResize="0"/>
          <p:nvPr/>
        </p:nvPicPr>
        <p:blipFill rotWithShape="1">
          <a:blip r:embed="rId3">
            <a:alphaModFix/>
          </a:blip>
          <a:srcRect/>
          <a:stretch/>
        </p:blipFill>
        <p:spPr>
          <a:xfrm>
            <a:off x="7665050" y="158799"/>
            <a:ext cx="1438775" cy="18460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https://</a:t>
            </a:r>
            <a:r>
              <a:rPr lang="en-US"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bit.ly/3RcpLyo</a:t>
            </a:r>
            <a:endParaRPr lang="en-US" sz="2000" dirty="0">
              <a:solidFill>
                <a:schemeClr val="dk1"/>
              </a:solidFill>
              <a:highlight>
                <a:srgbClr val="FFFFFF"/>
              </a:highlight>
              <a:latin typeface="Oswald"/>
            </a:endParaRPr>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dirty="0"/>
          </a:p>
        </p:txBody>
      </p:sp>
      <p:pic>
        <p:nvPicPr>
          <p:cNvPr id="71" name="Google Shape;71;p15"/>
          <p:cNvPicPr preferRelativeResize="0"/>
          <p:nvPr/>
        </p:nvPicPr>
        <p:blipFill>
          <a:blip r:embed="rId5">
            <a:alphaModFix/>
          </a:blip>
          <a:stretch>
            <a:fillRect/>
          </a:stretch>
        </p:blipFill>
        <p:spPr>
          <a:xfrm>
            <a:off x="7252138" y="3142593"/>
            <a:ext cx="1390675" cy="1376722"/>
          </a:xfrm>
          <a:prstGeom prst="rect">
            <a:avLst/>
          </a:prstGeom>
          <a:noFill/>
          <a:ln>
            <a:noFill/>
          </a:ln>
        </p:spPr>
      </p:pic>
      <p:sp>
        <p:nvSpPr>
          <p:cNvPr id="72" name="Google Shape;72;p15"/>
          <p:cNvSpPr txBox="1"/>
          <p:nvPr/>
        </p:nvSpPr>
        <p:spPr>
          <a:xfrm>
            <a:off x="397064" y="3276854"/>
            <a:ext cx="4601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dk1"/>
                </a:solidFill>
                <a:highlight>
                  <a:srgbClr val="FFFFFF"/>
                </a:highlight>
              </a:rPr>
              <a:t>Challenge: </a:t>
            </a:r>
            <a:r>
              <a:rPr lang="en" sz="1200" dirty="0">
                <a:solidFill>
                  <a:schemeClr val="dk1"/>
                </a:solidFill>
                <a:highlight>
                  <a:srgbClr val="FFFFFF"/>
                </a:highlight>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dirty="0"/>
          </a:p>
        </p:txBody>
      </p:sp>
      <p:pic>
        <p:nvPicPr>
          <p:cNvPr id="3" name="Picture 2">
            <a:extLst>
              <a:ext uri="{FF2B5EF4-FFF2-40B4-BE49-F238E27FC236}">
                <a16:creationId xmlns:a16="http://schemas.microsoft.com/office/drawing/2014/main" id="{F8B7C8B1-31B6-00ED-C8C4-7D619B51A94D}"/>
              </a:ext>
            </a:extLst>
          </p:cNvPr>
          <p:cNvPicPr>
            <a:picLocks noChangeAspect="1"/>
          </p:cNvPicPr>
          <p:nvPr/>
        </p:nvPicPr>
        <p:blipFill>
          <a:blip r:embed="rId6"/>
          <a:stretch>
            <a:fillRect/>
          </a:stretch>
        </p:blipFill>
        <p:spPr>
          <a:xfrm>
            <a:off x="4202072" y="1928165"/>
            <a:ext cx="1018025" cy="353630"/>
          </a:xfrm>
          <a:prstGeom prst="rect">
            <a:avLst/>
          </a:prstGeom>
        </p:spPr>
      </p:pic>
      <p:pic>
        <p:nvPicPr>
          <p:cNvPr id="5" name="Picture 4">
            <a:extLst>
              <a:ext uri="{FF2B5EF4-FFF2-40B4-BE49-F238E27FC236}">
                <a16:creationId xmlns:a16="http://schemas.microsoft.com/office/drawing/2014/main" id="{855932B5-4AF2-190D-1534-5562F132E0EA}"/>
              </a:ext>
            </a:extLst>
          </p:cNvPr>
          <p:cNvPicPr>
            <a:picLocks noChangeAspect="1"/>
          </p:cNvPicPr>
          <p:nvPr/>
        </p:nvPicPr>
        <p:blipFill>
          <a:blip r:embed="rId7"/>
          <a:stretch>
            <a:fillRect/>
          </a:stretch>
        </p:blipFill>
        <p:spPr>
          <a:xfrm>
            <a:off x="6044068" y="2353217"/>
            <a:ext cx="1018583" cy="156275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4650525" y="1995650"/>
            <a:ext cx="3631125" cy="1969425"/>
          </a:xfrm>
          <a:prstGeom prst="rect">
            <a:avLst/>
          </a:prstGeom>
          <a:noFill/>
          <a:ln>
            <a:noFill/>
          </a:ln>
        </p:spPr>
      </p:pic>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 Answer Key</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https://bit.ly/3Lm6Ey7</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80" name="Google Shape;80;p16"/>
          <p:cNvPicPr preferRelativeResize="0"/>
          <p:nvPr/>
        </p:nvPicPr>
        <p:blipFill>
          <a:blip r:embed="rId5">
            <a:alphaModFix/>
          </a:blip>
          <a:stretch>
            <a:fillRect/>
          </a:stretch>
        </p:blipFill>
        <p:spPr>
          <a:xfrm>
            <a:off x="423553" y="1579475"/>
            <a:ext cx="4079075" cy="3325750"/>
          </a:xfrm>
          <a:prstGeom prst="rect">
            <a:avLst/>
          </a:prstGeom>
          <a:noFill/>
          <a:ln>
            <a:noFill/>
          </a:ln>
        </p:spPr>
      </p:pic>
      <p:sp>
        <p:nvSpPr>
          <p:cNvPr id="81" name="Google Shape;81;p16"/>
          <p:cNvSpPr/>
          <p:nvPr/>
        </p:nvSpPr>
        <p:spPr>
          <a:xfrm>
            <a:off x="4864150" y="2848983"/>
            <a:ext cx="1577700" cy="402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rot="5628072">
            <a:off x="5254877" y="2325285"/>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p:nvPr/>
        </p:nvSpPr>
        <p:spPr>
          <a:xfrm>
            <a:off x="4655375" y="1590950"/>
            <a:ext cx="271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US"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https://bit.ly/460mk1Y</a:t>
            </a:r>
            <a:endParaRPr lang="en-US" sz="2000" dirty="0">
              <a:solidFill>
                <a:schemeClr val="dk1"/>
              </a:solidFill>
              <a:highlight>
                <a:srgbClr val="FFFFFF"/>
              </a:highlight>
              <a:latin typeface="Oswald"/>
            </a:endParaRPr>
          </a:p>
          <a:p>
            <a:pPr marL="0" lvl="0" indent="0" algn="l" rtl="0">
              <a:spcBef>
                <a:spcPts val="0"/>
              </a:spcBef>
              <a:spcAft>
                <a:spcPts val="0"/>
              </a:spcAft>
              <a:buNone/>
            </a:pPr>
            <a:endParaRPr lang="en-US" sz="900" dirty="0"/>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sz="2000" dirty="0"/>
          </a:p>
        </p:txBody>
      </p:sp>
      <p:pic>
        <p:nvPicPr>
          <p:cNvPr id="91" name="Google Shape;91;p17"/>
          <p:cNvPicPr preferRelativeResize="0"/>
          <p:nvPr/>
        </p:nvPicPr>
        <p:blipFill>
          <a:blip r:embed="rId5">
            <a:alphaModFix/>
          </a:blip>
          <a:stretch>
            <a:fillRect/>
          </a:stretch>
        </p:blipFill>
        <p:spPr>
          <a:xfrm>
            <a:off x="6466788" y="2375555"/>
            <a:ext cx="1578414" cy="1860633"/>
          </a:xfrm>
          <a:prstGeom prst="rect">
            <a:avLst/>
          </a:prstGeom>
          <a:noFill/>
          <a:ln>
            <a:noFill/>
          </a:ln>
        </p:spPr>
      </p:pic>
      <p:sp>
        <p:nvSpPr>
          <p:cNvPr id="92" name="Google Shape;92;p17"/>
          <p:cNvSpPr txBox="1"/>
          <p:nvPr/>
        </p:nvSpPr>
        <p:spPr>
          <a:xfrm>
            <a:off x="311700" y="3252275"/>
            <a:ext cx="4017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In this project, when the green flag is clicked, Coco firstly should say ‘’Woof! Woof!" in a speech bubble and next as a sound. But the sound happens before the speech bubble- and Coco only makes one ‘Woof!’ sound! How can we debug this?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4173950" y="1943525"/>
            <a:ext cx="4387349" cy="2814250"/>
          </a:xfrm>
          <a:prstGeom prst="rect">
            <a:avLst/>
          </a:prstGeom>
          <a:noFill/>
          <a:ln>
            <a:noFill/>
          </a:ln>
        </p:spPr>
      </p:pic>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 Answer Key</a:t>
            </a: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https://bit.ly/3RriBGq</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100" name="Google Shape;100;p18"/>
          <p:cNvPicPr preferRelativeResize="0"/>
          <p:nvPr/>
        </p:nvPicPr>
        <p:blipFill>
          <a:blip r:embed="rId5">
            <a:alphaModFix/>
          </a:blip>
          <a:stretch>
            <a:fillRect/>
          </a:stretch>
        </p:blipFill>
        <p:spPr>
          <a:xfrm>
            <a:off x="344749" y="1984575"/>
            <a:ext cx="3582726" cy="2955025"/>
          </a:xfrm>
          <a:prstGeom prst="rect">
            <a:avLst/>
          </a:prstGeom>
          <a:noFill/>
          <a:ln>
            <a:noFill/>
          </a:ln>
        </p:spPr>
      </p:pic>
      <p:sp>
        <p:nvSpPr>
          <p:cNvPr id="101" name="Google Shape;101;p18"/>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Possible Solution: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a:t>
            </a: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chemeClr val="dk1"/>
                </a:solidFill>
                <a:highlight>
                  <a:srgbClr val="FFFFFF"/>
                </a:highlight>
                <a:latin typeface="Oswald"/>
                <a:ea typeface="Oswald"/>
                <a:cs typeface="Oswald"/>
                <a:sym typeface="Oswald"/>
              </a:rPr>
              <a:t>To debug, download the .sb3 file from the following </a:t>
            </a:r>
            <a:r>
              <a:rPr lang="en" sz="1800" dirty="0">
                <a:solidFill>
                  <a:schemeClr val="dk1"/>
                </a:solidFill>
                <a:highlight>
                  <a:srgbClr val="FFFFFF"/>
                </a:highlight>
                <a:latin typeface="Oswald"/>
                <a:ea typeface="Oswald"/>
                <a:cs typeface="Oswald"/>
                <a:sym typeface="Oswald"/>
                <a:hlinkClick r:id="rId3"/>
              </a:rPr>
              <a:t>link</a:t>
            </a:r>
            <a:r>
              <a:rPr lang="en" sz="1100" dirty="0">
                <a:solidFill>
                  <a:schemeClr val="dk1"/>
                </a:solidFill>
              </a:rPr>
              <a:t>: </a:t>
            </a:r>
            <a:r>
              <a:rPr lang="en-US" dirty="0">
                <a:hlinkClick r:id="rId3"/>
              </a:rPr>
              <a:t>https://bit.ly/3RfWliX</a:t>
            </a:r>
            <a:r>
              <a:rPr lang="en-US" dirty="0"/>
              <a:t> </a:t>
            </a:r>
          </a:p>
          <a:p>
            <a:pPr marL="0" lvl="0" indent="0" algn="l" rtl="0">
              <a:spcBef>
                <a:spcPts val="0"/>
              </a:spcBef>
              <a:spcAft>
                <a:spcPts val="0"/>
              </a:spcAft>
              <a:buNone/>
            </a:pPr>
            <a:r>
              <a:rPr lang="en-US" sz="1800" dirty="0">
                <a:solidFill>
                  <a:schemeClr val="dk1"/>
                </a:solidFill>
                <a:highlight>
                  <a:srgbClr val="FFFFFF"/>
                </a:highlight>
                <a:latin typeface="Oswald"/>
                <a:ea typeface="Oswald"/>
                <a:cs typeface="Oswald"/>
                <a:sym typeface="Oswald"/>
              </a:rPr>
              <a:t>Next, go to the following CS First Scratch </a:t>
            </a:r>
            <a:r>
              <a:rPr lang="en-US" sz="1800" dirty="0">
                <a:solidFill>
                  <a:schemeClr val="dk1"/>
                </a:solidFill>
                <a:highlight>
                  <a:srgbClr val="FFFFFF"/>
                </a:highlight>
                <a:latin typeface="Oswald"/>
                <a:ea typeface="Oswald"/>
                <a:cs typeface="Oswald"/>
                <a:sym typeface="Oswald"/>
                <a:hlinkClick r:id="rId4"/>
              </a:rPr>
              <a:t>Link</a:t>
            </a:r>
            <a:r>
              <a:rPr lang="en-US" sz="1800" dirty="0">
                <a:solidFill>
                  <a:schemeClr val="dk1"/>
                </a:solidFill>
                <a:highlight>
                  <a:srgbClr val="FFFFFF"/>
                </a:highlight>
                <a:latin typeface="Oswald"/>
                <a:ea typeface="Oswald"/>
                <a:cs typeface="Oswald"/>
                <a:sym typeface="Oswald"/>
              </a:rPr>
              <a:t>: </a:t>
            </a:r>
            <a:r>
              <a:rPr lang="en-US" sz="1800" dirty="0">
                <a:solidFill>
                  <a:schemeClr val="dk1"/>
                </a:solidFill>
                <a:highlight>
                  <a:srgbClr val="FFFFFF"/>
                </a:highlight>
                <a:latin typeface="Oswald"/>
                <a:ea typeface="Oswald"/>
                <a:cs typeface="Oswald"/>
                <a:sym typeface="Oswald"/>
                <a:hlinkClick r:id="rId4"/>
              </a:rPr>
              <a:t>https://bit.ly/3PexYzB</a:t>
            </a:r>
            <a:endParaRPr lang="en-US" sz="18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1800" dirty="0">
                <a:solidFill>
                  <a:schemeClr val="dk1"/>
                </a:solidFill>
                <a:highlight>
                  <a:srgbClr val="FFFFFF"/>
                </a:highlight>
                <a:latin typeface="Oswald"/>
                <a:sym typeface="Oswald"/>
              </a:rPr>
              <a:t>Now you can start debugging!!! Have fun!!!</a:t>
            </a:r>
            <a:endParaRPr lang="en-US" dirty="0"/>
          </a:p>
          <a:p>
            <a:pPr marL="0" lvl="0" indent="0" algn="l" rtl="0">
              <a:spcBef>
                <a:spcPts val="0"/>
              </a:spcBef>
              <a:spcAft>
                <a:spcPts val="0"/>
              </a:spcAft>
              <a:buClr>
                <a:schemeClr val="dk1"/>
              </a:buClr>
              <a:buSzPts val="1100"/>
              <a:buFont typeface="Arial"/>
              <a:buNone/>
            </a:pPr>
            <a:endParaRPr dirty="0"/>
          </a:p>
        </p:txBody>
      </p:sp>
      <p:pic>
        <p:nvPicPr>
          <p:cNvPr id="109" name="Google Shape;109;p19"/>
          <p:cNvPicPr preferRelativeResize="0"/>
          <p:nvPr/>
        </p:nvPicPr>
        <p:blipFill>
          <a:blip r:embed="rId5">
            <a:alphaModFix/>
          </a:blip>
          <a:stretch>
            <a:fillRect/>
          </a:stretch>
        </p:blipFill>
        <p:spPr>
          <a:xfrm>
            <a:off x="6052008" y="2290713"/>
            <a:ext cx="1993194" cy="1945475"/>
          </a:xfrm>
          <a:prstGeom prst="rect">
            <a:avLst/>
          </a:prstGeom>
          <a:noFill/>
          <a:ln>
            <a:noFill/>
          </a:ln>
        </p:spPr>
      </p:pic>
      <p:sp>
        <p:nvSpPr>
          <p:cNvPr id="110" name="Google Shape;110;p19"/>
          <p:cNvSpPr txBox="1"/>
          <p:nvPr/>
        </p:nvSpPr>
        <p:spPr>
          <a:xfrm>
            <a:off x="378914" y="3189488"/>
            <a:ext cx="401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When the green flag is clicked, both Coco and Pascal should respond to Pearl and say "Hi, Pearl!". But only Pascal responds and says "Hi, Pearl!". How do we fix the program?</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 Answer Key</a:t>
            </a:r>
            <a:endParaRPr/>
          </a:p>
        </p:txBody>
      </p:sp>
      <p:sp>
        <p:nvSpPr>
          <p:cNvPr id="116" name="Google Shape;11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3"/>
              </a:rPr>
              <a:t>https://bit.ly/3RmSlNw</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sp>
        <p:nvSpPr>
          <p:cNvPr id="117" name="Google Shape;117;p20"/>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Possible Solution:</a:t>
            </a:r>
            <a:endParaRPr/>
          </a:p>
        </p:txBody>
      </p:sp>
      <p:pic>
        <p:nvPicPr>
          <p:cNvPr id="118" name="Google Shape;118;p20"/>
          <p:cNvPicPr preferRelativeResize="0"/>
          <p:nvPr/>
        </p:nvPicPr>
        <p:blipFill>
          <a:blip r:embed="rId4">
            <a:alphaModFix/>
          </a:blip>
          <a:stretch>
            <a:fillRect/>
          </a:stretch>
        </p:blipFill>
        <p:spPr>
          <a:xfrm>
            <a:off x="399099" y="2061025"/>
            <a:ext cx="3722926" cy="3029425"/>
          </a:xfrm>
          <a:prstGeom prst="rect">
            <a:avLst/>
          </a:prstGeom>
          <a:noFill/>
          <a:ln>
            <a:noFill/>
          </a:ln>
        </p:spPr>
      </p:pic>
      <p:pic>
        <p:nvPicPr>
          <p:cNvPr id="119" name="Google Shape;119;p20"/>
          <p:cNvPicPr preferRelativeResize="0"/>
          <p:nvPr/>
        </p:nvPicPr>
        <p:blipFill>
          <a:blip r:embed="rId5">
            <a:alphaModFix/>
          </a:blip>
          <a:stretch>
            <a:fillRect/>
          </a:stretch>
        </p:blipFill>
        <p:spPr>
          <a:xfrm>
            <a:off x="4322625" y="2174000"/>
            <a:ext cx="3984725" cy="2803475"/>
          </a:xfrm>
          <a:prstGeom prst="rect">
            <a:avLst/>
          </a:prstGeom>
          <a:noFill/>
          <a:ln>
            <a:noFill/>
          </a:ln>
        </p:spPr>
      </p:pic>
      <p:sp>
        <p:nvSpPr>
          <p:cNvPr id="120" name="Google Shape;120;p20"/>
          <p:cNvSpPr/>
          <p:nvPr/>
        </p:nvSpPr>
        <p:spPr>
          <a:xfrm>
            <a:off x="4427550" y="2582476"/>
            <a:ext cx="2279700" cy="8073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rot="5627948">
            <a:off x="5941867" y="1749311"/>
            <a:ext cx="842151" cy="779310"/>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2af82f979c_0_18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Scratch Introductions</a:t>
            </a:r>
            <a:endParaRPr>
              <a:highlight>
                <a:srgbClr val="FFFF00"/>
              </a:highlight>
            </a:endParaRPr>
          </a:p>
        </p:txBody>
      </p:sp>
      <p:sp>
        <p:nvSpPr>
          <p:cNvPr id="119" name="Google Shape;119;g12af82f979c_0_181"/>
          <p:cNvSpPr txBox="1">
            <a:spLocks noGrp="1"/>
          </p:cNvSpPr>
          <p:nvPr>
            <p:ph type="body" idx="1"/>
          </p:nvPr>
        </p:nvSpPr>
        <p:spPr>
          <a:xfrm>
            <a:off x="311700" y="706550"/>
            <a:ext cx="8520600" cy="37860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2000" dirty="0"/>
              <a:t>Navigate to Scratch at </a:t>
            </a:r>
            <a:r>
              <a:rPr lang="en" sz="2000" dirty="0">
                <a:highlight>
                  <a:schemeClr val="accent6"/>
                </a:highlight>
              </a:rPr>
              <a:t>scratch.mit.edu or CS First</a:t>
            </a:r>
            <a:endParaRPr sz="2000" dirty="0">
              <a:highlight>
                <a:schemeClr val="accent6"/>
              </a:highlight>
            </a:endParaRPr>
          </a:p>
          <a:p>
            <a:pPr marL="457200" lvl="0" indent="-355600" algn="l" rtl="0">
              <a:lnSpc>
                <a:spcPct val="115000"/>
              </a:lnSpc>
              <a:spcBef>
                <a:spcPts val="0"/>
              </a:spcBef>
              <a:spcAft>
                <a:spcPts val="0"/>
              </a:spcAft>
              <a:buSzPts val="2000"/>
              <a:buChar char="❏"/>
            </a:pPr>
            <a:r>
              <a:rPr lang="en" sz="2000" dirty="0"/>
              <a:t>Code a short animation introducing yourself </a:t>
            </a:r>
            <a:endParaRPr sz="2000" dirty="0"/>
          </a:p>
          <a:p>
            <a:pPr marL="457200" lvl="0" indent="-355600" algn="l" rtl="0">
              <a:lnSpc>
                <a:spcPct val="115000"/>
              </a:lnSpc>
              <a:spcBef>
                <a:spcPts val="0"/>
              </a:spcBef>
              <a:spcAft>
                <a:spcPts val="0"/>
              </a:spcAft>
              <a:buSzPts val="2000"/>
              <a:buChar char="❏"/>
            </a:pPr>
            <a:r>
              <a:rPr lang="en" sz="2000" dirty="0"/>
              <a:t>Please include (at minimum): </a:t>
            </a:r>
            <a:endParaRPr sz="2000" dirty="0"/>
          </a:p>
          <a:p>
            <a:pPr marL="914400" lvl="1" indent="-355600" algn="l" rtl="0">
              <a:lnSpc>
                <a:spcPct val="115000"/>
              </a:lnSpc>
              <a:spcBef>
                <a:spcPts val="0"/>
              </a:spcBef>
              <a:spcAft>
                <a:spcPts val="0"/>
              </a:spcAft>
              <a:buSzPts val="2000"/>
              <a:buChar char="○"/>
            </a:pPr>
            <a:r>
              <a:rPr lang="en" sz="2000" dirty="0"/>
              <a:t> a </a:t>
            </a:r>
            <a:r>
              <a:rPr lang="en" sz="2000" b="1" dirty="0"/>
              <a:t>sprite</a:t>
            </a:r>
            <a:r>
              <a:rPr lang="en" sz="2000" dirty="0"/>
              <a:t> to represent yourself, </a:t>
            </a:r>
            <a:endParaRPr sz="2000" dirty="0"/>
          </a:p>
          <a:p>
            <a:pPr marL="914400" lvl="1" indent="-355600" algn="l" rtl="0">
              <a:lnSpc>
                <a:spcPct val="115000"/>
              </a:lnSpc>
              <a:spcBef>
                <a:spcPts val="0"/>
              </a:spcBef>
              <a:spcAft>
                <a:spcPts val="0"/>
              </a:spcAft>
              <a:buSzPts val="2000"/>
              <a:buChar char="○"/>
            </a:pPr>
            <a:r>
              <a:rPr lang="en" sz="2000" dirty="0"/>
              <a:t>a fitting </a:t>
            </a:r>
            <a:r>
              <a:rPr lang="en" sz="2000" b="1" dirty="0"/>
              <a:t>backdrop,</a:t>
            </a:r>
            <a:r>
              <a:rPr lang="en" sz="2000" dirty="0"/>
              <a:t> </a:t>
            </a:r>
            <a:endParaRPr sz="2000" dirty="0"/>
          </a:p>
          <a:p>
            <a:pPr marL="914400" lvl="1" indent="-355600" algn="l" rtl="0">
              <a:lnSpc>
                <a:spcPct val="115000"/>
              </a:lnSpc>
              <a:spcBef>
                <a:spcPts val="0"/>
              </a:spcBef>
              <a:spcAft>
                <a:spcPts val="0"/>
              </a:spcAft>
              <a:buSzPts val="2000"/>
              <a:buChar char="○"/>
            </a:pPr>
            <a:r>
              <a:rPr lang="en" sz="2000" dirty="0"/>
              <a:t>An explanation of your </a:t>
            </a:r>
            <a:r>
              <a:rPr lang="en" sz="2000" b="1" dirty="0"/>
              <a:t>name, age, and hobbies. </a:t>
            </a:r>
            <a:endParaRPr sz="2000" b="1" dirty="0"/>
          </a:p>
          <a:p>
            <a:pPr marL="457200" lvl="0" indent="-330200" algn="l" rtl="0">
              <a:lnSpc>
                <a:spcPct val="115000"/>
              </a:lnSpc>
              <a:spcBef>
                <a:spcPts val="0"/>
              </a:spcBef>
              <a:spcAft>
                <a:spcPts val="0"/>
              </a:spcAft>
              <a:buSzPts val="1600"/>
              <a:buChar char="❏"/>
            </a:pPr>
            <a:r>
              <a:rPr lang="en" sz="2000" dirty="0"/>
              <a:t>Get creative with the Scratch blocks and play around with new ones to see what they do!</a:t>
            </a:r>
            <a:r>
              <a:rPr lang="en" sz="1600" dirty="0"/>
              <a:t> </a:t>
            </a:r>
            <a:endParaRPr sz="1600" dirty="0"/>
          </a:p>
          <a:p>
            <a:pPr marL="457200" lvl="0" indent="-355600" algn="l" rtl="0">
              <a:lnSpc>
                <a:spcPct val="115000"/>
              </a:lnSpc>
              <a:spcBef>
                <a:spcPts val="0"/>
              </a:spcBef>
              <a:spcAft>
                <a:spcPts val="0"/>
              </a:spcAft>
              <a:buSzPts val="2000"/>
              <a:buChar char="❏"/>
            </a:pPr>
            <a:r>
              <a:rPr lang="en" sz="2000" dirty="0"/>
              <a:t>When you’re done, share your scratch project with a partner who has also finished and to our class Scratch studio. </a:t>
            </a:r>
            <a:endParaRPr sz="2000" dirty="0"/>
          </a:p>
          <a:p>
            <a:pPr marL="0" lvl="0" indent="0" algn="l" rtl="0">
              <a:lnSpc>
                <a:spcPct val="115000"/>
              </a:lnSpc>
              <a:spcBef>
                <a:spcPts val="1200"/>
              </a:spcBef>
              <a:spcAft>
                <a:spcPts val="1200"/>
              </a:spcAft>
              <a:buSzPts val="1800"/>
              <a:buNone/>
            </a:pPr>
            <a:endParaRPr sz="1600" dirty="0"/>
          </a:p>
        </p:txBody>
      </p:sp>
      <p:sp>
        <p:nvSpPr>
          <p:cNvPr id="120" name="Google Shape;120;g12af82f979c_0_181"/>
          <p:cNvSpPr txBox="1"/>
          <p:nvPr/>
        </p:nvSpPr>
        <p:spPr>
          <a:xfrm>
            <a:off x="0" y="4278107"/>
            <a:ext cx="8968200"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 sz="4000" b="0" i="0" u="none" strike="noStrike" cap="none" dirty="0">
                <a:solidFill>
                  <a:schemeClr val="accent5"/>
                </a:solidFill>
                <a:latin typeface="Bebas Neue"/>
                <a:ea typeface="Bebas Neue"/>
                <a:cs typeface="Bebas Neue"/>
                <a:sym typeface="Bebas Neue"/>
              </a:rPr>
              <a:t>Pause and work (10-15 minutes)</a:t>
            </a:r>
            <a:endParaRPr sz="4000" b="0" i="0" u="none" strike="noStrike" cap="none" dirty="0">
              <a:solidFill>
                <a:schemeClr val="accent5"/>
              </a:solidFill>
              <a:latin typeface="Bebas Neue"/>
              <a:ea typeface="Bebas Neue"/>
              <a:cs typeface="Bebas Neue"/>
              <a:sym typeface="Bebas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1cba5e34e7_0_49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Finished!</a:t>
            </a:r>
            <a:endParaRPr/>
          </a:p>
        </p:txBody>
      </p:sp>
      <p:sp>
        <p:nvSpPr>
          <p:cNvPr id="480" name="Google Shape;480;g11cba5e34e7_0_498"/>
          <p:cNvSpPr txBox="1"/>
          <p:nvPr/>
        </p:nvSpPr>
        <p:spPr>
          <a:xfrm>
            <a:off x="244075" y="1364950"/>
            <a:ext cx="8208000" cy="2662800"/>
          </a:xfrm>
          <a:prstGeom prst="rect">
            <a:avLst/>
          </a:prstGeom>
          <a:noFill/>
          <a:ln>
            <a:noFill/>
          </a:ln>
        </p:spPr>
        <p:txBody>
          <a:bodyPr spcFirstLastPara="1" wrap="square" lIns="91425" tIns="91425" rIns="91425" bIns="91425" anchor="t" anchorCtr="0">
            <a:spAutoFit/>
          </a:bodyPr>
          <a:lstStyle/>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Discuss your testing and debugging practices with a partner. Make note of the similarities and differences in your strategies. </a:t>
            </a:r>
            <a:endParaRPr sz="2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Add code commentary by right clicking on blocks in your scripts. This can help others understand different parts of your program! </a:t>
            </a:r>
            <a:endParaRPr sz="2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Help a neighbor!</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11cba5e34e7_0_50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Acknowledgments:</a:t>
            </a:r>
            <a:endParaRPr/>
          </a:p>
        </p:txBody>
      </p:sp>
      <p:sp>
        <p:nvSpPr>
          <p:cNvPr id="486" name="Google Shape;486;g11cba5e34e7_0_5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Activities were adapted from ScratchEdTeam and Impact Conectar!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2af82f979c_0_23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Sharing your </a:t>
            </a:r>
            <a:r>
              <a:rPr lang="en" u="sng" dirty="0">
                <a:solidFill>
                  <a:schemeClr val="hlink"/>
                </a:solidFill>
                <a:hlinkClick r:id="rId3"/>
              </a:rPr>
              <a:t>Scratch creation to Your Teacher’s studio</a:t>
            </a:r>
            <a:endParaRPr dirty="0"/>
          </a:p>
        </p:txBody>
      </p:sp>
      <p:sp>
        <p:nvSpPr>
          <p:cNvPr id="126" name="Google Shape;126;g12af82f979c_0_234"/>
          <p:cNvSpPr txBox="1">
            <a:spLocks noGrp="1"/>
          </p:cNvSpPr>
          <p:nvPr>
            <p:ph type="body" idx="1"/>
          </p:nvPr>
        </p:nvSpPr>
        <p:spPr>
          <a:xfrm>
            <a:off x="311700" y="1152475"/>
            <a:ext cx="5356200" cy="3748800"/>
          </a:xfrm>
          <a:prstGeom prst="rect">
            <a:avLst/>
          </a:prstGeom>
          <a:noFill/>
          <a:ln>
            <a:noFill/>
          </a:ln>
        </p:spPr>
        <p:txBody>
          <a:bodyPr spcFirstLastPara="1" wrap="square" lIns="91425" tIns="91425" rIns="91425" bIns="91425" anchor="t" anchorCtr="0">
            <a:normAutofit fontScale="92500" lnSpcReduction="10000"/>
          </a:bodyPr>
          <a:lstStyle/>
          <a:p>
            <a:pPr marL="457200" lvl="0" indent="-331607" algn="l" rtl="0">
              <a:lnSpc>
                <a:spcPct val="200000"/>
              </a:lnSpc>
              <a:spcBef>
                <a:spcPts val="0"/>
              </a:spcBef>
              <a:spcAft>
                <a:spcPts val="0"/>
              </a:spcAft>
              <a:buSzPct val="116900"/>
              <a:buAutoNum type="arabicPeriod"/>
            </a:pPr>
            <a:r>
              <a:rPr lang="en" sz="1500"/>
              <a:t>Click “Share” when you are done with your project.</a:t>
            </a:r>
            <a:endParaRPr sz="1500"/>
          </a:p>
          <a:p>
            <a:pPr marL="457200" lvl="0" indent="0" algn="l" rtl="0">
              <a:lnSpc>
                <a:spcPct val="200000"/>
              </a:lnSpc>
              <a:spcBef>
                <a:spcPts val="0"/>
              </a:spcBef>
              <a:spcAft>
                <a:spcPts val="0"/>
              </a:spcAft>
              <a:buSzPct val="140252"/>
              <a:buNone/>
            </a:pPr>
            <a:endParaRPr sz="1500"/>
          </a:p>
          <a:p>
            <a:pPr marL="0" lvl="0" indent="0" algn="l" rtl="0">
              <a:lnSpc>
                <a:spcPct val="100000"/>
              </a:lnSpc>
              <a:spcBef>
                <a:spcPts val="0"/>
              </a:spcBef>
              <a:spcAft>
                <a:spcPts val="0"/>
              </a:spcAft>
              <a:buSzPct val="140252"/>
              <a:buNone/>
            </a:pPr>
            <a:endParaRPr sz="1500"/>
          </a:p>
          <a:p>
            <a:pPr marL="0" lvl="0" indent="0" algn="l" rtl="0">
              <a:lnSpc>
                <a:spcPct val="100000"/>
              </a:lnSpc>
              <a:spcBef>
                <a:spcPts val="0"/>
              </a:spcBef>
              <a:spcAft>
                <a:spcPts val="0"/>
              </a:spcAft>
              <a:buSzPct val="140252"/>
              <a:buNone/>
            </a:pPr>
            <a:endParaRPr sz="1500"/>
          </a:p>
          <a:p>
            <a:pPr marL="457200" lvl="0" indent="-331607" algn="l" rtl="0">
              <a:lnSpc>
                <a:spcPct val="100000"/>
              </a:lnSpc>
              <a:spcBef>
                <a:spcPts val="0"/>
              </a:spcBef>
              <a:spcAft>
                <a:spcPts val="0"/>
              </a:spcAft>
              <a:buSzPct val="116900"/>
              <a:buAutoNum type="arabicPeriod"/>
            </a:pPr>
            <a:r>
              <a:rPr lang="en" sz="1500"/>
              <a:t>Choose “+ Add to Studio”.</a:t>
            </a:r>
            <a:endParaRPr sz="1500"/>
          </a:p>
          <a:p>
            <a:pPr marL="457200" lvl="0" indent="0" algn="l" rtl="0">
              <a:lnSpc>
                <a:spcPct val="100000"/>
              </a:lnSpc>
              <a:spcBef>
                <a:spcPts val="0"/>
              </a:spcBef>
              <a:spcAft>
                <a:spcPts val="0"/>
              </a:spcAft>
              <a:buSzPct val="140252"/>
              <a:buNone/>
            </a:pPr>
            <a:endParaRPr sz="1500"/>
          </a:p>
          <a:p>
            <a:pPr marL="457200" lvl="0" indent="0" algn="l" rtl="0">
              <a:lnSpc>
                <a:spcPct val="100000"/>
              </a:lnSpc>
              <a:spcBef>
                <a:spcPts val="0"/>
              </a:spcBef>
              <a:spcAft>
                <a:spcPts val="0"/>
              </a:spcAft>
              <a:buSzPct val="140252"/>
              <a:buNone/>
            </a:pPr>
            <a:endParaRPr sz="1500"/>
          </a:p>
          <a:p>
            <a:pPr marL="457200" lvl="0" indent="0" algn="l" rtl="0">
              <a:lnSpc>
                <a:spcPct val="100000"/>
              </a:lnSpc>
              <a:spcBef>
                <a:spcPts val="0"/>
              </a:spcBef>
              <a:spcAft>
                <a:spcPts val="0"/>
              </a:spcAft>
              <a:buSzPct val="140252"/>
              <a:buNone/>
            </a:pPr>
            <a:endParaRPr sz="1500"/>
          </a:p>
          <a:p>
            <a:pPr marL="457200" lvl="0" indent="0" algn="l" rtl="0">
              <a:lnSpc>
                <a:spcPct val="100000"/>
              </a:lnSpc>
              <a:spcBef>
                <a:spcPts val="0"/>
              </a:spcBef>
              <a:spcAft>
                <a:spcPts val="0"/>
              </a:spcAft>
              <a:buSzPct val="140252"/>
              <a:buNone/>
            </a:pPr>
            <a:endParaRPr sz="1500"/>
          </a:p>
          <a:p>
            <a:pPr marL="457200" lvl="0" indent="-331607" algn="l" rtl="0">
              <a:lnSpc>
                <a:spcPct val="200000"/>
              </a:lnSpc>
              <a:spcBef>
                <a:spcPts val="0"/>
              </a:spcBef>
              <a:spcAft>
                <a:spcPts val="0"/>
              </a:spcAft>
              <a:buSzPct val="116900"/>
              <a:buAutoNum type="arabicPeriod"/>
            </a:pPr>
            <a:r>
              <a:rPr lang="en" sz="1500"/>
              <a:t>Pick the designated Studio for the Unit.</a:t>
            </a:r>
            <a:endParaRPr sz="1500"/>
          </a:p>
          <a:p>
            <a:pPr marL="457200" lvl="0" indent="0" algn="l" rtl="0">
              <a:lnSpc>
                <a:spcPct val="200000"/>
              </a:lnSpc>
              <a:spcBef>
                <a:spcPts val="0"/>
              </a:spcBef>
              <a:spcAft>
                <a:spcPts val="0"/>
              </a:spcAft>
              <a:buSzPct val="140252"/>
              <a:buNone/>
            </a:pPr>
            <a:endParaRPr sz="1500"/>
          </a:p>
          <a:p>
            <a:pPr marL="457200" lvl="0" indent="-331607" algn="l" rtl="0">
              <a:lnSpc>
                <a:spcPct val="200000"/>
              </a:lnSpc>
              <a:spcBef>
                <a:spcPts val="0"/>
              </a:spcBef>
              <a:spcAft>
                <a:spcPts val="0"/>
              </a:spcAft>
              <a:buSzPct val="116900"/>
              <a:buAutoNum type="arabicPeriod"/>
            </a:pPr>
            <a:r>
              <a:rPr lang="en" sz="1500"/>
              <a:t>Click “Okay”.</a:t>
            </a:r>
            <a:endParaRPr sz="1500"/>
          </a:p>
        </p:txBody>
      </p:sp>
      <p:pic>
        <p:nvPicPr>
          <p:cNvPr id="127" name="Google Shape;127;g12af82f979c_0_234"/>
          <p:cNvPicPr preferRelativeResize="0"/>
          <p:nvPr/>
        </p:nvPicPr>
        <p:blipFill rotWithShape="1">
          <a:blip r:embed="rId4">
            <a:alphaModFix/>
          </a:blip>
          <a:srcRect/>
          <a:stretch/>
        </p:blipFill>
        <p:spPr>
          <a:xfrm>
            <a:off x="778550" y="1717775"/>
            <a:ext cx="5943601" cy="609600"/>
          </a:xfrm>
          <a:prstGeom prst="rect">
            <a:avLst/>
          </a:prstGeom>
          <a:noFill/>
          <a:ln>
            <a:noFill/>
          </a:ln>
        </p:spPr>
      </p:pic>
      <p:sp>
        <p:nvSpPr>
          <p:cNvPr id="128" name="Google Shape;128;g12af82f979c_0_234"/>
          <p:cNvSpPr/>
          <p:nvPr/>
        </p:nvSpPr>
        <p:spPr>
          <a:xfrm>
            <a:off x="3447066" y="1615749"/>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Share</a:t>
            </a:r>
            <a:endParaRPr sz="1400" b="0" i="0" u="none" strike="noStrike" cap="none">
              <a:solidFill>
                <a:srgbClr val="000000"/>
              </a:solidFill>
              <a:latin typeface="Arial"/>
              <a:ea typeface="Arial"/>
              <a:cs typeface="Arial"/>
              <a:sym typeface="Arial"/>
            </a:endParaRPr>
          </a:p>
        </p:txBody>
      </p:sp>
      <p:pic>
        <p:nvPicPr>
          <p:cNvPr id="129" name="Google Shape;129;g12af82f979c_0_234"/>
          <p:cNvPicPr preferRelativeResize="0"/>
          <p:nvPr/>
        </p:nvPicPr>
        <p:blipFill rotWithShape="1">
          <a:blip r:embed="rId5">
            <a:alphaModFix/>
          </a:blip>
          <a:srcRect/>
          <a:stretch/>
        </p:blipFill>
        <p:spPr>
          <a:xfrm>
            <a:off x="1566650" y="2962200"/>
            <a:ext cx="2533650" cy="466725"/>
          </a:xfrm>
          <a:prstGeom prst="rect">
            <a:avLst/>
          </a:prstGeom>
          <a:noFill/>
          <a:ln>
            <a:noFill/>
          </a:ln>
        </p:spPr>
      </p:pic>
      <p:sp>
        <p:nvSpPr>
          <p:cNvPr id="130" name="Google Shape;130;g12af82f979c_0_234"/>
          <p:cNvSpPr/>
          <p:nvPr/>
        </p:nvSpPr>
        <p:spPr>
          <a:xfrm>
            <a:off x="778541" y="2958261"/>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131" name="Google Shape;131;g12af82f979c_0_234"/>
          <p:cNvPicPr preferRelativeResize="0"/>
          <p:nvPr/>
        </p:nvPicPr>
        <p:blipFill rotWithShape="1">
          <a:blip r:embed="rId6">
            <a:alphaModFix/>
          </a:blip>
          <a:srcRect/>
          <a:stretch/>
        </p:blipFill>
        <p:spPr>
          <a:xfrm>
            <a:off x="5421600" y="2571750"/>
            <a:ext cx="3055075" cy="2414076"/>
          </a:xfrm>
          <a:prstGeom prst="rect">
            <a:avLst/>
          </a:prstGeom>
          <a:noFill/>
          <a:ln>
            <a:noFill/>
          </a:ln>
        </p:spPr>
      </p:pic>
      <p:sp>
        <p:nvSpPr>
          <p:cNvPr id="132" name="Google Shape;132;g12af82f979c_0_234"/>
          <p:cNvSpPr/>
          <p:nvPr/>
        </p:nvSpPr>
        <p:spPr>
          <a:xfrm>
            <a:off x="4571991" y="2789586"/>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3" name="Google Shape;133;g12af82f979c_0_234"/>
          <p:cNvSpPr/>
          <p:nvPr/>
        </p:nvSpPr>
        <p:spPr>
          <a:xfrm>
            <a:off x="7067591" y="4511236"/>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Okay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2af82f979c_0_246"/>
          <p:cNvSpPr txBox="1">
            <a:spLocks noGrp="1"/>
          </p:cNvSpPr>
          <p:nvPr>
            <p:ph type="title"/>
          </p:nvPr>
        </p:nvSpPr>
        <p:spPr>
          <a:xfrm>
            <a:off x="311700" y="19524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139" name="Google Shape;139;g12af82f979c_0_246"/>
          <p:cNvSpPr/>
          <p:nvPr/>
        </p:nvSpPr>
        <p:spPr>
          <a:xfrm>
            <a:off x="653400" y="4694125"/>
            <a:ext cx="7837200" cy="34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Proxima Nova"/>
                <a:ea typeface="Proxima Nova"/>
                <a:cs typeface="Proxima Nova"/>
                <a:sym typeface="Proxima Nova"/>
              </a:rPr>
              <a:t>Pause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7"/>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57" name="Google Shape;57;p7"/>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2</a:t>
            </a:r>
            <a:endParaRPr sz="3000"/>
          </a:p>
        </p:txBody>
      </p:sp>
      <p:pic>
        <p:nvPicPr>
          <p:cNvPr id="58" name="Google Shape;58;p7"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59" name="Google Shape;59;p7"/>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60" name="Google Shape;60;p7"/>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u="sng" dirty="0">
                <a:solidFill>
                  <a:srgbClr val="F16666"/>
                </a:solidFill>
              </a:rPr>
              <a:t>achutchison1@ua.edu</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2af82f979c_0_29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Try it out!</a:t>
            </a:r>
            <a:endParaRPr dirty="0">
              <a:highlight>
                <a:srgbClr val="FFFF00"/>
              </a:highlight>
            </a:endParaRPr>
          </a:p>
        </p:txBody>
      </p:sp>
      <p:sp>
        <p:nvSpPr>
          <p:cNvPr id="154" name="Google Shape;154;g12af82f979c_0_2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406400" algn="l" rtl="0">
              <a:lnSpc>
                <a:spcPct val="115000"/>
              </a:lnSpc>
              <a:spcBef>
                <a:spcPts val="0"/>
              </a:spcBef>
              <a:spcAft>
                <a:spcPts val="0"/>
              </a:spcAft>
              <a:buSzPts val="2800"/>
              <a:buChar char="❏"/>
            </a:pPr>
            <a:r>
              <a:rPr lang="en" sz="2800" dirty="0"/>
              <a:t>Navigate to Scratch at </a:t>
            </a:r>
            <a:r>
              <a:rPr lang="en" sz="2800" dirty="0">
                <a:highlight>
                  <a:schemeClr val="accent6"/>
                </a:highlight>
              </a:rPr>
              <a:t>scratch.mit.edu or CS First</a:t>
            </a:r>
            <a:endParaRPr sz="2800" dirty="0">
              <a:highlight>
                <a:schemeClr val="accent6"/>
              </a:highlight>
            </a:endParaRPr>
          </a:p>
          <a:p>
            <a:pPr marL="457200" lvl="0" indent="-406400" algn="l" rtl="0">
              <a:lnSpc>
                <a:spcPct val="115000"/>
              </a:lnSpc>
              <a:spcBef>
                <a:spcPts val="0"/>
              </a:spcBef>
              <a:spcAft>
                <a:spcPts val="0"/>
              </a:spcAft>
              <a:buSzPts val="2800"/>
              <a:buChar char="❏"/>
            </a:pPr>
            <a:r>
              <a:rPr lang="en" sz="2800" dirty="0"/>
              <a:t>Make a sprite </a:t>
            </a:r>
            <a:endParaRPr sz="2800" dirty="0"/>
          </a:p>
          <a:p>
            <a:pPr marL="457200" lvl="0" indent="-406400" algn="l" rtl="0">
              <a:lnSpc>
                <a:spcPct val="115000"/>
              </a:lnSpc>
              <a:spcBef>
                <a:spcPts val="0"/>
              </a:spcBef>
              <a:spcAft>
                <a:spcPts val="0"/>
              </a:spcAft>
              <a:buSzPts val="2800"/>
              <a:buChar char="❏"/>
            </a:pPr>
            <a:r>
              <a:rPr lang="en" sz="2800" dirty="0"/>
              <a:t>Change the sprite’s</a:t>
            </a:r>
            <a:r>
              <a:rPr lang="en" sz="2800" b="1" dirty="0"/>
              <a:t> costume at least twice</a:t>
            </a:r>
            <a:endParaRPr sz="2800" b="1" dirty="0"/>
          </a:p>
          <a:p>
            <a:pPr marL="0" lvl="0" indent="0" algn="l" rtl="0">
              <a:lnSpc>
                <a:spcPct val="115000"/>
              </a:lnSpc>
              <a:spcBef>
                <a:spcPts val="1200"/>
              </a:spcBef>
              <a:spcAft>
                <a:spcPts val="1200"/>
              </a:spcAft>
              <a:buSzPts val="1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262aa9ba1f_1_49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480" name="Google Shape;480;g1262aa9ba1f_1_499"/>
          <p:cNvSpPr txBox="1">
            <a:spLocks noGrp="1"/>
          </p:cNvSpPr>
          <p:nvPr>
            <p:ph type="body" idx="1"/>
          </p:nvPr>
        </p:nvSpPr>
        <p:spPr>
          <a:xfrm>
            <a:off x="192880" y="682359"/>
            <a:ext cx="8520600" cy="3416400"/>
          </a:xfrm>
          <a:prstGeom prst="rect">
            <a:avLst/>
          </a:prstGeom>
          <a:noFill/>
          <a:ln>
            <a:noFill/>
          </a:ln>
        </p:spPr>
        <p:txBody>
          <a:bodyPr spcFirstLastPara="1" wrap="square" lIns="91425" tIns="91425" rIns="91425" bIns="91425" anchor="t" anchorCtr="0">
            <a:noAutofit/>
          </a:bodyPr>
          <a:lstStyle/>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First, open a new window in your browser.</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download the .sb3 file from the following</a:t>
            </a:r>
            <a:r>
              <a:rPr lang="en-US" sz="1800" b="0" i="0" u="none" strike="noStrike" dirty="0">
                <a:solidFill>
                  <a:srgbClr val="000000"/>
                </a:solidFill>
                <a:effectLst/>
                <a:latin typeface="Oswald" panose="00000500000000000000" pitchFamily="2" charset="0"/>
                <a:hlinkClick r:id="rId3"/>
              </a:rPr>
              <a:t> </a:t>
            </a:r>
            <a:r>
              <a:rPr lang="en-US" sz="1800" b="0" i="0" u="sng" strike="noStrike" dirty="0">
                <a:solidFill>
                  <a:srgbClr val="1C3AA9"/>
                </a:solidFill>
                <a:effectLst/>
                <a:latin typeface="Oswald" panose="00000500000000000000" pitchFamily="2" charset="0"/>
                <a:hlinkClick r:id="rId3"/>
              </a:rPr>
              <a:t>link</a:t>
            </a:r>
            <a:r>
              <a:rPr lang="en-US" sz="1800" b="0" i="0" u="none" strike="noStrike" dirty="0">
                <a:solidFill>
                  <a:srgbClr val="000000"/>
                </a:solidFill>
                <a:effectLst/>
                <a:latin typeface="Oswald" panose="00000500000000000000" pitchFamily="2" charset="0"/>
              </a:rPr>
              <a:t>: </a:t>
            </a:r>
            <a:r>
              <a:rPr lang="en-US" sz="1800" b="0" i="0" u="sng" strike="noStrike" dirty="0">
                <a:solidFill>
                  <a:srgbClr val="1C3AA9"/>
                </a:solidFill>
                <a:effectLst/>
                <a:latin typeface="Oswald" panose="00000500000000000000" pitchFamily="2" charset="0"/>
                <a:hlinkClick r:id="rId3"/>
              </a:rPr>
              <a:t>https://bit.ly/3rkIjBQ</a:t>
            </a:r>
            <a:r>
              <a:rPr lang="en-US" sz="1800" b="0" i="0" u="none" strike="noStrike" dirty="0">
                <a:solidFill>
                  <a:srgbClr val="000000"/>
                </a:solidFill>
                <a:effectLst/>
                <a:latin typeface="Oswald" panose="00000500000000000000" pitchFamily="2" charset="0"/>
              </a:rPr>
              <a:t> </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Then, go to the following CS First Scratch</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Link</a:t>
            </a:r>
            <a:r>
              <a:rPr lang="en-US" sz="1800" b="0" i="0" u="none" strike="noStrike" dirty="0">
                <a:solidFill>
                  <a:srgbClr val="000000"/>
                </a:solidFill>
                <a:effectLst/>
                <a:latin typeface="Oswald" panose="00000500000000000000" pitchFamily="2" charset="0"/>
              </a:rPr>
              <a:t>:</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https://bit.ly/3PexYzB</a:t>
            </a:r>
            <a:r>
              <a:rPr lang="en-US" sz="1800" b="0" i="0" u="none" strike="noStrike" dirty="0">
                <a:solidFill>
                  <a:srgbClr val="000000"/>
                </a:solidFill>
                <a:effectLst/>
                <a:latin typeface="Oswald" panose="00000500000000000000" pitchFamily="2" charset="0"/>
              </a:rPr>
              <a:t> and open the</a:t>
            </a:r>
            <a:r>
              <a:rPr lang="en-US" sz="1800" b="0" i="0" u="sng" strike="noStrike" dirty="0">
                <a:solidFill>
                  <a:srgbClr val="1C3AA9"/>
                </a:solidFill>
                <a:effectLst/>
                <a:latin typeface="Oswald" panose="00000500000000000000" pitchFamily="2" charset="0"/>
                <a:hlinkClick r:id="rId5"/>
              </a:rPr>
              <a:t> Coco link</a:t>
            </a:r>
            <a:r>
              <a:rPr lang="en-US" sz="1800" b="0" i="0" u="sng" strike="noStrike" dirty="0">
                <a:solidFill>
                  <a:srgbClr val="1C3AA9"/>
                </a:solidFill>
                <a:effectLst/>
                <a:latin typeface="Oswald" panose="00000500000000000000" pitchFamily="2" charset="0"/>
              </a:rPr>
              <a:t> </a:t>
            </a:r>
            <a:r>
              <a:rPr lang="en-US" sz="1800" b="0" i="0" u="none" strike="noStrike" dirty="0">
                <a:solidFill>
                  <a:srgbClr val="000000"/>
                </a:solidFill>
                <a:effectLst/>
                <a:latin typeface="Oswald" panose="00000500000000000000" pitchFamily="2" charset="0"/>
              </a:rPr>
              <a:t>that was shared by your teacher and click on Level 1.</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Click Sign in on CS First and Choose “I’m a student”</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Then, Click “File” menu and Choose “Load from your computer”</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use the story and code you see in each row of </a:t>
            </a:r>
            <a:r>
              <a:rPr lang="en-US" sz="1800" b="0" i="0" u="none" strike="noStrike" dirty="0" err="1">
                <a:solidFill>
                  <a:srgbClr val="000000"/>
                </a:solidFill>
                <a:effectLst/>
                <a:latin typeface="Oswald" panose="00000500000000000000" pitchFamily="2" charset="0"/>
              </a:rPr>
              <a:t>CoCo</a:t>
            </a:r>
            <a:r>
              <a:rPr lang="en-US" sz="1800" b="0" i="0" u="none" strike="noStrike" dirty="0">
                <a:solidFill>
                  <a:srgbClr val="000000"/>
                </a:solidFill>
                <a:effectLst/>
                <a:latin typeface="Oswald" panose="00000500000000000000" pitchFamily="2" charset="0"/>
              </a:rPr>
              <a:t> Level 1 to put your jumbled code into the correct sequence in CS First.  NOTE: if you do not see any code in CS First, be sure to scroll up and down.</a:t>
            </a:r>
            <a:endParaRPr lang="en-US" sz="2400" b="0" dirty="0">
              <a:effectLst/>
            </a:endParaRPr>
          </a:p>
          <a:p>
            <a:pPr rtl="0" fontAlgn="base">
              <a:spcBef>
                <a:spcPts val="0"/>
              </a:spcBef>
              <a:spcAft>
                <a:spcPts val="0"/>
              </a:spcAft>
              <a:buFont typeface="+mj-lt"/>
              <a:buAutoNum type="arabicPeriod" startAt="7"/>
            </a:pPr>
            <a:r>
              <a:rPr lang="en-US" sz="1800" b="0" i="0" u="none" strike="noStrike" dirty="0">
                <a:solidFill>
                  <a:srgbClr val="000000"/>
                </a:solidFill>
                <a:effectLst/>
                <a:latin typeface="Oswald" panose="00000500000000000000" pitchFamily="2" charset="0"/>
              </a:rPr>
              <a:t>Last, play your animation in Scratch by pressing the green flag.</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startAt="7"/>
            </a:pPr>
            <a:r>
              <a:rPr lang="en-US" sz="1800" b="0" i="0" u="none" strike="noStrike" dirty="0">
                <a:solidFill>
                  <a:srgbClr val="000000"/>
                </a:solidFill>
                <a:effectLst/>
                <a:latin typeface="Oswald" panose="00000500000000000000" pitchFamily="2" charset="0"/>
              </a:rPr>
              <a:t>Finally, correct any mistakes you made by fixing your code!</a:t>
            </a:r>
            <a:endParaRPr lang="en-US" sz="1800" b="0" i="0" u="none" strike="noStrike" dirty="0">
              <a:solidFill>
                <a:srgbClr val="000000"/>
              </a:solidFill>
              <a:effectLst/>
              <a:latin typeface="Proxima Nova" panose="020B0604020202020204" charset="0"/>
            </a:endParaRPr>
          </a:p>
          <a:p>
            <a:pPr marL="457200" lvl="0" indent="-381000" algn="l" rtl="0">
              <a:lnSpc>
                <a:spcPct val="115000"/>
              </a:lnSpc>
              <a:spcBef>
                <a:spcPts val="0"/>
              </a:spcBef>
              <a:spcAft>
                <a:spcPts val="0"/>
              </a:spcAft>
              <a:buSzPts val="2400"/>
              <a:buAutoNum type="arabicPeriod"/>
            </a:pPr>
            <a:endParaRPr sz="2400" dirty="0"/>
          </a:p>
        </p:txBody>
      </p:sp>
      <p:sp>
        <p:nvSpPr>
          <p:cNvPr id="481" name="Google Shape;481;g1262aa9ba1f_1_499"/>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(10-15 minutes)</a:t>
            </a:r>
            <a:endParaRPr sz="2700" b="0" i="0" u="none" strike="noStrike" cap="none">
              <a:solidFill>
                <a:schemeClr val="lt1"/>
              </a:solidFill>
              <a:latin typeface="Bebas Neue"/>
              <a:ea typeface="Bebas Neue"/>
              <a:cs typeface="Bebas Neue"/>
              <a:sym typeface="Bebas Neue"/>
            </a:endParaRPr>
          </a:p>
        </p:txBody>
      </p:sp>
      <p:pic>
        <p:nvPicPr>
          <p:cNvPr id="1028" name="Picture 4">
            <a:extLst>
              <a:ext uri="{FF2B5EF4-FFF2-40B4-BE49-F238E27FC236}">
                <a16:creationId xmlns:a16="http://schemas.microsoft.com/office/drawing/2014/main" id="{EC1A4D60-4EED-BA1D-23D0-D70143E38D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4426" y="3352427"/>
            <a:ext cx="725088" cy="2518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1B595A8-6BC4-3F4F-A25F-47BD5CB2BB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6290" y="3294019"/>
            <a:ext cx="1145193" cy="1755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26585dc664_2_53"/>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167" name="Google Shape;167;g126585dc664_2_53"/>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3</a:t>
            </a:r>
            <a:endParaRPr sz="3000"/>
          </a:p>
        </p:txBody>
      </p:sp>
      <p:pic>
        <p:nvPicPr>
          <p:cNvPr id="168" name="Google Shape;168;g126585dc664_2_53"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169" name="Google Shape;169;g126585dc664_2_53"/>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170" name="Google Shape;170;g126585dc664_2_53"/>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u="sng" dirty="0">
                <a:solidFill>
                  <a:srgbClr val="F16666"/>
                </a:solidFill>
              </a:rPr>
              <a:t>achutchison1@ua.edu</a:t>
            </a:r>
            <a:endParaRPr sz="800" b="0" i="0" u="none" strike="noStrike" cap="none" dirty="0">
              <a:solidFill>
                <a:srgbClr val="000000"/>
              </a:solidFill>
              <a:latin typeface="Arial"/>
              <a:ea typeface="Arial"/>
              <a:cs typeface="Arial"/>
              <a:sym typeface="Arial"/>
            </a:endParaRPr>
          </a:p>
        </p:txBody>
      </p:sp>
      <p:pic>
        <p:nvPicPr>
          <p:cNvPr id="171" name="Google Shape;171;g126585dc664_2_53"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172" name="Google Shape;172;g126585dc664_2_53"/>
          <p:cNvPicPr preferRelativeResize="0"/>
          <p:nvPr/>
        </p:nvPicPr>
        <p:blipFill rotWithShape="1">
          <a:blip r:embed="rId4">
            <a:alphaModFix/>
          </a:blip>
          <a:srcRect/>
          <a:stretch/>
        </p:blipFill>
        <p:spPr>
          <a:xfrm>
            <a:off x="6669400" y="3506823"/>
            <a:ext cx="1063128" cy="1080274"/>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1951</Words>
  <Application>Microsoft Office PowerPoint</Application>
  <PresentationFormat>On-screen Show (16:9)</PresentationFormat>
  <Paragraphs>205</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Monoton</vt:lpstr>
      <vt:lpstr>Proxima Nova</vt:lpstr>
      <vt:lpstr>Open Sans</vt:lpstr>
      <vt:lpstr>Oswald</vt:lpstr>
      <vt:lpstr>Alfa Slab One</vt:lpstr>
      <vt:lpstr>Fjalla One</vt:lpstr>
      <vt:lpstr>Bebas Neue</vt:lpstr>
      <vt:lpstr>Arial</vt:lpstr>
      <vt:lpstr>Gameday</vt:lpstr>
      <vt:lpstr>Simple Light</vt:lpstr>
      <vt:lpstr>Student slides</vt:lpstr>
      <vt:lpstr>Create a Rhythmic pattern! </vt:lpstr>
      <vt:lpstr>Scratch Introductions</vt:lpstr>
      <vt:lpstr>Sharing your Scratch creation to Your Teacher’s studio</vt:lpstr>
      <vt:lpstr>Here is an optional video to learn how to share your project in Scratch.</vt:lpstr>
      <vt:lpstr>Student slides</vt:lpstr>
      <vt:lpstr>Try it out!</vt:lpstr>
      <vt:lpstr>Independent Practice: </vt:lpstr>
      <vt:lpstr>Student slides</vt:lpstr>
      <vt:lpstr>Patterns &amp; sequencing review activity </vt:lpstr>
      <vt:lpstr>Code a polygon</vt:lpstr>
      <vt:lpstr>My polygon is ________________ and it has ______ sides</vt:lpstr>
      <vt:lpstr>What blocks will you need to create your polygon? Drag the blocks you will need over to the right.</vt:lpstr>
      <vt:lpstr>An Example: How to Code a square</vt:lpstr>
      <vt:lpstr>Your Turn! Using the blocks here, drag them into the correct pattern and sequence to create your polygon. You and your partner should try them out to see if they make sense. Be sure to add degrees and number of steps!</vt:lpstr>
      <vt:lpstr>Try out your polygon algorithm!</vt:lpstr>
      <vt:lpstr>Independent practice </vt:lpstr>
      <vt:lpstr>Student slides</vt:lpstr>
      <vt:lpstr>Warm up</vt:lpstr>
      <vt:lpstr>PowerPoint Presentation</vt:lpstr>
      <vt:lpstr>Student slides</vt:lpstr>
      <vt:lpstr>Optional Debugging Activity </vt:lpstr>
      <vt:lpstr>Tips</vt:lpstr>
      <vt:lpstr>Debugging Challenge 1:</vt:lpstr>
      <vt:lpstr>Debugging Challenge 1 Answer Key</vt:lpstr>
      <vt:lpstr>Debugging Challenge 2:</vt:lpstr>
      <vt:lpstr>Debugging Challenge 2 Answer Key</vt:lpstr>
      <vt:lpstr>Debugging Challenge 3:</vt:lpstr>
      <vt:lpstr>Debugging Challenge 3 Answer Key</vt:lpstr>
      <vt:lpstr>Finished!</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slides</dc:title>
  <cp:lastModifiedBy>Qi Si</cp:lastModifiedBy>
  <cp:revision>5</cp:revision>
  <dcterms:modified xsi:type="dcterms:W3CDTF">2023-09-28T22:37:44Z</dcterms:modified>
</cp:coreProperties>
</file>