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Alfa Slab One" panose="020B0604020202020204" charset="0"/>
      <p:regular r:id="rId30"/>
    </p:embeddedFont>
    <p:embeddedFont>
      <p:font typeface="Bebas Neue" panose="020B0606020202050201" pitchFamily="34" charset="0"/>
      <p:regular r:id="rId31"/>
    </p:embeddedFont>
    <p:embeddedFont>
      <p:font typeface="Monoton" panose="020B0604020202020204" charset="0"/>
      <p:regular r:id="rId32"/>
    </p:embeddedFont>
    <p:embeddedFont>
      <p:font typeface="Montserrat" panose="00000500000000000000" pitchFamily="2" charset="0"/>
      <p:regular r:id="rId33"/>
      <p:bold r:id="rId34"/>
      <p:italic r:id="rId35"/>
      <p:boldItalic r:id="rId36"/>
    </p:embeddedFont>
    <p:embeddedFont>
      <p:font typeface="Proxima Nova" panose="020B060402020202020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4e0tpPHX1Gr5c9j1AK1cOqbjI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de.org/curriculum/docs/k-5/DebuggingTeacher.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explanatory writing. This is a type of writing to explain or inform someone else. Think of some examples of explanatory writing that we have done so far….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That’s right–we’ve written instructions for how to do lots of things! Most of these have been recipes, a set of written instructions for how to make a food or drink. For example, we’ve read and written recipes for: </a:t>
            </a:r>
            <a:endParaRPr/>
          </a:p>
          <a:p>
            <a:pPr marL="0" lvl="0" indent="0" algn="l" rtl="0">
              <a:lnSpc>
                <a:spcPct val="100000"/>
              </a:lnSpc>
              <a:spcBef>
                <a:spcPts val="0"/>
              </a:spcBef>
              <a:spcAft>
                <a:spcPts val="0"/>
              </a:spcAft>
              <a:buSzPts val="1100"/>
              <a:buNone/>
            </a:pPr>
            <a:r>
              <a:rPr lang="en"/>
              <a:t>–how to make hot chocolate</a:t>
            </a:r>
            <a:endParaRPr/>
          </a:p>
          <a:p>
            <a:pPr marL="0" lvl="0" indent="0" algn="l" rtl="0">
              <a:lnSpc>
                <a:spcPct val="100000"/>
              </a:lnSpc>
              <a:spcBef>
                <a:spcPts val="0"/>
              </a:spcBef>
              <a:spcAft>
                <a:spcPts val="0"/>
              </a:spcAft>
              <a:buSzPts val="1100"/>
              <a:buNone/>
            </a:pPr>
            <a:r>
              <a:rPr lang="en"/>
              <a:t>–how to make a yummy treat </a:t>
            </a:r>
            <a:endParaRPr/>
          </a:p>
          <a:p>
            <a:pPr marL="0" lvl="0" indent="0" algn="l" rtl="0">
              <a:lnSpc>
                <a:spcPct val="100000"/>
              </a:lnSpc>
              <a:spcBef>
                <a:spcPts val="0"/>
              </a:spcBef>
              <a:spcAft>
                <a:spcPts val="0"/>
              </a:spcAft>
              <a:buSzPts val="1100"/>
              <a:buNone/>
            </a:pPr>
            <a:r>
              <a:rPr lang="en"/>
              <a:t>–how to make a chocolate, vanilla, or chocolate milkshake! </a:t>
            </a:r>
            <a:endParaRPr/>
          </a:p>
          <a:p>
            <a:pPr marL="0" lvl="0" indent="0" algn="l" rtl="0">
              <a:lnSpc>
                <a:spcPct val="100000"/>
              </a:lnSpc>
              <a:spcBef>
                <a:spcPts val="0"/>
              </a:spcBef>
              <a:spcAft>
                <a:spcPts val="0"/>
              </a:spcAft>
              <a:buSzPts val="1100"/>
              <a:buNone/>
            </a:pPr>
            <a:r>
              <a:rPr lang="en"/>
              <a:t>–how to make koolaid </a:t>
            </a:r>
            <a:endParaRPr/>
          </a:p>
          <a:p>
            <a:pPr marL="0" lvl="0" indent="0" algn="l" rtl="0">
              <a:lnSpc>
                <a:spcPct val="100000"/>
              </a:lnSpc>
              <a:spcBef>
                <a:spcPts val="0"/>
              </a:spcBef>
              <a:spcAft>
                <a:spcPts val="0"/>
              </a:spcAft>
              <a:buSzPts val="1100"/>
              <a:buNone/>
            </a:pPr>
            <a:r>
              <a:rPr lang="en"/>
              <a:t>–how to make lemonade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 explanatory writing is when we write to inform or explain! Remember {Read slide}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There are lots of times when you may wish to explain something to someone! [read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go over today’s lesson’s objectives: [read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let’s think about other types of explanatory writing together.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016b6e8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13016b6e8e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Remember: An Algorithm is a list of steps or commands to finish a task.  </a:t>
            </a:r>
            <a:endParaRPr i="1">
              <a:solidFill>
                <a:srgbClr val="4285F4"/>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016b6e8e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13016b6e8e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Algorithms must be written in the correct sequence so that others, humans or a computer, can follow the orders to complete a task.  This task can be anything, so long as you can give clear instructions for it. Think about an algorithm for getting your shoes on in the morning, you must put on your socks before you put on your shoes!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One great graphic organizer you have already learned about is Coco. Coco is also helpful because it not only helps us plan our writing but also how we are going to share our writing virtually in a Scratch animation! </a:t>
            </a:r>
            <a:endParaRPr>
              <a:solidFill>
                <a:schemeClr val="dk1"/>
              </a:solidFill>
            </a:endParaRPr>
          </a:p>
          <a:p>
            <a:pPr marL="0" lvl="0" indent="0" algn="l" rtl="0">
              <a:lnSpc>
                <a:spcPct val="115000"/>
              </a:lnSpc>
              <a:spcBef>
                <a:spcPts val="0"/>
              </a:spcBef>
              <a:spcAft>
                <a:spcPts val="0"/>
              </a:spcAft>
              <a:buSzPts val="1100"/>
              <a:buNone/>
            </a:pPr>
            <a:endParaRPr/>
          </a:p>
          <a:p>
            <a:pPr marL="0" lvl="0" indent="0" algn="l" rtl="0">
              <a:lnSpc>
                <a:spcPct val="115000"/>
              </a:lnSpc>
              <a:spcBef>
                <a:spcPts val="120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we are moving on to Unit 3 where we will learn about something called algorithms and debugging, a key process you will use in both computer science and writing.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016b6e8e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13016b6e8e4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next two steps are to write and then debug and edit our writing. When we write we need to be clear and specific and use our transition words. When we debug, we are looking for and fixing mistakes.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Ok, now it is time to get started!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016b6e8e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13016b6e8e4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Pause here and make sure you have your idea ready to go. </a:t>
            </a:r>
            <a:r>
              <a:rPr lang="en">
                <a:solidFill>
                  <a:schemeClr val="dk1"/>
                </a:solidFill>
              </a:rPr>
              <a:t>Take a few moments to pause here and to think about what you want to write about. I might want to explain how to get to the park from my house, or how knit a sweater, or maybe the steps to feeding my goldfish.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Teacher may also provide a prompt of their choice. </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Take a moment to share your thoughts with your next door neighbor. Take turns sharing your ideas. Pause the video here to turn and talk about your ideas for your explanatory writing.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Now it is time to plan out our writing. You need to think about: What does your reader need to know? How should you organize your information?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Graphic organizers, like we have used before, can be a huge help with this step. We need to think about the important details our readers will need. Today will be using a graphic organizer for our writing and for planning our animation. </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Pause the here and working on planning and writing your new explanatory writing into your graphic organizer. When you are done with your writing, use the boxes on the right to plan how you will animate each step in Scratch.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Great job!</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3016b6e8e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3016b6e8e4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Remember: Algorithms and explanatory writing are very similar. They both explain a sequence of steps or events. And they both need to be clear so that others, people or computers, can follow those steps.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Great job today, make sure you save your planning graphic organizer for next time, when we will be working in CoCo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2ddf5982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2ddf5982c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Code is the language that computer scientists create and use to tell a computer what to do. Code is how we can give instructions to a computer. </a:t>
            </a:r>
            <a:endParaRPr/>
          </a:p>
          <a:p>
            <a:pPr marL="0" lvl="0" indent="0" algn="l" rtl="0">
              <a:lnSpc>
                <a:spcPct val="100000"/>
              </a:lnSpc>
              <a:spcBef>
                <a:spcPts val="0"/>
              </a:spcBef>
              <a:spcAft>
                <a:spcPts val="0"/>
              </a:spcAft>
              <a:buClr>
                <a:schemeClr val="dk1"/>
              </a:buClr>
              <a:buSzPts val="1100"/>
              <a:buFont typeface="Arial"/>
              <a:buNone/>
            </a:pPr>
            <a:endParaRPr i="1">
              <a:solidFill>
                <a:srgbClr val="4285F4"/>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Ok, but what happens if we miss a step or make a mistake in writing our algorithm? Well, the computer or the human who is reading the instructions will not be able to accomplish the task! These mistakes are called….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"Bugs...but not the creepy, crawly critter that you might think of at first when you hear the word "bug." "Bugs" in computer science are errors in a code...." </a:t>
            </a:r>
            <a:r>
              <a:rPr lang="en"/>
              <a:t>A bug is an error or mistake in your code that prevents the program from running as expected. It is like when you write something incorrect in your instructions and someone else can’t follow them because they are confused. When this happens in your writing you have to fix your mistake.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When you need to fix your error in your code we call that debugging. This means you are looking for your mistake and then fixing it. Everyone makes mistakes, even professionals!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Whenever we realize that we have a bug, here are the steps for debugging. We [read slide]. Debugging happens all the time while we are coding!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Debugging Recipe from Code.org (select full link, copy, and paste): </a:t>
            </a:r>
            <a:r>
              <a:rPr lang="en" u="sng">
                <a:solidFill>
                  <a:schemeClr val="hlink"/>
                </a:solidFill>
                <a:hlinkClick r:id="rId3"/>
              </a:rPr>
              <a:t>https://code.org/curriculum/docs/k-5/DebuggingTeacher.pdf</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that we have reviewed the CS vocabulary let's think about another type of algorithm we have used: explanatory writing. Can anyone share an example of explanatory writing?</a:t>
            </a:r>
            <a:endParaRPr strike="sng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7"/>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7"/>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7"/>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46"/>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46"/>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2"/>
        <p:cNvGrpSpPr/>
        <p:nvPr/>
      </p:nvGrpSpPr>
      <p:grpSpPr>
        <a:xfrm>
          <a:off x="0" y="0"/>
          <a:ext cx="0" cy="0"/>
          <a:chOff x="0" y="0"/>
          <a:chExt cx="0" cy="0"/>
        </a:xfrm>
      </p:grpSpPr>
      <p:sp>
        <p:nvSpPr>
          <p:cNvPr id="53" name="Google Shape;53;p48"/>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4" name="Google Shape;54;p48"/>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5" name="Google Shape;55;p48"/>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6" name="Google Shape;56;p48"/>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48"/>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8" name="Google Shape;58;p48"/>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3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3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3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3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3"/>
        <p:cNvGrpSpPr/>
        <p:nvPr/>
      </p:nvGrpSpPr>
      <p:grpSpPr>
        <a:xfrm>
          <a:off x="0" y="0"/>
          <a:ext cx="0" cy="0"/>
          <a:chOff x="0" y="0"/>
          <a:chExt cx="0" cy="0"/>
        </a:xfrm>
      </p:grpSpPr>
      <p:sp>
        <p:nvSpPr>
          <p:cNvPr id="24" name="Google Shape;24;p41"/>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5" name="Google Shape;25;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6"/>
        <p:cNvGrpSpPr/>
        <p:nvPr/>
      </p:nvGrpSpPr>
      <p:grpSpPr>
        <a:xfrm>
          <a:off x="0" y="0"/>
          <a:ext cx="0" cy="0"/>
          <a:chOff x="0" y="0"/>
          <a:chExt cx="0" cy="0"/>
        </a:xfrm>
      </p:grpSpPr>
      <p:sp>
        <p:nvSpPr>
          <p:cNvPr id="27" name="Google Shape;27;p40"/>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8" name="Google Shape;2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4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43"/>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43"/>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44"/>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44"/>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44"/>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44"/>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4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45"/>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dropbox.com/scl/fi/50yphp873dbw9zvrab78a/Explanatory-text-graphic-organizer_storyboard-combo.docx?dl=0&amp;rlkey=7er9hlofa5unqxw6gsf3b41tf"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ego.gmu.edu/scratchgo/login.php"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www.dropbox.com/scl/fi/50yphp873dbw9zvrab78a/Explanatory-text-graphic-organizer_storyboard-combo-.docx.docx?dl=0&amp;rlkey=7er9hlofa5unqxw6gsf3b41t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3, lesson 1</a:t>
            </a:r>
            <a:endParaRPr sz="6000"/>
          </a:p>
        </p:txBody>
      </p:sp>
      <p:sp>
        <p:nvSpPr>
          <p:cNvPr id="64" name="Google Shape;64;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Algorithms and debugging</a:t>
            </a:r>
            <a:endParaRPr sz="3000"/>
          </a:p>
        </p:txBody>
      </p:sp>
      <p:pic>
        <p:nvPicPr>
          <p:cNvPr id="65" name="Google Shape;65;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66" name="Google Shape;66;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67" name="Google Shape;67;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i="0" u="sng" strike="noStrike" cap="none" dirty="0">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achutchison1@ua.edu</a:t>
            </a:r>
            <a:endParaRPr sz="800" b="0" i="0" u="none" strike="noStrike" cap="none" dirty="0">
              <a:solidFill>
                <a:srgbClr val="000000"/>
              </a:solidFill>
              <a:latin typeface="Arial"/>
              <a:ea typeface="Arial"/>
              <a:cs typeface="Arial"/>
              <a:sym typeface="Arial"/>
            </a:endParaRPr>
          </a:p>
        </p:txBody>
      </p:sp>
      <p:sp>
        <p:nvSpPr>
          <p:cNvPr id="68" name="Google Shape;68;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3"/>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Explanatory Writing</a:t>
            </a:r>
            <a:endParaRPr>
              <a:latin typeface="Bebas Neue"/>
              <a:ea typeface="Bebas Neue"/>
              <a:cs typeface="Bebas Neue"/>
              <a:sym typeface="Bebas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4"/>
          <p:cNvPicPr preferRelativeResize="0"/>
          <p:nvPr/>
        </p:nvPicPr>
        <p:blipFill rotWithShape="1">
          <a:blip r:embed="rId3">
            <a:alphaModFix/>
          </a:blip>
          <a:srcRect t="18474" b="8125"/>
          <a:stretch/>
        </p:blipFill>
        <p:spPr>
          <a:xfrm>
            <a:off x="5031425" y="135900"/>
            <a:ext cx="2565600" cy="2783774"/>
          </a:xfrm>
          <a:prstGeom prst="rect">
            <a:avLst/>
          </a:prstGeom>
          <a:noFill/>
          <a:ln>
            <a:noFill/>
          </a:ln>
        </p:spPr>
      </p:pic>
      <p:pic>
        <p:nvPicPr>
          <p:cNvPr id="129" name="Google Shape;129;p14"/>
          <p:cNvPicPr preferRelativeResize="0"/>
          <p:nvPr/>
        </p:nvPicPr>
        <p:blipFill rotWithShape="1">
          <a:blip r:embed="rId4">
            <a:alphaModFix/>
          </a:blip>
          <a:srcRect/>
          <a:stretch/>
        </p:blipFill>
        <p:spPr>
          <a:xfrm>
            <a:off x="4016412" y="2992124"/>
            <a:ext cx="2151373" cy="2151373"/>
          </a:xfrm>
          <a:prstGeom prst="rect">
            <a:avLst/>
          </a:prstGeom>
          <a:noFill/>
          <a:ln>
            <a:noFill/>
          </a:ln>
        </p:spPr>
      </p:pic>
      <p:pic>
        <p:nvPicPr>
          <p:cNvPr id="130" name="Google Shape;130;p14" descr="A cupcake with pink frosting&#10;&#10;Description automatically generated"/>
          <p:cNvPicPr preferRelativeResize="0"/>
          <p:nvPr/>
        </p:nvPicPr>
        <p:blipFill rotWithShape="1">
          <a:blip r:embed="rId5">
            <a:alphaModFix/>
          </a:blip>
          <a:srcRect/>
          <a:stretch/>
        </p:blipFill>
        <p:spPr>
          <a:xfrm rot="338423">
            <a:off x="6734627" y="2097729"/>
            <a:ext cx="2208276" cy="2944368"/>
          </a:xfrm>
          <a:prstGeom prst="rect">
            <a:avLst/>
          </a:prstGeom>
          <a:noFill/>
          <a:ln>
            <a:noFill/>
          </a:ln>
          <a:effectLst>
            <a:outerShdw blurRad="50800" dist="38100" dir="2700000" algn="tl" rotWithShape="0">
              <a:srgbClr val="000000">
                <a:alpha val="40000"/>
              </a:srgbClr>
            </a:outerShdw>
          </a:effectLst>
        </p:spPr>
      </p:pic>
      <p:pic>
        <p:nvPicPr>
          <p:cNvPr id="131" name="Google Shape;131;p14"/>
          <p:cNvPicPr preferRelativeResize="0"/>
          <p:nvPr/>
        </p:nvPicPr>
        <p:blipFill rotWithShape="1">
          <a:blip r:embed="rId6">
            <a:alphaModFix/>
          </a:blip>
          <a:srcRect/>
          <a:stretch/>
        </p:blipFill>
        <p:spPr>
          <a:xfrm>
            <a:off x="64250" y="65750"/>
            <a:ext cx="4507757" cy="3334250"/>
          </a:xfrm>
          <a:prstGeom prst="rect">
            <a:avLst/>
          </a:prstGeom>
          <a:noFill/>
          <a:ln>
            <a:noFill/>
          </a:ln>
        </p:spPr>
      </p:pic>
      <p:pic>
        <p:nvPicPr>
          <p:cNvPr id="132" name="Google Shape;132;p14"/>
          <p:cNvPicPr preferRelativeResize="0"/>
          <p:nvPr/>
        </p:nvPicPr>
        <p:blipFill rotWithShape="1">
          <a:blip r:embed="rId7">
            <a:alphaModFix/>
          </a:blip>
          <a:srcRect/>
          <a:stretch/>
        </p:blipFill>
        <p:spPr>
          <a:xfrm>
            <a:off x="525350" y="3096912"/>
            <a:ext cx="2565600" cy="19417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is explanatory writing? </a:t>
            </a:r>
            <a:endParaRPr/>
          </a:p>
        </p:txBody>
      </p:sp>
      <p:sp>
        <p:nvSpPr>
          <p:cNvPr id="138" name="Google Shape;138;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a:t>Explanatory writing:</a:t>
            </a:r>
            <a:endParaRPr sz="2000"/>
          </a:p>
          <a:p>
            <a:pPr marL="457200" lvl="0" indent="-355600" algn="l" rtl="0">
              <a:lnSpc>
                <a:spcPct val="115000"/>
              </a:lnSpc>
              <a:spcBef>
                <a:spcPts val="1200"/>
              </a:spcBef>
              <a:spcAft>
                <a:spcPts val="0"/>
              </a:spcAft>
              <a:buSzPts val="2000"/>
              <a:buChar char="●"/>
            </a:pPr>
            <a:r>
              <a:rPr lang="en" sz="2000" b="1"/>
              <a:t>Explains </a:t>
            </a:r>
            <a:r>
              <a:rPr lang="en" sz="2000"/>
              <a:t>something to someone or helps them understand how to do something. So it is important to provide many details! </a:t>
            </a:r>
            <a:endParaRPr sz="2000"/>
          </a:p>
          <a:p>
            <a:pPr marL="457200" lvl="0" indent="-355600" algn="l" rtl="0">
              <a:lnSpc>
                <a:spcPct val="115000"/>
              </a:lnSpc>
              <a:spcBef>
                <a:spcPts val="0"/>
              </a:spcBef>
              <a:spcAft>
                <a:spcPts val="0"/>
              </a:spcAft>
              <a:buSzPts val="2000"/>
              <a:buChar char="●"/>
            </a:pPr>
            <a:r>
              <a:rPr lang="en" sz="2000"/>
              <a:t>Is written in a specific order or </a:t>
            </a:r>
            <a:r>
              <a:rPr lang="en" sz="2000" b="1"/>
              <a:t>sequence</a:t>
            </a:r>
            <a:endParaRPr sz="2000" b="1"/>
          </a:p>
          <a:p>
            <a:pPr marL="914400" lvl="1" indent="-355600" algn="l" rtl="0">
              <a:lnSpc>
                <a:spcPct val="115000"/>
              </a:lnSpc>
              <a:spcBef>
                <a:spcPts val="0"/>
              </a:spcBef>
              <a:spcAft>
                <a:spcPts val="0"/>
              </a:spcAft>
              <a:buSzPts val="2000"/>
              <a:buChar char="○"/>
            </a:pPr>
            <a:r>
              <a:rPr lang="en" sz="2000"/>
              <a:t>A sequence is a set of things that follow each other in a particular order, where order matters! </a:t>
            </a:r>
            <a:endParaRPr sz="2000"/>
          </a:p>
          <a:p>
            <a:pPr marL="457200" lvl="0" indent="-355600" algn="l" rtl="0">
              <a:lnSpc>
                <a:spcPct val="115000"/>
              </a:lnSpc>
              <a:spcBef>
                <a:spcPts val="0"/>
              </a:spcBef>
              <a:spcAft>
                <a:spcPts val="0"/>
              </a:spcAft>
              <a:buSzPts val="2000"/>
              <a:buChar char="●"/>
            </a:pPr>
            <a:r>
              <a:rPr lang="en" sz="2000"/>
              <a:t>Often uses sequencing words such as </a:t>
            </a:r>
            <a:r>
              <a:rPr lang="en" sz="2000" b="1"/>
              <a:t>first, then, next, </a:t>
            </a:r>
            <a:r>
              <a:rPr lang="en" sz="2000"/>
              <a:t>and</a:t>
            </a:r>
            <a:r>
              <a:rPr lang="en" sz="2000" b="1"/>
              <a:t> last</a:t>
            </a:r>
            <a:r>
              <a:rPr lang="en" sz="2000"/>
              <a:t> to communicate the correct order of steps, also known as their sequence</a:t>
            </a:r>
            <a:endParaRPr sz="2000"/>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Can you think of other examples of explanatory writing? </a:t>
            </a:r>
            <a:endParaRPr/>
          </a:p>
        </p:txBody>
      </p:sp>
      <p:sp>
        <p:nvSpPr>
          <p:cNvPr id="144" name="Google Shape;144;p19"/>
          <p:cNvSpPr txBox="1">
            <a:spLocks noGrp="1"/>
          </p:cNvSpPr>
          <p:nvPr>
            <p:ph type="body" idx="1"/>
          </p:nvPr>
        </p:nvSpPr>
        <p:spPr>
          <a:xfrm>
            <a:off x="311700" y="1152475"/>
            <a:ext cx="4694100" cy="37959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108107"/>
              <a:buNone/>
            </a:pPr>
            <a:r>
              <a:rPr lang="en"/>
              <a:t>We may wish to write about how to….</a:t>
            </a:r>
            <a:endParaRPr/>
          </a:p>
          <a:p>
            <a:pPr marL="457200" lvl="0" indent="-342900" algn="l" rtl="0">
              <a:lnSpc>
                <a:spcPct val="115000"/>
              </a:lnSpc>
              <a:spcBef>
                <a:spcPts val="1200"/>
              </a:spcBef>
              <a:spcAft>
                <a:spcPts val="0"/>
              </a:spcAft>
              <a:buSzPct val="108107"/>
              <a:buChar char="➢"/>
            </a:pPr>
            <a:r>
              <a:rPr lang="en"/>
              <a:t>Get somewhere (directions) </a:t>
            </a:r>
            <a:endParaRPr/>
          </a:p>
          <a:p>
            <a:pPr marL="914400" lvl="1" indent="-317500" algn="l" rtl="0">
              <a:lnSpc>
                <a:spcPct val="115000"/>
              </a:lnSpc>
              <a:spcBef>
                <a:spcPts val="0"/>
              </a:spcBef>
              <a:spcAft>
                <a:spcPts val="0"/>
              </a:spcAft>
              <a:buSzPct val="108108"/>
              <a:buChar char="○"/>
            </a:pPr>
            <a:r>
              <a:rPr lang="en"/>
              <a:t>To the cafeteria</a:t>
            </a:r>
            <a:endParaRPr/>
          </a:p>
          <a:p>
            <a:pPr marL="914400" lvl="1" indent="-317500" algn="l" rtl="0">
              <a:lnSpc>
                <a:spcPct val="115000"/>
              </a:lnSpc>
              <a:spcBef>
                <a:spcPts val="0"/>
              </a:spcBef>
              <a:spcAft>
                <a:spcPts val="0"/>
              </a:spcAft>
              <a:buSzPct val="108108"/>
              <a:buChar char="○"/>
            </a:pPr>
            <a:r>
              <a:rPr lang="en"/>
              <a:t>The park in your neighborhood</a:t>
            </a:r>
            <a:endParaRPr/>
          </a:p>
          <a:p>
            <a:pPr marL="457200" lvl="0" indent="-342900" algn="l" rtl="0">
              <a:lnSpc>
                <a:spcPct val="115000"/>
              </a:lnSpc>
              <a:spcBef>
                <a:spcPts val="0"/>
              </a:spcBef>
              <a:spcAft>
                <a:spcPts val="0"/>
              </a:spcAft>
              <a:buSzPct val="108107"/>
              <a:buChar char="➢"/>
            </a:pPr>
            <a:r>
              <a:rPr lang="en"/>
              <a:t>Do something (instructions) </a:t>
            </a:r>
            <a:endParaRPr/>
          </a:p>
          <a:p>
            <a:pPr marL="914400" lvl="1" indent="-317500" algn="l" rtl="0">
              <a:lnSpc>
                <a:spcPct val="115000"/>
              </a:lnSpc>
              <a:spcBef>
                <a:spcPts val="0"/>
              </a:spcBef>
              <a:spcAft>
                <a:spcPts val="0"/>
              </a:spcAft>
              <a:buSzPct val="108108"/>
              <a:buChar char="○"/>
            </a:pPr>
            <a:r>
              <a:rPr lang="en"/>
              <a:t>Build a fort in your living room</a:t>
            </a:r>
            <a:endParaRPr/>
          </a:p>
          <a:p>
            <a:pPr marL="914400" lvl="1" indent="-317500" algn="l" rtl="0">
              <a:lnSpc>
                <a:spcPct val="115000"/>
              </a:lnSpc>
              <a:spcBef>
                <a:spcPts val="0"/>
              </a:spcBef>
              <a:spcAft>
                <a:spcPts val="0"/>
              </a:spcAft>
              <a:buSzPct val="108108"/>
              <a:buChar char="○"/>
            </a:pPr>
            <a:r>
              <a:rPr lang="en"/>
              <a:t>Do a dance</a:t>
            </a:r>
            <a:endParaRPr/>
          </a:p>
          <a:p>
            <a:pPr marL="914400" lvl="1" indent="-317500" algn="l" rtl="0">
              <a:lnSpc>
                <a:spcPct val="115000"/>
              </a:lnSpc>
              <a:spcBef>
                <a:spcPts val="0"/>
              </a:spcBef>
              <a:spcAft>
                <a:spcPts val="0"/>
              </a:spcAft>
              <a:buSzPct val="108108"/>
              <a:buChar char="○"/>
            </a:pPr>
            <a:r>
              <a:rPr lang="en"/>
              <a:t>Shoot a basketball or kick a soccer ball</a:t>
            </a:r>
            <a:endParaRPr/>
          </a:p>
          <a:p>
            <a:pPr marL="914400" lvl="1" indent="-317500" algn="l" rtl="0">
              <a:lnSpc>
                <a:spcPct val="115000"/>
              </a:lnSpc>
              <a:spcBef>
                <a:spcPts val="0"/>
              </a:spcBef>
              <a:spcAft>
                <a:spcPts val="0"/>
              </a:spcAft>
              <a:buSzPct val="108108"/>
              <a:buChar char="○"/>
            </a:pPr>
            <a:r>
              <a:rPr lang="en"/>
              <a:t>Create a craft </a:t>
            </a:r>
            <a:endParaRPr/>
          </a:p>
          <a:p>
            <a:pPr marL="457200" lvl="0" indent="-342900" algn="l" rtl="0">
              <a:lnSpc>
                <a:spcPct val="115000"/>
              </a:lnSpc>
              <a:spcBef>
                <a:spcPts val="0"/>
              </a:spcBef>
              <a:spcAft>
                <a:spcPts val="0"/>
              </a:spcAft>
              <a:buSzPct val="108107"/>
              <a:buChar char="➢"/>
            </a:pPr>
            <a:r>
              <a:rPr lang="en"/>
              <a:t>Explain something </a:t>
            </a:r>
            <a:endParaRPr/>
          </a:p>
          <a:p>
            <a:pPr marL="914400" lvl="1" indent="-317500" algn="l" rtl="0">
              <a:lnSpc>
                <a:spcPct val="115000"/>
              </a:lnSpc>
              <a:spcBef>
                <a:spcPts val="0"/>
              </a:spcBef>
              <a:spcAft>
                <a:spcPts val="0"/>
              </a:spcAft>
              <a:buSzPct val="108108"/>
              <a:buChar char="○"/>
            </a:pPr>
            <a:r>
              <a:rPr lang="en"/>
              <a:t>How your family celebrates the holidays</a:t>
            </a:r>
            <a:endParaRPr/>
          </a:p>
          <a:p>
            <a:pPr marL="914400" lvl="1" indent="-317500" algn="l" rtl="0">
              <a:lnSpc>
                <a:spcPct val="115000"/>
              </a:lnSpc>
              <a:spcBef>
                <a:spcPts val="0"/>
              </a:spcBef>
              <a:spcAft>
                <a:spcPts val="0"/>
              </a:spcAft>
              <a:buSzPct val="108108"/>
              <a:buChar char="○"/>
            </a:pPr>
            <a:r>
              <a:rPr lang="en"/>
              <a:t>About someone important to you or someone famous</a:t>
            </a:r>
            <a:endParaRPr/>
          </a:p>
          <a:p>
            <a:pPr marL="914400" lvl="1" indent="-317500" algn="l" rtl="0">
              <a:lnSpc>
                <a:spcPct val="115000"/>
              </a:lnSpc>
              <a:spcBef>
                <a:spcPts val="0"/>
              </a:spcBef>
              <a:spcAft>
                <a:spcPts val="0"/>
              </a:spcAft>
              <a:buSzPct val="108108"/>
              <a:buChar char="○"/>
            </a:pPr>
            <a:r>
              <a:rPr lang="en"/>
              <a:t>How something happens, such as photosynthesis or the water cycle</a:t>
            </a:r>
            <a:endParaRPr/>
          </a:p>
        </p:txBody>
      </p:sp>
      <p:pic>
        <p:nvPicPr>
          <p:cNvPr id="145" name="Google Shape;145;p19"/>
          <p:cNvPicPr preferRelativeResize="0"/>
          <p:nvPr/>
        </p:nvPicPr>
        <p:blipFill rotWithShape="1">
          <a:blip r:embed="rId3">
            <a:alphaModFix/>
          </a:blip>
          <a:srcRect/>
          <a:stretch/>
        </p:blipFill>
        <p:spPr>
          <a:xfrm>
            <a:off x="5445249" y="998850"/>
            <a:ext cx="2511121" cy="1828566"/>
          </a:xfrm>
          <a:prstGeom prst="rect">
            <a:avLst/>
          </a:prstGeom>
          <a:noFill/>
          <a:ln>
            <a:noFill/>
          </a:ln>
        </p:spPr>
      </p:pic>
      <p:pic>
        <p:nvPicPr>
          <p:cNvPr id="146" name="Google Shape;146;p19"/>
          <p:cNvPicPr preferRelativeResize="0"/>
          <p:nvPr/>
        </p:nvPicPr>
        <p:blipFill rotWithShape="1">
          <a:blip r:embed="rId4">
            <a:alphaModFix/>
          </a:blip>
          <a:srcRect/>
          <a:stretch/>
        </p:blipFill>
        <p:spPr>
          <a:xfrm>
            <a:off x="5445253" y="3023062"/>
            <a:ext cx="2511121" cy="18285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highlight>
                  <a:schemeClr val="lt1"/>
                </a:highlight>
              </a:rPr>
              <a:t>Lesson Objectives:  I can…</a:t>
            </a:r>
            <a:endParaRPr>
              <a:highlight>
                <a:schemeClr val="lt1"/>
              </a:highlight>
            </a:endParaRPr>
          </a:p>
        </p:txBody>
      </p:sp>
      <p:sp>
        <p:nvSpPr>
          <p:cNvPr id="152" name="Google Shape;152;p4"/>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Review algorithms and explanatory writing</a:t>
            </a:r>
            <a:endParaRPr/>
          </a:p>
          <a:p>
            <a:pPr marL="457200" lvl="0" indent="-342900" algn="l" rtl="0">
              <a:lnSpc>
                <a:spcPct val="150000"/>
              </a:lnSpc>
              <a:spcBef>
                <a:spcPts val="0"/>
              </a:spcBef>
              <a:spcAft>
                <a:spcPts val="0"/>
              </a:spcAft>
              <a:buSzPts val="1800"/>
              <a:buChar char="❏"/>
            </a:pPr>
            <a:r>
              <a:rPr lang="en"/>
              <a:t>Identify the characteristics of an explanatory text</a:t>
            </a:r>
            <a:endParaRPr/>
          </a:p>
          <a:p>
            <a:pPr marL="457200" lvl="0" indent="-342900" algn="l" rtl="0">
              <a:lnSpc>
                <a:spcPct val="150000"/>
              </a:lnSpc>
              <a:spcBef>
                <a:spcPts val="0"/>
              </a:spcBef>
              <a:spcAft>
                <a:spcPts val="0"/>
              </a:spcAft>
              <a:buSzPts val="1800"/>
              <a:buChar char="❏"/>
            </a:pPr>
            <a:r>
              <a:rPr lang="en"/>
              <a:t>Write a sequence of instructions  for a new explanatory text </a:t>
            </a:r>
            <a:endParaRPr/>
          </a:p>
          <a:p>
            <a:pPr marL="457200" lvl="0" indent="-342900" algn="l" rtl="0">
              <a:lnSpc>
                <a:spcPct val="150000"/>
              </a:lnSpc>
              <a:spcBef>
                <a:spcPts val="0"/>
              </a:spcBef>
              <a:spcAft>
                <a:spcPts val="0"/>
              </a:spcAft>
              <a:buSzPts val="1800"/>
              <a:buChar char="❏"/>
            </a:pPr>
            <a:r>
              <a:rPr lang="en"/>
              <a:t>Plan out my animation on paper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Guided practice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3016b6e8e4_0_0"/>
          <p:cNvSpPr txBox="1">
            <a:spLocks noGrp="1"/>
          </p:cNvSpPr>
          <p:nvPr>
            <p:ph type="title"/>
          </p:nvPr>
        </p:nvSpPr>
        <p:spPr>
          <a:xfrm>
            <a:off x="490250" y="526350"/>
            <a:ext cx="81987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endParaRPr sz="4220">
              <a:latin typeface="Bebas Neue"/>
              <a:ea typeface="Bebas Neue"/>
              <a:cs typeface="Bebas Neue"/>
              <a:sym typeface="Bebas Neue"/>
            </a:endParaRPr>
          </a:p>
          <a:p>
            <a:pPr marL="0" lvl="0" indent="0" algn="l" rtl="0">
              <a:lnSpc>
                <a:spcPct val="100000"/>
              </a:lnSpc>
              <a:spcBef>
                <a:spcPts val="0"/>
              </a:spcBef>
              <a:spcAft>
                <a:spcPts val="0"/>
              </a:spcAft>
              <a:buSzPts val="990"/>
              <a:buNone/>
            </a:pPr>
            <a:r>
              <a:rPr lang="en" sz="4220" b="1">
                <a:latin typeface="Bebas Neue"/>
                <a:ea typeface="Bebas Neue"/>
                <a:cs typeface="Bebas Neue"/>
                <a:sym typeface="Bebas Neue"/>
              </a:rPr>
              <a:t>Algorithm</a:t>
            </a:r>
            <a:r>
              <a:rPr lang="en" sz="4220">
                <a:latin typeface="Bebas Neue"/>
                <a:ea typeface="Bebas Neue"/>
                <a:cs typeface="Bebas Neue"/>
                <a:sym typeface="Bebas Neue"/>
              </a:rPr>
              <a:t>: A list of steps to finish a task</a:t>
            </a:r>
            <a:endParaRPr sz="4220">
              <a:latin typeface="Bebas Neue"/>
              <a:ea typeface="Bebas Neue"/>
              <a:cs typeface="Bebas Neue"/>
              <a:sym typeface="Bebas Neue"/>
            </a:endParaRPr>
          </a:p>
          <a:p>
            <a:pPr marL="0" lvl="0" indent="0" algn="l" rtl="0">
              <a:lnSpc>
                <a:spcPct val="100000"/>
              </a:lnSpc>
              <a:spcBef>
                <a:spcPts val="0"/>
              </a:spcBef>
              <a:spcAft>
                <a:spcPts val="0"/>
              </a:spcAft>
              <a:buSzPts val="990"/>
              <a:buNone/>
            </a:pPr>
            <a:endParaRPr sz="4220">
              <a:latin typeface="Bebas Neue"/>
              <a:ea typeface="Bebas Neue"/>
              <a:cs typeface="Bebas Neue"/>
              <a:sym typeface="Bebas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3016b6e8e4_0_4"/>
          <p:cNvSpPr txBox="1">
            <a:spLocks noGrp="1"/>
          </p:cNvSpPr>
          <p:nvPr>
            <p:ph type="title"/>
          </p:nvPr>
        </p:nvSpPr>
        <p:spPr>
          <a:xfrm>
            <a:off x="311700" y="210050"/>
            <a:ext cx="74691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Algorithms and Explanatory Writing</a:t>
            </a:r>
            <a:endParaRPr/>
          </a:p>
        </p:txBody>
      </p:sp>
      <p:sp>
        <p:nvSpPr>
          <p:cNvPr id="168" name="Google Shape;168;g13016b6e8e4_0_4"/>
          <p:cNvSpPr txBox="1">
            <a:spLocks noGrp="1"/>
          </p:cNvSpPr>
          <p:nvPr>
            <p:ph type="body" idx="1"/>
          </p:nvPr>
        </p:nvSpPr>
        <p:spPr>
          <a:xfrm>
            <a:off x="311700" y="836350"/>
            <a:ext cx="4377300" cy="37326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Use the correct sequence</a:t>
            </a:r>
            <a:endParaRPr/>
          </a:p>
          <a:p>
            <a:pPr marL="457200" lvl="0" indent="-342900" algn="l" rtl="0">
              <a:lnSpc>
                <a:spcPct val="115000"/>
              </a:lnSpc>
              <a:spcBef>
                <a:spcPts val="0"/>
              </a:spcBef>
              <a:spcAft>
                <a:spcPts val="0"/>
              </a:spcAft>
              <a:buSzPts val="1800"/>
              <a:buChar char="●"/>
            </a:pPr>
            <a:r>
              <a:rPr lang="en"/>
              <a:t>Be clear and precise</a:t>
            </a:r>
            <a:endParaRPr/>
          </a:p>
        </p:txBody>
      </p:sp>
      <p:pic>
        <p:nvPicPr>
          <p:cNvPr id="169" name="Google Shape;169;g13016b6e8e4_0_4"/>
          <p:cNvPicPr preferRelativeResize="0"/>
          <p:nvPr/>
        </p:nvPicPr>
        <p:blipFill rotWithShape="1">
          <a:blip r:embed="rId3">
            <a:alphaModFix/>
          </a:blip>
          <a:srcRect/>
          <a:stretch/>
        </p:blipFill>
        <p:spPr>
          <a:xfrm>
            <a:off x="311700" y="1910325"/>
            <a:ext cx="1696350" cy="1696350"/>
          </a:xfrm>
          <a:prstGeom prst="rect">
            <a:avLst/>
          </a:prstGeom>
          <a:noFill/>
          <a:ln>
            <a:noFill/>
          </a:ln>
        </p:spPr>
      </p:pic>
      <p:pic>
        <p:nvPicPr>
          <p:cNvPr id="170" name="Google Shape;170;g13016b6e8e4_0_4"/>
          <p:cNvPicPr preferRelativeResize="0"/>
          <p:nvPr/>
        </p:nvPicPr>
        <p:blipFill rotWithShape="1">
          <a:blip r:embed="rId4">
            <a:alphaModFix/>
          </a:blip>
          <a:srcRect/>
          <a:stretch/>
        </p:blipFill>
        <p:spPr>
          <a:xfrm>
            <a:off x="1166375" y="3918950"/>
            <a:ext cx="2106763" cy="1224551"/>
          </a:xfrm>
          <a:prstGeom prst="rect">
            <a:avLst/>
          </a:prstGeom>
          <a:noFill/>
          <a:ln>
            <a:noFill/>
          </a:ln>
        </p:spPr>
      </p:pic>
      <p:sp>
        <p:nvSpPr>
          <p:cNvPr id="171" name="Google Shape;171;g13016b6e8e4_0_4"/>
          <p:cNvSpPr/>
          <p:nvPr/>
        </p:nvSpPr>
        <p:spPr>
          <a:xfrm rot="2991059">
            <a:off x="1829358" y="3319646"/>
            <a:ext cx="647200" cy="336372"/>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g13016b6e8e4_0_4"/>
          <p:cNvSpPr txBox="1"/>
          <p:nvPr/>
        </p:nvSpPr>
        <p:spPr>
          <a:xfrm>
            <a:off x="1931475" y="2063400"/>
            <a:ext cx="6744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accent4"/>
                </a:solidFill>
                <a:latin typeface="Bebas Neue"/>
                <a:ea typeface="Bebas Neue"/>
                <a:cs typeface="Bebas Neue"/>
                <a:sym typeface="Bebas Neue"/>
              </a:rPr>
              <a:t>First</a:t>
            </a:r>
            <a:endParaRPr sz="2200" b="0" i="0" u="none" strike="noStrike" cap="none">
              <a:solidFill>
                <a:schemeClr val="accent4"/>
              </a:solidFill>
              <a:latin typeface="Bebas Neue"/>
              <a:ea typeface="Bebas Neue"/>
              <a:cs typeface="Bebas Neue"/>
              <a:sym typeface="Bebas Neue"/>
            </a:endParaRPr>
          </a:p>
        </p:txBody>
      </p:sp>
      <p:sp>
        <p:nvSpPr>
          <p:cNvPr id="173" name="Google Shape;173;g13016b6e8e4_0_4"/>
          <p:cNvSpPr txBox="1"/>
          <p:nvPr/>
        </p:nvSpPr>
        <p:spPr>
          <a:xfrm>
            <a:off x="2705800" y="3395750"/>
            <a:ext cx="6744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accent4"/>
                </a:solidFill>
                <a:latin typeface="Bebas Neue"/>
                <a:ea typeface="Bebas Neue"/>
                <a:cs typeface="Bebas Neue"/>
                <a:sym typeface="Bebas Neue"/>
              </a:rPr>
              <a:t>Next</a:t>
            </a:r>
            <a:endParaRPr sz="2200" b="0" i="0" u="none" strike="noStrike" cap="none">
              <a:solidFill>
                <a:schemeClr val="accent4"/>
              </a:solidFill>
              <a:latin typeface="Bebas Neue"/>
              <a:ea typeface="Bebas Neue"/>
              <a:cs typeface="Bebas Neue"/>
              <a:sym typeface="Bebas Neue"/>
            </a:endParaRPr>
          </a:p>
        </p:txBody>
      </p:sp>
      <p:sp>
        <p:nvSpPr>
          <p:cNvPr id="174" name="Google Shape;174;g13016b6e8e4_0_4"/>
          <p:cNvSpPr txBox="1">
            <a:spLocks noGrp="1"/>
          </p:cNvSpPr>
          <p:nvPr>
            <p:ph type="body" idx="1"/>
          </p:nvPr>
        </p:nvSpPr>
        <p:spPr>
          <a:xfrm>
            <a:off x="5735950" y="994450"/>
            <a:ext cx="28947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Just like an </a:t>
            </a:r>
            <a:r>
              <a:rPr lang="en">
                <a:solidFill>
                  <a:schemeClr val="accent4"/>
                </a:solidFill>
              </a:rPr>
              <a:t>algorithm</a:t>
            </a:r>
            <a:r>
              <a:rPr lang="en"/>
              <a:t>, </a:t>
            </a:r>
            <a:r>
              <a:rPr lang="en">
                <a:solidFill>
                  <a:schemeClr val="accent5"/>
                </a:solidFill>
              </a:rPr>
              <a:t>explanatory writing</a:t>
            </a:r>
            <a:r>
              <a:rPr lang="en"/>
              <a:t> </a:t>
            </a:r>
            <a:r>
              <a:rPr lang="en" b="1"/>
              <a:t>explains</a:t>
            </a:r>
            <a:r>
              <a:rPr lang="en"/>
              <a:t> the steps or instructions for doing something.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a:t>Explanatory writing is also written in a specific order or sequence, just like an algorithm.</a:t>
            </a:r>
            <a:endParaRPr/>
          </a:p>
          <a:p>
            <a:pPr marL="0" lvl="0" indent="0" algn="l" rtl="0">
              <a:lnSpc>
                <a:spcPct val="115000"/>
              </a:lnSpc>
              <a:spcBef>
                <a:spcPts val="0"/>
              </a:spcBef>
              <a:spcAft>
                <a:spcPts val="0"/>
              </a:spcAft>
              <a:buSzPts val="1800"/>
              <a:buNone/>
            </a:pPr>
            <a:endParaRPr/>
          </a:p>
        </p:txBody>
      </p:sp>
      <p:pic>
        <p:nvPicPr>
          <p:cNvPr id="175" name="Google Shape;175;g13016b6e8e4_0_4"/>
          <p:cNvPicPr preferRelativeResize="0"/>
          <p:nvPr/>
        </p:nvPicPr>
        <p:blipFill rotWithShape="1">
          <a:blip r:embed="rId5">
            <a:alphaModFix/>
          </a:blip>
          <a:srcRect/>
          <a:stretch/>
        </p:blipFill>
        <p:spPr>
          <a:xfrm>
            <a:off x="3427372" y="1223697"/>
            <a:ext cx="1623525" cy="2552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How to write an explanatory text </a:t>
            </a:r>
            <a:endParaRPr/>
          </a:p>
        </p:txBody>
      </p:sp>
      <p:sp>
        <p:nvSpPr>
          <p:cNvPr id="181" name="Google Shape;181;p20"/>
          <p:cNvSpPr txBox="1">
            <a:spLocks noGrp="1"/>
          </p:cNvSpPr>
          <p:nvPr>
            <p:ph type="body" idx="1"/>
          </p:nvPr>
        </p:nvSpPr>
        <p:spPr>
          <a:xfrm>
            <a:off x="311700" y="1152475"/>
            <a:ext cx="75069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b="1"/>
              <a:t>Brainstorm:</a:t>
            </a:r>
            <a:r>
              <a:rPr lang="en"/>
              <a:t> What do you want to share? </a:t>
            </a:r>
            <a:endParaRPr/>
          </a:p>
          <a:p>
            <a:pPr marL="457200" lvl="0" indent="-342900" algn="l" rtl="0">
              <a:lnSpc>
                <a:spcPct val="115000"/>
              </a:lnSpc>
              <a:spcBef>
                <a:spcPts val="0"/>
              </a:spcBef>
              <a:spcAft>
                <a:spcPts val="0"/>
              </a:spcAft>
              <a:buSzPts val="1800"/>
              <a:buAutoNum type="arabicPeriod"/>
            </a:pPr>
            <a:r>
              <a:rPr lang="en" b="1"/>
              <a:t>Plan: </a:t>
            </a:r>
            <a:r>
              <a:rPr lang="en"/>
              <a:t>What does your reader need to know? How should you organize your information?</a:t>
            </a:r>
            <a:endParaRPr/>
          </a:p>
          <a:p>
            <a:pPr marL="914400" lvl="1" indent="-317500" algn="l" rtl="0">
              <a:lnSpc>
                <a:spcPct val="115000"/>
              </a:lnSpc>
              <a:spcBef>
                <a:spcPts val="0"/>
              </a:spcBef>
              <a:spcAft>
                <a:spcPts val="0"/>
              </a:spcAft>
              <a:buSzPts val="1400"/>
              <a:buAutoNum type="alphaLcPeriod"/>
            </a:pPr>
            <a:r>
              <a:rPr lang="en"/>
              <a:t>Graphic Organizers can help (Coco) </a:t>
            </a:r>
            <a:endParaRPr/>
          </a:p>
          <a:p>
            <a:pPr marL="457200" lvl="0" indent="-342900" algn="l" rtl="0">
              <a:lnSpc>
                <a:spcPct val="115000"/>
              </a:lnSpc>
              <a:spcBef>
                <a:spcPts val="0"/>
              </a:spcBef>
              <a:spcAft>
                <a:spcPts val="0"/>
              </a:spcAft>
              <a:buSzPts val="1800"/>
              <a:buAutoNum type="arabicPeriod"/>
            </a:pPr>
            <a:r>
              <a:rPr lang="en" b="1"/>
              <a:t>Write!</a:t>
            </a:r>
            <a:endParaRPr b="1"/>
          </a:p>
          <a:p>
            <a:pPr marL="914400" lvl="1" indent="-317500" algn="l" rtl="0">
              <a:lnSpc>
                <a:spcPct val="115000"/>
              </a:lnSpc>
              <a:spcBef>
                <a:spcPts val="0"/>
              </a:spcBef>
              <a:spcAft>
                <a:spcPts val="0"/>
              </a:spcAft>
              <a:buSzPts val="1400"/>
              <a:buAutoNum type="alphaLcPeriod"/>
            </a:pPr>
            <a:r>
              <a:rPr lang="en"/>
              <a:t>Be clear and specific</a:t>
            </a:r>
            <a:endParaRPr/>
          </a:p>
          <a:p>
            <a:pPr marL="914400" lvl="1" indent="-317500" algn="l" rtl="0">
              <a:lnSpc>
                <a:spcPct val="115000"/>
              </a:lnSpc>
              <a:spcBef>
                <a:spcPts val="0"/>
              </a:spcBef>
              <a:spcAft>
                <a:spcPts val="0"/>
              </a:spcAft>
              <a:buSzPts val="1400"/>
              <a:buAutoNum type="alphaLcPeriod"/>
            </a:pPr>
            <a:r>
              <a:rPr lang="en"/>
              <a:t>Use transition words</a:t>
            </a:r>
            <a:endParaRPr/>
          </a:p>
          <a:p>
            <a:pPr marL="457200" lvl="0" indent="-342900" algn="l" rtl="0">
              <a:lnSpc>
                <a:spcPct val="115000"/>
              </a:lnSpc>
              <a:spcBef>
                <a:spcPts val="0"/>
              </a:spcBef>
              <a:spcAft>
                <a:spcPts val="0"/>
              </a:spcAft>
              <a:buSzPts val="1800"/>
              <a:buAutoNum type="arabicPeriod"/>
            </a:pPr>
            <a:r>
              <a:rPr lang="en" b="1"/>
              <a:t>Debug and Edit</a:t>
            </a:r>
            <a:endParaRPr b="1"/>
          </a:p>
          <a:p>
            <a:pPr marL="914400" lvl="1" indent="-317500" algn="l" rtl="0">
              <a:lnSpc>
                <a:spcPct val="115000"/>
              </a:lnSpc>
              <a:spcBef>
                <a:spcPts val="0"/>
              </a:spcBef>
              <a:spcAft>
                <a:spcPts val="0"/>
              </a:spcAft>
              <a:buSzPts val="1400"/>
              <a:buAutoNum type="alphaLcPeriod"/>
            </a:pPr>
            <a:r>
              <a:rPr lang="en"/>
              <a:t>Look for mistakes or things that don’t make sense.</a:t>
            </a:r>
            <a:endParaRPr/>
          </a:p>
          <a:p>
            <a:pPr marL="914400" lvl="1" indent="-317500" algn="l" rtl="0">
              <a:lnSpc>
                <a:spcPct val="115000"/>
              </a:lnSpc>
              <a:spcBef>
                <a:spcPts val="0"/>
              </a:spcBef>
              <a:spcAft>
                <a:spcPts val="0"/>
              </a:spcAft>
              <a:buSzPts val="1400"/>
              <a:buAutoNum type="alphaLcPeriod"/>
            </a:pPr>
            <a:r>
              <a:rPr lang="en"/>
              <a:t>Fix your mistakes</a:t>
            </a:r>
            <a:endParaRPr/>
          </a:p>
        </p:txBody>
      </p:sp>
      <p:sp>
        <p:nvSpPr>
          <p:cNvPr id="182" name="Google Shape;182;p20"/>
          <p:cNvSpPr/>
          <p:nvPr/>
        </p:nvSpPr>
        <p:spPr>
          <a:xfrm>
            <a:off x="5132025" y="665900"/>
            <a:ext cx="1354800" cy="711900"/>
          </a:xfrm>
          <a:prstGeom prst="cloudCallout">
            <a:avLst>
              <a:gd name="adj1" fmla="val -20833"/>
              <a:gd name="adj2" fmla="val 625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3" name="Google Shape;183;p20"/>
          <p:cNvPicPr preferRelativeResize="0"/>
          <p:nvPr/>
        </p:nvPicPr>
        <p:blipFill rotWithShape="1">
          <a:blip r:embed="rId3">
            <a:alphaModFix/>
          </a:blip>
          <a:srcRect/>
          <a:stretch/>
        </p:blipFill>
        <p:spPr>
          <a:xfrm>
            <a:off x="4390875" y="2330650"/>
            <a:ext cx="1527201" cy="954150"/>
          </a:xfrm>
          <a:prstGeom prst="rect">
            <a:avLst/>
          </a:prstGeom>
          <a:noFill/>
          <a:ln>
            <a:noFill/>
          </a:ln>
        </p:spPr>
      </p:pic>
      <p:pic>
        <p:nvPicPr>
          <p:cNvPr id="184" name="Google Shape;184;p20"/>
          <p:cNvPicPr preferRelativeResize="0"/>
          <p:nvPr/>
        </p:nvPicPr>
        <p:blipFill rotWithShape="1">
          <a:blip r:embed="rId4">
            <a:alphaModFix/>
          </a:blip>
          <a:srcRect/>
          <a:stretch/>
        </p:blipFill>
        <p:spPr>
          <a:xfrm>
            <a:off x="7068950" y="865450"/>
            <a:ext cx="922950" cy="1853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CoCo is a graphic Organizer</a:t>
            </a:r>
            <a:endParaRPr/>
          </a:p>
        </p:txBody>
      </p:sp>
      <p:sp>
        <p:nvSpPr>
          <p:cNvPr id="190" name="Google Shape;190;p29"/>
          <p:cNvSpPr txBox="1">
            <a:spLocks noGrp="1"/>
          </p:cNvSpPr>
          <p:nvPr>
            <p:ph type="body" idx="1"/>
          </p:nvPr>
        </p:nvSpPr>
        <p:spPr>
          <a:xfrm>
            <a:off x="311700" y="1152475"/>
            <a:ext cx="18480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SzPts val="1800"/>
              <a:buNone/>
            </a:pPr>
            <a:r>
              <a:rPr lang="en" sz="1500"/>
              <a:t>CoCo helps us organize our writing and plan out our animation in Scratch.</a:t>
            </a:r>
            <a:endParaRPr sz="1500"/>
          </a:p>
        </p:txBody>
      </p:sp>
      <p:pic>
        <p:nvPicPr>
          <p:cNvPr id="191" name="Google Shape;191;p29"/>
          <p:cNvPicPr preferRelativeResize="0"/>
          <p:nvPr/>
        </p:nvPicPr>
        <p:blipFill rotWithShape="1">
          <a:blip r:embed="rId3">
            <a:alphaModFix/>
          </a:blip>
          <a:srcRect/>
          <a:stretch/>
        </p:blipFill>
        <p:spPr>
          <a:xfrm>
            <a:off x="2431000" y="907749"/>
            <a:ext cx="2475900" cy="3905851"/>
          </a:xfrm>
          <a:prstGeom prst="rect">
            <a:avLst/>
          </a:prstGeom>
          <a:noFill/>
          <a:ln w="9525" cap="flat" cmpd="sng">
            <a:solidFill>
              <a:srgbClr val="000000"/>
            </a:solidFill>
            <a:prstDash val="solid"/>
            <a:round/>
            <a:headEnd type="none" w="sm" len="sm"/>
            <a:tailEnd type="none" w="sm" len="sm"/>
          </a:ln>
        </p:spPr>
      </p:pic>
      <p:pic>
        <p:nvPicPr>
          <p:cNvPr id="192" name="Google Shape;192;p29"/>
          <p:cNvPicPr preferRelativeResize="0"/>
          <p:nvPr/>
        </p:nvPicPr>
        <p:blipFill rotWithShape="1">
          <a:blip r:embed="rId4">
            <a:alphaModFix/>
          </a:blip>
          <a:srcRect/>
          <a:stretch/>
        </p:blipFill>
        <p:spPr>
          <a:xfrm>
            <a:off x="5123200" y="260963"/>
            <a:ext cx="3549900" cy="4621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74" name="Google Shape;74;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32500" lnSpcReduction="10000"/>
          </a:bodyPr>
          <a:lstStyle/>
          <a:p>
            <a:pPr marL="0" lvl="0" indent="0" algn="l" rtl="0">
              <a:lnSpc>
                <a:spcPct val="115000"/>
              </a:lnSpc>
              <a:spcBef>
                <a:spcPts val="0"/>
              </a:spcBef>
              <a:spcAft>
                <a:spcPts val="0"/>
              </a:spcAft>
              <a:buSzPct val="77777"/>
              <a:buNone/>
            </a:pPr>
            <a:r>
              <a:rPr lang="en" sz="7200" b="1"/>
              <a:t>Summary: </a:t>
            </a:r>
            <a:endParaRPr sz="7200" b="1"/>
          </a:p>
          <a:p>
            <a:pPr marL="0" lvl="0" indent="0" algn="l" rtl="0">
              <a:lnSpc>
                <a:spcPct val="115000"/>
              </a:lnSpc>
              <a:spcBef>
                <a:spcPts val="1200"/>
              </a:spcBef>
              <a:spcAft>
                <a:spcPts val="0"/>
              </a:spcAft>
              <a:buSzPct val="77776"/>
              <a:buNone/>
            </a:pPr>
            <a:r>
              <a:rPr lang="en" sz="7200"/>
              <a:t>In this lesson, students will identify algorithms and brainstorm and write a new explanatory writing piece.</a:t>
            </a:r>
            <a:endParaRPr/>
          </a:p>
        </p:txBody>
      </p:sp>
      <p:sp>
        <p:nvSpPr>
          <p:cNvPr id="75" name="Google Shape;75;p2"/>
          <p:cNvSpPr txBox="1"/>
          <p:nvPr/>
        </p:nvSpPr>
        <p:spPr>
          <a:xfrm>
            <a:off x="239300" y="2480550"/>
            <a:ext cx="4260300" cy="272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Proxima Nova"/>
                <a:ea typeface="Proxima Nova"/>
                <a:cs typeface="Proxima Nova"/>
                <a:sym typeface="Proxima Nova"/>
              </a:rPr>
              <a:t>ELA Standards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The student will write in a variety of forms to include narrative, descriptive, opinion, and expository.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a)	Engage in writing as a process.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b)	Identify audience and purpose.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c)	Use a variety of prewriting strategies.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d)	Use organizational strategies to structure 	writing according to type.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g)	Use transition words to vary sentence 	structure.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76" name="Google Shape;76;p2"/>
          <p:cNvSpPr txBox="1"/>
          <p:nvPr/>
        </p:nvSpPr>
        <p:spPr>
          <a:xfrm>
            <a:off x="4499600" y="2571750"/>
            <a:ext cx="4260300" cy="133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The student will analyze, correct, and improve (debug) an algorithm that includes sequencing, events, and loops.</a:t>
            </a:r>
            <a:endParaRPr sz="13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3016b6e8e4_0_2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How to write an explanatory text </a:t>
            </a:r>
            <a:endParaRPr/>
          </a:p>
        </p:txBody>
      </p:sp>
      <p:sp>
        <p:nvSpPr>
          <p:cNvPr id="198" name="Google Shape;198;g13016b6e8e4_0_25"/>
          <p:cNvSpPr txBox="1">
            <a:spLocks noGrp="1"/>
          </p:cNvSpPr>
          <p:nvPr>
            <p:ph type="body" idx="1"/>
          </p:nvPr>
        </p:nvSpPr>
        <p:spPr>
          <a:xfrm>
            <a:off x="311700" y="1152475"/>
            <a:ext cx="75069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b="1"/>
              <a:t>Brainstorm:</a:t>
            </a:r>
            <a:r>
              <a:rPr lang="en"/>
              <a:t> What do you want to share? </a:t>
            </a:r>
            <a:endParaRPr/>
          </a:p>
          <a:p>
            <a:pPr marL="457200" lvl="0" indent="-342900" algn="l" rtl="0">
              <a:lnSpc>
                <a:spcPct val="115000"/>
              </a:lnSpc>
              <a:spcBef>
                <a:spcPts val="0"/>
              </a:spcBef>
              <a:spcAft>
                <a:spcPts val="0"/>
              </a:spcAft>
              <a:buSzPts val="1800"/>
              <a:buAutoNum type="arabicPeriod"/>
            </a:pPr>
            <a:r>
              <a:rPr lang="en" b="1"/>
              <a:t>Plan: </a:t>
            </a:r>
            <a:r>
              <a:rPr lang="en"/>
              <a:t>What does your reader need to know? How should you organize your information?</a:t>
            </a:r>
            <a:endParaRPr/>
          </a:p>
          <a:p>
            <a:pPr marL="914400" lvl="1" indent="-317500" algn="l" rtl="0">
              <a:lnSpc>
                <a:spcPct val="115000"/>
              </a:lnSpc>
              <a:spcBef>
                <a:spcPts val="0"/>
              </a:spcBef>
              <a:spcAft>
                <a:spcPts val="0"/>
              </a:spcAft>
              <a:buSzPts val="1400"/>
              <a:buAutoNum type="alphaLcPeriod"/>
            </a:pPr>
            <a:r>
              <a:rPr lang="en"/>
              <a:t>Graphic Organizers can help (Coco) </a:t>
            </a:r>
            <a:endParaRPr/>
          </a:p>
          <a:p>
            <a:pPr marL="457200" lvl="0" indent="-342900" algn="l" rtl="0">
              <a:lnSpc>
                <a:spcPct val="115000"/>
              </a:lnSpc>
              <a:spcBef>
                <a:spcPts val="0"/>
              </a:spcBef>
              <a:spcAft>
                <a:spcPts val="0"/>
              </a:spcAft>
              <a:buSzPts val="1800"/>
              <a:buAutoNum type="arabicPeriod"/>
            </a:pPr>
            <a:r>
              <a:rPr lang="en" b="1"/>
              <a:t>Write!</a:t>
            </a:r>
            <a:endParaRPr b="1"/>
          </a:p>
          <a:p>
            <a:pPr marL="914400" lvl="1" indent="-317500" algn="l" rtl="0">
              <a:lnSpc>
                <a:spcPct val="115000"/>
              </a:lnSpc>
              <a:spcBef>
                <a:spcPts val="0"/>
              </a:spcBef>
              <a:spcAft>
                <a:spcPts val="0"/>
              </a:spcAft>
              <a:buSzPts val="1400"/>
              <a:buAutoNum type="alphaLcPeriod"/>
            </a:pPr>
            <a:r>
              <a:rPr lang="en"/>
              <a:t>Be clear and specific</a:t>
            </a:r>
            <a:endParaRPr/>
          </a:p>
          <a:p>
            <a:pPr marL="914400" lvl="1" indent="-317500" algn="l" rtl="0">
              <a:lnSpc>
                <a:spcPct val="115000"/>
              </a:lnSpc>
              <a:spcBef>
                <a:spcPts val="0"/>
              </a:spcBef>
              <a:spcAft>
                <a:spcPts val="0"/>
              </a:spcAft>
              <a:buSzPts val="1400"/>
              <a:buAutoNum type="alphaLcPeriod"/>
            </a:pPr>
            <a:r>
              <a:rPr lang="en"/>
              <a:t>Use transition words</a:t>
            </a:r>
            <a:endParaRPr/>
          </a:p>
          <a:p>
            <a:pPr marL="457200" lvl="0" indent="-342900" algn="l" rtl="0">
              <a:lnSpc>
                <a:spcPct val="115000"/>
              </a:lnSpc>
              <a:spcBef>
                <a:spcPts val="0"/>
              </a:spcBef>
              <a:spcAft>
                <a:spcPts val="0"/>
              </a:spcAft>
              <a:buSzPts val="1800"/>
              <a:buAutoNum type="arabicPeriod"/>
            </a:pPr>
            <a:r>
              <a:rPr lang="en" b="1"/>
              <a:t>Debug and Edit</a:t>
            </a:r>
            <a:endParaRPr b="1"/>
          </a:p>
          <a:p>
            <a:pPr marL="914400" lvl="1" indent="-317500" algn="l" rtl="0">
              <a:lnSpc>
                <a:spcPct val="115000"/>
              </a:lnSpc>
              <a:spcBef>
                <a:spcPts val="0"/>
              </a:spcBef>
              <a:spcAft>
                <a:spcPts val="0"/>
              </a:spcAft>
              <a:buSzPts val="1400"/>
              <a:buAutoNum type="alphaLcPeriod"/>
            </a:pPr>
            <a:r>
              <a:rPr lang="en"/>
              <a:t>Look for mistakes or things that don’t make sense.</a:t>
            </a:r>
            <a:endParaRPr/>
          </a:p>
          <a:p>
            <a:pPr marL="914400" lvl="1" indent="-317500" algn="l" rtl="0">
              <a:lnSpc>
                <a:spcPct val="115000"/>
              </a:lnSpc>
              <a:spcBef>
                <a:spcPts val="0"/>
              </a:spcBef>
              <a:spcAft>
                <a:spcPts val="0"/>
              </a:spcAft>
              <a:buSzPts val="1400"/>
              <a:buAutoNum type="alphaLcPeriod"/>
            </a:pPr>
            <a:r>
              <a:rPr lang="en"/>
              <a:t>Fix your mistakes</a:t>
            </a:r>
            <a:endParaRPr/>
          </a:p>
        </p:txBody>
      </p:sp>
      <p:sp>
        <p:nvSpPr>
          <p:cNvPr id="199" name="Google Shape;199;g13016b6e8e4_0_25"/>
          <p:cNvSpPr/>
          <p:nvPr/>
        </p:nvSpPr>
        <p:spPr>
          <a:xfrm>
            <a:off x="5132025" y="665900"/>
            <a:ext cx="1354800" cy="711900"/>
          </a:xfrm>
          <a:prstGeom prst="cloudCallout">
            <a:avLst>
              <a:gd name="adj1" fmla="val -20833"/>
              <a:gd name="adj2" fmla="val 625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0" name="Google Shape;200;g13016b6e8e4_0_25"/>
          <p:cNvPicPr preferRelativeResize="0"/>
          <p:nvPr/>
        </p:nvPicPr>
        <p:blipFill rotWithShape="1">
          <a:blip r:embed="rId3">
            <a:alphaModFix/>
          </a:blip>
          <a:srcRect/>
          <a:stretch/>
        </p:blipFill>
        <p:spPr>
          <a:xfrm>
            <a:off x="4390875" y="2330650"/>
            <a:ext cx="1527201" cy="954150"/>
          </a:xfrm>
          <a:prstGeom prst="rect">
            <a:avLst/>
          </a:prstGeom>
          <a:noFill/>
          <a:ln>
            <a:noFill/>
          </a:ln>
        </p:spPr>
      </p:pic>
      <p:pic>
        <p:nvPicPr>
          <p:cNvPr id="201" name="Google Shape;201;g13016b6e8e4_0_25"/>
          <p:cNvPicPr preferRelativeResize="0"/>
          <p:nvPr/>
        </p:nvPicPr>
        <p:blipFill rotWithShape="1">
          <a:blip r:embed="rId4">
            <a:alphaModFix/>
          </a:blip>
          <a:srcRect/>
          <a:stretch/>
        </p:blipFill>
        <p:spPr>
          <a:xfrm>
            <a:off x="7068950" y="865450"/>
            <a:ext cx="922950" cy="1853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3016b6e8e4_0_33"/>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Brainstorm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10"/>
        <p:cNvGrpSpPr/>
        <p:nvPr/>
      </p:nvGrpSpPr>
      <p:grpSpPr>
        <a:xfrm>
          <a:off x="0" y="0"/>
          <a:ext cx="0" cy="0"/>
          <a:chOff x="0" y="0"/>
          <a:chExt cx="0" cy="0"/>
        </a:xfrm>
      </p:grpSpPr>
      <p:sp>
        <p:nvSpPr>
          <p:cNvPr id="211" name="Google Shape;211;p23"/>
          <p:cNvSpPr txBox="1">
            <a:spLocks noGrp="1"/>
          </p:cNvSpPr>
          <p:nvPr>
            <p:ph type="title"/>
          </p:nvPr>
        </p:nvSpPr>
        <p:spPr>
          <a:xfrm>
            <a:off x="1216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Turn &amp; Talk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1"/>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Independent practice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311700" y="1348800"/>
            <a:ext cx="26337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Plan &amp; Write</a:t>
            </a:r>
            <a:endParaRPr/>
          </a:p>
        </p:txBody>
      </p:sp>
      <p:sp>
        <p:nvSpPr>
          <p:cNvPr id="222" name="Google Shape;222;p31"/>
          <p:cNvSpPr txBox="1"/>
          <p:nvPr/>
        </p:nvSpPr>
        <p:spPr>
          <a:xfrm>
            <a:off x="451450" y="4248025"/>
            <a:ext cx="82962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here (15-20 minutes)</a:t>
            </a:r>
            <a:endParaRPr sz="3000" b="0" i="0" u="none" strike="noStrike" cap="none">
              <a:solidFill>
                <a:schemeClr val="lt1"/>
              </a:solidFill>
              <a:latin typeface="Bebas Neue"/>
              <a:ea typeface="Bebas Neue"/>
              <a:cs typeface="Bebas Neue"/>
              <a:sym typeface="Bebas Neue"/>
            </a:endParaRPr>
          </a:p>
        </p:txBody>
      </p:sp>
      <p:sp>
        <p:nvSpPr>
          <p:cNvPr id="223" name="Google Shape;223;p31"/>
          <p:cNvSpPr txBox="1"/>
          <p:nvPr/>
        </p:nvSpPr>
        <p:spPr>
          <a:xfrm>
            <a:off x="3912525" y="438975"/>
            <a:ext cx="4520100" cy="32493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15000"/>
              </a:lnSpc>
              <a:spcBef>
                <a:spcPts val="0"/>
              </a:spcBef>
              <a:spcAft>
                <a:spcPts val="0"/>
              </a:spcAft>
              <a:buClr>
                <a:schemeClr val="lt1"/>
              </a:buClr>
              <a:buSzPts val="2200"/>
              <a:buFont typeface="Proxima Nova"/>
              <a:buAutoNum type="arabicPeriod"/>
            </a:pPr>
            <a:r>
              <a:rPr lang="en" sz="2200" b="0" i="0" u="none" strike="noStrike" cap="none">
                <a:solidFill>
                  <a:schemeClr val="lt1"/>
                </a:solidFill>
                <a:latin typeface="Proxima Nova"/>
                <a:ea typeface="Proxima Nova"/>
                <a:cs typeface="Proxima Nova"/>
                <a:sym typeface="Proxima Nova"/>
              </a:rPr>
              <a:t>Finish brainstorming.</a:t>
            </a:r>
            <a:endParaRPr sz="2200" b="0" i="0" u="none" strike="noStrike" cap="none">
              <a:solidFill>
                <a:schemeClr val="lt1"/>
              </a:solidFill>
              <a:latin typeface="Proxima Nova"/>
              <a:ea typeface="Proxima Nova"/>
              <a:cs typeface="Proxima Nova"/>
              <a:sym typeface="Proxima Nova"/>
            </a:endParaRPr>
          </a:p>
          <a:p>
            <a:pPr marL="457200" marR="0" lvl="0" indent="0" algn="l" rtl="0">
              <a:lnSpc>
                <a:spcPct val="115000"/>
              </a:lnSpc>
              <a:spcBef>
                <a:spcPts val="0"/>
              </a:spcBef>
              <a:spcAft>
                <a:spcPts val="0"/>
              </a:spcAft>
              <a:buClr>
                <a:srgbClr val="000000"/>
              </a:buClr>
              <a:buSzPts val="2200"/>
              <a:buFont typeface="Arial"/>
              <a:buNone/>
            </a:pP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15000"/>
              </a:lnSpc>
              <a:spcBef>
                <a:spcPts val="0"/>
              </a:spcBef>
              <a:spcAft>
                <a:spcPts val="0"/>
              </a:spcAft>
              <a:buClr>
                <a:schemeClr val="lt1"/>
              </a:buClr>
              <a:buSzPts val="2200"/>
              <a:buFont typeface="Proxima Nova"/>
              <a:buAutoNum type="arabicPeriod"/>
            </a:pPr>
            <a:r>
              <a:rPr lang="en" sz="2200" b="0" i="0" u="none" strike="noStrike" cap="none">
                <a:solidFill>
                  <a:schemeClr val="lt1"/>
                </a:solidFill>
                <a:latin typeface="Proxima Nova"/>
                <a:ea typeface="Proxima Nova"/>
                <a:cs typeface="Proxima Nova"/>
                <a:sym typeface="Proxima Nova"/>
              </a:rPr>
              <a:t>Open the </a:t>
            </a:r>
            <a:r>
              <a:rPr lang="en" sz="2200" b="0" i="0" u="sng" strike="noStrike" cap="none">
                <a:solidFill>
                  <a:schemeClr val="hlink"/>
                </a:solidFill>
                <a:latin typeface="Proxima Nova"/>
                <a:ea typeface="Proxima Nova"/>
                <a:cs typeface="Proxima Nova"/>
                <a:sym typeface="Proxima Nova"/>
                <a:hlinkClick r:id="rId3"/>
              </a:rPr>
              <a:t>graphic organizer</a:t>
            </a:r>
            <a:r>
              <a:rPr lang="en" sz="2200" b="0" i="0" u="none" strike="noStrike" cap="none">
                <a:solidFill>
                  <a:schemeClr val="lt1"/>
                </a:solidFill>
                <a:latin typeface="Proxima Nova"/>
                <a:ea typeface="Proxima Nova"/>
                <a:cs typeface="Proxima Nova"/>
                <a:sym typeface="Proxima Nova"/>
              </a:rPr>
              <a:t> your teacher has shared.</a:t>
            </a:r>
            <a:endParaRPr sz="2200" b="0" i="0" u="none" strike="noStrike" cap="none">
              <a:solidFill>
                <a:schemeClr val="lt1"/>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2200"/>
              <a:buFont typeface="Arial"/>
              <a:buNone/>
            </a:pP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15000"/>
              </a:lnSpc>
              <a:spcBef>
                <a:spcPts val="0"/>
              </a:spcBef>
              <a:spcAft>
                <a:spcPts val="0"/>
              </a:spcAft>
              <a:buClr>
                <a:schemeClr val="lt1"/>
              </a:buClr>
              <a:buSzPts val="2200"/>
              <a:buFont typeface="Proxima Nova"/>
              <a:buAutoNum type="arabicPeriod"/>
            </a:pPr>
            <a:r>
              <a:rPr lang="en" sz="2200" b="0" i="0" u="none" strike="noStrike" cap="none">
                <a:solidFill>
                  <a:schemeClr val="lt1"/>
                </a:solidFill>
                <a:latin typeface="Proxima Nova"/>
                <a:ea typeface="Proxima Nova"/>
                <a:cs typeface="Proxima Nova"/>
                <a:sym typeface="Proxima Nova"/>
              </a:rPr>
              <a:t>Write!</a:t>
            </a:r>
            <a:endParaRPr sz="2200" b="0" i="0" u="none" strike="noStrike" cap="none">
              <a:solidFill>
                <a:schemeClr val="lt1"/>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2200"/>
              <a:buFont typeface="Arial"/>
              <a:buNone/>
            </a:pP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15000"/>
              </a:lnSpc>
              <a:spcBef>
                <a:spcPts val="0"/>
              </a:spcBef>
              <a:spcAft>
                <a:spcPts val="0"/>
              </a:spcAft>
              <a:buClr>
                <a:schemeClr val="lt1"/>
              </a:buClr>
              <a:buSzPts val="2200"/>
              <a:buFont typeface="Proxima Nova"/>
              <a:buAutoNum type="arabicPeriod"/>
            </a:pPr>
            <a:r>
              <a:rPr lang="en" sz="2200" b="0" i="0" u="none" strike="noStrike" cap="none">
                <a:solidFill>
                  <a:schemeClr val="lt1"/>
                </a:solidFill>
                <a:latin typeface="Proxima Nova"/>
                <a:ea typeface="Proxima Nova"/>
                <a:cs typeface="Proxima Nova"/>
                <a:sym typeface="Proxima Nova"/>
              </a:rPr>
              <a:t>Plan your animation!</a:t>
            </a:r>
            <a:endParaRPr sz="2200" b="0"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4"/>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Wrap up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3016b6e8e4_0_43"/>
          <p:cNvSpPr txBox="1">
            <a:spLocks noGrp="1"/>
          </p:cNvSpPr>
          <p:nvPr>
            <p:ph type="title"/>
          </p:nvPr>
        </p:nvSpPr>
        <p:spPr>
          <a:xfrm>
            <a:off x="311700" y="210050"/>
            <a:ext cx="74691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Wrap up: Algorithms and Explanatory Writing</a:t>
            </a:r>
            <a:endParaRPr/>
          </a:p>
        </p:txBody>
      </p:sp>
      <p:sp>
        <p:nvSpPr>
          <p:cNvPr id="234" name="Google Shape;234;g13016b6e8e4_0_43"/>
          <p:cNvSpPr txBox="1">
            <a:spLocks noGrp="1"/>
          </p:cNvSpPr>
          <p:nvPr>
            <p:ph type="body" idx="1"/>
          </p:nvPr>
        </p:nvSpPr>
        <p:spPr>
          <a:xfrm>
            <a:off x="311700" y="836350"/>
            <a:ext cx="4377300" cy="37326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Use the correct sequence</a:t>
            </a:r>
            <a:endParaRPr/>
          </a:p>
          <a:p>
            <a:pPr marL="457200" lvl="0" indent="-342900" algn="l" rtl="0">
              <a:lnSpc>
                <a:spcPct val="115000"/>
              </a:lnSpc>
              <a:spcBef>
                <a:spcPts val="0"/>
              </a:spcBef>
              <a:spcAft>
                <a:spcPts val="0"/>
              </a:spcAft>
              <a:buSzPts val="1800"/>
              <a:buChar char="●"/>
            </a:pPr>
            <a:r>
              <a:rPr lang="en"/>
              <a:t>Be clear and precise</a:t>
            </a:r>
            <a:endParaRPr/>
          </a:p>
        </p:txBody>
      </p:sp>
      <p:pic>
        <p:nvPicPr>
          <p:cNvPr id="235" name="Google Shape;235;g13016b6e8e4_0_43"/>
          <p:cNvPicPr preferRelativeResize="0"/>
          <p:nvPr/>
        </p:nvPicPr>
        <p:blipFill rotWithShape="1">
          <a:blip r:embed="rId3">
            <a:alphaModFix/>
          </a:blip>
          <a:srcRect/>
          <a:stretch/>
        </p:blipFill>
        <p:spPr>
          <a:xfrm>
            <a:off x="311700" y="1910325"/>
            <a:ext cx="1696350" cy="1696350"/>
          </a:xfrm>
          <a:prstGeom prst="rect">
            <a:avLst/>
          </a:prstGeom>
          <a:noFill/>
          <a:ln>
            <a:noFill/>
          </a:ln>
        </p:spPr>
      </p:pic>
      <p:pic>
        <p:nvPicPr>
          <p:cNvPr id="236" name="Google Shape;236;g13016b6e8e4_0_43"/>
          <p:cNvPicPr preferRelativeResize="0"/>
          <p:nvPr/>
        </p:nvPicPr>
        <p:blipFill rotWithShape="1">
          <a:blip r:embed="rId4">
            <a:alphaModFix/>
          </a:blip>
          <a:srcRect/>
          <a:stretch/>
        </p:blipFill>
        <p:spPr>
          <a:xfrm>
            <a:off x="1166375" y="3918950"/>
            <a:ext cx="2106763" cy="1224551"/>
          </a:xfrm>
          <a:prstGeom prst="rect">
            <a:avLst/>
          </a:prstGeom>
          <a:noFill/>
          <a:ln>
            <a:noFill/>
          </a:ln>
        </p:spPr>
      </p:pic>
      <p:sp>
        <p:nvSpPr>
          <p:cNvPr id="237" name="Google Shape;237;g13016b6e8e4_0_43"/>
          <p:cNvSpPr/>
          <p:nvPr/>
        </p:nvSpPr>
        <p:spPr>
          <a:xfrm rot="2991059">
            <a:off x="1829358" y="3319646"/>
            <a:ext cx="647200" cy="336372"/>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13016b6e8e4_0_43"/>
          <p:cNvSpPr txBox="1"/>
          <p:nvPr/>
        </p:nvSpPr>
        <p:spPr>
          <a:xfrm>
            <a:off x="1931475" y="2063400"/>
            <a:ext cx="6744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accent4"/>
                </a:solidFill>
                <a:latin typeface="Bebas Neue"/>
                <a:ea typeface="Bebas Neue"/>
                <a:cs typeface="Bebas Neue"/>
                <a:sym typeface="Bebas Neue"/>
              </a:rPr>
              <a:t>First</a:t>
            </a:r>
            <a:endParaRPr sz="2200" b="0" i="0" u="none" strike="noStrike" cap="none">
              <a:solidFill>
                <a:schemeClr val="accent4"/>
              </a:solidFill>
              <a:latin typeface="Bebas Neue"/>
              <a:ea typeface="Bebas Neue"/>
              <a:cs typeface="Bebas Neue"/>
              <a:sym typeface="Bebas Neue"/>
            </a:endParaRPr>
          </a:p>
        </p:txBody>
      </p:sp>
      <p:sp>
        <p:nvSpPr>
          <p:cNvPr id="239" name="Google Shape;239;g13016b6e8e4_0_43"/>
          <p:cNvSpPr txBox="1"/>
          <p:nvPr/>
        </p:nvSpPr>
        <p:spPr>
          <a:xfrm>
            <a:off x="2705800" y="3395750"/>
            <a:ext cx="6744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accent4"/>
                </a:solidFill>
                <a:latin typeface="Bebas Neue"/>
                <a:ea typeface="Bebas Neue"/>
                <a:cs typeface="Bebas Neue"/>
                <a:sym typeface="Bebas Neue"/>
              </a:rPr>
              <a:t>Next</a:t>
            </a:r>
            <a:endParaRPr sz="2200" b="0" i="0" u="none" strike="noStrike" cap="none">
              <a:solidFill>
                <a:schemeClr val="accent4"/>
              </a:solidFill>
              <a:latin typeface="Bebas Neue"/>
              <a:ea typeface="Bebas Neue"/>
              <a:cs typeface="Bebas Neue"/>
              <a:sym typeface="Bebas Neue"/>
            </a:endParaRPr>
          </a:p>
        </p:txBody>
      </p:sp>
      <p:sp>
        <p:nvSpPr>
          <p:cNvPr id="240" name="Google Shape;240;g13016b6e8e4_0_43"/>
          <p:cNvSpPr txBox="1">
            <a:spLocks noGrp="1"/>
          </p:cNvSpPr>
          <p:nvPr>
            <p:ph type="body" idx="1"/>
          </p:nvPr>
        </p:nvSpPr>
        <p:spPr>
          <a:xfrm>
            <a:off x="5735950" y="994450"/>
            <a:ext cx="28947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Just like an </a:t>
            </a:r>
            <a:r>
              <a:rPr lang="en">
                <a:solidFill>
                  <a:schemeClr val="accent4"/>
                </a:solidFill>
              </a:rPr>
              <a:t>algorithm</a:t>
            </a:r>
            <a:r>
              <a:rPr lang="en"/>
              <a:t>, </a:t>
            </a:r>
            <a:r>
              <a:rPr lang="en">
                <a:solidFill>
                  <a:schemeClr val="accent5"/>
                </a:solidFill>
              </a:rPr>
              <a:t>explanatory writing</a:t>
            </a:r>
            <a:r>
              <a:rPr lang="en"/>
              <a:t> </a:t>
            </a:r>
            <a:r>
              <a:rPr lang="en" b="1"/>
              <a:t>explains</a:t>
            </a:r>
            <a:r>
              <a:rPr lang="en"/>
              <a:t> the steps or instructions for doing something.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a:t>Explanatory writing is also written in a specific order or sequence, just like an algorithm.</a:t>
            </a:r>
            <a:endParaRPr/>
          </a:p>
          <a:p>
            <a:pPr marL="0" lvl="0" indent="0" algn="l" rtl="0">
              <a:lnSpc>
                <a:spcPct val="115000"/>
              </a:lnSpc>
              <a:spcBef>
                <a:spcPts val="0"/>
              </a:spcBef>
              <a:spcAft>
                <a:spcPts val="0"/>
              </a:spcAft>
              <a:buSzPts val="1800"/>
              <a:buNone/>
            </a:pPr>
            <a:endParaRPr/>
          </a:p>
        </p:txBody>
      </p:sp>
      <p:pic>
        <p:nvPicPr>
          <p:cNvPr id="241" name="Google Shape;241;g13016b6e8e4_0_43"/>
          <p:cNvPicPr preferRelativeResize="0"/>
          <p:nvPr/>
        </p:nvPicPr>
        <p:blipFill rotWithShape="1">
          <a:blip r:embed="rId5">
            <a:alphaModFix/>
          </a:blip>
          <a:srcRect/>
          <a:stretch/>
        </p:blipFill>
        <p:spPr>
          <a:xfrm>
            <a:off x="3427372" y="1223697"/>
            <a:ext cx="1623525" cy="2552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next time…</a:t>
            </a:r>
            <a:endParaRPr>
              <a:latin typeface="Bebas Neue"/>
              <a:ea typeface="Bebas Neue"/>
              <a:cs typeface="Bebas Neue"/>
              <a:sym typeface="Bebas Neue"/>
            </a:endParaRPr>
          </a:p>
        </p:txBody>
      </p:sp>
      <p:pic>
        <p:nvPicPr>
          <p:cNvPr id="247" name="Google Shape;247;p35"/>
          <p:cNvPicPr preferRelativeResize="0"/>
          <p:nvPr/>
        </p:nvPicPr>
        <p:blipFill rotWithShape="1">
          <a:blip r:embed="rId3">
            <a:alphaModFix/>
          </a:blip>
          <a:srcRect/>
          <a:stretch/>
        </p:blipFill>
        <p:spPr>
          <a:xfrm>
            <a:off x="6236691" y="432725"/>
            <a:ext cx="2130484" cy="4278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82" name="Google Shape;82;p3"/>
          <p:cNvSpPr txBox="1">
            <a:spLocks noGrp="1"/>
          </p:cNvSpPr>
          <p:nvPr>
            <p:ph type="body" idx="1"/>
          </p:nvPr>
        </p:nvSpPr>
        <p:spPr>
          <a:xfrm>
            <a:off x="311700" y="1152475"/>
            <a:ext cx="5092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5000"/>
              </a:lnSpc>
              <a:spcBef>
                <a:spcPts val="0"/>
              </a:spcBef>
              <a:spcAft>
                <a:spcPts val="0"/>
              </a:spcAft>
              <a:buSzPts val="1800"/>
              <a:buChar char="●"/>
            </a:pPr>
            <a:r>
              <a:rPr lang="en"/>
              <a:t>Internet Access </a:t>
            </a:r>
            <a:endParaRPr/>
          </a:p>
          <a:p>
            <a:pPr marL="457200" lvl="0" indent="-342900" algn="l" rtl="0">
              <a:lnSpc>
                <a:spcPct val="115000"/>
              </a:lnSpc>
              <a:spcBef>
                <a:spcPts val="0"/>
              </a:spcBef>
              <a:spcAft>
                <a:spcPts val="0"/>
              </a:spcAft>
              <a:buSzPts val="1800"/>
              <a:buChar char="●"/>
            </a:pPr>
            <a:r>
              <a:rPr lang="en"/>
              <a:t>Teacher Unit 3, Lesson 1 slide deck</a:t>
            </a:r>
            <a:endParaRPr/>
          </a:p>
          <a:p>
            <a:pPr marL="457200" lvl="0" indent="-342900" algn="l" rtl="0">
              <a:lnSpc>
                <a:spcPct val="115000"/>
              </a:lnSpc>
              <a:spcBef>
                <a:spcPts val="0"/>
              </a:spcBef>
              <a:spcAft>
                <a:spcPts val="0"/>
              </a:spcAft>
              <a:buSzPts val="1800"/>
              <a:buChar char="●"/>
            </a:pPr>
            <a:r>
              <a:rPr lang="en" u="sng">
                <a:solidFill>
                  <a:schemeClr val="hlink"/>
                </a:solidFill>
                <a:hlinkClick r:id="rId3"/>
              </a:rPr>
              <a:t>CoCo Link</a:t>
            </a:r>
            <a:r>
              <a:rPr lang="en"/>
              <a:t> </a:t>
            </a:r>
            <a:endParaRPr/>
          </a:p>
          <a:p>
            <a:pPr marL="457200" lvl="0" indent="-342900" algn="l" rtl="0">
              <a:lnSpc>
                <a:spcPct val="100000"/>
              </a:lnSpc>
              <a:spcBef>
                <a:spcPts val="0"/>
              </a:spcBef>
              <a:spcAft>
                <a:spcPts val="0"/>
              </a:spcAft>
              <a:buSzPts val="1800"/>
              <a:buChar char="●"/>
            </a:pPr>
            <a:r>
              <a:rPr lang="en"/>
              <a:t>Explanatory text </a:t>
            </a:r>
            <a:r>
              <a:rPr lang="en" u="sng">
                <a:solidFill>
                  <a:srgbClr val="1155CC"/>
                </a:solidFill>
                <a:hlinkClick r:id="rId4">
                  <a:extLst>
                    <a:ext uri="{A12FA001-AC4F-418D-AE19-62706E023703}">
                      <ahyp:hlinkClr xmlns:ahyp="http://schemas.microsoft.com/office/drawing/2018/hyperlinkcolor" val="tx"/>
                    </a:ext>
                  </a:extLst>
                </a:hlinkClick>
              </a:rPr>
              <a:t>graphic organizer &amp; storyboard</a:t>
            </a:r>
            <a:endParaRPr/>
          </a:p>
          <a:p>
            <a:pPr marL="457200" lvl="0" indent="-342900" algn="l" rtl="0">
              <a:lnSpc>
                <a:spcPct val="115000"/>
              </a:lnSpc>
              <a:spcBef>
                <a:spcPts val="0"/>
              </a:spcBef>
              <a:spcAft>
                <a:spcPts val="0"/>
              </a:spcAft>
              <a:buSzPts val="1800"/>
              <a:buChar char="●"/>
            </a:pPr>
            <a:r>
              <a:rPr lang="en"/>
              <a:t>Blank paper for brainstorming </a:t>
            </a:r>
            <a:endParaRPr/>
          </a:p>
        </p:txBody>
      </p:sp>
      <p:pic>
        <p:nvPicPr>
          <p:cNvPr id="83" name="Google Shape;83;p3"/>
          <p:cNvPicPr preferRelativeResize="0"/>
          <p:nvPr/>
        </p:nvPicPr>
        <p:blipFill rotWithShape="1">
          <a:blip r:embed="rId5">
            <a:alphaModFix/>
          </a:blip>
          <a:srcRect/>
          <a:stretch/>
        </p:blipFill>
        <p:spPr>
          <a:xfrm>
            <a:off x="5099400" y="3171950"/>
            <a:ext cx="922950" cy="1853300"/>
          </a:xfrm>
          <a:prstGeom prst="rect">
            <a:avLst/>
          </a:prstGeom>
          <a:noFill/>
          <a:ln>
            <a:noFill/>
          </a:ln>
        </p:spPr>
      </p:pic>
      <p:pic>
        <p:nvPicPr>
          <p:cNvPr id="84" name="Google Shape;84;p3"/>
          <p:cNvPicPr preferRelativeResize="0"/>
          <p:nvPr/>
        </p:nvPicPr>
        <p:blipFill rotWithShape="1">
          <a:blip r:embed="rId6">
            <a:alphaModFix/>
          </a:blip>
          <a:srcRect/>
          <a:stretch/>
        </p:blipFill>
        <p:spPr>
          <a:xfrm>
            <a:off x="212064" y="3590200"/>
            <a:ext cx="2005673" cy="1336775"/>
          </a:xfrm>
          <a:prstGeom prst="rect">
            <a:avLst/>
          </a:prstGeom>
          <a:noFill/>
          <a:ln>
            <a:noFill/>
          </a:ln>
        </p:spPr>
      </p:pic>
      <p:pic>
        <p:nvPicPr>
          <p:cNvPr id="85" name="Google Shape;85;p3"/>
          <p:cNvPicPr preferRelativeResize="0"/>
          <p:nvPr/>
        </p:nvPicPr>
        <p:blipFill rotWithShape="1">
          <a:blip r:embed="rId7">
            <a:alphaModFix/>
          </a:blip>
          <a:srcRect/>
          <a:stretch/>
        </p:blipFill>
        <p:spPr>
          <a:xfrm>
            <a:off x="2427600" y="3590202"/>
            <a:ext cx="2568274" cy="1415575"/>
          </a:xfrm>
          <a:prstGeom prst="rect">
            <a:avLst/>
          </a:prstGeom>
          <a:noFill/>
          <a:ln>
            <a:noFill/>
          </a:ln>
        </p:spPr>
      </p:pic>
      <p:sp>
        <p:nvSpPr>
          <p:cNvPr id="86" name="Google Shape;86;p3"/>
          <p:cNvSpPr txBox="1"/>
          <p:nvPr/>
        </p:nvSpPr>
        <p:spPr>
          <a:xfrm>
            <a:off x="4658250" y="782750"/>
            <a:ext cx="4242000" cy="2124000"/>
          </a:xfrm>
          <a:prstGeom prst="rect">
            <a:avLst/>
          </a:prstGeom>
          <a:solidFill>
            <a:srgbClr val="FFAB4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Reminder</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In this lesson, every student should be </a:t>
            </a:r>
            <a:r>
              <a:rPr lang="en" sz="1400" b="1" i="0" u="none" strike="noStrike" cap="none">
                <a:solidFill>
                  <a:srgbClr val="000000"/>
                </a:solidFill>
                <a:latin typeface="Proxima Nova"/>
                <a:ea typeface="Proxima Nova"/>
                <a:cs typeface="Proxima Nova"/>
                <a:sym typeface="Proxima Nova"/>
              </a:rPr>
              <a:t>assigned a story in CoCo</a:t>
            </a:r>
            <a:r>
              <a:rPr lang="en" sz="1400" b="0" i="0" u="none" strike="noStrike" cap="none">
                <a:solidFill>
                  <a:srgbClr val="000000"/>
                </a:solidFill>
                <a:latin typeface="Proxima Nova"/>
                <a:ea typeface="Proxima Nova"/>
                <a:cs typeface="Proxima Nova"/>
                <a:sym typeface="Proxima Nova"/>
              </a:rPr>
              <a:t> using </a:t>
            </a:r>
            <a:r>
              <a:rPr lang="en" sz="1400" b="1" i="0" u="none" strike="noStrike" cap="none">
                <a:solidFill>
                  <a:srgbClr val="000000"/>
                </a:solidFill>
                <a:latin typeface="Proxima Nova"/>
                <a:ea typeface="Proxima Nova"/>
                <a:cs typeface="Proxima Nova"/>
                <a:sym typeface="Proxima Nova"/>
              </a:rPr>
              <a:t>Level 3.</a:t>
            </a:r>
            <a:r>
              <a:rPr lang="en"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story should be titled “</a:t>
            </a:r>
            <a:r>
              <a:rPr lang="en" sz="1400" b="1" i="0" u="none" strike="noStrike" cap="none">
                <a:solidFill>
                  <a:srgbClr val="000000"/>
                </a:solidFill>
                <a:latin typeface="Proxima Nova"/>
                <a:ea typeface="Proxima Nova"/>
                <a:cs typeface="Proxima Nova"/>
                <a:sym typeface="Proxima Nova"/>
              </a:rPr>
              <a:t>Unit 3 Story.</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Each student should save their work using this naming strategy: “</a:t>
            </a:r>
            <a:r>
              <a:rPr lang="en" sz="1400" b="1" i="0" u="none" strike="noStrike" cap="none">
                <a:solidFill>
                  <a:srgbClr val="000000"/>
                </a:solidFill>
                <a:latin typeface="Proxima Nova"/>
                <a:ea typeface="Proxima Nova"/>
                <a:cs typeface="Proxima Nova"/>
                <a:sym typeface="Proxima Nova"/>
              </a:rPr>
              <a:t>Student Name + Unit # + Descriptor”,</a:t>
            </a:r>
            <a:r>
              <a:rPr lang="en" sz="1400" b="0" i="0" u="none" strike="noStrike" cap="none">
                <a:solidFill>
                  <a:srgbClr val="000000"/>
                </a:solidFill>
                <a:latin typeface="Proxima Nova"/>
                <a:ea typeface="Proxima Nova"/>
                <a:cs typeface="Proxima Nova"/>
                <a:sym typeface="Proxima Nova"/>
              </a:rPr>
              <a:t> for example, “</a:t>
            </a:r>
            <a:r>
              <a:rPr lang="en" sz="1400" b="1" i="0" u="none" strike="noStrike" cap="none">
                <a:solidFill>
                  <a:srgbClr val="000000"/>
                </a:solidFill>
                <a:latin typeface="Proxima Nova"/>
                <a:ea typeface="Proxima Nova"/>
                <a:cs typeface="Proxima Nova"/>
                <a:sym typeface="Proxima Nova"/>
              </a:rPr>
              <a:t>Johnny Unit 3 Story”</a:t>
            </a:r>
            <a:endParaRPr sz="1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12ddf5982c9_0_1"/>
          <p:cNvSpPr txBox="1">
            <a:spLocks noGrp="1"/>
          </p:cNvSpPr>
          <p:nvPr>
            <p:ph type="title"/>
          </p:nvPr>
        </p:nvSpPr>
        <p:spPr>
          <a:xfrm>
            <a:off x="490250" y="526350"/>
            <a:ext cx="81987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120" b="1">
                <a:latin typeface="Bebas Neue"/>
                <a:ea typeface="Bebas Neue"/>
                <a:cs typeface="Bebas Neue"/>
                <a:sym typeface="Bebas Neue"/>
              </a:rPr>
              <a:t>Code:</a:t>
            </a:r>
            <a:r>
              <a:rPr lang="en" sz="4120">
                <a:latin typeface="Bebas Neue"/>
                <a:ea typeface="Bebas Neue"/>
                <a:cs typeface="Bebas Neue"/>
                <a:sym typeface="Bebas Neue"/>
              </a:rPr>
              <a:t> </a:t>
            </a:r>
            <a:endParaRPr sz="4120">
              <a:latin typeface="Bebas Neue"/>
              <a:ea typeface="Bebas Neue"/>
              <a:cs typeface="Bebas Neue"/>
              <a:sym typeface="Bebas Neue"/>
            </a:endParaRPr>
          </a:p>
          <a:p>
            <a:pPr marL="0" lvl="0" indent="0" algn="l" rtl="0">
              <a:lnSpc>
                <a:spcPct val="100000"/>
              </a:lnSpc>
              <a:spcBef>
                <a:spcPts val="0"/>
              </a:spcBef>
              <a:spcAft>
                <a:spcPts val="0"/>
              </a:spcAft>
              <a:buClr>
                <a:srgbClr val="000000"/>
              </a:buClr>
              <a:buSzPts val="990"/>
              <a:buFont typeface="Arial"/>
              <a:buNone/>
            </a:pPr>
            <a:r>
              <a:rPr lang="en" sz="4120">
                <a:latin typeface="Bebas Neue"/>
                <a:ea typeface="Bebas Neue"/>
                <a:cs typeface="Bebas Neue"/>
                <a:sym typeface="Bebas Neue"/>
              </a:rPr>
              <a:t>The language that computer scientists create and use to tell a computer what to do.</a:t>
            </a:r>
            <a:endParaRPr sz="4220">
              <a:latin typeface="Bebas Neue"/>
              <a:ea typeface="Bebas Neue"/>
              <a:cs typeface="Bebas Neue"/>
              <a:sym typeface="Bebas Neue"/>
            </a:endParaRPr>
          </a:p>
          <a:p>
            <a:pPr marL="0" lvl="0" indent="0" algn="l" rtl="0">
              <a:lnSpc>
                <a:spcPct val="100000"/>
              </a:lnSpc>
              <a:spcBef>
                <a:spcPts val="0"/>
              </a:spcBef>
              <a:spcAft>
                <a:spcPts val="0"/>
              </a:spcAft>
              <a:buSzPts val="990"/>
              <a:buNone/>
            </a:pPr>
            <a:endParaRPr sz="4220" b="1">
              <a:latin typeface="Bebas Neue"/>
              <a:ea typeface="Bebas Neue"/>
              <a:cs typeface="Bebas Neue"/>
              <a:sym typeface="Bebas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But what if….</a:t>
            </a:r>
            <a:endParaRPr>
              <a:latin typeface="Bebas Neue"/>
              <a:ea typeface="Bebas Neue"/>
              <a:cs typeface="Bebas Neue"/>
              <a:sym typeface="Bebas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0"/>
          <p:cNvSpPr txBox="1">
            <a:spLocks noGrp="1"/>
          </p:cNvSpPr>
          <p:nvPr>
            <p:ph type="title"/>
          </p:nvPr>
        </p:nvSpPr>
        <p:spPr>
          <a:xfrm>
            <a:off x="514800" y="281400"/>
            <a:ext cx="8114400" cy="4580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6800"/>
              <a:buNone/>
            </a:pPr>
            <a:r>
              <a:rPr lang="en" b="1">
                <a:latin typeface="Proxima Nova"/>
                <a:ea typeface="Proxima Nova"/>
                <a:cs typeface="Proxima Nova"/>
                <a:sym typeface="Proxima Nova"/>
              </a:rPr>
              <a:t>Bugs:</a:t>
            </a:r>
            <a:r>
              <a:rPr lang="en">
                <a:latin typeface="Proxima Nova"/>
                <a:ea typeface="Proxima Nova"/>
                <a:cs typeface="Proxima Nova"/>
                <a:sym typeface="Proxima Nova"/>
              </a:rPr>
              <a:t> An error in a code that prevents the program from running as expected.</a:t>
            </a: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5"/>
        <p:cNvGrpSpPr/>
        <p:nvPr/>
      </p:nvGrpSpPr>
      <p:grpSpPr>
        <a:xfrm>
          <a:off x="0" y="0"/>
          <a:ext cx="0" cy="0"/>
          <a:chOff x="0" y="0"/>
          <a:chExt cx="0" cy="0"/>
        </a:xfrm>
      </p:grpSpPr>
      <p:sp>
        <p:nvSpPr>
          <p:cNvPr id="106" name="Google Shape;106;p11"/>
          <p:cNvSpPr txBox="1">
            <a:spLocks noGrp="1"/>
          </p:cNvSpPr>
          <p:nvPr>
            <p:ph type="title"/>
          </p:nvPr>
        </p:nvSpPr>
        <p:spPr>
          <a:xfrm>
            <a:off x="514800" y="939300"/>
            <a:ext cx="8114400" cy="3264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latin typeface="Proxima Nova"/>
                <a:ea typeface="Proxima Nova"/>
                <a:cs typeface="Proxima Nova"/>
                <a:sym typeface="Proxima Nova"/>
              </a:rPr>
              <a:t>Debugging:</a:t>
            </a:r>
            <a:r>
              <a:rPr lang="en">
                <a:latin typeface="Proxima Nova"/>
                <a:ea typeface="Proxima Nova"/>
                <a:cs typeface="Proxima Nova"/>
                <a:sym typeface="Proxima Nova"/>
              </a:rPr>
              <a:t> looking for and fixing the errors in your code</a:t>
            </a:r>
            <a:endParaRPr>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Remember: To debug an algorithm, we…</a:t>
            </a:r>
            <a:endParaRPr/>
          </a:p>
        </p:txBody>
      </p:sp>
      <p:sp>
        <p:nvSpPr>
          <p:cNvPr id="112" name="Google Shape;112;p5"/>
          <p:cNvSpPr txBox="1"/>
          <p:nvPr/>
        </p:nvSpPr>
        <p:spPr>
          <a:xfrm>
            <a:off x="572000" y="1007875"/>
            <a:ext cx="3846900" cy="3786600"/>
          </a:xfrm>
          <a:prstGeom prst="rect">
            <a:avLst/>
          </a:prstGeom>
          <a:noFill/>
          <a:ln>
            <a:noFill/>
          </a:ln>
        </p:spPr>
        <p:txBody>
          <a:bodyPr spcFirstLastPara="1" wrap="square" lIns="91425" tIns="91425" rIns="91425" bIns="91425" anchor="t" anchorCtr="0">
            <a:spAutoFit/>
          </a:bodyPr>
          <a:lstStyle/>
          <a:p>
            <a:pPr marL="457200" marR="0" lvl="0" indent="-393700" algn="l" rtl="0">
              <a:lnSpc>
                <a:spcPct val="100000"/>
              </a:lnSpc>
              <a:spcBef>
                <a:spcPts val="0"/>
              </a:spcBef>
              <a:spcAft>
                <a:spcPts val="0"/>
              </a:spcAft>
              <a:buClr>
                <a:srgbClr val="3C4043"/>
              </a:buClr>
              <a:buSzPts val="2600"/>
              <a:buFont typeface="Proxima Nova"/>
              <a:buChar char="❏"/>
            </a:pPr>
            <a:r>
              <a:rPr lang="en" sz="2600" b="0" i="0" u="none" strike="noStrike" cap="none">
                <a:solidFill>
                  <a:srgbClr val="3C4043"/>
                </a:solidFill>
                <a:highlight>
                  <a:srgbClr val="FFFFFF"/>
                </a:highlight>
                <a:latin typeface="Proxima Nova"/>
                <a:ea typeface="Proxima Nova"/>
                <a:cs typeface="Proxima Nova"/>
                <a:sym typeface="Proxima Nova"/>
              </a:rPr>
              <a:t>Describe your problem.</a:t>
            </a:r>
            <a:endParaRPr sz="2600" b="0" i="0" u="none" strike="noStrike" cap="none">
              <a:solidFill>
                <a:srgbClr val="3C4043"/>
              </a:solidFill>
              <a:highlight>
                <a:srgbClr val="FFFFFF"/>
              </a:highlight>
              <a:latin typeface="Proxima Nova"/>
              <a:ea typeface="Proxima Nova"/>
              <a:cs typeface="Proxima Nova"/>
              <a:sym typeface="Proxima Nova"/>
            </a:endParaRPr>
          </a:p>
          <a:p>
            <a:pPr marL="457200" marR="0" lvl="0" indent="-393700" algn="l" rtl="0">
              <a:lnSpc>
                <a:spcPct val="100000"/>
              </a:lnSpc>
              <a:spcBef>
                <a:spcPts val="0"/>
              </a:spcBef>
              <a:spcAft>
                <a:spcPts val="0"/>
              </a:spcAft>
              <a:buClr>
                <a:srgbClr val="3C4043"/>
              </a:buClr>
              <a:buSzPts val="2600"/>
              <a:buFont typeface="Proxima Nova"/>
              <a:buChar char="❏"/>
            </a:pPr>
            <a:r>
              <a:rPr lang="en" sz="2600" b="0" i="0" u="none" strike="noStrike" cap="none">
                <a:solidFill>
                  <a:srgbClr val="3C4043"/>
                </a:solidFill>
                <a:highlight>
                  <a:srgbClr val="FFFFFF"/>
                </a:highlight>
                <a:latin typeface="Proxima Nova"/>
                <a:ea typeface="Proxima Nova"/>
                <a:cs typeface="Proxima Nova"/>
                <a:sym typeface="Proxima Nova"/>
              </a:rPr>
              <a:t>Hunt for bugs (what is it in your code causing the problem). </a:t>
            </a:r>
            <a:endParaRPr sz="2600" b="0" i="0" u="none" strike="noStrike" cap="none">
              <a:solidFill>
                <a:srgbClr val="3C4043"/>
              </a:solidFill>
              <a:highlight>
                <a:srgbClr val="FFFFFF"/>
              </a:highlight>
              <a:latin typeface="Proxima Nova"/>
              <a:ea typeface="Proxima Nova"/>
              <a:cs typeface="Proxima Nova"/>
              <a:sym typeface="Proxima Nova"/>
            </a:endParaRPr>
          </a:p>
          <a:p>
            <a:pPr marL="457200" marR="0" lvl="0" indent="-393700" algn="l" rtl="0">
              <a:lnSpc>
                <a:spcPct val="100000"/>
              </a:lnSpc>
              <a:spcBef>
                <a:spcPts val="0"/>
              </a:spcBef>
              <a:spcAft>
                <a:spcPts val="0"/>
              </a:spcAft>
              <a:buClr>
                <a:srgbClr val="3C4043"/>
              </a:buClr>
              <a:buSzPts val="2600"/>
              <a:buFont typeface="Proxima Nova"/>
              <a:buChar char="❏"/>
            </a:pPr>
            <a:r>
              <a:rPr lang="en" sz="2600" b="0" i="0" u="none" strike="noStrike" cap="none">
                <a:solidFill>
                  <a:srgbClr val="3C4043"/>
                </a:solidFill>
                <a:highlight>
                  <a:srgbClr val="FFFFFF"/>
                </a:highlight>
                <a:latin typeface="Proxima Nova"/>
                <a:ea typeface="Proxima Nova"/>
                <a:cs typeface="Proxima Nova"/>
                <a:sym typeface="Proxima Nova"/>
              </a:rPr>
              <a:t>Try out some solutions and test. </a:t>
            </a:r>
            <a:endParaRPr sz="2600" b="0" i="0" u="none" strike="noStrike" cap="none">
              <a:solidFill>
                <a:srgbClr val="3C4043"/>
              </a:solidFill>
              <a:highlight>
                <a:srgbClr val="FFFFFF"/>
              </a:highlight>
              <a:latin typeface="Proxima Nova"/>
              <a:ea typeface="Proxima Nova"/>
              <a:cs typeface="Proxima Nova"/>
              <a:sym typeface="Proxima Nova"/>
            </a:endParaRPr>
          </a:p>
          <a:p>
            <a:pPr marL="457200" marR="0" lvl="0" indent="-393700" algn="l" rtl="0">
              <a:lnSpc>
                <a:spcPct val="100000"/>
              </a:lnSpc>
              <a:spcBef>
                <a:spcPts val="0"/>
              </a:spcBef>
              <a:spcAft>
                <a:spcPts val="0"/>
              </a:spcAft>
              <a:buClr>
                <a:srgbClr val="3C4043"/>
              </a:buClr>
              <a:buSzPts val="2600"/>
              <a:buFont typeface="Proxima Nova"/>
              <a:buChar char="❏"/>
            </a:pPr>
            <a:r>
              <a:rPr lang="en" sz="2600" b="0" i="0" u="none" strike="noStrike" cap="none">
                <a:solidFill>
                  <a:srgbClr val="3C4043"/>
                </a:solidFill>
                <a:highlight>
                  <a:srgbClr val="FFFFFF"/>
                </a:highlight>
                <a:latin typeface="Proxima Nova"/>
                <a:ea typeface="Proxima Nova"/>
                <a:cs typeface="Proxima Nova"/>
                <a:sym typeface="Proxima Nova"/>
              </a:rPr>
              <a:t>Remember what you learned from the bug.</a:t>
            </a:r>
            <a:endParaRPr sz="2600" b="0" i="0" u="none" strike="noStrike" cap="none">
              <a:solidFill>
                <a:srgbClr val="000000"/>
              </a:solidFill>
              <a:latin typeface="Proxima Nova"/>
              <a:ea typeface="Proxima Nova"/>
              <a:cs typeface="Proxima Nova"/>
              <a:sym typeface="Proxima Nova"/>
            </a:endParaRPr>
          </a:p>
        </p:txBody>
      </p:sp>
      <p:pic>
        <p:nvPicPr>
          <p:cNvPr id="113" name="Google Shape;113;p5"/>
          <p:cNvPicPr preferRelativeResize="0"/>
          <p:nvPr/>
        </p:nvPicPr>
        <p:blipFill rotWithShape="1">
          <a:blip r:embed="rId3">
            <a:alphaModFix/>
          </a:blip>
          <a:srcRect/>
          <a:stretch/>
        </p:blipFill>
        <p:spPr>
          <a:xfrm>
            <a:off x="4572000" y="1349375"/>
            <a:ext cx="4420300" cy="29439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2"/>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What is explanatory writing?</a:t>
            </a:r>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1830</Words>
  <Application>Microsoft Office PowerPoint</Application>
  <PresentationFormat>On-screen Show (16:9)</PresentationFormat>
  <Paragraphs>165</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Alfa Slab One</vt:lpstr>
      <vt:lpstr>Arial</vt:lpstr>
      <vt:lpstr>Roboto</vt:lpstr>
      <vt:lpstr>Bebas Neue</vt:lpstr>
      <vt:lpstr>Monoton</vt:lpstr>
      <vt:lpstr>Montserrat</vt:lpstr>
      <vt:lpstr>Proxima Nova</vt:lpstr>
      <vt:lpstr>Gameday</vt:lpstr>
      <vt:lpstr>Unit 3, lesson 1</vt:lpstr>
      <vt:lpstr>Summary and Standards</vt:lpstr>
      <vt:lpstr>Materials and resources needed for this lesson:</vt:lpstr>
      <vt:lpstr>Code:  The language that computer scientists create and use to tell a computer what to do. </vt:lpstr>
      <vt:lpstr>But what if….</vt:lpstr>
      <vt:lpstr>Bugs: An error in a code that prevents the program from running as expected.</vt:lpstr>
      <vt:lpstr>Debugging: looking for and fixing the errors in your code</vt:lpstr>
      <vt:lpstr>Remember: To debug an algorithm, we…</vt:lpstr>
      <vt:lpstr>What is explanatory writing?</vt:lpstr>
      <vt:lpstr>Explanatory Writing</vt:lpstr>
      <vt:lpstr>PowerPoint Presentation</vt:lpstr>
      <vt:lpstr>What is explanatory writing? </vt:lpstr>
      <vt:lpstr>Can you think of other examples of explanatory writing? </vt:lpstr>
      <vt:lpstr>Lesson Objectives:  I can…</vt:lpstr>
      <vt:lpstr>Guided practice</vt:lpstr>
      <vt:lpstr> Algorithm: A list of steps to finish a task </vt:lpstr>
      <vt:lpstr>Algorithms and Explanatory Writing</vt:lpstr>
      <vt:lpstr>How to write an explanatory text </vt:lpstr>
      <vt:lpstr>CoCo is a graphic Organizer</vt:lpstr>
      <vt:lpstr>How to write an explanatory text </vt:lpstr>
      <vt:lpstr>Brainstorm</vt:lpstr>
      <vt:lpstr>Turn &amp; Talk</vt:lpstr>
      <vt:lpstr>Independent practice</vt:lpstr>
      <vt:lpstr>Plan &amp; Write</vt:lpstr>
      <vt:lpstr>Wrap up</vt:lpstr>
      <vt:lpstr>Wrap up: Algorithms and Explanatory Writing</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dc:title>
  <cp:lastModifiedBy>Qi Si</cp:lastModifiedBy>
  <cp:revision>1</cp:revision>
  <dcterms:modified xsi:type="dcterms:W3CDTF">2023-10-23T19:40:01Z</dcterms:modified>
</cp:coreProperties>
</file>