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72" r:id="rId4"/>
    <p:sldId id="259" r:id="rId5"/>
    <p:sldId id="273" r:id="rId6"/>
    <p:sldId id="274" r:id="rId7"/>
    <p:sldId id="275"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swald" panose="00000500000000000000"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07" autoAdjust="0"/>
  </p:normalViewPr>
  <p:slideViewPr>
    <p:cSldViewPr snapToGrid="0">
      <p:cViewPr varScale="1">
        <p:scale>
          <a:sx n="91" d="100"/>
          <a:sy n="91" d="100"/>
        </p:scale>
        <p:origin x="113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cc18ea72f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cc18ea72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ba1c53a3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ba1c53a3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ba1c53a3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ba1c53a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ba1c53a3f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ba1c53a3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ba1c53a3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ba1c53a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cc18ea72f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cc18ea72f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Adopted from </a:t>
            </a:r>
            <a:r>
              <a:rPr lang="en" u="sng">
                <a:solidFill>
                  <a:schemeClr val="hlink"/>
                </a:solidFill>
                <a:hlinkClick r:id="rId3"/>
              </a:rPr>
              <a:t>Debug 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cc18ea72f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cc18ea72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cc18ea72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cc18ea72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Please use this </a:t>
            </a:r>
            <a:r>
              <a:rPr lang="en-US" dirty="0" err="1"/>
              <a:t>dropbox</a:t>
            </a:r>
            <a:r>
              <a:rPr lang="en-US" dirty="0"/>
              <a:t> link to access the file if you cannot open the Scratch link</a:t>
            </a:r>
          </a:p>
          <a:p>
            <a:pPr marL="0" lvl="0" indent="0" algn="l" rtl="0">
              <a:spcBef>
                <a:spcPts val="0"/>
              </a:spcBef>
              <a:spcAft>
                <a:spcPts val="0"/>
              </a:spcAft>
              <a:buNone/>
            </a:pPr>
            <a:r>
              <a:rPr lang="en-US" dirty="0"/>
              <a:t>Debug .sb3 file </a:t>
            </a:r>
            <a:r>
              <a:rPr lang="en-US" dirty="0" err="1"/>
              <a:t>dropbox</a:t>
            </a:r>
            <a:r>
              <a:rPr lang="en-US" dirty="0"/>
              <a:t> link:</a:t>
            </a:r>
          </a:p>
          <a:p>
            <a:pPr marL="0" lvl="0" indent="0" algn="l" rtl="0">
              <a:spcBef>
                <a:spcPts val="0"/>
              </a:spcBef>
              <a:spcAft>
                <a:spcPts val="0"/>
              </a:spcAft>
              <a:buNone/>
            </a:pPr>
            <a:r>
              <a:rPr lang="en-US" dirty="0"/>
              <a:t>https://www.dropbox.com/scl/fi/x3u206zoyww3aklyf35v3/Hello-World-Coco-Pascal-Debugging.sb3?rlkey=nd6wq116o0nr8xydlxa8c6ju3&amp;dl=0</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Debug .sb3 file </a:t>
            </a:r>
            <a:r>
              <a:rPr lang="en-US" dirty="0" err="1"/>
              <a:t>dropbox</a:t>
            </a:r>
            <a:r>
              <a:rPr lang="en-US" dirty="0"/>
              <a:t> link:</a:t>
            </a:r>
          </a:p>
          <a:p>
            <a:pPr marL="0" lvl="0" indent="0" algn="l" rtl="0">
              <a:spcBef>
                <a:spcPts val="0"/>
              </a:spcBef>
              <a:spcAft>
                <a:spcPts val="0"/>
              </a:spcAft>
              <a:buNone/>
            </a:pPr>
            <a:r>
              <a:rPr lang="en-US" dirty="0"/>
              <a:t>https://www.dropbox.com/scl/fi/9064hqcmicagr79mr1kgs/Coco-Debugging-Woof.sb3?rlkey=ebzjz1lfxknmrxv28zvi0tg6a&amp;dl=0</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Dropbox link:</a:t>
            </a:r>
          </a:p>
          <a:p>
            <a:pPr marL="0" lvl="0" indent="0" algn="l" rtl="0">
              <a:spcBef>
                <a:spcPts val="0"/>
              </a:spcBef>
              <a:spcAft>
                <a:spcPts val="0"/>
              </a:spcAft>
              <a:buNone/>
            </a:pPr>
            <a:r>
              <a:rPr lang="en-US" dirty="0"/>
              <a:t>https://www.dropbox.com/scl/fi/7ho9xv03bye892n82ow4u/Coco-Debugging-Woof-Solution.sb3?rlkey=owgk022jej1yo2o5y7dzxpf8j&amp;dl=0</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Dropbox link:</a:t>
            </a:r>
          </a:p>
          <a:p>
            <a:pPr marL="0" lvl="0" indent="0" algn="l" rtl="0">
              <a:spcBef>
                <a:spcPts val="0"/>
              </a:spcBef>
              <a:spcAft>
                <a:spcPts val="0"/>
              </a:spcAft>
              <a:buNone/>
            </a:pPr>
            <a:r>
              <a:rPr lang="en-US" dirty="0"/>
              <a:t>https://www.dropbox.com/scl/fi/8kv373sx0d6g9xm827srm/Coco-Pascal-Pearl-Debugging-Hi.sb3?rlkey=03secq4nslcq2uxs0jizy7er4&amp;dl=0</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Dropbox link:</a:t>
            </a:r>
          </a:p>
          <a:p>
            <a:pPr marL="0" lvl="0" indent="0" algn="l" rtl="0">
              <a:spcBef>
                <a:spcPts val="0"/>
              </a:spcBef>
              <a:spcAft>
                <a:spcPts val="0"/>
              </a:spcAft>
              <a:buNone/>
            </a:pPr>
            <a:r>
              <a:rPr lang="en-US" dirty="0"/>
              <a:t>https://www.dropbox.com/scl/fi/om9w7e9waww1f475oce9u/Coco-Pascal-Pearl-Debugging-Hi-Solution.sb3?rlkey=4jwapb07x3vu4zobyog4wa64c&amp;dl=0</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cc18ea72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cc18ea72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2Ti2y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scratch.mit.edu/projects/62442056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hyperlink" Target="https://bit.ly/3EYeGr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it.ly/3JDZUZ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bit.ly/3qiowQ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bit.ly/3RriBG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t.ly/31Ezar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hyperlink" Target="https://bit.ly/3HI5N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Debugging with Coco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spcBef>
                <a:spcPts val="0"/>
              </a:spcBef>
              <a:spcAft>
                <a:spcPts val="0"/>
              </a:spcAft>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56" name="Google Shape;56;p13"/>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Bonus Debugging Challenge 4 Answer Key</a:t>
            </a:r>
            <a:endParaRPr/>
          </a:p>
        </p:txBody>
      </p:sp>
      <p:sp>
        <p:nvSpPr>
          <p:cNvPr id="136" name="Google Shape;13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https://bit.ly/32Ti2yu</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pic>
        <p:nvPicPr>
          <p:cNvPr id="137" name="Google Shape;137;p22"/>
          <p:cNvPicPr preferRelativeResize="0"/>
          <p:nvPr/>
        </p:nvPicPr>
        <p:blipFill>
          <a:blip r:embed="rId4">
            <a:alphaModFix/>
          </a:blip>
          <a:stretch>
            <a:fillRect/>
          </a:stretch>
        </p:blipFill>
        <p:spPr>
          <a:xfrm>
            <a:off x="377948" y="1684375"/>
            <a:ext cx="3492275" cy="2637475"/>
          </a:xfrm>
          <a:prstGeom prst="rect">
            <a:avLst/>
          </a:prstGeom>
          <a:noFill/>
          <a:ln>
            <a:noFill/>
          </a:ln>
        </p:spPr>
      </p:pic>
      <p:pic>
        <p:nvPicPr>
          <p:cNvPr id="138" name="Google Shape;138;p22"/>
          <p:cNvPicPr preferRelativeResize="0"/>
          <p:nvPr/>
        </p:nvPicPr>
        <p:blipFill>
          <a:blip r:embed="rId5">
            <a:alphaModFix/>
          </a:blip>
          <a:stretch>
            <a:fillRect/>
          </a:stretch>
        </p:blipFill>
        <p:spPr>
          <a:xfrm>
            <a:off x="4115600" y="2323175"/>
            <a:ext cx="4395799" cy="1998675"/>
          </a:xfrm>
          <a:prstGeom prst="rect">
            <a:avLst/>
          </a:prstGeom>
          <a:noFill/>
          <a:ln>
            <a:noFill/>
          </a:ln>
        </p:spPr>
      </p:pic>
      <p:sp>
        <p:nvSpPr>
          <p:cNvPr id="139" name="Google Shape;139;p22"/>
          <p:cNvSpPr/>
          <p:nvPr/>
        </p:nvSpPr>
        <p:spPr>
          <a:xfrm>
            <a:off x="4183000" y="2193050"/>
            <a:ext cx="1585800" cy="912000"/>
          </a:xfrm>
          <a:prstGeom prst="rect">
            <a:avLst/>
          </a:prstGeom>
          <a:noFill/>
          <a:ln w="38100" cap="flat" cmpd="sng">
            <a:solidFill>
              <a:srgbClr val="05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p:nvPr/>
        </p:nvSpPr>
        <p:spPr>
          <a:xfrm>
            <a:off x="4158200" y="1663275"/>
            <a:ext cx="31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5: Bonus</a:t>
            </a:r>
            <a:endParaRPr/>
          </a:p>
        </p:txBody>
      </p:sp>
      <p:sp>
        <p:nvSpPr>
          <p:cNvPr id="146" name="Google Shape;14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rgbClr val="0563C1"/>
                </a:solidFill>
                <a:hlinkClick r:id="rId3">
                  <a:extLst>
                    <a:ext uri="{A12FA001-AC4F-418D-AE19-62706E023703}">
                      <ahyp:hlinkClr xmlns:ahyp="http://schemas.microsoft.com/office/drawing/2018/hyperlinkcolor" val="tx"/>
                    </a:ext>
                  </a:extLst>
                </a:hlinkClick>
              </a:rPr>
              <a:t>https://bit.ly/3qPnaLT</a:t>
            </a:r>
            <a:endParaRPr sz="1200" u="sng">
              <a:solidFill>
                <a:srgbClr val="0563C1"/>
              </a:solidFill>
            </a:endParaRPr>
          </a:p>
          <a:p>
            <a:pPr marL="0" lvl="0" indent="0" algn="l" rtl="0">
              <a:spcBef>
                <a:spcPts val="0"/>
              </a:spcBef>
              <a:spcAft>
                <a:spcPts val="0"/>
              </a:spcAft>
              <a:buNone/>
            </a:pPr>
            <a:endParaRPr sz="1200">
              <a:solidFill>
                <a:srgbClr val="000000"/>
              </a:solidFill>
              <a:highlight>
                <a:srgbClr val="FFFFFF"/>
              </a:highlight>
            </a:endParaRPr>
          </a:p>
          <a:p>
            <a:pPr marL="0" lvl="0" indent="0" algn="l" rtl="0">
              <a:spcBef>
                <a:spcPts val="0"/>
              </a:spcBef>
              <a:spcAft>
                <a:spcPts val="0"/>
              </a:spcAft>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147" name="Google Shape;147;p23"/>
          <p:cNvPicPr preferRelativeResize="0"/>
          <p:nvPr/>
        </p:nvPicPr>
        <p:blipFill>
          <a:blip r:embed="rId4">
            <a:alphaModFix/>
          </a:blip>
          <a:stretch>
            <a:fillRect/>
          </a:stretch>
        </p:blipFill>
        <p:spPr>
          <a:xfrm>
            <a:off x="1779525" y="1801525"/>
            <a:ext cx="816768" cy="269825"/>
          </a:xfrm>
          <a:prstGeom prst="rect">
            <a:avLst/>
          </a:prstGeom>
          <a:noFill/>
          <a:ln>
            <a:noFill/>
          </a:ln>
        </p:spPr>
      </p:pic>
      <p:pic>
        <p:nvPicPr>
          <p:cNvPr id="148" name="Google Shape;148;p23"/>
          <p:cNvPicPr preferRelativeResize="0"/>
          <p:nvPr/>
        </p:nvPicPr>
        <p:blipFill>
          <a:blip r:embed="rId5">
            <a:alphaModFix/>
          </a:blip>
          <a:stretch>
            <a:fillRect/>
          </a:stretch>
        </p:blipFill>
        <p:spPr>
          <a:xfrm>
            <a:off x="5704326" y="1232713"/>
            <a:ext cx="2340876" cy="3003475"/>
          </a:xfrm>
          <a:prstGeom prst="rect">
            <a:avLst/>
          </a:prstGeom>
          <a:noFill/>
          <a:ln>
            <a:noFill/>
          </a:ln>
        </p:spPr>
      </p:pic>
      <p:sp>
        <p:nvSpPr>
          <p:cNvPr id="149" name="Google Shape;149;p23"/>
          <p:cNvSpPr txBox="1"/>
          <p:nvPr/>
        </p:nvSpPr>
        <p:spPr>
          <a:xfrm>
            <a:off x="451975" y="2250850"/>
            <a:ext cx="46011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t>Challenge</a:t>
            </a:r>
            <a:r>
              <a:rPr lang="en"/>
              <a:t>:</a:t>
            </a:r>
            <a:endParaRPr/>
          </a:p>
          <a:p>
            <a:pPr marL="0" lvl="0" indent="0" algn="l" rtl="0">
              <a:spcBef>
                <a:spcPts val="0"/>
              </a:spcBef>
              <a:spcAft>
                <a:spcPts val="0"/>
              </a:spcAft>
              <a:buClr>
                <a:schemeClr val="dk1"/>
              </a:buClr>
              <a:buSzPts val="1100"/>
              <a:buFont typeface="Arial"/>
              <a:buNone/>
            </a:pPr>
            <a:r>
              <a:rPr lang="en"/>
              <a:t>(1) I do not want Coco to think, "Hello! I'm Coco. " I want Coco to say, "Hi, my name is Coco."</a:t>
            </a:r>
            <a:endParaRPr/>
          </a:p>
          <a:p>
            <a:pPr marL="0" lvl="0" indent="0" algn="l" rtl="0">
              <a:spcBef>
                <a:spcPts val="0"/>
              </a:spcBef>
              <a:spcAft>
                <a:spcPts val="0"/>
              </a:spcAft>
              <a:buClr>
                <a:schemeClr val="dk1"/>
              </a:buClr>
              <a:buSzPts val="1100"/>
              <a:buFont typeface="Arial"/>
              <a:buNone/>
            </a:pPr>
            <a:r>
              <a:rPr lang="en"/>
              <a:t>(2) I do not want Coco to move 200 steps. I want Coco to move 100 steps.</a:t>
            </a:r>
            <a:endParaRPr/>
          </a:p>
          <a:p>
            <a:pPr marL="0" lvl="0" indent="0" algn="l" rtl="0">
              <a:spcBef>
                <a:spcPts val="0"/>
              </a:spcBef>
              <a:spcAft>
                <a:spcPts val="0"/>
              </a:spcAft>
              <a:buClr>
                <a:schemeClr val="dk1"/>
              </a:buClr>
              <a:buSzPts val="1100"/>
              <a:buFont typeface="Arial"/>
              <a:buNone/>
            </a:pPr>
            <a:r>
              <a:rPr lang="en"/>
              <a:t>(3) Also, I want Coco to go back to the center of the stage when I click the green flag.</a:t>
            </a:r>
            <a:endParaRPr/>
          </a:p>
          <a:p>
            <a:pPr marL="0" lvl="0" indent="0" algn="l" rtl="0">
              <a:spcBef>
                <a:spcPts val="0"/>
              </a:spcBef>
              <a:spcAft>
                <a:spcPts val="0"/>
              </a:spcAft>
              <a:buClr>
                <a:schemeClr val="dk1"/>
              </a:buClr>
              <a:buSzPts val="1100"/>
              <a:buFont typeface="Arial"/>
              <a:buNone/>
            </a:pPr>
            <a:r>
              <a:rPr lang="en"/>
              <a:t>(4) Also, I do not want Coco to meow, I want Coco to bark when I click the green flag.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What should I do? Can you help?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5 Answer Key</a:t>
            </a:r>
            <a:endParaRPr/>
          </a:p>
        </p:txBody>
      </p:sp>
      <p:sp>
        <p:nvSpPr>
          <p:cNvPr id="155" name="Google Shape;15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https:/bit.ly/3zuSHXw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pic>
        <p:nvPicPr>
          <p:cNvPr id="156" name="Google Shape;156;p24"/>
          <p:cNvPicPr preferRelativeResize="0"/>
          <p:nvPr/>
        </p:nvPicPr>
        <p:blipFill>
          <a:blip r:embed="rId4">
            <a:alphaModFix/>
          </a:blip>
          <a:stretch>
            <a:fillRect/>
          </a:stretch>
        </p:blipFill>
        <p:spPr>
          <a:xfrm>
            <a:off x="356629" y="1775650"/>
            <a:ext cx="3812599" cy="2793225"/>
          </a:xfrm>
          <a:prstGeom prst="rect">
            <a:avLst/>
          </a:prstGeom>
          <a:noFill/>
          <a:ln>
            <a:noFill/>
          </a:ln>
        </p:spPr>
      </p:pic>
      <p:pic>
        <p:nvPicPr>
          <p:cNvPr id="157" name="Google Shape;157;p24"/>
          <p:cNvPicPr preferRelativeResize="0"/>
          <p:nvPr/>
        </p:nvPicPr>
        <p:blipFill>
          <a:blip r:embed="rId5">
            <a:alphaModFix/>
          </a:blip>
          <a:stretch>
            <a:fillRect/>
          </a:stretch>
        </p:blipFill>
        <p:spPr>
          <a:xfrm>
            <a:off x="4368425" y="2287000"/>
            <a:ext cx="3703450" cy="2544625"/>
          </a:xfrm>
          <a:prstGeom prst="rect">
            <a:avLst/>
          </a:prstGeom>
          <a:noFill/>
          <a:ln>
            <a:noFill/>
          </a:ln>
        </p:spPr>
      </p:pic>
      <p:sp>
        <p:nvSpPr>
          <p:cNvPr id="158" name="Google Shape;158;p24"/>
          <p:cNvSpPr txBox="1"/>
          <p:nvPr/>
        </p:nvSpPr>
        <p:spPr>
          <a:xfrm>
            <a:off x="4338975" y="1753675"/>
            <a:ext cx="252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6: Bonus </a:t>
            </a:r>
            <a:endParaRPr/>
          </a:p>
        </p:txBody>
      </p:sp>
      <p:sp>
        <p:nvSpPr>
          <p:cNvPr id="164" name="Google Shape;16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https://bit.ly/3EYeGr4</a:t>
            </a:r>
            <a:endParaRPr sz="1200" u="sng">
              <a:solidFill>
                <a:srgbClr val="0563C1"/>
              </a:solidFill>
            </a:endParaRPr>
          </a:p>
          <a:p>
            <a:pPr marL="0" lvl="0" indent="0" algn="l" rtl="0">
              <a:spcBef>
                <a:spcPts val="0"/>
              </a:spcBef>
              <a:spcAft>
                <a:spcPts val="0"/>
              </a:spcAft>
              <a:buNone/>
            </a:pPr>
            <a:endParaRPr sz="1200">
              <a:solidFill>
                <a:srgbClr val="000000"/>
              </a:solidFill>
              <a:highlight>
                <a:srgbClr val="FFFFFF"/>
              </a:highlight>
            </a:endParaRPr>
          </a:p>
          <a:p>
            <a:pPr marL="0" lvl="0" indent="0" algn="l" rtl="0">
              <a:spcBef>
                <a:spcPts val="0"/>
              </a:spcBef>
              <a:spcAft>
                <a:spcPts val="0"/>
              </a:spcAft>
              <a:buNone/>
            </a:pPr>
            <a:r>
              <a:rPr lang="en" sz="1200">
                <a:solidFill>
                  <a:srgbClr val="000000"/>
                </a:solidFill>
                <a:highlight>
                  <a:srgbClr val="FFFFFF"/>
                </a:highlight>
              </a:rPr>
              <a:t>Next, click on </a:t>
            </a:r>
            <a:endParaRPr/>
          </a:p>
        </p:txBody>
      </p:sp>
      <p:pic>
        <p:nvPicPr>
          <p:cNvPr id="165" name="Google Shape;165;p25"/>
          <p:cNvPicPr preferRelativeResize="0"/>
          <p:nvPr/>
        </p:nvPicPr>
        <p:blipFill>
          <a:blip r:embed="rId5">
            <a:alphaModFix/>
          </a:blip>
          <a:stretch>
            <a:fillRect/>
          </a:stretch>
        </p:blipFill>
        <p:spPr>
          <a:xfrm>
            <a:off x="1372750" y="1720175"/>
            <a:ext cx="816768" cy="269825"/>
          </a:xfrm>
          <a:prstGeom prst="rect">
            <a:avLst/>
          </a:prstGeom>
          <a:noFill/>
          <a:ln>
            <a:noFill/>
          </a:ln>
        </p:spPr>
      </p:pic>
      <p:pic>
        <p:nvPicPr>
          <p:cNvPr id="166" name="Google Shape;166;p25"/>
          <p:cNvPicPr preferRelativeResize="0"/>
          <p:nvPr/>
        </p:nvPicPr>
        <p:blipFill>
          <a:blip r:embed="rId6">
            <a:alphaModFix/>
          </a:blip>
          <a:stretch>
            <a:fillRect/>
          </a:stretch>
        </p:blipFill>
        <p:spPr>
          <a:xfrm>
            <a:off x="5211326" y="1249138"/>
            <a:ext cx="2340876" cy="3003475"/>
          </a:xfrm>
          <a:prstGeom prst="rect">
            <a:avLst/>
          </a:prstGeom>
          <a:noFill/>
          <a:ln>
            <a:noFill/>
          </a:ln>
        </p:spPr>
      </p:pic>
      <p:sp>
        <p:nvSpPr>
          <p:cNvPr id="167" name="Google Shape;167;p25"/>
          <p:cNvSpPr txBox="1"/>
          <p:nvPr/>
        </p:nvSpPr>
        <p:spPr>
          <a:xfrm>
            <a:off x="501200" y="2727875"/>
            <a:ext cx="347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8" name="Google Shape;168;p25"/>
          <p:cNvSpPr/>
          <p:nvPr/>
        </p:nvSpPr>
        <p:spPr>
          <a:xfrm>
            <a:off x="6590425" y="221850"/>
            <a:ext cx="2340900" cy="14490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Hint: Pay attention to “Wait” blocks</a:t>
            </a:r>
            <a:endParaRPr/>
          </a:p>
        </p:txBody>
      </p:sp>
      <p:sp>
        <p:nvSpPr>
          <p:cNvPr id="169" name="Google Shape;169;p25"/>
          <p:cNvSpPr txBox="1"/>
          <p:nvPr/>
        </p:nvSpPr>
        <p:spPr>
          <a:xfrm>
            <a:off x="461025" y="2413550"/>
            <a:ext cx="39504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Challenge:</a:t>
            </a:r>
            <a:r>
              <a:rPr lang="en"/>
              <a:t> In this project, Coco wants to show you a dance. When you click on the green flag, she should do a dance while the dance music plays along with her. However, as soon as she starts to dance she stops but the dance beat continues without her! How can we fix this program?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Bonus Debugging Challenge 6 Answer Key</a:t>
            </a:r>
            <a:endParaRPr/>
          </a:p>
        </p:txBody>
      </p:sp>
      <p:sp>
        <p:nvSpPr>
          <p:cNvPr id="175" name="Google Shape;17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https://bit.ly/3JDZUZU</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pic>
        <p:nvPicPr>
          <p:cNvPr id="176" name="Google Shape;176;p26"/>
          <p:cNvPicPr preferRelativeResize="0"/>
          <p:nvPr/>
        </p:nvPicPr>
        <p:blipFill>
          <a:blip r:embed="rId4">
            <a:alphaModFix/>
          </a:blip>
          <a:stretch>
            <a:fillRect/>
          </a:stretch>
        </p:blipFill>
        <p:spPr>
          <a:xfrm>
            <a:off x="385474" y="1635075"/>
            <a:ext cx="3686299" cy="3040099"/>
          </a:xfrm>
          <a:prstGeom prst="rect">
            <a:avLst/>
          </a:prstGeom>
          <a:noFill/>
          <a:ln>
            <a:noFill/>
          </a:ln>
        </p:spPr>
      </p:pic>
      <p:pic>
        <p:nvPicPr>
          <p:cNvPr id="177" name="Google Shape;177;p26"/>
          <p:cNvPicPr preferRelativeResize="0"/>
          <p:nvPr/>
        </p:nvPicPr>
        <p:blipFill>
          <a:blip r:embed="rId5">
            <a:alphaModFix/>
          </a:blip>
          <a:stretch>
            <a:fillRect/>
          </a:stretch>
        </p:blipFill>
        <p:spPr>
          <a:xfrm>
            <a:off x="4215175" y="2079064"/>
            <a:ext cx="3902399" cy="2641387"/>
          </a:xfrm>
          <a:prstGeom prst="rect">
            <a:avLst/>
          </a:prstGeom>
          <a:noFill/>
          <a:ln>
            <a:noFill/>
          </a:ln>
        </p:spPr>
      </p:pic>
      <p:sp>
        <p:nvSpPr>
          <p:cNvPr id="178" name="Google Shape;178;p26"/>
          <p:cNvSpPr/>
          <p:nvPr/>
        </p:nvSpPr>
        <p:spPr>
          <a:xfrm>
            <a:off x="6834775" y="2445903"/>
            <a:ext cx="1282800" cy="251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rot="5628072">
            <a:off x="7818177" y="1876798"/>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txBox="1"/>
          <p:nvPr/>
        </p:nvSpPr>
        <p:spPr>
          <a:xfrm>
            <a:off x="4257625" y="1627125"/>
            <a:ext cx="28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Finished!</a:t>
            </a:r>
            <a:endParaRPr/>
          </a:p>
        </p:txBody>
      </p:sp>
      <p:sp>
        <p:nvSpPr>
          <p:cNvPr id="186" name="Google Shape;186;p27"/>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Char char="●"/>
            </a:pPr>
            <a:r>
              <a:rPr lang="en" sz="2300"/>
              <a:t>Discuss your testing and debugging practices with a partner. Make note of the similarities and differences in your strategies. </a:t>
            </a:r>
            <a:endParaRPr sz="2300"/>
          </a:p>
          <a:p>
            <a:pPr marL="457200" lvl="0" indent="-374650" algn="l" rtl="0">
              <a:spcBef>
                <a:spcPts val="0"/>
              </a:spcBef>
              <a:spcAft>
                <a:spcPts val="0"/>
              </a:spcAft>
              <a:buSzPts val="2300"/>
              <a:buChar char="●"/>
            </a:pPr>
            <a:r>
              <a:rPr lang="en" sz="2300"/>
              <a:t>Add code commentary by right clicking on blocks in your scripts. This can help others understand different parts of your program! </a:t>
            </a:r>
            <a:endParaRPr sz="2300"/>
          </a:p>
          <a:p>
            <a:pPr marL="457200" lvl="0" indent="-374650" algn="l" rtl="0">
              <a:spcBef>
                <a:spcPts val="0"/>
              </a:spcBef>
              <a:spcAft>
                <a:spcPts val="0"/>
              </a:spcAft>
              <a:buSzPts val="2300"/>
              <a:buChar char="●"/>
            </a:pPr>
            <a:r>
              <a:rPr lang="en" sz="2300"/>
              <a:t>Help a neighbor!</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Acknowledgments:</a:t>
            </a:r>
            <a:endParaRPr/>
          </a:p>
        </p:txBody>
      </p:sp>
      <p:sp>
        <p:nvSpPr>
          <p:cNvPr id="192" name="Google Shape;19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Activities were adapted from ScratchEdTeam and Impact Conectar!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Tips</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166670"/>
              </a:lnSpc>
              <a:spcBef>
                <a:spcPts val="900"/>
              </a:spcBef>
              <a:spcAft>
                <a:spcPts val="0"/>
              </a:spcAft>
              <a:buClr>
                <a:schemeClr val="accent2"/>
              </a:buClr>
              <a:buSzPct val="100000"/>
              <a:buChar char="●"/>
            </a:pPr>
            <a:r>
              <a:rPr lang="en" dirty="0">
                <a:solidFill>
                  <a:schemeClr val="accent2"/>
                </a:solidFill>
                <a:highlight>
                  <a:srgbClr val="FFFFFF"/>
                </a:highlight>
              </a:rPr>
              <a:t>There are often multiple solutions to a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Make a list of possible bugs in the program.</a:t>
            </a: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Break the program into smaller, manageable pieces.</a:t>
            </a:r>
            <a:endParaRPr sz="900" dirty="0">
              <a:solidFill>
                <a:schemeClr val="dk1"/>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Test the program out first to identify the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Keep track of your work! This can be a useful reminder of what you have already tried and point you toward what to try next.</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Share and compare your problem finding and problem solving approaches with a neighbor until you find something that works for you!</a:t>
            </a:r>
            <a:endParaRPr dirty="0">
              <a:solidFill>
                <a:schemeClr val="accent2"/>
              </a:solidFill>
              <a:highlight>
                <a:srgbClr val="FFFFFF"/>
              </a:highlight>
            </a:endParaRPr>
          </a:p>
          <a:p>
            <a:pPr marL="0" lvl="0" indent="0" algn="l" rtl="0">
              <a:spcBef>
                <a:spcPts val="0"/>
              </a:spcBef>
              <a:spcAft>
                <a:spcPts val="1200"/>
              </a:spcAft>
              <a:buNone/>
            </a:pPr>
            <a:endParaRPr dirty="0"/>
          </a:p>
        </p:txBody>
      </p:sp>
      <p:pic>
        <p:nvPicPr>
          <p:cNvPr id="63" name="Google Shape;63;p14"/>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Debugging Challenge 1:</a:t>
            </a:r>
            <a:endParaRPr dirty="0"/>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 sz="2000" dirty="0">
                <a:solidFill>
                  <a:srgbClr val="18A1AF"/>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rgbClr val="18A1AF"/>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rgbClr val="18A1AF"/>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4"/>
              </a:rPr>
              <a:t>https://bit.ly/3qiowQx</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US" sz="2000" dirty="0">
                <a:solidFill>
                  <a:srgbClr val="18A1AF"/>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rgbClr val="18A1AF"/>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In this project, when the green flag is clicked, Coco firstly should say ‘’Woof! Woof!" in a speech bubble and next as a sound. But the sound happens before the speech bubble- and Coco only makes one ‘Woof!’ sound! How can we debug this?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a:ea typeface="Oswald"/>
                <a:cs typeface="Oswald"/>
                <a:sym typeface="Oswald"/>
                <a:hlinkClick r:id="rId3"/>
              </a:rPr>
              <a:t>link</a:t>
            </a:r>
            <a:r>
              <a:rPr lang="en" sz="1100" dirty="0">
                <a:solidFill>
                  <a:schemeClr val="dk1"/>
                </a:solidFill>
              </a:rPr>
              <a:t>: </a:t>
            </a:r>
            <a:r>
              <a:rPr lang="en-US" dirty="0">
                <a:solidFill>
                  <a:srgbClr val="18A1AF"/>
                </a:solidFill>
                <a:hlinkClick r:id="rId3"/>
              </a:rPr>
              <a:t>https://</a:t>
            </a:r>
            <a:r>
              <a:rPr lang="en-US" dirty="0" err="1">
                <a:solidFill>
                  <a:srgbClr val="18A1AF"/>
                </a:solidFill>
                <a:hlinkClick r:id="rId3"/>
              </a:rPr>
              <a:t>bit.ly</a:t>
            </a:r>
            <a:r>
              <a:rPr lang="en-US" dirty="0">
                <a:solidFill>
                  <a:srgbClr val="18A1AF"/>
                </a:solidFill>
                <a:hlinkClick r:id="rId3"/>
              </a:rPr>
              <a:t>/3RfWliX</a:t>
            </a:r>
            <a:endParaRPr lang="en-US" dirty="0">
              <a:solidFill>
                <a:srgbClr val="18A1AF"/>
              </a:solidFill>
            </a:endParaRP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When the green flag is clicked, both Coco and Pascal should respond to Pearl and say "Hi, Pearl!". But only Pascal responds and says "Hi, Pearl!". How do we fix the program?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https://bit.ly/31Ezar0</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4 - Bonus</a:t>
            </a:r>
            <a:endParaRPr/>
          </a:p>
        </p:txBody>
      </p:sp>
      <p:sp>
        <p:nvSpPr>
          <p:cNvPr id="127" name="Google Shape;12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https://bit.ly/3HI5NmX</a:t>
            </a:r>
            <a:endParaRPr sz="1200" u="sng">
              <a:solidFill>
                <a:srgbClr val="0563C1"/>
              </a:solidFill>
            </a:endParaRPr>
          </a:p>
          <a:p>
            <a:pPr marL="0" lvl="0" indent="0" algn="l" rtl="0">
              <a:spcBef>
                <a:spcPts val="0"/>
              </a:spcBef>
              <a:spcAft>
                <a:spcPts val="0"/>
              </a:spcAft>
              <a:buNone/>
            </a:pPr>
            <a:endParaRPr sz="1200">
              <a:solidFill>
                <a:srgbClr val="000000"/>
              </a:solidFill>
              <a:highlight>
                <a:srgbClr val="FFFFFF"/>
              </a:highlight>
            </a:endParaRPr>
          </a:p>
          <a:p>
            <a:pPr marL="0" lvl="0" indent="0" algn="l" rtl="0">
              <a:spcBef>
                <a:spcPts val="0"/>
              </a:spcBef>
              <a:spcAft>
                <a:spcPts val="0"/>
              </a:spcAft>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128" name="Google Shape;128;p21"/>
          <p:cNvPicPr preferRelativeResize="0"/>
          <p:nvPr/>
        </p:nvPicPr>
        <p:blipFill>
          <a:blip r:embed="rId5">
            <a:alphaModFix/>
          </a:blip>
          <a:stretch>
            <a:fillRect/>
          </a:stretch>
        </p:blipFill>
        <p:spPr>
          <a:xfrm>
            <a:off x="1779525" y="1801525"/>
            <a:ext cx="816768" cy="269825"/>
          </a:xfrm>
          <a:prstGeom prst="rect">
            <a:avLst/>
          </a:prstGeom>
          <a:noFill/>
          <a:ln>
            <a:noFill/>
          </a:ln>
        </p:spPr>
      </p:pic>
      <p:pic>
        <p:nvPicPr>
          <p:cNvPr id="129" name="Google Shape;129;p21"/>
          <p:cNvPicPr preferRelativeResize="0"/>
          <p:nvPr/>
        </p:nvPicPr>
        <p:blipFill>
          <a:blip r:embed="rId6">
            <a:alphaModFix/>
          </a:blip>
          <a:stretch>
            <a:fillRect/>
          </a:stretch>
        </p:blipFill>
        <p:spPr>
          <a:xfrm>
            <a:off x="5704326" y="1232713"/>
            <a:ext cx="2340876" cy="3003475"/>
          </a:xfrm>
          <a:prstGeom prst="rect">
            <a:avLst/>
          </a:prstGeom>
          <a:noFill/>
          <a:ln>
            <a:noFill/>
          </a:ln>
        </p:spPr>
      </p:pic>
      <p:sp>
        <p:nvSpPr>
          <p:cNvPr id="130" name="Google Shape;130;p21"/>
          <p:cNvSpPr txBox="1"/>
          <p:nvPr/>
        </p:nvSpPr>
        <p:spPr>
          <a:xfrm>
            <a:off x="470050" y="2458750"/>
            <a:ext cx="402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Challenge: </a:t>
            </a:r>
            <a:r>
              <a:rPr lang="en"/>
              <a:t>When green flag is clicked, Coco should start on top of bed. Can you reset?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1222</Words>
  <Application>Microsoft Office PowerPoint</Application>
  <PresentationFormat>On-screen Show (16:9)</PresentationFormat>
  <Paragraphs>104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Oswald</vt:lpstr>
      <vt:lpstr>Simple Light</vt:lpstr>
      <vt:lpstr>Debugging with Coco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Debugging Challenge 4 - Bonus</vt:lpstr>
      <vt:lpstr>Bonus Debugging Challenge 4 Answer Key</vt:lpstr>
      <vt:lpstr>Debugging Challenge 5: Bonus</vt:lpstr>
      <vt:lpstr>Debugging Challenge 5 Answer Key</vt:lpstr>
      <vt:lpstr>Debugging Challenge 6: Bonus </vt:lpstr>
      <vt:lpstr>Bonus Debugging Challenge 6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Debugging with Coco </dc:title>
  <cp:lastModifiedBy>Franziska Iffland</cp:lastModifiedBy>
  <cp:revision>6</cp:revision>
  <dcterms:modified xsi:type="dcterms:W3CDTF">2024-12-12T15:55:39Z</dcterms:modified>
</cp:coreProperties>
</file>