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embeddedFontLst>
    <p:embeddedFont>
      <p:font typeface="Alfa Slab One" panose="020B0604020202020204" charset="0"/>
      <p:regular r:id="rId34"/>
    </p:embeddedFont>
    <p:embeddedFont>
      <p:font typeface="Bebas Neue" panose="020B0606020202050201" pitchFamily="34" charset="0"/>
      <p:regular r:id="rId35"/>
    </p:embeddedFont>
    <p:embeddedFont>
      <p:font typeface="Calibri" panose="020F0502020204030204" pitchFamily="34" charset="0"/>
      <p:regular r:id="rId36"/>
      <p:bold r:id="rId37"/>
      <p:italic r:id="rId38"/>
      <p:boldItalic r:id="rId39"/>
    </p:embeddedFont>
    <p:embeddedFont>
      <p:font typeface="Monoton" panose="020B0604020202020204" charset="0"/>
      <p:regular r:id="rId40"/>
    </p:embeddedFont>
    <p:embeddedFont>
      <p:font typeface="Montserrat" panose="00000500000000000000" pitchFamily="2" charset="0"/>
      <p:regular r:id="rId41"/>
      <p:bold r:id="rId42"/>
      <p:italic r:id="rId43"/>
      <p:boldItalic r:id="rId44"/>
    </p:embeddedFont>
    <p:embeddedFont>
      <p:font typeface="Proxima Nov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K/0Pf5m/A1nOjLfYmcyctfhbk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scratch-wiki.info/wiki/Categorie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n.scratch-wiki.info/wiki/Block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According to code.org: “Decompose—To break a hard problem up into smaller, easier ones”</a:t>
            </a:r>
            <a:endParaRPr/>
          </a:p>
          <a:p>
            <a:pPr marL="0" lvl="0" indent="0" algn="l" rtl="0">
              <a:lnSpc>
                <a:spcPct val="100000"/>
              </a:lnSpc>
              <a:spcBef>
                <a:spcPts val="0"/>
              </a:spcBef>
              <a:spcAft>
                <a:spcPts val="0"/>
              </a:spcAft>
              <a:buSzPts val="1100"/>
              <a:buNone/>
            </a:pPr>
            <a:endParaRPr/>
          </a:p>
          <a:p>
            <a:pPr marL="457200" lvl="0" indent="-301625" algn="l" rtl="0">
              <a:lnSpc>
                <a:spcPct val="115000"/>
              </a:lnSpc>
              <a:spcBef>
                <a:spcPts val="0"/>
              </a:spcBef>
              <a:spcAft>
                <a:spcPts val="0"/>
              </a:spcAft>
              <a:buClr>
                <a:schemeClr val="dk1"/>
              </a:buClr>
              <a:buSzPts val="1150"/>
              <a:buChar char="●"/>
            </a:pPr>
            <a:r>
              <a:rPr lang="en" sz="1150" i="1">
                <a:solidFill>
                  <a:schemeClr val="dk1"/>
                </a:solidFill>
              </a:rPr>
              <a:t>This Unit, we’re going to learn more about decomposition, our final computational thinking concept. Decomposition is going to be key in helping us to animate our new stories in Scratch with more Scratch blocks.”</a:t>
            </a:r>
            <a:endParaRPr sz="115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solidFill>
                <a:srgbClr val="4285F4"/>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i="1">
                <a:solidFill>
                  <a:srgbClr val="4285F4"/>
                </a:solidFill>
              </a:rPr>
              <a:t>When do you break things down? </a:t>
            </a:r>
            <a:endParaRPr i="1">
              <a:solidFill>
                <a:srgbClr val="4285F4"/>
              </a:solidFill>
            </a:endParaRPr>
          </a:p>
          <a:p>
            <a:pPr marL="0" lvl="0" indent="0" algn="l" rtl="0">
              <a:lnSpc>
                <a:spcPct val="100000"/>
              </a:lnSpc>
              <a:spcBef>
                <a:spcPts val="0"/>
              </a:spcBef>
              <a:spcAft>
                <a:spcPts val="0"/>
              </a:spcAft>
              <a:buSzPts val="1100"/>
              <a:buNone/>
            </a:pPr>
            <a:endParaRPr i="1">
              <a:solidFill>
                <a:srgbClr val="4285F4"/>
              </a:solidFill>
            </a:endParaRPr>
          </a:p>
          <a:p>
            <a:pPr marL="0" lvl="0" indent="0" algn="l" rtl="0">
              <a:lnSpc>
                <a:spcPct val="100000"/>
              </a:lnSpc>
              <a:spcBef>
                <a:spcPts val="0"/>
              </a:spcBef>
              <a:spcAft>
                <a:spcPts val="0"/>
              </a:spcAft>
              <a:buSzPts val="1100"/>
              <a:buNone/>
            </a:pPr>
            <a:r>
              <a:rPr lang="en" i="1">
                <a:solidFill>
                  <a:srgbClr val="4285F4"/>
                </a:solidFill>
              </a:rPr>
              <a:t>Break down a recipe, a workout, picking out your outfit, ex</a:t>
            </a:r>
            <a:endParaRPr i="1">
              <a:solidFill>
                <a:srgbClr val="4285F4"/>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actually use the skill of decomposition quite often in literacy. We decompose when we break down a word or sentence into small parts, like sounding a word we don’t know in a sentence.  </a:t>
            </a:r>
            <a:r>
              <a:rPr lang="en">
                <a:solidFill>
                  <a:schemeClr val="dk1"/>
                </a:solidFill>
              </a:rPr>
              <a:t>We decompose when we break down our writing to look for errors, like debugging. We decompose and abstract when we break down a series of steps, like a set of instructions, into the most important parts. We also decompose when we break a story down into the main idea or try to provide a summary. Today, we are going to talk more about summarizing!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summary restates the main ideas of a story in your own words. You have probably done this quite often after you have read or listened to a story. We don’t want to retell everything that happens in the story, we just want to share the main idea</a:t>
            </a:r>
            <a:endParaRPr i="1">
              <a:solidFill>
                <a:srgbClr val="4285F4"/>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questions} </a:t>
            </a:r>
            <a:endParaRPr/>
          </a:p>
          <a:p>
            <a:pPr marL="0" lvl="0" indent="0" algn="l" rtl="0">
              <a:lnSpc>
                <a:spcPct val="100000"/>
              </a:lnSpc>
              <a:spcBef>
                <a:spcPts val="0"/>
              </a:spcBef>
              <a:spcAft>
                <a:spcPts val="0"/>
              </a:spcAft>
              <a:buSzPts val="1100"/>
              <a:buNone/>
            </a:pPr>
            <a:r>
              <a:rPr lang="en"/>
              <a:t>You’re decomposing because you’re breaking down the entire story and identifying its most important parts.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There are several ways that we can decompose a story, but Today, we’re going to review one great strategy for summarizing. This strategy uses these anchor words to help us create a summary: “Somebody Wanted But So Then”  {Read Slide}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Let’s see how this strategy can help use decompose the  familiar story of Little Red Riding Hood. To do this, we can use Coco, our favorite graphic organizer, to help us. Today, we are briefly going to be introduced to Level 5 of Coco, where we can record our summaries. Let me show you how.</a:t>
            </a:r>
            <a:endParaRPr>
              <a:solidFill>
                <a:schemeClr val="dk1"/>
              </a:solidFill>
            </a:endParaRPr>
          </a:p>
          <a:p>
            <a:pPr marL="0" lvl="0" indent="0" algn="l" rtl="0">
              <a:lnSpc>
                <a:spcPct val="115000"/>
              </a:lnSpc>
              <a:spcBef>
                <a:spcPts val="0"/>
              </a:spcBef>
              <a:spcAft>
                <a:spcPts val="0"/>
              </a:spcAft>
              <a:buSzPts val="1100"/>
              <a:buNone/>
            </a:pPr>
            <a:endParaRPr i="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First, let’s take a quick look at Coco, Level 5. In this level: </a:t>
            </a:r>
            <a:endParaRPr/>
          </a:p>
          <a:p>
            <a:pPr marL="457200" lvl="0" indent="-298450" algn="l" rtl="0">
              <a:lnSpc>
                <a:spcPct val="100000"/>
              </a:lnSpc>
              <a:spcBef>
                <a:spcPts val="0"/>
              </a:spcBef>
              <a:spcAft>
                <a:spcPts val="0"/>
              </a:spcAft>
              <a:buSzPts val="1100"/>
              <a:buAutoNum type="arabicPeriod"/>
            </a:pPr>
            <a:r>
              <a:rPr lang="en">
                <a:solidFill>
                  <a:srgbClr val="201F1E"/>
                </a:solidFill>
                <a:highlight>
                  <a:srgbClr val="FFFFFF"/>
                </a:highlight>
                <a:latin typeface="Calibri"/>
                <a:ea typeface="Calibri"/>
                <a:cs typeface="Calibri"/>
                <a:sym typeface="Calibri"/>
              </a:rPr>
              <a:t>They are completely empty, no suggested text. To write a story, to summarize, to write a set of instructions, etc.</a:t>
            </a:r>
            <a:endParaRPr>
              <a:solidFill>
                <a:srgbClr val="201F1E"/>
              </a:solidFill>
              <a:highlight>
                <a:srgbClr val="FFFFFF"/>
              </a:highlight>
              <a:latin typeface="Calibri"/>
              <a:ea typeface="Calibri"/>
              <a:cs typeface="Calibri"/>
              <a:sym typeface="Calibri"/>
            </a:endParaRPr>
          </a:p>
          <a:p>
            <a:pPr marL="457200" lvl="0" indent="-298450" algn="l" rtl="0">
              <a:lnSpc>
                <a:spcPct val="100000"/>
              </a:lnSpc>
              <a:spcBef>
                <a:spcPts val="0"/>
              </a:spcBef>
              <a:spcAft>
                <a:spcPts val="0"/>
              </a:spcAft>
              <a:buClr>
                <a:srgbClr val="201F1E"/>
              </a:buClr>
              <a:buSzPts val="1100"/>
              <a:buFont typeface="Calibri"/>
              <a:buAutoNum type="arabicPeriod"/>
            </a:pPr>
            <a:r>
              <a:rPr lang="en">
                <a:solidFill>
                  <a:srgbClr val="201F1E"/>
                </a:solidFill>
                <a:highlight>
                  <a:srgbClr val="FFFFFF"/>
                </a:highlight>
                <a:latin typeface="Calibri"/>
                <a:ea typeface="Calibri"/>
                <a:cs typeface="Calibri"/>
                <a:sym typeface="Calibri"/>
              </a:rPr>
              <a:t>You will also see many new questions in Column 2. These questions will prompt you to use new blocks in Scratch. There are blocks that move your sprite, create sound, change looks and also blocks to control your code and create loops.</a:t>
            </a:r>
            <a:endParaRPr>
              <a:solidFill>
                <a:srgbClr val="201F1E"/>
              </a:solidFill>
              <a:highlight>
                <a:srgbClr val="FFFFFF"/>
              </a:highlight>
              <a:latin typeface="Calibri"/>
              <a:ea typeface="Calibri"/>
              <a:cs typeface="Calibri"/>
              <a:sym typeface="Calibri"/>
            </a:endParaRPr>
          </a:p>
          <a:p>
            <a:pPr marL="457200" lvl="0" indent="-298450" algn="l" rtl="0">
              <a:lnSpc>
                <a:spcPct val="100000"/>
              </a:lnSpc>
              <a:spcBef>
                <a:spcPts val="0"/>
              </a:spcBef>
              <a:spcAft>
                <a:spcPts val="0"/>
              </a:spcAft>
              <a:buClr>
                <a:srgbClr val="201F1E"/>
              </a:buClr>
              <a:buSzPts val="1100"/>
              <a:buFont typeface="Calibri"/>
              <a:buAutoNum type="arabicPeriod"/>
            </a:pPr>
            <a:r>
              <a:rPr lang="en">
                <a:solidFill>
                  <a:srgbClr val="201F1E"/>
                </a:solidFill>
                <a:highlight>
                  <a:srgbClr val="FFFFFF"/>
                </a:highlight>
                <a:latin typeface="Calibri"/>
                <a:ea typeface="Calibri"/>
                <a:cs typeface="Calibri"/>
                <a:sym typeface="Calibri"/>
              </a:rPr>
              <a:t>Even though there are some new features in this level, Coco is still a great way for you to break down each step of your code and prepare for creating a scratch animation</a:t>
            </a:r>
            <a:endParaRPr>
              <a:solidFill>
                <a:srgbClr val="201F1E"/>
              </a:solidFill>
              <a:highlight>
                <a:srgbClr val="FFFFFF"/>
              </a:highlight>
              <a:latin typeface="Calibri"/>
              <a:ea typeface="Calibri"/>
              <a:cs typeface="Calibri"/>
              <a:sym typeface="Calibri"/>
            </a:endParaRPr>
          </a:p>
          <a:p>
            <a:pPr marL="457200" lvl="0" indent="-298450" algn="l" rtl="0">
              <a:lnSpc>
                <a:spcPct val="100000"/>
              </a:lnSpc>
              <a:spcBef>
                <a:spcPts val="0"/>
              </a:spcBef>
              <a:spcAft>
                <a:spcPts val="0"/>
              </a:spcAft>
              <a:buClr>
                <a:srgbClr val="201F1E"/>
              </a:buClr>
              <a:buSzPts val="1100"/>
              <a:buFont typeface="Calibri"/>
              <a:buAutoNum type="arabicPeriod"/>
            </a:pPr>
            <a:r>
              <a:rPr lang="en">
                <a:solidFill>
                  <a:srgbClr val="201F1E"/>
                </a:solidFill>
                <a:highlight>
                  <a:srgbClr val="FFFFFF"/>
                </a:highlight>
                <a:latin typeface="Calibri"/>
                <a:ea typeface="Calibri"/>
                <a:cs typeface="Calibri"/>
                <a:sym typeface="Calibri"/>
              </a:rPr>
              <a:t>The other two columns remain the same, when you say yes to any of the questions, the block you need will appear in the 3rd column. Remember, if you click on the block a video will appear to show you how the block works.</a:t>
            </a:r>
            <a:endParaRPr>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TEACHERS: You may model how to use CoCo Level 5 to write a summary OR play this video to model how. NOTE that the video says “Level 4,” but students should work in Level 5 of CoCo for this activity.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317f04360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317f04360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With a partner, practice summarizing a familiar story using the graphic organizer provided by your teacher.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https://www.dropbox.com/scl/fi/64of0bqyi4wub8xm9toxd/SWBST_Practice-graphic-organizer.docx?dl=0&amp;rlkey=y7wyfpzguw46wnt301wq9nx20</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17f04360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1317f04360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407c59ed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3407c59ed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17f04360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1317f043603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Another category of Scratch block is the ‘Event blocks.” These blocks are yellow where control blocks are more orange in color.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Events in computer science are the triggers for making action happen, like selecting the play button on any screen.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Events in Scratch are represented by the yellow codes including: when flag clicked, when sprite clicked, when key pressed. You’ve already seen the “when flag clicked” event block so today we will review the “when sprite clicked” and “when key pressed” blocks.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317f04360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1317f043603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317f04360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1317f043603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be careful! The block’s default is set to “when space key pressed” which would only start the animation by pressing the space key. (review space key if students are unfamiliar)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Instruct students to create an animation of a sport or outside activity they like to do with two Sprites. Use one of the new event blocks for each Sprite. Share with a partner!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question again} What does this mean? Well, if you find that you need to repeat an action or a pattern over and over again, you can use what we call loops. A loop is simply the action of doing something over and over again.You can use loops to repeat steps when a task requires a repeated action or actions. Loops are efficient and easier to use than dragging the same blocks over and over. </a:t>
            </a:r>
            <a:endParaRPr/>
          </a:p>
          <a:p>
            <a:pPr marL="0" lvl="0" indent="0" algn="l" rtl="0">
              <a:lnSpc>
                <a:spcPct val="100000"/>
              </a:lnSpc>
              <a:spcBef>
                <a:spcPts val="0"/>
              </a:spcBef>
              <a:spcAft>
                <a:spcPts val="0"/>
              </a:spcAft>
              <a:buSzPts val="1100"/>
              <a:buNone/>
            </a:pPr>
            <a:r>
              <a:rPr lang="en"/>
              <a:t>In Scratch, there is a really nifty block that will let you loop an action or set of commands. This is the repeat block. </a:t>
            </a:r>
            <a:endParaRPr/>
          </a:p>
          <a:p>
            <a:pPr marL="0" lvl="0" indent="0" algn="l" rtl="0">
              <a:lnSpc>
                <a:spcPct val="100000"/>
              </a:lnSpc>
              <a:spcBef>
                <a:spcPts val="0"/>
              </a:spcBef>
              <a:spcAft>
                <a:spcPts val="0"/>
              </a:spcAft>
              <a:buSzPts val="1100"/>
              <a:buNone/>
            </a:pPr>
            <a:endParaRPr sz="1000">
              <a:solidFill>
                <a:schemeClr val="dk1"/>
              </a:solidFill>
              <a:highlight>
                <a:srgbClr val="FFFFFF"/>
              </a:highlight>
            </a:endParaRPr>
          </a:p>
          <a:p>
            <a:pPr marL="0" lvl="0" indent="0" algn="l" rtl="0">
              <a:lnSpc>
                <a:spcPct val="100000"/>
              </a:lnSpc>
              <a:spcBef>
                <a:spcPts val="0"/>
              </a:spcBef>
              <a:spcAft>
                <a:spcPts val="0"/>
              </a:spcAft>
              <a:buSzPts val="1100"/>
              <a:buNone/>
            </a:pPr>
            <a:r>
              <a:rPr lang="en" sz="1000">
                <a:solidFill>
                  <a:schemeClr val="dk1"/>
                </a:solidFill>
                <a:highlight>
                  <a:srgbClr val="FFFFFF"/>
                </a:highlight>
              </a:rPr>
              <a:t>This block will repeat whatever code or other blocks you place inside for a certain amount of time. This is really helpful for lots of things in Scratch, but especially if we find a pattern we like and want to repeat.</a:t>
            </a:r>
            <a:endParaRPr sz="10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sz="1000">
              <a:solidFill>
                <a:schemeClr val="dk1"/>
              </a:solidFill>
              <a:highlight>
                <a:srgbClr val="FFFFFF"/>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317f043603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1317f043603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You’ll notice that the last question you see in Coco asks {read question} This question prompts you to use a control block.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Control blocks are one of the nine </a:t>
            </a:r>
            <a:r>
              <a:rPr lang="en" u="sng">
                <a:solidFill>
                  <a:schemeClr val="hlink"/>
                </a:solidFill>
                <a:hlinkClick r:id="rId3"/>
              </a:rPr>
              <a:t>categories</a:t>
            </a:r>
            <a:r>
              <a:rPr lang="en">
                <a:solidFill>
                  <a:schemeClr val="dk1"/>
                </a:solidFill>
              </a:rPr>
              <a:t> of Scratch </a:t>
            </a:r>
            <a:r>
              <a:rPr lang="en" u="sng">
                <a:solidFill>
                  <a:schemeClr val="hlink"/>
                </a:solidFill>
                <a:hlinkClick r:id="rId4"/>
              </a:rPr>
              <a:t>blocks</a:t>
            </a:r>
            <a:r>
              <a:rPr lang="en">
                <a:solidFill>
                  <a:schemeClr val="dk1"/>
                </a:solidFill>
              </a:rPr>
              <a:t>. They are color-coded amber or yellow. We have already learned about three of these, the wait block, repeat X number of times, and repeat until blocks. Remember, all of the algorithms we code using these blocks are considered loops. Loops are great tools to use within code and projects to repeat an action multiple times.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we will learn about the “forever block.”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Forever: Blocks held inside this block will be in a loop — just like the Repeat () block and the Repeat Until () block, except that the loop never ends (unless the stop sign is clicked, the Stop All block is activated, or the stop script block is activated within the loop). Due to this infinite loop, the block has no bump at the bottom; having a bump would be pointless, as the blocks below it would never be activated.</a:t>
            </a:r>
            <a:endParaRPr>
              <a:solidFill>
                <a:schemeClr val="dk1"/>
              </a:solidFill>
            </a:endParaRPr>
          </a:p>
          <a:p>
            <a:pPr marL="137160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317f043603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1317f043603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Video Here: https://www.dropbox.com/s/jjd1b22i1permk0/forever.mp4?dl=0</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
                <a:solidFill>
                  <a:schemeClr val="dk1"/>
                </a:solidFill>
              </a:rPr>
              <a:t>Blocks placed inside the forever block will be in a loop — just like the Repeat () block and the Repeat Until () block, except that the loop never ends (unless the stop sign is clicked, the Stop All block is activated, or the stop script block is activated within the loop). Due to this infinite loop, the block has no bump at the bottom; having a bump would be pointless, as the blocks below it would never be activated.</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17f043603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1317f043603_0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did this in U3L2 but this time we’re going to expand our dance to include 5 moves and we’re going to use the “forever” loop as well.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1625" algn="l" rtl="0">
              <a:lnSpc>
                <a:spcPct val="100000"/>
              </a:lnSpc>
              <a:spcBef>
                <a:spcPts val="0"/>
              </a:spcBef>
              <a:spcAft>
                <a:spcPts val="0"/>
              </a:spcAft>
              <a:buClr>
                <a:schemeClr val="dk1"/>
              </a:buClr>
              <a:buSzPts val="1150"/>
              <a:buChar char="●"/>
            </a:pPr>
            <a:r>
              <a:rPr lang="en" sz="1150">
                <a:solidFill>
                  <a:schemeClr val="dk1"/>
                </a:solidFill>
              </a:rPr>
              <a:t>Have students get with a partner or small group and discuss when they may want to use a Forever block in their coding.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3236fb22f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13236fb22f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our next lesson, we will be summarizing and planning how we will animate our summaries in Scratch!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3236fb22f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13236fb22fd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17f04360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1317f04360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going to start with a new vocabulary word!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Have you ever heard the word decompose? Or even decomposition? In science you may have learned about decomposers, those organisms that break things down. Well, today we are going to learn about how we can decompose in both computer science and in our writing and literacy!</a:t>
            </a:r>
            <a:endParaRPr sz="115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solidFill>
                <a:srgbClr val="4285F4"/>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Computer scientists have to solve coding problems and  need to make think about what steps they need to take and what order to do them in.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Sometimes the problem is so big or complex, it can be hard to know where to start.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
              <a:t>Decomposition is when we break a problem down into smaller parts to make it easier to tackle.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It has many advantages. It helps us manage large projects and makes the process of solving a complex problem less scary and much easier to take 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 sz="1150" i="1">
                <a:solidFill>
                  <a:schemeClr val="dk1"/>
                </a:solidFill>
              </a:rPr>
              <a:t>This Unit, we’re going to learn more about decomposition, our final computational thinking concept. Decomposition is going to be key in helping us to animate our new stories in Scratch with more Scratch blocks.”</a:t>
            </a:r>
            <a:endParaRPr sz="115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solidFill>
                <a:srgbClr val="4285F4"/>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8"/>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8"/>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8"/>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7"/>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7"/>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39"/>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39"/>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39"/>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39"/>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39"/>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39"/>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5" name="Google Shape;65;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8" name="Google Shape;68;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9" name="Google Shape;69;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cxnSp>
        <p:nvCxnSpPr>
          <p:cNvPr id="71" name="Google Shape;71;p47"/>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72" name="Google Shape;72;p4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73" name="Google Shape;73;p4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74" name="Google Shape;7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4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7" name="Google Shape;77;p4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8" name="Google Shape;78;p4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9" name="Google Shape;7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80"/>
        <p:cNvGrpSpPr/>
        <p:nvPr/>
      </p:nvGrpSpPr>
      <p:grpSpPr>
        <a:xfrm>
          <a:off x="0" y="0"/>
          <a:ext cx="0" cy="0"/>
          <a:chOff x="0" y="0"/>
          <a:chExt cx="0" cy="0"/>
        </a:xfrm>
      </p:grpSpPr>
      <p:sp>
        <p:nvSpPr>
          <p:cNvPr id="81" name="Google Shape;81;p49"/>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82" name="Google Shape;82;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5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5" name="Google Shape;85;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6"/>
        <p:cNvGrpSpPr/>
        <p:nvPr/>
      </p:nvGrpSpPr>
      <p:grpSpPr>
        <a:xfrm>
          <a:off x="0" y="0"/>
          <a:ext cx="0" cy="0"/>
          <a:chOff x="0" y="0"/>
          <a:chExt cx="0" cy="0"/>
        </a:xfrm>
      </p:grpSpPr>
      <p:sp>
        <p:nvSpPr>
          <p:cNvPr id="87" name="Google Shape;87;p5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8" name="Google Shape;88;p51"/>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9" name="Google Shape;8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0"/>
        <p:cNvGrpSpPr/>
        <p:nvPr/>
      </p:nvGrpSpPr>
      <p:grpSpPr>
        <a:xfrm>
          <a:off x="0" y="0"/>
          <a:ext cx="0" cy="0"/>
          <a:chOff x="0" y="0"/>
          <a:chExt cx="0" cy="0"/>
        </a:xfrm>
      </p:grpSpPr>
      <p:sp>
        <p:nvSpPr>
          <p:cNvPr id="91" name="Google Shape;91;p52"/>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2" name="Google Shape;92;p5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52"/>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94" name="Google Shape;94;p52"/>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5" name="Google Shape;95;p5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96" name="Google Shape;96;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7"/>
        <p:cNvGrpSpPr/>
        <p:nvPr/>
      </p:nvGrpSpPr>
      <p:grpSpPr>
        <a:xfrm>
          <a:off x="0" y="0"/>
          <a:ext cx="0" cy="0"/>
          <a:chOff x="0" y="0"/>
          <a:chExt cx="0" cy="0"/>
        </a:xfrm>
      </p:grpSpPr>
      <p:sp>
        <p:nvSpPr>
          <p:cNvPr id="98" name="Google Shape;98;p5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9" name="Google Shape;99;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0"/>
        <p:cNvGrpSpPr/>
        <p:nvPr/>
      </p:nvGrpSpPr>
      <p:grpSpPr>
        <a:xfrm>
          <a:off x="0" y="0"/>
          <a:ext cx="0" cy="0"/>
          <a:chOff x="0" y="0"/>
          <a:chExt cx="0" cy="0"/>
        </a:xfrm>
      </p:grpSpPr>
      <p:sp>
        <p:nvSpPr>
          <p:cNvPr id="101" name="Google Shape;101;p54"/>
          <p:cNvSpPr txBox="1">
            <a:spLocks noGrp="1"/>
          </p:cNvSpPr>
          <p:nvPr>
            <p:ph type="title"/>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endParaRPr/>
          </a:p>
        </p:txBody>
      </p:sp>
      <p:sp>
        <p:nvSpPr>
          <p:cNvPr id="102" name="Google Shape;102;p54"/>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3" name="Google Shape;103;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106"/>
        <p:cNvGrpSpPr/>
        <p:nvPr/>
      </p:nvGrpSpPr>
      <p:grpSpPr>
        <a:xfrm>
          <a:off x="0" y="0"/>
          <a:ext cx="0" cy="0"/>
          <a:chOff x="0" y="0"/>
          <a:chExt cx="0" cy="0"/>
        </a:xfrm>
      </p:grpSpPr>
      <p:sp>
        <p:nvSpPr>
          <p:cNvPr id="107" name="Google Shape;107;p56"/>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08" name="Google Shape;108;p56"/>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09" name="Google Shape;109;p56"/>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10" name="Google Shape;110;p56"/>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11" name="Google Shape;111;p56"/>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12" name="Google Shape;112;p56"/>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2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34"/>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35"/>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3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35"/>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35"/>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3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6"/>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61" name="Google Shape;61;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62" name="Google Shape;6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_akuIFFpw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63as0v6vnl7xepv/SWBST%202%20min..webm?dl=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www.dropbox.com/s/0cjfpzqmu29ahld/whenthisspriteclicked.mp4?dl=0"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www.dropbox.com/s/16uqoju51x5o032/whenkeyispressed4.mp4?dl=0"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www.dropbox.com/s/jjd1b22i1permk0/forever.mp4?dl=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s://csfirst.withgoogle.com/project/edito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ego.gmu.edu/scratchgo/login.php"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dropbox.com/scl/fi/64of0bqyi4wub8xm9toxd/SWBST_Practice-graphic-organizer.docx?dl=0&amp;rlkey=y7wyfpzguw46wnt301wq9nx20" TargetMode="External"/><Relationship Id="rId5" Type="http://schemas.openxmlformats.org/officeDocument/2006/relationships/hyperlink" Target="https://www.dropbox.com/scl/fi/lesi8uwwck9kno1k5de2t/simple-stories-for-summarizing.doc?dl=0&amp;rlkey=60w4qtxmjcwvl2udjklfy9qul" TargetMode="External"/><Relationship Id="rId4" Type="http://schemas.openxmlformats.org/officeDocument/2006/relationships/hyperlink" Target="https://www.youtube.com/watch?v=r_akuIFFpws&amp;ab_channel=LittleCozyNook"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4, lesson 1</a:t>
            </a:r>
            <a:endParaRPr sz="6000"/>
          </a:p>
        </p:txBody>
      </p:sp>
      <p:sp>
        <p:nvSpPr>
          <p:cNvPr id="118" name="Google Shape;118;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Decomposition </a:t>
            </a:r>
            <a:endParaRPr sz="3000"/>
          </a:p>
        </p:txBody>
      </p:sp>
      <p:pic>
        <p:nvPicPr>
          <p:cNvPr id="119" name="Google Shape;119;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20" name="Google Shape;120;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21" name="Google Shape;121;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i="0" u="sng" strike="noStrike" cap="none" dirty="0">
                <a:solidFill>
                  <a:srgbClr val="F16666"/>
                </a:solidFill>
                <a:latin typeface="Arial"/>
                <a:ea typeface="Arial"/>
                <a:cs typeface="Arial"/>
                <a:sym typeface="Arial"/>
              </a:rPr>
              <a:t>achutchison1@ua.edu</a:t>
            </a:r>
            <a:endParaRPr sz="800" b="0" i="0" u="none" strike="noStrike" cap="none" dirty="0">
              <a:solidFill>
                <a:srgbClr val="000000"/>
              </a:solidFill>
              <a:latin typeface="Arial"/>
              <a:ea typeface="Arial"/>
              <a:cs typeface="Arial"/>
              <a:sym typeface="Arial"/>
            </a:endParaRPr>
          </a:p>
        </p:txBody>
      </p:sp>
      <p:sp>
        <p:nvSpPr>
          <p:cNvPr id="122" name="Google Shape;122;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3897432" y="1780784"/>
            <a:ext cx="1985575" cy="1977047"/>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3200">
                <a:latin typeface="Bebas Neue"/>
                <a:ea typeface="Bebas Neue"/>
                <a:cs typeface="Bebas Neue"/>
                <a:sym typeface="Bebas Neue"/>
              </a:rPr>
              <a:t>we can decompose more than just Computer science problems!</a:t>
            </a:r>
            <a:endParaRPr sz="3200">
              <a:latin typeface="Bebas Neue"/>
              <a:ea typeface="Bebas Neue"/>
              <a:cs typeface="Bebas Neue"/>
              <a:sym typeface="Bebas Neue"/>
            </a:endParaRPr>
          </a:p>
        </p:txBody>
      </p:sp>
      <p:pic>
        <p:nvPicPr>
          <p:cNvPr id="180" name="Google Shape;180;p12" descr="How To Build The Perfect Burger - Cheeseburger - Posters and Art Prints |  TeePublic"/>
          <p:cNvPicPr preferRelativeResize="0"/>
          <p:nvPr/>
        </p:nvPicPr>
        <p:blipFill rotWithShape="1">
          <a:blip r:embed="rId3">
            <a:alphaModFix/>
          </a:blip>
          <a:srcRect/>
          <a:stretch/>
        </p:blipFill>
        <p:spPr>
          <a:xfrm>
            <a:off x="6328073" y="2406035"/>
            <a:ext cx="2703593" cy="2703593"/>
          </a:xfrm>
          <a:prstGeom prst="rect">
            <a:avLst/>
          </a:prstGeom>
          <a:noFill/>
          <a:ln>
            <a:noFill/>
          </a:ln>
        </p:spPr>
      </p:pic>
      <p:pic>
        <p:nvPicPr>
          <p:cNvPr id="181" name="Google Shape;181;p12"/>
          <p:cNvPicPr preferRelativeResize="0"/>
          <p:nvPr/>
        </p:nvPicPr>
        <p:blipFill rotWithShape="1">
          <a:blip r:embed="rId4">
            <a:alphaModFix/>
          </a:blip>
          <a:srcRect/>
          <a:stretch/>
        </p:blipFill>
        <p:spPr>
          <a:xfrm>
            <a:off x="255250" y="2547057"/>
            <a:ext cx="3400049" cy="2266675"/>
          </a:xfrm>
          <a:prstGeom prst="rect">
            <a:avLst/>
          </a:prstGeom>
          <a:noFill/>
          <a:ln>
            <a:noFill/>
          </a:ln>
        </p:spPr>
      </p:pic>
      <p:pic>
        <p:nvPicPr>
          <p:cNvPr id="182" name="Google Shape;182;p12"/>
          <p:cNvPicPr preferRelativeResize="0"/>
          <p:nvPr/>
        </p:nvPicPr>
        <p:blipFill rotWithShape="1">
          <a:blip r:embed="rId5">
            <a:alphaModFix/>
          </a:blip>
          <a:srcRect/>
          <a:stretch/>
        </p:blipFill>
        <p:spPr>
          <a:xfrm>
            <a:off x="255250" y="86475"/>
            <a:ext cx="3400049" cy="2266675"/>
          </a:xfrm>
          <a:prstGeom prst="rect">
            <a:avLst/>
          </a:prstGeom>
          <a:noFill/>
          <a:ln>
            <a:noFill/>
          </a:ln>
        </p:spPr>
      </p:pic>
      <p:pic>
        <p:nvPicPr>
          <p:cNvPr id="183" name="Google Shape;183;p12"/>
          <p:cNvPicPr preferRelativeResize="0"/>
          <p:nvPr/>
        </p:nvPicPr>
        <p:blipFill rotWithShape="1">
          <a:blip r:embed="rId6">
            <a:alphaModFix/>
          </a:blip>
          <a:srcRect/>
          <a:stretch/>
        </p:blipFill>
        <p:spPr>
          <a:xfrm rot="22">
            <a:off x="5993182" y="86487"/>
            <a:ext cx="3007657" cy="2116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490250" y="526350"/>
            <a:ext cx="819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220">
                <a:latin typeface="Bebas Neue"/>
                <a:ea typeface="Bebas Neue"/>
                <a:cs typeface="Bebas Neue"/>
                <a:sym typeface="Bebas Neue"/>
              </a:rPr>
              <a:t>Can you think of more examples?</a:t>
            </a:r>
            <a:endParaRPr sz="4220">
              <a:latin typeface="Bebas Neue"/>
              <a:ea typeface="Bebas Neue"/>
              <a:cs typeface="Bebas Neue"/>
              <a:sym typeface="Bebas Neue"/>
            </a:endParaRPr>
          </a:p>
        </p:txBody>
      </p:sp>
      <p:sp>
        <p:nvSpPr>
          <p:cNvPr id="189" name="Google Shape;189;p14"/>
          <p:cNvSpPr txBox="1"/>
          <p:nvPr/>
        </p:nvSpPr>
        <p:spPr>
          <a:xfrm>
            <a:off x="274025" y="4511875"/>
            <a:ext cx="8568000" cy="5694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0" i="0" u="none" strike="noStrike" cap="none">
                <a:solidFill>
                  <a:schemeClr val="lt1"/>
                </a:solidFill>
                <a:latin typeface="Bebas Neue"/>
                <a:ea typeface="Bebas Neue"/>
                <a:cs typeface="Bebas Neue"/>
                <a:sym typeface="Bebas Neue"/>
              </a:rPr>
              <a:t>Pause Here</a:t>
            </a:r>
            <a:endParaRPr sz="25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Decomposition</a:t>
            </a:r>
            <a:endParaRPr/>
          </a:p>
        </p:txBody>
      </p:sp>
      <p:sp>
        <p:nvSpPr>
          <p:cNvPr id="195" name="Google Shape;195;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In literacy, we use decomposition quite often:</a:t>
            </a:r>
            <a:endParaRPr/>
          </a:p>
          <a:p>
            <a:pPr marL="457200" lvl="0" indent="-342900" algn="l" rtl="0">
              <a:lnSpc>
                <a:spcPct val="115000"/>
              </a:lnSpc>
              <a:spcBef>
                <a:spcPts val="1200"/>
              </a:spcBef>
              <a:spcAft>
                <a:spcPts val="0"/>
              </a:spcAft>
              <a:buSzPts val="1800"/>
              <a:buChar char="●"/>
            </a:pPr>
            <a:r>
              <a:rPr lang="en"/>
              <a:t>When we sound words out (mis-com-mu-ni-cate)</a:t>
            </a:r>
            <a:endParaRPr/>
          </a:p>
          <a:p>
            <a:pPr marL="457200" lvl="0" indent="-342900" algn="l" rtl="0">
              <a:lnSpc>
                <a:spcPct val="115000"/>
              </a:lnSpc>
              <a:spcBef>
                <a:spcPts val="0"/>
              </a:spcBef>
              <a:spcAft>
                <a:spcPts val="0"/>
              </a:spcAft>
              <a:buSzPts val="1800"/>
              <a:buChar char="●"/>
            </a:pPr>
            <a:r>
              <a:rPr lang="en"/>
              <a:t>When we edit and fix mistakes</a:t>
            </a:r>
            <a:endParaRPr/>
          </a:p>
          <a:p>
            <a:pPr marL="457200" lvl="0" indent="-342900" algn="l" rtl="0">
              <a:lnSpc>
                <a:spcPct val="115000"/>
              </a:lnSpc>
              <a:spcBef>
                <a:spcPts val="0"/>
              </a:spcBef>
              <a:spcAft>
                <a:spcPts val="0"/>
              </a:spcAft>
              <a:buSzPts val="1800"/>
              <a:buChar char="●"/>
            </a:pPr>
            <a:r>
              <a:rPr lang="en"/>
              <a:t>When we create a set of instructions</a:t>
            </a:r>
            <a:endParaRPr/>
          </a:p>
          <a:p>
            <a:pPr marL="457200" lvl="0" indent="-342900" algn="l" rtl="0">
              <a:lnSpc>
                <a:spcPct val="115000"/>
              </a:lnSpc>
              <a:spcBef>
                <a:spcPts val="0"/>
              </a:spcBef>
              <a:spcAft>
                <a:spcPts val="0"/>
              </a:spcAft>
              <a:buSzPts val="1800"/>
              <a:buChar char="●"/>
            </a:pPr>
            <a:r>
              <a:rPr lang="en"/>
              <a:t>When we share the main idea</a:t>
            </a:r>
            <a:endParaRPr/>
          </a:p>
          <a:p>
            <a:pPr marL="457200" lvl="0" indent="-342900" algn="l" rtl="0">
              <a:lnSpc>
                <a:spcPct val="115000"/>
              </a:lnSpc>
              <a:spcBef>
                <a:spcPts val="0"/>
              </a:spcBef>
              <a:spcAft>
                <a:spcPts val="0"/>
              </a:spcAft>
              <a:buSzPts val="1800"/>
              <a:buChar char="●"/>
            </a:pPr>
            <a:r>
              <a:rPr lang="en"/>
              <a:t>When we create a summary of a story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title"/>
          </p:nvPr>
        </p:nvSpPr>
        <p:spPr>
          <a:xfrm>
            <a:off x="490249" y="526350"/>
            <a:ext cx="8080873"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SUMMARY: restates the main ideas of a story in your own words</a:t>
            </a:r>
            <a:endParaRPr sz="4000" b="1">
              <a:latin typeface="Bebas Neue"/>
              <a:ea typeface="Bebas Neue"/>
              <a:cs typeface="Bebas Neue"/>
              <a:sym typeface="Bebas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We decompose when we summarize!</a:t>
            </a:r>
            <a:endParaRPr/>
          </a:p>
        </p:txBody>
      </p:sp>
      <p:sp>
        <p:nvSpPr>
          <p:cNvPr id="206" name="Google Shape;206;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A summary restates the</a:t>
            </a:r>
            <a:r>
              <a:rPr lang="en" b="1"/>
              <a:t> main ideas of a story in your own words.</a:t>
            </a:r>
            <a:r>
              <a:rPr lang="en"/>
              <a:t> </a:t>
            </a:r>
            <a:endParaRPr/>
          </a:p>
          <a:p>
            <a:pPr marL="0" lvl="0" indent="0" algn="l" rtl="0">
              <a:lnSpc>
                <a:spcPct val="115000"/>
              </a:lnSpc>
              <a:spcBef>
                <a:spcPts val="1200"/>
              </a:spcBef>
              <a:spcAft>
                <a:spcPts val="0"/>
              </a:spcAft>
              <a:buSzPts val="1800"/>
              <a:buNone/>
            </a:pPr>
            <a:r>
              <a:rPr lang="en"/>
              <a:t>Ask yourselves these questions while summarizing: </a:t>
            </a:r>
            <a:endParaRPr/>
          </a:p>
          <a:p>
            <a:pPr marL="457200" lvl="0" indent="-342900" algn="l" rtl="0">
              <a:lnSpc>
                <a:spcPct val="115000"/>
              </a:lnSpc>
              <a:spcBef>
                <a:spcPts val="1200"/>
              </a:spcBef>
              <a:spcAft>
                <a:spcPts val="0"/>
              </a:spcAft>
              <a:buSzPts val="1800"/>
              <a:buAutoNum type="arabicPeriod"/>
            </a:pPr>
            <a:r>
              <a:rPr lang="en"/>
              <a:t>What are the main ideas of the story I just read?</a:t>
            </a:r>
            <a:endParaRPr/>
          </a:p>
          <a:p>
            <a:pPr marL="457200" lvl="0" indent="-342900" algn="l" rtl="0">
              <a:lnSpc>
                <a:spcPct val="115000"/>
              </a:lnSpc>
              <a:spcBef>
                <a:spcPts val="0"/>
              </a:spcBef>
              <a:spcAft>
                <a:spcPts val="0"/>
              </a:spcAft>
              <a:buSzPts val="1800"/>
              <a:buAutoNum type="arabicPeriod"/>
            </a:pPr>
            <a:r>
              <a:rPr lang="en"/>
              <a:t>What details from the story are important to include in my summary?</a:t>
            </a:r>
            <a:endParaRPr/>
          </a:p>
          <a:p>
            <a:pPr marL="457200" lvl="0" indent="-342900" algn="l" rtl="0">
              <a:lnSpc>
                <a:spcPct val="115000"/>
              </a:lnSpc>
              <a:spcBef>
                <a:spcPts val="0"/>
              </a:spcBef>
              <a:spcAft>
                <a:spcPts val="0"/>
              </a:spcAft>
              <a:buSzPts val="1800"/>
              <a:buAutoNum type="arabicPeriod"/>
            </a:pPr>
            <a:r>
              <a:rPr lang="en"/>
              <a:t>What details from the story are </a:t>
            </a:r>
            <a:r>
              <a:rPr lang="en" i="1"/>
              <a:t>not </a:t>
            </a:r>
            <a:r>
              <a:rPr lang="en"/>
              <a:t>that important to the main idea?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Somebody… wanted…but….so…. Then</a:t>
            </a:r>
            <a:endParaRPr/>
          </a:p>
        </p:txBody>
      </p:sp>
      <p:sp>
        <p:nvSpPr>
          <p:cNvPr id="212" name="Google Shape;212;p19"/>
          <p:cNvSpPr txBox="1">
            <a:spLocks noGrp="1"/>
          </p:cNvSpPr>
          <p:nvPr>
            <p:ph type="body" idx="1"/>
          </p:nvPr>
        </p:nvSpPr>
        <p:spPr>
          <a:xfrm>
            <a:off x="375975" y="1319650"/>
            <a:ext cx="5213700" cy="3416400"/>
          </a:xfrm>
          <a:prstGeom prst="rect">
            <a:avLst/>
          </a:prstGeom>
          <a:noFill/>
          <a:ln>
            <a:noFill/>
          </a:ln>
        </p:spPr>
        <p:txBody>
          <a:bodyPr spcFirstLastPara="1" wrap="square" lIns="91425" tIns="91425" rIns="91425" bIns="91425" anchor="t" anchorCtr="0">
            <a:normAutofit fontScale="77500" lnSpcReduction="20000"/>
          </a:bodyPr>
          <a:lstStyle/>
          <a:p>
            <a:pPr marL="457200" lvl="0" indent="-353060" algn="l" rtl="0">
              <a:lnSpc>
                <a:spcPct val="115000"/>
              </a:lnSpc>
              <a:spcBef>
                <a:spcPts val="0"/>
              </a:spcBef>
              <a:spcAft>
                <a:spcPts val="0"/>
              </a:spcAft>
              <a:buSzPct val="100000"/>
              <a:buChar char="●"/>
            </a:pPr>
            <a:r>
              <a:rPr lang="en" sz="2800" b="1"/>
              <a:t>Somebody</a:t>
            </a:r>
            <a:r>
              <a:rPr lang="en" sz="2800"/>
              <a:t>: Character</a:t>
            </a:r>
            <a:endParaRPr sz="2800"/>
          </a:p>
          <a:p>
            <a:pPr marL="457200" lvl="0" indent="-353060" algn="l" rtl="0">
              <a:lnSpc>
                <a:spcPct val="115000"/>
              </a:lnSpc>
              <a:spcBef>
                <a:spcPts val="0"/>
              </a:spcBef>
              <a:spcAft>
                <a:spcPts val="0"/>
              </a:spcAft>
              <a:buSzPct val="100000"/>
              <a:buChar char="●"/>
            </a:pPr>
            <a:r>
              <a:rPr lang="en" sz="2800" b="1"/>
              <a:t>Wanted</a:t>
            </a:r>
            <a:r>
              <a:rPr lang="en" sz="2800"/>
              <a:t>: Goal/motivation</a:t>
            </a:r>
            <a:endParaRPr sz="2800"/>
          </a:p>
          <a:p>
            <a:pPr marL="457200" lvl="0" indent="-353060" algn="l" rtl="0">
              <a:lnSpc>
                <a:spcPct val="115000"/>
              </a:lnSpc>
              <a:spcBef>
                <a:spcPts val="0"/>
              </a:spcBef>
              <a:spcAft>
                <a:spcPts val="0"/>
              </a:spcAft>
              <a:buSzPct val="100000"/>
              <a:buChar char="●"/>
            </a:pPr>
            <a:r>
              <a:rPr lang="en" sz="2800" b="1"/>
              <a:t>But</a:t>
            </a:r>
            <a:r>
              <a:rPr lang="en" sz="2800"/>
              <a:t>: Conflict/problem</a:t>
            </a:r>
            <a:endParaRPr sz="2800"/>
          </a:p>
          <a:p>
            <a:pPr marL="457200" lvl="0" indent="-353060" algn="l" rtl="0">
              <a:lnSpc>
                <a:spcPct val="115000"/>
              </a:lnSpc>
              <a:spcBef>
                <a:spcPts val="0"/>
              </a:spcBef>
              <a:spcAft>
                <a:spcPts val="0"/>
              </a:spcAft>
              <a:buSzPct val="100000"/>
              <a:buChar char="●"/>
            </a:pPr>
            <a:r>
              <a:rPr lang="en" sz="2800" b="1"/>
              <a:t>So</a:t>
            </a:r>
            <a:r>
              <a:rPr lang="en" sz="2800"/>
              <a:t>: Resolution</a:t>
            </a:r>
            <a:endParaRPr sz="2800"/>
          </a:p>
          <a:p>
            <a:pPr marL="457200" lvl="0" indent="-353060" algn="l" rtl="0">
              <a:lnSpc>
                <a:spcPct val="115000"/>
              </a:lnSpc>
              <a:spcBef>
                <a:spcPts val="0"/>
              </a:spcBef>
              <a:spcAft>
                <a:spcPts val="0"/>
              </a:spcAft>
              <a:buSzPct val="100000"/>
              <a:buChar char="●"/>
            </a:pPr>
            <a:r>
              <a:rPr lang="en" sz="2800" b="1"/>
              <a:t>Then</a:t>
            </a:r>
            <a:r>
              <a:rPr lang="en" sz="2800"/>
              <a:t>: How does it end?</a:t>
            </a:r>
            <a:endParaRPr sz="2800"/>
          </a:p>
          <a:p>
            <a:pPr marL="0" lvl="0" indent="0" algn="l" rtl="0">
              <a:lnSpc>
                <a:spcPct val="115000"/>
              </a:lnSpc>
              <a:spcBef>
                <a:spcPts val="0"/>
              </a:spcBef>
              <a:spcAft>
                <a:spcPts val="0"/>
              </a:spcAft>
              <a:buSzPct val="82949"/>
              <a:buNone/>
            </a:pPr>
            <a:endParaRPr sz="2800"/>
          </a:p>
          <a:p>
            <a:pPr marL="0" lvl="0" indent="0" algn="l" rtl="0">
              <a:lnSpc>
                <a:spcPct val="115000"/>
              </a:lnSpc>
              <a:spcBef>
                <a:spcPts val="0"/>
              </a:spcBef>
              <a:spcAft>
                <a:spcPts val="0"/>
              </a:spcAft>
              <a:buSzPct val="82949"/>
              <a:buNone/>
            </a:pPr>
            <a:r>
              <a:rPr lang="en" sz="2800" u="sng">
                <a:solidFill>
                  <a:schemeClr val="hlink"/>
                </a:solidFill>
                <a:hlinkClick r:id="rId3"/>
              </a:rPr>
              <a:t>Here is a link</a:t>
            </a:r>
            <a:r>
              <a:rPr lang="en" sz="2800"/>
              <a:t> to a YouTube video of the story of Little Red Riding Hood that you can use to remind yourselves of the story if you would like! </a:t>
            </a:r>
            <a:endParaRPr sz="2800"/>
          </a:p>
          <a:p>
            <a:pPr marL="0" lvl="0" indent="0" algn="l" rtl="0">
              <a:lnSpc>
                <a:spcPct val="115000"/>
              </a:lnSpc>
              <a:spcBef>
                <a:spcPts val="1200"/>
              </a:spcBef>
              <a:spcAft>
                <a:spcPts val="1200"/>
              </a:spcAft>
              <a:buSzPct val="100000"/>
              <a:buNone/>
            </a:pPr>
            <a:endParaRPr/>
          </a:p>
        </p:txBody>
      </p:sp>
      <p:pic>
        <p:nvPicPr>
          <p:cNvPr id="213" name="Google Shape;213;p19"/>
          <p:cNvPicPr preferRelativeResize="0"/>
          <p:nvPr/>
        </p:nvPicPr>
        <p:blipFill rotWithShape="1">
          <a:blip r:embed="rId4">
            <a:alphaModFix/>
          </a:blip>
          <a:srcRect/>
          <a:stretch/>
        </p:blipFill>
        <p:spPr>
          <a:xfrm>
            <a:off x="5767575" y="782750"/>
            <a:ext cx="3064735" cy="40559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Coco, Level 5</a:t>
            </a:r>
            <a:endParaRPr/>
          </a:p>
        </p:txBody>
      </p:sp>
      <p:sp>
        <p:nvSpPr>
          <p:cNvPr id="219" name="Google Shape;219;p11"/>
          <p:cNvSpPr txBox="1">
            <a:spLocks noGrp="1"/>
          </p:cNvSpPr>
          <p:nvPr>
            <p:ph type="body" idx="1"/>
          </p:nvPr>
        </p:nvSpPr>
        <p:spPr>
          <a:xfrm>
            <a:off x="311700" y="1152475"/>
            <a:ext cx="3564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a:t>Can write in ANY kind of story</a:t>
            </a:r>
            <a:endParaRPr/>
          </a:p>
          <a:p>
            <a:pPr marL="457200" lvl="0" indent="-342900" algn="l" rtl="0">
              <a:lnSpc>
                <a:spcPct val="115000"/>
              </a:lnSpc>
              <a:spcBef>
                <a:spcPts val="0"/>
              </a:spcBef>
              <a:spcAft>
                <a:spcPts val="0"/>
              </a:spcAft>
              <a:buSzPts val="1800"/>
              <a:buAutoNum type="arabicPeriod"/>
            </a:pPr>
            <a:r>
              <a:rPr lang="en"/>
              <a:t>New questions for animating your story</a:t>
            </a:r>
            <a:endParaRPr/>
          </a:p>
          <a:p>
            <a:pPr marL="914400" lvl="1" indent="-317500" algn="l" rtl="0">
              <a:lnSpc>
                <a:spcPct val="115000"/>
              </a:lnSpc>
              <a:spcBef>
                <a:spcPts val="0"/>
              </a:spcBef>
              <a:spcAft>
                <a:spcPts val="0"/>
              </a:spcAft>
              <a:buSzPts val="1400"/>
              <a:buAutoNum type="alphaLcPeriod"/>
            </a:pPr>
            <a:r>
              <a:rPr lang="en"/>
              <a:t>New motion blocks</a:t>
            </a:r>
            <a:endParaRPr/>
          </a:p>
          <a:p>
            <a:pPr marL="914400" lvl="1" indent="-317500" algn="l" rtl="0">
              <a:lnSpc>
                <a:spcPct val="115000"/>
              </a:lnSpc>
              <a:spcBef>
                <a:spcPts val="0"/>
              </a:spcBef>
              <a:spcAft>
                <a:spcPts val="0"/>
              </a:spcAft>
              <a:buSzPts val="1400"/>
              <a:buAutoNum type="alphaLcPeriod"/>
            </a:pPr>
            <a:r>
              <a:rPr lang="en"/>
              <a:t>New sound blocks</a:t>
            </a:r>
            <a:endParaRPr/>
          </a:p>
          <a:p>
            <a:pPr marL="914400" lvl="1" indent="-317500" algn="l" rtl="0">
              <a:lnSpc>
                <a:spcPct val="115000"/>
              </a:lnSpc>
              <a:spcBef>
                <a:spcPts val="0"/>
              </a:spcBef>
              <a:spcAft>
                <a:spcPts val="0"/>
              </a:spcAft>
              <a:buSzPts val="1400"/>
              <a:buAutoNum type="alphaLcPeriod"/>
            </a:pPr>
            <a:r>
              <a:rPr lang="en"/>
              <a:t>New look blocks</a:t>
            </a:r>
            <a:endParaRPr/>
          </a:p>
          <a:p>
            <a:pPr marL="914400" lvl="1" indent="-317500" algn="l" rtl="0">
              <a:lnSpc>
                <a:spcPct val="115000"/>
              </a:lnSpc>
              <a:spcBef>
                <a:spcPts val="0"/>
              </a:spcBef>
              <a:spcAft>
                <a:spcPts val="0"/>
              </a:spcAft>
              <a:buSzPts val="1400"/>
              <a:buAutoNum type="alphaLcPeriod"/>
            </a:pPr>
            <a:r>
              <a:rPr lang="en"/>
              <a:t>New control blocks</a:t>
            </a:r>
            <a:endParaRPr/>
          </a:p>
          <a:p>
            <a:pPr marL="457200" lvl="0" indent="-342900" algn="l" rtl="0">
              <a:lnSpc>
                <a:spcPct val="115000"/>
              </a:lnSpc>
              <a:spcBef>
                <a:spcPts val="0"/>
              </a:spcBef>
              <a:spcAft>
                <a:spcPts val="0"/>
              </a:spcAft>
              <a:buSzPts val="1800"/>
              <a:buAutoNum type="arabicPeriod"/>
            </a:pPr>
            <a:r>
              <a:rPr lang="en"/>
              <a:t>Coco still helps you decompose your coding!</a:t>
            </a:r>
            <a:endParaRPr/>
          </a:p>
        </p:txBody>
      </p:sp>
      <p:pic>
        <p:nvPicPr>
          <p:cNvPr id="220" name="Google Shape;220;p11"/>
          <p:cNvPicPr preferRelativeResize="0"/>
          <p:nvPr/>
        </p:nvPicPr>
        <p:blipFill rotWithShape="1">
          <a:blip r:embed="rId3">
            <a:alphaModFix/>
          </a:blip>
          <a:srcRect/>
          <a:stretch/>
        </p:blipFill>
        <p:spPr>
          <a:xfrm>
            <a:off x="3982600" y="1152475"/>
            <a:ext cx="5849298" cy="3558701"/>
          </a:xfrm>
          <a:prstGeom prst="rect">
            <a:avLst/>
          </a:prstGeom>
          <a:noFill/>
          <a:ln>
            <a:noFill/>
          </a:ln>
        </p:spPr>
      </p:pic>
      <p:sp>
        <p:nvSpPr>
          <p:cNvPr id="221" name="Google Shape;221;p11"/>
          <p:cNvSpPr/>
          <p:nvPr/>
        </p:nvSpPr>
        <p:spPr>
          <a:xfrm>
            <a:off x="3470350" y="1419775"/>
            <a:ext cx="587700" cy="170400"/>
          </a:xfrm>
          <a:prstGeom prst="rightArrow">
            <a:avLst>
              <a:gd name="adj1" fmla="val 50000"/>
              <a:gd name="adj2"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1"/>
          <p:cNvSpPr/>
          <p:nvPr/>
        </p:nvSpPr>
        <p:spPr>
          <a:xfrm>
            <a:off x="3470350" y="2227200"/>
            <a:ext cx="1785000" cy="170400"/>
          </a:xfrm>
          <a:prstGeom prst="rightArrow">
            <a:avLst>
              <a:gd name="adj1" fmla="val 50000"/>
              <a:gd name="adj2"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3" name="Google Shape;223;p11"/>
          <p:cNvPicPr preferRelativeResize="0"/>
          <p:nvPr/>
        </p:nvPicPr>
        <p:blipFill rotWithShape="1">
          <a:blip r:embed="rId4">
            <a:alphaModFix/>
          </a:blip>
          <a:srcRect r="62848"/>
          <a:stretch/>
        </p:blipFill>
        <p:spPr>
          <a:xfrm>
            <a:off x="5292475" y="286250"/>
            <a:ext cx="3646724" cy="4524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0"/>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Video Model</a:t>
            </a:r>
            <a:endParaRPr/>
          </a:p>
          <a:p>
            <a:pPr marL="0" lvl="0" indent="0" algn="l" rtl="0">
              <a:lnSpc>
                <a:spcPct val="115000"/>
              </a:lnSpc>
              <a:spcBef>
                <a:spcPts val="0"/>
              </a:spcBef>
              <a:spcAft>
                <a:spcPts val="0"/>
              </a:spcAft>
              <a:buSzPts val="4800"/>
              <a:buNone/>
            </a:pPr>
            <a:r>
              <a:rPr lang="en" sz="1800" u="sng">
                <a:solidFill>
                  <a:schemeClr val="hlink"/>
                </a:solidFill>
                <a:latin typeface="Proxima Nova"/>
                <a:ea typeface="Proxima Nova"/>
                <a:cs typeface="Proxima Nova"/>
                <a:sym typeface="Proxima Nova"/>
                <a:hlinkClick r:id="rId3"/>
              </a:rPr>
              <a:t>Somebody Wanted But So Then Tutorial Link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317f043603_0_7"/>
          <p:cNvSpPr/>
          <p:nvPr/>
        </p:nvSpPr>
        <p:spPr>
          <a:xfrm>
            <a:off x="1220175" y="693475"/>
            <a:ext cx="6379800" cy="3099300"/>
          </a:xfrm>
          <a:prstGeom prst="cloudCallout">
            <a:avLst>
              <a:gd name="adj1" fmla="val -20833"/>
              <a:gd name="adj2" fmla="val 62500"/>
            </a:avLst>
          </a:prstGeom>
          <a:solidFill>
            <a:srgbClr val="1C3A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roxima Nova"/>
                <a:ea typeface="Proxima Nova"/>
                <a:cs typeface="Proxima Nova"/>
                <a:sym typeface="Proxima Nova"/>
              </a:rPr>
              <a:t>Your turn! Practice summarizing with a partner.</a:t>
            </a:r>
            <a:endParaRPr sz="3200" b="0"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317f043603_0_19"/>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6800"/>
              <a:buNone/>
            </a:pPr>
            <a:r>
              <a:rPr lang="en" b="1">
                <a:latin typeface="Proxima Nova"/>
                <a:ea typeface="Proxima Nova"/>
                <a:cs typeface="Proxima Nova"/>
                <a:sym typeface="Proxima Nova"/>
              </a:rPr>
              <a:t>New Scratch Blocks</a:t>
            </a:r>
            <a:endParaRPr b="1">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3407c59ed9_0_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Reminder for Teachers</a:t>
            </a:r>
            <a:endParaRPr/>
          </a:p>
        </p:txBody>
      </p:sp>
      <p:sp>
        <p:nvSpPr>
          <p:cNvPr id="128" name="Google Shape;128;g13407c59ed9_0_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Prior to beginning this Unit, be sure to </a:t>
            </a:r>
            <a:r>
              <a:rPr lang="en" b="1"/>
              <a:t>assign your students a story in CoCo</a:t>
            </a:r>
            <a:r>
              <a:rPr lang="en"/>
              <a:t>, using </a:t>
            </a:r>
            <a:r>
              <a:rPr lang="en" b="1"/>
              <a:t>Level 5.</a:t>
            </a:r>
            <a:r>
              <a:rPr lang="en"/>
              <a:t>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Please use the following naming strategy for assigning the story in CoCo</a:t>
            </a:r>
            <a:r>
              <a:rPr lang="en"/>
              <a:t>:</a:t>
            </a:r>
            <a:endParaRPr/>
          </a:p>
          <a:p>
            <a:pPr marL="0" lvl="0" indent="0" algn="l" rtl="0">
              <a:lnSpc>
                <a:spcPct val="115000"/>
              </a:lnSpc>
              <a:spcBef>
                <a:spcPts val="0"/>
              </a:spcBef>
              <a:spcAft>
                <a:spcPts val="0"/>
              </a:spcAft>
              <a:buSzPts val="1800"/>
              <a:buNone/>
            </a:pPr>
            <a:r>
              <a:rPr lang="en"/>
              <a:t>“Unit # + Descriptor”, for example, “Unit 4 Summary”</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Students should use the same naming strategy for their final Scratch Project: </a:t>
            </a:r>
            <a:endParaRPr b="1"/>
          </a:p>
          <a:p>
            <a:pPr marL="0" lvl="0" indent="0" algn="l" rtl="0">
              <a:lnSpc>
                <a:spcPct val="115000"/>
              </a:lnSpc>
              <a:spcBef>
                <a:spcPts val="0"/>
              </a:spcBef>
              <a:spcAft>
                <a:spcPts val="0"/>
              </a:spcAft>
              <a:buSzPts val="1800"/>
              <a:buNone/>
            </a:pPr>
            <a:r>
              <a:rPr lang="en"/>
              <a:t>“Student Name + Unit # + Descriptor”, for example, “John’s Unit 4 Summary”</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42"/>
        <p:cNvGrpSpPr/>
        <p:nvPr/>
      </p:nvGrpSpPr>
      <p:grpSpPr>
        <a:xfrm>
          <a:off x="0" y="0"/>
          <a:ext cx="0" cy="0"/>
          <a:chOff x="0" y="0"/>
          <a:chExt cx="0" cy="0"/>
        </a:xfrm>
      </p:grpSpPr>
      <p:sp>
        <p:nvSpPr>
          <p:cNvPr id="243" name="Google Shape;243;g1317f043603_0_23"/>
          <p:cNvSpPr txBox="1"/>
          <p:nvPr/>
        </p:nvSpPr>
        <p:spPr>
          <a:xfrm>
            <a:off x="4491900" y="-40200"/>
            <a:ext cx="4652100" cy="5223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p:txBody>
      </p:sp>
      <p:sp>
        <p:nvSpPr>
          <p:cNvPr id="244" name="Google Shape;244;g1317f043603_0_23"/>
          <p:cNvSpPr txBox="1">
            <a:spLocks noGrp="1"/>
          </p:cNvSpPr>
          <p:nvPr>
            <p:ph type="title"/>
          </p:nvPr>
        </p:nvSpPr>
        <p:spPr>
          <a:xfrm>
            <a:off x="205750" y="526350"/>
            <a:ext cx="4429800" cy="4273200"/>
          </a:xfrm>
          <a:prstGeom prst="rect">
            <a:avLst/>
          </a:prstGeom>
          <a:noFill/>
          <a:ln>
            <a:noFill/>
          </a:ln>
          <a:effectLst>
            <a:outerShdw blurRad="57150" dist="19050" dir="5400000" algn="bl" rotWithShape="0">
              <a:srgbClr val="000000">
                <a:alpha val="49019"/>
              </a:srgbClr>
            </a:outerShdw>
            <a:reflection dist="38100" dir="5400000" fadeDir="5400012" sy="-100000" algn="bl" rotWithShape="0"/>
          </a:effectLst>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Event Blocks</a:t>
            </a:r>
            <a:endParaRPr>
              <a:latin typeface="Bebas Neue"/>
              <a:ea typeface="Bebas Neue"/>
              <a:cs typeface="Bebas Neue"/>
              <a:sym typeface="Bebas Neue"/>
            </a:endParaRPr>
          </a:p>
        </p:txBody>
      </p:sp>
      <p:pic>
        <p:nvPicPr>
          <p:cNvPr id="245" name="Google Shape;245;g1317f043603_0_23"/>
          <p:cNvPicPr preferRelativeResize="0"/>
          <p:nvPr/>
        </p:nvPicPr>
        <p:blipFill rotWithShape="1">
          <a:blip r:embed="rId3">
            <a:alphaModFix/>
          </a:blip>
          <a:srcRect/>
          <a:stretch/>
        </p:blipFill>
        <p:spPr>
          <a:xfrm>
            <a:off x="4801350" y="168900"/>
            <a:ext cx="2502025" cy="1561425"/>
          </a:xfrm>
          <a:prstGeom prst="rect">
            <a:avLst/>
          </a:prstGeom>
          <a:noFill/>
          <a:ln>
            <a:noFill/>
          </a:ln>
        </p:spPr>
      </p:pic>
      <p:pic>
        <p:nvPicPr>
          <p:cNvPr id="246" name="Google Shape;246;g1317f043603_0_23"/>
          <p:cNvPicPr preferRelativeResize="0"/>
          <p:nvPr/>
        </p:nvPicPr>
        <p:blipFill rotWithShape="1">
          <a:blip r:embed="rId4">
            <a:alphaModFix/>
          </a:blip>
          <a:srcRect/>
          <a:stretch/>
        </p:blipFill>
        <p:spPr>
          <a:xfrm>
            <a:off x="4801347" y="1969160"/>
            <a:ext cx="2832950" cy="1205175"/>
          </a:xfrm>
          <a:prstGeom prst="rect">
            <a:avLst/>
          </a:prstGeom>
          <a:noFill/>
          <a:ln>
            <a:noFill/>
          </a:ln>
        </p:spPr>
      </p:pic>
      <p:pic>
        <p:nvPicPr>
          <p:cNvPr id="247" name="Google Shape;247;g1317f043603_0_23"/>
          <p:cNvPicPr preferRelativeResize="0"/>
          <p:nvPr/>
        </p:nvPicPr>
        <p:blipFill rotWithShape="1">
          <a:blip r:embed="rId5">
            <a:alphaModFix/>
          </a:blip>
          <a:srcRect/>
          <a:stretch/>
        </p:blipFill>
        <p:spPr>
          <a:xfrm>
            <a:off x="4648950" y="3594374"/>
            <a:ext cx="3393930" cy="1205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317f043603_0_90"/>
          <p:cNvSpPr txBox="1">
            <a:spLocks noGrp="1"/>
          </p:cNvSpPr>
          <p:nvPr>
            <p:ph type="title"/>
          </p:nvPr>
        </p:nvSpPr>
        <p:spPr>
          <a:xfrm rot="-484">
            <a:off x="245303" y="239422"/>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When This sprite clicked block (</a:t>
            </a:r>
            <a:r>
              <a:rPr lang="en" u="sng">
                <a:solidFill>
                  <a:schemeClr val="hlink"/>
                </a:solidFill>
                <a:hlinkClick r:id="rId3"/>
              </a:rPr>
              <a:t>VIDEO</a:t>
            </a:r>
            <a:r>
              <a:rPr lang="en"/>
              <a:t>) </a:t>
            </a:r>
            <a:endParaRPr/>
          </a:p>
        </p:txBody>
      </p:sp>
      <p:sp>
        <p:nvSpPr>
          <p:cNvPr id="253" name="Google Shape;253;g1317f043603_0_90"/>
          <p:cNvSpPr txBox="1">
            <a:spLocks noGrp="1"/>
          </p:cNvSpPr>
          <p:nvPr>
            <p:ph type="body" idx="1"/>
          </p:nvPr>
        </p:nvSpPr>
        <p:spPr>
          <a:xfrm>
            <a:off x="593750" y="4569825"/>
            <a:ext cx="8958000" cy="670800"/>
          </a:xfrm>
          <a:prstGeom prst="rect">
            <a:avLst/>
          </a:prstGeom>
          <a:noFill/>
          <a:ln>
            <a:noFill/>
          </a:ln>
        </p:spPr>
        <p:txBody>
          <a:bodyPr spcFirstLastPara="1" wrap="square" lIns="91425" tIns="91425" rIns="91425" bIns="91425" anchor="t" anchorCtr="0">
            <a:normAutofit fontScale="40000" lnSpcReduction="10000"/>
          </a:bodyPr>
          <a:lstStyle/>
          <a:p>
            <a:pPr marL="0" lvl="0" indent="0" algn="ctr" rtl="0">
              <a:lnSpc>
                <a:spcPct val="115000"/>
              </a:lnSpc>
              <a:spcBef>
                <a:spcPts val="0"/>
              </a:spcBef>
              <a:spcAft>
                <a:spcPts val="0"/>
              </a:spcAft>
              <a:buSzPct val="90000"/>
              <a:buNone/>
            </a:pPr>
            <a:r>
              <a:rPr lang="en" sz="8000"/>
              <a:t>Starts the animation by clicking the sprite on the screen. </a:t>
            </a:r>
            <a:endParaRPr/>
          </a:p>
          <a:p>
            <a:pPr marL="0" lvl="0" indent="0" algn="l" rtl="0">
              <a:lnSpc>
                <a:spcPct val="115000"/>
              </a:lnSpc>
              <a:spcBef>
                <a:spcPts val="0"/>
              </a:spcBef>
              <a:spcAft>
                <a:spcPts val="0"/>
              </a:spcAft>
              <a:buSzPct val="100000"/>
              <a:buNone/>
            </a:pPr>
            <a:endParaRPr/>
          </a:p>
        </p:txBody>
      </p:sp>
      <p:pic>
        <p:nvPicPr>
          <p:cNvPr id="254" name="Google Shape;254;g1317f043603_0_90"/>
          <p:cNvPicPr preferRelativeResize="0"/>
          <p:nvPr/>
        </p:nvPicPr>
        <p:blipFill rotWithShape="1">
          <a:blip r:embed="rId4">
            <a:alphaModFix/>
          </a:blip>
          <a:srcRect/>
          <a:stretch/>
        </p:blipFill>
        <p:spPr>
          <a:xfrm>
            <a:off x="152400" y="994150"/>
            <a:ext cx="8792865" cy="3423274"/>
          </a:xfrm>
          <a:prstGeom prst="rect">
            <a:avLst/>
          </a:prstGeom>
          <a:noFill/>
          <a:ln>
            <a:noFill/>
          </a:ln>
        </p:spPr>
      </p:pic>
      <p:sp>
        <p:nvSpPr>
          <p:cNvPr id="255" name="Google Shape;255;g1317f043603_0_90"/>
          <p:cNvSpPr/>
          <p:nvPr/>
        </p:nvSpPr>
        <p:spPr>
          <a:xfrm rot="726301">
            <a:off x="5444168" y="203347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1317f043603_0_90"/>
          <p:cNvSpPr txBox="1"/>
          <p:nvPr/>
        </p:nvSpPr>
        <p:spPr>
          <a:xfrm>
            <a:off x="4368925" y="2836600"/>
            <a:ext cx="2439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Proxima Nova"/>
                <a:ea typeface="Proxima Nova"/>
                <a:cs typeface="Proxima Nova"/>
                <a:sym typeface="Proxima Nova"/>
              </a:rPr>
              <a:t>Click the sprite</a:t>
            </a:r>
            <a:endParaRPr sz="2200" b="0" i="0" u="none" strike="noStrike" cap="none">
              <a:solidFill>
                <a:srgbClr val="000000"/>
              </a:solidFill>
              <a:latin typeface="Proxima Nova"/>
              <a:ea typeface="Proxima Nova"/>
              <a:cs typeface="Proxima Nova"/>
              <a:sym typeface="Proxima Nova"/>
            </a:endParaRPr>
          </a:p>
        </p:txBody>
      </p:sp>
      <p:sp>
        <p:nvSpPr>
          <p:cNvPr id="257" name="Google Shape;257;g1317f043603_0_90"/>
          <p:cNvSpPr txBox="1"/>
          <p:nvPr/>
        </p:nvSpPr>
        <p:spPr>
          <a:xfrm>
            <a:off x="4839025" y="197125"/>
            <a:ext cx="3667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Proxima Nova"/>
                <a:ea typeface="Proxima Nova"/>
                <a:cs typeface="Proxima Nova"/>
                <a:sym typeface="Proxima Nova"/>
              </a:rPr>
              <a:t>Instead of the green flag. </a:t>
            </a:r>
            <a:endParaRPr sz="2200" b="0" i="0" u="none" strike="noStrike" cap="none">
              <a:solidFill>
                <a:srgbClr val="000000"/>
              </a:solidFill>
              <a:latin typeface="Proxima Nova"/>
              <a:ea typeface="Proxima Nova"/>
              <a:cs typeface="Proxima Nova"/>
              <a:sym typeface="Proxima Nova"/>
            </a:endParaRPr>
          </a:p>
        </p:txBody>
      </p:sp>
      <p:sp>
        <p:nvSpPr>
          <p:cNvPr id="258" name="Google Shape;258;g1317f043603_0_90"/>
          <p:cNvSpPr/>
          <p:nvPr/>
        </p:nvSpPr>
        <p:spPr>
          <a:xfrm>
            <a:off x="6149375" y="1089125"/>
            <a:ext cx="741900" cy="5232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317f043603_0_161"/>
          <p:cNvSpPr txBox="1">
            <a:spLocks noGrp="1"/>
          </p:cNvSpPr>
          <p:nvPr>
            <p:ph type="title"/>
          </p:nvPr>
        </p:nvSpPr>
        <p:spPr>
          <a:xfrm rot="-484">
            <a:off x="245303" y="239422"/>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When </a:t>
            </a:r>
            <a:r>
              <a:rPr lang="en" u="sng"/>
              <a:t>any </a:t>
            </a:r>
            <a:r>
              <a:rPr lang="en"/>
              <a:t>key pressed block (</a:t>
            </a:r>
            <a:r>
              <a:rPr lang="en" u="sng">
                <a:solidFill>
                  <a:schemeClr val="hlink"/>
                </a:solidFill>
                <a:hlinkClick r:id="rId3"/>
              </a:rPr>
              <a:t>VIDEO</a:t>
            </a:r>
            <a:r>
              <a:rPr lang="en"/>
              <a:t>)</a:t>
            </a:r>
            <a:endParaRPr/>
          </a:p>
        </p:txBody>
      </p:sp>
      <p:sp>
        <p:nvSpPr>
          <p:cNvPr id="264" name="Google Shape;264;g1317f043603_0_161"/>
          <p:cNvSpPr txBox="1">
            <a:spLocks noGrp="1"/>
          </p:cNvSpPr>
          <p:nvPr>
            <p:ph type="body" idx="1"/>
          </p:nvPr>
        </p:nvSpPr>
        <p:spPr>
          <a:xfrm>
            <a:off x="26600" y="4584075"/>
            <a:ext cx="8958000" cy="670800"/>
          </a:xfrm>
          <a:prstGeom prst="rect">
            <a:avLst/>
          </a:prstGeom>
          <a:noFill/>
          <a:ln>
            <a:noFill/>
          </a:ln>
        </p:spPr>
        <p:txBody>
          <a:bodyPr spcFirstLastPara="1" wrap="square" lIns="91425" tIns="91425" rIns="91425" bIns="91425" anchor="t" anchorCtr="0">
            <a:normAutofit fontScale="32500" lnSpcReduction="20000"/>
          </a:bodyPr>
          <a:lstStyle/>
          <a:p>
            <a:pPr marL="0" lvl="0" indent="0" algn="ctr" rtl="0">
              <a:lnSpc>
                <a:spcPct val="115000"/>
              </a:lnSpc>
              <a:spcBef>
                <a:spcPts val="0"/>
              </a:spcBef>
              <a:spcAft>
                <a:spcPts val="0"/>
              </a:spcAft>
              <a:buSzPct val="90000"/>
              <a:buNone/>
            </a:pPr>
            <a:r>
              <a:rPr lang="en" sz="8000"/>
              <a:t>Starts the animation by pressing any key on your keyboard.</a:t>
            </a:r>
            <a:endParaRPr/>
          </a:p>
          <a:p>
            <a:pPr marL="0" lvl="0" indent="0" algn="l" rtl="0">
              <a:lnSpc>
                <a:spcPct val="115000"/>
              </a:lnSpc>
              <a:spcBef>
                <a:spcPts val="0"/>
              </a:spcBef>
              <a:spcAft>
                <a:spcPts val="0"/>
              </a:spcAft>
              <a:buSzPct val="100000"/>
              <a:buNone/>
            </a:pPr>
            <a:endParaRPr/>
          </a:p>
        </p:txBody>
      </p:sp>
      <p:sp>
        <p:nvSpPr>
          <p:cNvPr id="265" name="Google Shape;265;g1317f043603_0_161"/>
          <p:cNvSpPr/>
          <p:nvPr/>
        </p:nvSpPr>
        <p:spPr>
          <a:xfrm rot="726301">
            <a:off x="5444168" y="203347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1317f043603_0_161"/>
          <p:cNvSpPr txBox="1"/>
          <p:nvPr/>
        </p:nvSpPr>
        <p:spPr>
          <a:xfrm>
            <a:off x="4368925" y="2836600"/>
            <a:ext cx="2439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Proxima Nova"/>
                <a:ea typeface="Proxima Nova"/>
                <a:cs typeface="Proxima Nova"/>
                <a:sym typeface="Proxima Nova"/>
              </a:rPr>
              <a:t>Click the sprite</a:t>
            </a:r>
            <a:endParaRPr sz="2200" b="0" i="0" u="none" strike="noStrike" cap="none">
              <a:solidFill>
                <a:srgbClr val="000000"/>
              </a:solidFill>
              <a:latin typeface="Proxima Nova"/>
              <a:ea typeface="Proxima Nova"/>
              <a:cs typeface="Proxima Nova"/>
              <a:sym typeface="Proxima Nova"/>
            </a:endParaRPr>
          </a:p>
        </p:txBody>
      </p:sp>
      <p:pic>
        <p:nvPicPr>
          <p:cNvPr id="267" name="Google Shape;267;g1317f043603_0_161"/>
          <p:cNvPicPr preferRelativeResize="0"/>
          <p:nvPr/>
        </p:nvPicPr>
        <p:blipFill rotWithShape="1">
          <a:blip r:embed="rId4">
            <a:alphaModFix/>
          </a:blip>
          <a:srcRect/>
          <a:stretch/>
        </p:blipFill>
        <p:spPr>
          <a:xfrm>
            <a:off x="394788" y="1156440"/>
            <a:ext cx="8354424" cy="2991529"/>
          </a:xfrm>
          <a:prstGeom prst="rect">
            <a:avLst/>
          </a:prstGeom>
          <a:noFill/>
          <a:ln>
            <a:noFill/>
          </a:ln>
        </p:spPr>
      </p:pic>
      <p:sp>
        <p:nvSpPr>
          <p:cNvPr id="268" name="Google Shape;268;g1317f043603_0_161"/>
          <p:cNvSpPr/>
          <p:nvPr/>
        </p:nvSpPr>
        <p:spPr>
          <a:xfrm>
            <a:off x="1236675" y="1963350"/>
            <a:ext cx="741900" cy="523200"/>
          </a:xfrm>
          <a:prstGeom prst="roundRect">
            <a:avLst>
              <a:gd name="adj" fmla="val 16667"/>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490250" y="526350"/>
            <a:ext cx="82737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Your turn: Pause here and Try out these two event blocks (5 minutes)</a:t>
            </a:r>
            <a:endParaRPr>
              <a:latin typeface="Bebas Neue"/>
              <a:ea typeface="Bebas Neue"/>
              <a:cs typeface="Bebas Neue"/>
              <a:sym typeface="Bebas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234825" y="686800"/>
            <a:ext cx="3939600" cy="11139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1000"/>
              </a:spcAft>
              <a:buSzPts val="3000"/>
              <a:buNone/>
            </a:pPr>
            <a:r>
              <a:rPr lang="en" sz="2100">
                <a:solidFill>
                  <a:schemeClr val="accent5"/>
                </a:solidFill>
                <a:latin typeface="Proxima Nova"/>
                <a:ea typeface="Proxima Nova"/>
                <a:cs typeface="Proxima Nova"/>
                <a:sym typeface="Proxima Nova"/>
              </a:rPr>
              <a:t>Do I need to repeat a process for a number of times?</a:t>
            </a:r>
            <a:endParaRPr/>
          </a:p>
        </p:txBody>
      </p:sp>
      <p:sp>
        <p:nvSpPr>
          <p:cNvPr id="279" name="Google Shape;279;p40"/>
          <p:cNvSpPr txBox="1">
            <a:spLocks noGrp="1"/>
          </p:cNvSpPr>
          <p:nvPr>
            <p:ph type="body" idx="1"/>
          </p:nvPr>
        </p:nvSpPr>
        <p:spPr>
          <a:xfrm>
            <a:off x="4832325" y="686800"/>
            <a:ext cx="3939600" cy="11139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SzPts val="1800"/>
              <a:buNone/>
            </a:pPr>
            <a:r>
              <a:rPr lang="en" sz="2100" b="1">
                <a:solidFill>
                  <a:schemeClr val="accent5"/>
                </a:solidFill>
              </a:rPr>
              <a:t>Loop: </a:t>
            </a:r>
            <a:r>
              <a:rPr lang="en" sz="2100">
                <a:solidFill>
                  <a:schemeClr val="accent5"/>
                </a:solidFill>
              </a:rPr>
              <a:t>The action of doing something over and over again.</a:t>
            </a:r>
            <a:endParaRPr sz="2100">
              <a:solidFill>
                <a:schemeClr val="accent5"/>
              </a:solidFill>
            </a:endParaRPr>
          </a:p>
        </p:txBody>
      </p:sp>
      <p:sp>
        <p:nvSpPr>
          <p:cNvPr id="280" name="Google Shape;280;p40"/>
          <p:cNvSpPr/>
          <p:nvPr/>
        </p:nvSpPr>
        <p:spPr>
          <a:xfrm>
            <a:off x="4044900" y="1070375"/>
            <a:ext cx="957600" cy="263700"/>
          </a:xfrm>
          <a:prstGeom prst="rightArrow">
            <a:avLst>
              <a:gd name="adj1" fmla="val 50000"/>
              <a:gd name="adj2"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1" name="Google Shape;281;p40"/>
          <p:cNvPicPr preferRelativeResize="0"/>
          <p:nvPr/>
        </p:nvPicPr>
        <p:blipFill rotWithShape="1">
          <a:blip r:embed="rId3">
            <a:alphaModFix/>
          </a:blip>
          <a:srcRect/>
          <a:stretch/>
        </p:blipFill>
        <p:spPr>
          <a:xfrm>
            <a:off x="736263" y="2144325"/>
            <a:ext cx="2794025" cy="1959225"/>
          </a:xfrm>
          <a:prstGeom prst="rect">
            <a:avLst/>
          </a:prstGeom>
          <a:noFill/>
          <a:ln>
            <a:noFill/>
          </a:ln>
        </p:spPr>
      </p:pic>
      <p:sp>
        <p:nvSpPr>
          <p:cNvPr id="282" name="Google Shape;282;p40"/>
          <p:cNvSpPr txBox="1">
            <a:spLocks noGrp="1"/>
          </p:cNvSpPr>
          <p:nvPr>
            <p:ph type="title"/>
          </p:nvPr>
        </p:nvSpPr>
        <p:spPr>
          <a:xfrm>
            <a:off x="234825" y="0"/>
            <a:ext cx="8114400" cy="6555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solidFill>
                  <a:schemeClr val="accent5"/>
                </a:solidFill>
                <a:latin typeface="Bebas Neue"/>
                <a:ea typeface="Bebas Neue"/>
                <a:cs typeface="Bebas Neue"/>
                <a:sym typeface="Bebas Neue"/>
              </a:rPr>
              <a:t>Review: Loops</a:t>
            </a:r>
            <a:endParaRPr>
              <a:solidFill>
                <a:schemeClr val="accent5"/>
              </a:solidFill>
              <a:latin typeface="Bebas Neue"/>
              <a:ea typeface="Bebas Neue"/>
              <a:cs typeface="Bebas Neue"/>
              <a:sym typeface="Bebas Neue"/>
            </a:endParaRPr>
          </a:p>
        </p:txBody>
      </p:sp>
      <p:pic>
        <p:nvPicPr>
          <p:cNvPr id="283" name="Google Shape;283;p40"/>
          <p:cNvPicPr preferRelativeResize="0"/>
          <p:nvPr/>
        </p:nvPicPr>
        <p:blipFill rotWithShape="1">
          <a:blip r:embed="rId4">
            <a:alphaModFix/>
          </a:blip>
          <a:srcRect/>
          <a:stretch/>
        </p:blipFill>
        <p:spPr>
          <a:xfrm>
            <a:off x="5273300" y="2117868"/>
            <a:ext cx="2881575" cy="201213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87"/>
        <p:cNvGrpSpPr/>
        <p:nvPr/>
      </p:nvGrpSpPr>
      <p:grpSpPr>
        <a:xfrm>
          <a:off x="0" y="0"/>
          <a:ext cx="0" cy="0"/>
          <a:chOff x="0" y="0"/>
          <a:chExt cx="0" cy="0"/>
        </a:xfrm>
      </p:grpSpPr>
      <p:sp>
        <p:nvSpPr>
          <p:cNvPr id="288" name="Google Shape;288;g1317f043603_0_239"/>
          <p:cNvSpPr txBox="1">
            <a:spLocks noGrp="1"/>
          </p:cNvSpPr>
          <p:nvPr>
            <p:ph type="title"/>
          </p:nvPr>
        </p:nvSpPr>
        <p:spPr>
          <a:xfrm>
            <a:off x="490250" y="526350"/>
            <a:ext cx="41454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Control blocks &amp; Loops</a:t>
            </a:r>
            <a:endParaRPr>
              <a:latin typeface="Bebas Neue"/>
              <a:ea typeface="Bebas Neue"/>
              <a:cs typeface="Bebas Neue"/>
              <a:sym typeface="Bebas Neue"/>
            </a:endParaRPr>
          </a:p>
        </p:txBody>
      </p:sp>
      <p:sp>
        <p:nvSpPr>
          <p:cNvPr id="289" name="Google Shape;289;g1317f043603_0_239"/>
          <p:cNvSpPr txBox="1"/>
          <p:nvPr/>
        </p:nvSpPr>
        <p:spPr>
          <a:xfrm>
            <a:off x="4572000" y="0"/>
            <a:ext cx="4652100" cy="51564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p:txBody>
      </p:sp>
      <p:pic>
        <p:nvPicPr>
          <p:cNvPr id="290" name="Google Shape;290;g1317f043603_0_239"/>
          <p:cNvPicPr preferRelativeResize="0"/>
          <p:nvPr/>
        </p:nvPicPr>
        <p:blipFill rotWithShape="1">
          <a:blip r:embed="rId3">
            <a:alphaModFix/>
          </a:blip>
          <a:srcRect/>
          <a:stretch/>
        </p:blipFill>
        <p:spPr>
          <a:xfrm>
            <a:off x="4812213" y="996750"/>
            <a:ext cx="2023275" cy="1627100"/>
          </a:xfrm>
          <a:prstGeom prst="rect">
            <a:avLst/>
          </a:prstGeom>
          <a:noFill/>
          <a:ln>
            <a:noFill/>
          </a:ln>
        </p:spPr>
      </p:pic>
      <p:pic>
        <p:nvPicPr>
          <p:cNvPr id="291" name="Google Shape;291;g1317f043603_0_239"/>
          <p:cNvPicPr preferRelativeResize="0"/>
          <p:nvPr/>
        </p:nvPicPr>
        <p:blipFill rotWithShape="1">
          <a:blip r:embed="rId4">
            <a:alphaModFix/>
          </a:blip>
          <a:srcRect/>
          <a:stretch/>
        </p:blipFill>
        <p:spPr>
          <a:xfrm>
            <a:off x="6262425" y="2818250"/>
            <a:ext cx="1949375" cy="1361200"/>
          </a:xfrm>
          <a:prstGeom prst="rect">
            <a:avLst/>
          </a:prstGeom>
          <a:noFill/>
          <a:ln>
            <a:noFill/>
          </a:ln>
        </p:spPr>
      </p:pic>
      <p:pic>
        <p:nvPicPr>
          <p:cNvPr id="292" name="Google Shape;292;g1317f043603_0_239"/>
          <p:cNvPicPr preferRelativeResize="0"/>
          <p:nvPr/>
        </p:nvPicPr>
        <p:blipFill rotWithShape="1">
          <a:blip r:embed="rId5">
            <a:alphaModFix/>
          </a:blip>
          <a:srcRect/>
          <a:stretch/>
        </p:blipFill>
        <p:spPr>
          <a:xfrm>
            <a:off x="7072700" y="769600"/>
            <a:ext cx="1791775" cy="1194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317f043603_0_301"/>
          <p:cNvSpPr txBox="1">
            <a:spLocks noGrp="1"/>
          </p:cNvSpPr>
          <p:nvPr>
            <p:ph type="title"/>
          </p:nvPr>
        </p:nvSpPr>
        <p:spPr>
          <a:xfrm rot="-726">
            <a:off x="311635" y="314227"/>
            <a:ext cx="4260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Repeat forever </a:t>
            </a:r>
            <a:r>
              <a:rPr lang="en" u="sng">
                <a:solidFill>
                  <a:schemeClr val="hlink"/>
                </a:solidFill>
                <a:hlinkClick r:id="rId3"/>
              </a:rPr>
              <a:t>(Video)</a:t>
            </a:r>
            <a:endParaRPr/>
          </a:p>
        </p:txBody>
      </p:sp>
      <p:sp>
        <p:nvSpPr>
          <p:cNvPr id="298" name="Google Shape;298;g1317f043603_0_301"/>
          <p:cNvSpPr txBox="1">
            <a:spLocks noGrp="1"/>
          </p:cNvSpPr>
          <p:nvPr>
            <p:ph type="body" idx="1"/>
          </p:nvPr>
        </p:nvSpPr>
        <p:spPr>
          <a:xfrm>
            <a:off x="607350" y="3726500"/>
            <a:ext cx="7929300" cy="8346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90000"/>
              <a:buNone/>
            </a:pPr>
            <a:r>
              <a:rPr lang="en" sz="8000"/>
              <a:t>Repeats forever.</a:t>
            </a:r>
            <a:endParaRPr sz="8000"/>
          </a:p>
          <a:p>
            <a:pPr marL="0" lvl="0" indent="0" algn="l" rtl="0">
              <a:lnSpc>
                <a:spcPct val="115000"/>
              </a:lnSpc>
              <a:spcBef>
                <a:spcPts val="0"/>
              </a:spcBef>
              <a:spcAft>
                <a:spcPts val="0"/>
              </a:spcAft>
              <a:buSzPct val="90000"/>
              <a:buNone/>
            </a:pPr>
            <a:r>
              <a:rPr lang="en" sz="8000"/>
              <a:t>Blocks held inside this block will be in a loop that never ends.</a:t>
            </a:r>
            <a:endParaRPr sz="8000"/>
          </a:p>
          <a:p>
            <a:pPr marL="0" lvl="0" indent="0" algn="l" rtl="0">
              <a:lnSpc>
                <a:spcPct val="115000"/>
              </a:lnSpc>
              <a:spcBef>
                <a:spcPts val="0"/>
              </a:spcBef>
              <a:spcAft>
                <a:spcPts val="0"/>
              </a:spcAft>
              <a:buSzPct val="100000"/>
              <a:buNone/>
            </a:pPr>
            <a:endParaRPr/>
          </a:p>
        </p:txBody>
      </p:sp>
      <p:pic>
        <p:nvPicPr>
          <p:cNvPr id="299" name="Google Shape;299;g1317f043603_0_301"/>
          <p:cNvPicPr preferRelativeResize="0"/>
          <p:nvPr/>
        </p:nvPicPr>
        <p:blipFill rotWithShape="1">
          <a:blip r:embed="rId4">
            <a:alphaModFix/>
          </a:blip>
          <a:srcRect/>
          <a:stretch/>
        </p:blipFill>
        <p:spPr>
          <a:xfrm>
            <a:off x="3216025" y="2414750"/>
            <a:ext cx="3087750" cy="1235100"/>
          </a:xfrm>
          <a:prstGeom prst="rect">
            <a:avLst/>
          </a:prstGeom>
          <a:noFill/>
          <a:ln>
            <a:noFill/>
          </a:ln>
        </p:spPr>
      </p:pic>
      <p:pic>
        <p:nvPicPr>
          <p:cNvPr id="300" name="Google Shape;300;g1317f043603_0_301"/>
          <p:cNvPicPr preferRelativeResize="0"/>
          <p:nvPr/>
        </p:nvPicPr>
        <p:blipFill rotWithShape="1">
          <a:blip r:embed="rId5">
            <a:alphaModFix/>
          </a:blip>
          <a:srcRect/>
          <a:stretch/>
        </p:blipFill>
        <p:spPr>
          <a:xfrm rot="277460">
            <a:off x="6610599" y="390305"/>
            <a:ext cx="2014478" cy="2872715"/>
          </a:xfrm>
          <a:prstGeom prst="rect">
            <a:avLst/>
          </a:prstGeom>
          <a:noFill/>
          <a:ln>
            <a:noFill/>
          </a:ln>
        </p:spPr>
      </p:pic>
      <p:pic>
        <p:nvPicPr>
          <p:cNvPr id="301" name="Google Shape;301;g1317f043603_0_301"/>
          <p:cNvPicPr preferRelativeResize="0"/>
          <p:nvPr/>
        </p:nvPicPr>
        <p:blipFill rotWithShape="1">
          <a:blip r:embed="rId6">
            <a:alphaModFix/>
          </a:blip>
          <a:srcRect/>
          <a:stretch/>
        </p:blipFill>
        <p:spPr>
          <a:xfrm>
            <a:off x="311700" y="966952"/>
            <a:ext cx="2171700" cy="1447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317f043603_0_36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307" name="Google Shape;307;g1317f043603_0_3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AutoNum type="arabicPeriod"/>
            </a:pPr>
            <a:r>
              <a:rPr lang="en" sz="2400"/>
              <a:t>Navigate to </a:t>
            </a:r>
            <a:r>
              <a:rPr lang="en" sz="2400" u="sng">
                <a:solidFill>
                  <a:schemeClr val="accent5"/>
                </a:solidFill>
                <a:hlinkClick r:id="rId3">
                  <a:extLst>
                    <a:ext uri="{A12FA001-AC4F-418D-AE19-62706E023703}">
                      <ahyp:hlinkClr xmlns:ahyp="http://schemas.microsoft.com/office/drawing/2018/hyperlinkcolor" val="tx"/>
                    </a:ext>
                  </a:extLst>
                </a:hlinkClick>
              </a:rPr>
              <a:t>Scratch for CS First</a:t>
            </a:r>
            <a:r>
              <a:rPr lang="en" sz="2400"/>
              <a:t> or scratch.mit.edu</a:t>
            </a:r>
            <a:endParaRPr sz="2400"/>
          </a:p>
          <a:p>
            <a:pPr marL="457200" lvl="0" indent="-381000" algn="l" rtl="0">
              <a:lnSpc>
                <a:spcPct val="115000"/>
              </a:lnSpc>
              <a:spcBef>
                <a:spcPts val="0"/>
              </a:spcBef>
              <a:spcAft>
                <a:spcPts val="0"/>
              </a:spcAft>
              <a:buSzPts val="2400"/>
              <a:buAutoNum type="arabicPeriod"/>
            </a:pPr>
            <a:r>
              <a:rPr lang="en" sz="2400"/>
              <a:t>Create a new project </a:t>
            </a:r>
            <a:endParaRPr sz="2400"/>
          </a:p>
          <a:p>
            <a:pPr marL="457200" lvl="0" indent="-381000" algn="l" rtl="0">
              <a:lnSpc>
                <a:spcPct val="115000"/>
              </a:lnSpc>
              <a:spcBef>
                <a:spcPts val="0"/>
              </a:spcBef>
              <a:spcAft>
                <a:spcPts val="0"/>
              </a:spcAft>
              <a:buSzPts val="2400"/>
              <a:buAutoNum type="arabicPeriod"/>
            </a:pPr>
            <a:r>
              <a:rPr lang="en" sz="2400"/>
              <a:t>Choose a Sprite</a:t>
            </a:r>
            <a:endParaRPr sz="2400"/>
          </a:p>
          <a:p>
            <a:pPr marL="457200" lvl="0" indent="-381000" algn="l" rtl="0">
              <a:lnSpc>
                <a:spcPct val="115000"/>
              </a:lnSpc>
              <a:spcBef>
                <a:spcPts val="0"/>
              </a:spcBef>
              <a:spcAft>
                <a:spcPts val="0"/>
              </a:spcAft>
              <a:buSzPts val="2400"/>
              <a:buAutoNum type="arabicPeriod"/>
            </a:pPr>
            <a:r>
              <a:rPr lang="en" sz="2400"/>
              <a:t>Animate a </a:t>
            </a:r>
            <a:r>
              <a:rPr lang="en" sz="2400" b="1"/>
              <a:t>dance with five or more moves</a:t>
            </a:r>
            <a:endParaRPr sz="2400" b="1"/>
          </a:p>
          <a:p>
            <a:pPr marL="457200" lvl="0" indent="-381000" algn="l" rtl="0">
              <a:lnSpc>
                <a:spcPct val="115000"/>
              </a:lnSpc>
              <a:spcBef>
                <a:spcPts val="0"/>
              </a:spcBef>
              <a:spcAft>
                <a:spcPts val="0"/>
              </a:spcAft>
              <a:buSzPts val="2400"/>
              <a:buAutoNum type="arabicPeriod"/>
            </a:pPr>
            <a:r>
              <a:rPr lang="en" sz="2400"/>
              <a:t>Using the loop function, have the sprite dance using both </a:t>
            </a:r>
            <a:r>
              <a:rPr lang="en" sz="2400" b="1"/>
              <a:t>“Repeat until”</a:t>
            </a:r>
            <a:r>
              <a:rPr lang="en" sz="2400"/>
              <a:t> and </a:t>
            </a:r>
            <a:r>
              <a:rPr lang="en" sz="2400" b="1"/>
              <a:t>“Repeat __ Number of times” </a:t>
            </a:r>
            <a:r>
              <a:rPr lang="en" sz="2400"/>
              <a:t>and </a:t>
            </a:r>
            <a:r>
              <a:rPr lang="en" sz="2400" b="1"/>
              <a:t>“Forever”</a:t>
            </a:r>
            <a:endParaRPr sz="2400" b="1"/>
          </a:p>
        </p:txBody>
      </p:sp>
      <p:sp>
        <p:nvSpPr>
          <p:cNvPr id="308" name="Google Shape;308;g1317f043603_0_363"/>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 minutes)</a:t>
            </a:r>
            <a:endParaRPr sz="27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1216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Turn &amp; Talk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3236fb22fd_0_6"/>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Next time…</a:t>
            </a:r>
            <a:endParaRPr>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134" name="Google Shape;134;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7"/>
              <a:buNone/>
            </a:pPr>
            <a:r>
              <a:rPr lang="en" sz="7200"/>
              <a:t>In this lesson, students will use a summary strategy to decompose a story in Coco.</a:t>
            </a:r>
            <a:endParaRPr sz="7200"/>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endParaRPr/>
          </a:p>
        </p:txBody>
      </p:sp>
      <p:sp>
        <p:nvSpPr>
          <p:cNvPr id="135" name="Google Shape;135;p2"/>
          <p:cNvSpPr txBox="1"/>
          <p:nvPr/>
        </p:nvSpPr>
        <p:spPr>
          <a:xfrm>
            <a:off x="239300" y="2480550"/>
            <a:ext cx="42603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ELA Standards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a) Engage in writing as a process.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b) Identify audience and purpose.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c) Use a variety of prewriting strategies.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d) Use organizational strategies to structure writing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    according to type.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e) Use transition words to vary sentence structure.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136" name="Google Shape;136;p2"/>
          <p:cNvSpPr txBox="1"/>
          <p:nvPr/>
        </p:nvSpPr>
        <p:spPr>
          <a:xfrm>
            <a:off x="4499600" y="2571750"/>
            <a:ext cx="4260300" cy="1139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break down (decompose) a larger problem into smaller sub-problems, independently or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3236fb22fd_0_1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Reminder for Teachers</a:t>
            </a:r>
            <a:endParaRPr/>
          </a:p>
        </p:txBody>
      </p:sp>
      <p:sp>
        <p:nvSpPr>
          <p:cNvPr id="324" name="Google Shape;324;g13236fb22fd_0_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Prior to beginning this Unit, be sure to </a:t>
            </a:r>
            <a:r>
              <a:rPr lang="en" b="1"/>
              <a:t>assign your students a story in CoCo</a:t>
            </a:r>
            <a:r>
              <a:rPr lang="en"/>
              <a:t>, using </a:t>
            </a:r>
            <a:r>
              <a:rPr lang="en" b="1"/>
              <a:t>Level 5.</a:t>
            </a:r>
            <a:r>
              <a:rPr lang="en"/>
              <a:t>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Please use the following naming strategy for assigning the story in CoCo</a:t>
            </a:r>
            <a:r>
              <a:rPr lang="en"/>
              <a:t>:</a:t>
            </a:r>
            <a:endParaRPr/>
          </a:p>
          <a:p>
            <a:pPr marL="0" lvl="0" indent="0" algn="l" rtl="0">
              <a:lnSpc>
                <a:spcPct val="115000"/>
              </a:lnSpc>
              <a:spcBef>
                <a:spcPts val="0"/>
              </a:spcBef>
              <a:spcAft>
                <a:spcPts val="0"/>
              </a:spcAft>
              <a:buSzPts val="1800"/>
              <a:buNone/>
            </a:pPr>
            <a:r>
              <a:rPr lang="en"/>
              <a:t>“Unit # + Descriptor”, for example, “Unit 4 Summary”</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Students should use the same naming strategy for their final Scratch Project: </a:t>
            </a:r>
            <a:endParaRPr b="1"/>
          </a:p>
          <a:p>
            <a:pPr marL="0" lvl="0" indent="0" algn="l" rtl="0">
              <a:lnSpc>
                <a:spcPct val="115000"/>
              </a:lnSpc>
              <a:spcBef>
                <a:spcPts val="0"/>
              </a:spcBef>
              <a:spcAft>
                <a:spcPts val="0"/>
              </a:spcAft>
              <a:buSzPts val="1800"/>
              <a:buNone/>
            </a:pPr>
            <a:r>
              <a:rPr lang="en"/>
              <a:t>“Student Name + Unit # + Descriptor”, for example, “John’s Unit 4 Summary”</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142" name="Google Shape;142;p3"/>
          <p:cNvSpPr txBox="1">
            <a:spLocks noGrp="1"/>
          </p:cNvSpPr>
          <p:nvPr>
            <p:ph type="body" idx="1"/>
          </p:nvPr>
        </p:nvSpPr>
        <p:spPr>
          <a:xfrm>
            <a:off x="3117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a:t>Teacher Unit 4, Lesson 1 slide deck</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Coco Link</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Read aloud</a:t>
            </a:r>
            <a:r>
              <a:rPr lang="en"/>
              <a:t> or </a:t>
            </a:r>
            <a:r>
              <a:rPr lang="en" u="sng">
                <a:solidFill>
                  <a:schemeClr val="hlink"/>
                </a:solidFill>
                <a:hlinkClick r:id="rId5"/>
              </a:rPr>
              <a:t>story of your choice</a:t>
            </a:r>
            <a:r>
              <a:rPr lang="en"/>
              <a:t> to summarize using SWBST</a:t>
            </a:r>
            <a:endParaRPr/>
          </a:p>
          <a:p>
            <a:pPr marL="457200" lvl="0" indent="-342900" algn="l" rtl="0">
              <a:lnSpc>
                <a:spcPct val="115000"/>
              </a:lnSpc>
              <a:spcBef>
                <a:spcPts val="0"/>
              </a:spcBef>
              <a:spcAft>
                <a:spcPts val="0"/>
              </a:spcAft>
              <a:buSzPts val="1800"/>
              <a:buChar char="●"/>
            </a:pPr>
            <a:r>
              <a:rPr lang="en" u="sng">
                <a:solidFill>
                  <a:schemeClr val="hlink"/>
                </a:solidFill>
                <a:hlinkClick r:id="rId6"/>
              </a:rPr>
              <a:t>Practice Graphic Organizer</a:t>
            </a:r>
            <a:endParaRPr/>
          </a:p>
        </p:txBody>
      </p:sp>
      <p:pic>
        <p:nvPicPr>
          <p:cNvPr id="143" name="Google Shape;143;p3"/>
          <p:cNvPicPr preferRelativeResize="0"/>
          <p:nvPr/>
        </p:nvPicPr>
        <p:blipFill rotWithShape="1">
          <a:blip r:embed="rId7">
            <a:alphaModFix/>
          </a:blip>
          <a:srcRect/>
          <a:stretch/>
        </p:blipFill>
        <p:spPr>
          <a:xfrm>
            <a:off x="5068775" y="1323500"/>
            <a:ext cx="1111275" cy="2231450"/>
          </a:xfrm>
          <a:prstGeom prst="rect">
            <a:avLst/>
          </a:prstGeom>
          <a:noFill/>
          <a:ln>
            <a:noFill/>
          </a:ln>
        </p:spPr>
      </p:pic>
      <p:pic>
        <p:nvPicPr>
          <p:cNvPr id="144" name="Google Shape;144;p3"/>
          <p:cNvPicPr preferRelativeResize="0"/>
          <p:nvPr/>
        </p:nvPicPr>
        <p:blipFill rotWithShape="1">
          <a:blip r:embed="rId8">
            <a:alphaModFix/>
          </a:blip>
          <a:srcRect/>
          <a:stretch/>
        </p:blipFill>
        <p:spPr>
          <a:xfrm>
            <a:off x="6610725" y="2848622"/>
            <a:ext cx="2196675" cy="1464079"/>
          </a:xfrm>
          <a:prstGeom prst="rect">
            <a:avLst/>
          </a:prstGeom>
          <a:noFill/>
          <a:ln>
            <a:noFill/>
          </a:ln>
        </p:spPr>
      </p:pic>
      <p:pic>
        <p:nvPicPr>
          <p:cNvPr id="145" name="Google Shape;145;p3"/>
          <p:cNvPicPr preferRelativeResize="0"/>
          <p:nvPr/>
        </p:nvPicPr>
        <p:blipFill rotWithShape="1">
          <a:blip r:embed="rId9">
            <a:alphaModFix/>
          </a:blip>
          <a:srcRect/>
          <a:stretch/>
        </p:blipFill>
        <p:spPr>
          <a:xfrm>
            <a:off x="6502775" y="1147300"/>
            <a:ext cx="2412563" cy="133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151" name="Google Shape;151;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800"/>
              <a:buFont typeface="Noto Sans Symbols"/>
              <a:buChar char="❑"/>
            </a:pPr>
            <a:r>
              <a:rPr lang="en"/>
              <a:t>Review CS Vocabulary</a:t>
            </a:r>
            <a:endParaRPr/>
          </a:p>
          <a:p>
            <a:pPr marL="342900" lvl="0" indent="-342900" algn="l" rtl="0">
              <a:lnSpc>
                <a:spcPct val="115000"/>
              </a:lnSpc>
              <a:spcBef>
                <a:spcPts val="1200"/>
              </a:spcBef>
              <a:spcAft>
                <a:spcPts val="0"/>
              </a:spcAft>
              <a:buSzPts val="1800"/>
              <a:buFont typeface="Noto Sans Symbols"/>
              <a:buChar char="❑"/>
            </a:pPr>
            <a:r>
              <a:rPr lang="en"/>
              <a:t>Identify features in Coco Level 5 </a:t>
            </a:r>
            <a:endParaRPr/>
          </a:p>
          <a:p>
            <a:pPr marL="342900" lvl="0" indent="-342900" algn="l" rtl="0">
              <a:lnSpc>
                <a:spcPct val="115000"/>
              </a:lnSpc>
              <a:spcBef>
                <a:spcPts val="1200"/>
              </a:spcBef>
              <a:spcAft>
                <a:spcPts val="0"/>
              </a:spcAft>
              <a:buSzPts val="1800"/>
              <a:buFont typeface="Noto Sans Symbols"/>
              <a:buChar char="❑"/>
            </a:pPr>
            <a:r>
              <a:rPr lang="en"/>
              <a:t>Identify other types of writing (SUMMARIES) that could be used in Coco Level 5</a:t>
            </a:r>
            <a:endParaRPr/>
          </a:p>
          <a:p>
            <a:pPr marL="342900" lvl="0" indent="-342900" algn="l" rtl="0">
              <a:lnSpc>
                <a:spcPct val="115000"/>
              </a:lnSpc>
              <a:spcBef>
                <a:spcPts val="1200"/>
              </a:spcBef>
              <a:spcAft>
                <a:spcPts val="0"/>
              </a:spcAft>
              <a:buSzPts val="1800"/>
              <a:buFont typeface="Noto Sans Symbols"/>
              <a:buChar char="❑"/>
            </a:pPr>
            <a:r>
              <a:rPr lang="en"/>
              <a:t>Identify and use NEW BLOCKS</a:t>
            </a:r>
            <a:endParaRPr/>
          </a:p>
          <a:p>
            <a:pPr marL="342900" lvl="0" indent="-342900" algn="l" rtl="0">
              <a:lnSpc>
                <a:spcPct val="115000"/>
              </a:lnSpc>
              <a:spcBef>
                <a:spcPts val="1200"/>
              </a:spcBef>
              <a:spcAft>
                <a:spcPts val="1200"/>
              </a:spcAft>
              <a:buSzPts val="1800"/>
              <a:buFont typeface="Noto Sans Symbols"/>
              <a:buChar char="❑"/>
            </a:pPr>
            <a:r>
              <a:rPr lang="en"/>
              <a:t>Brainstorm new writing ideas with a partner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p:nvPr/>
        </p:nvSpPr>
        <p:spPr>
          <a:xfrm>
            <a:off x="342100" y="834725"/>
            <a:ext cx="8583900" cy="424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Proxima Nova"/>
                <a:ea typeface="Proxima Nova"/>
                <a:cs typeface="Proxima Nova"/>
                <a:sym typeface="Proxima Nova"/>
              </a:rPr>
              <a:t>Computational thinking means</a:t>
            </a:r>
            <a:r>
              <a:rPr lang="en" sz="2200" b="1" i="0" u="none" strike="noStrike" cap="none">
                <a:solidFill>
                  <a:schemeClr val="lt1"/>
                </a:solidFill>
                <a:latin typeface="Proxima Nova"/>
                <a:ea typeface="Proxima Nova"/>
                <a:cs typeface="Proxima Nova"/>
                <a:sym typeface="Proxima Nova"/>
              </a:rPr>
              <a:t> “thinking like a computer scientist.” </a:t>
            </a:r>
            <a:endParaRPr sz="22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Proxima Nova"/>
                <a:ea typeface="Proxima Nova"/>
                <a:cs typeface="Proxima Nova"/>
                <a:sym typeface="Proxima Nova"/>
              </a:rPr>
              <a:t>We’ve learned about these computational thinking skills: </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Pattern recognition </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Sequencing </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Creating algorithms </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Abstraction</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Debugging </a:t>
            </a:r>
            <a:endParaRPr sz="2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Proxima Nova"/>
                <a:ea typeface="Proxima Nova"/>
                <a:cs typeface="Proxima Nova"/>
                <a:sym typeface="Proxima Nova"/>
              </a:rPr>
              <a:t>Pick one of these skills and </a:t>
            </a:r>
            <a:r>
              <a:rPr lang="en" sz="2200" b="0" i="0" u="none" strike="noStrike" cap="none">
                <a:solidFill>
                  <a:schemeClr val="lt1"/>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share with</a:t>
            </a:r>
            <a:r>
              <a:rPr lang="en" sz="2200" b="0" i="0" u="none" strike="noStrike" cap="none">
                <a:solidFill>
                  <a:schemeClr val="lt1"/>
                </a:solidFill>
                <a:latin typeface="Proxima Nova"/>
                <a:ea typeface="Proxima Nova"/>
                <a:cs typeface="Proxima Nova"/>
                <a:sym typeface="Proxima Nova"/>
              </a:rPr>
              <a:t> a small group for a few  minutes about how this skill </a:t>
            </a:r>
            <a:r>
              <a:rPr lang="en" sz="2200" b="1" i="0" u="none" strike="noStrike" cap="none">
                <a:solidFill>
                  <a:schemeClr val="lt1"/>
                </a:solidFill>
                <a:latin typeface="Proxima Nova"/>
                <a:ea typeface="Proxima Nova"/>
                <a:cs typeface="Proxima Nova"/>
                <a:sym typeface="Proxima Nova"/>
              </a:rPr>
              <a:t>helps you think like a computer scientist. </a:t>
            </a:r>
            <a:endParaRPr sz="2200" b="1" i="0" u="none" strike="noStrike" cap="none">
              <a:solidFill>
                <a:schemeClr val="lt1"/>
              </a:solidFill>
              <a:latin typeface="Proxima Nova"/>
              <a:ea typeface="Proxima Nova"/>
              <a:cs typeface="Proxima Nova"/>
              <a:sym typeface="Proxima Nova"/>
            </a:endParaRPr>
          </a:p>
        </p:txBody>
      </p:sp>
      <p:sp>
        <p:nvSpPr>
          <p:cNvPr id="157" name="Google Shape;157;p6"/>
          <p:cNvSpPr txBox="1">
            <a:spLocks noGrp="1"/>
          </p:cNvSpPr>
          <p:nvPr>
            <p:ph type="title"/>
          </p:nvPr>
        </p:nvSpPr>
        <p:spPr>
          <a:xfrm>
            <a:off x="342100" y="0"/>
            <a:ext cx="8198700" cy="953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220" b="1">
                <a:latin typeface="Bebas Neue"/>
                <a:ea typeface="Bebas Neue"/>
                <a:cs typeface="Bebas Neue"/>
                <a:sym typeface="Bebas Neue"/>
              </a:rPr>
              <a:t>Warm up </a:t>
            </a:r>
            <a:endParaRPr sz="4220">
              <a:latin typeface="Bebas Neue"/>
              <a:ea typeface="Bebas Neue"/>
              <a:cs typeface="Bebas Neue"/>
              <a:sym typeface="Bebas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317f043603_0_1"/>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Introduction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490250" y="526350"/>
            <a:ext cx="819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220" b="1">
                <a:latin typeface="Bebas Neue"/>
                <a:ea typeface="Bebas Neue"/>
                <a:cs typeface="Bebas Neue"/>
                <a:sym typeface="Bebas Neue"/>
              </a:rPr>
              <a:t>Decompose</a:t>
            </a:r>
            <a:endParaRPr sz="4220">
              <a:latin typeface="Bebas Neue"/>
              <a:ea typeface="Bebas Neue"/>
              <a:cs typeface="Bebas Neue"/>
              <a:sym typeface="Bebas Neue"/>
            </a:endParaRPr>
          </a:p>
        </p:txBody>
      </p:sp>
      <p:pic>
        <p:nvPicPr>
          <p:cNvPr id="168" name="Google Shape;168;p7"/>
          <p:cNvPicPr preferRelativeResize="0"/>
          <p:nvPr/>
        </p:nvPicPr>
        <p:blipFill rotWithShape="1">
          <a:blip r:embed="rId3">
            <a:alphaModFix/>
          </a:blip>
          <a:srcRect/>
          <a:stretch/>
        </p:blipFill>
        <p:spPr>
          <a:xfrm>
            <a:off x="6313351" y="-99400"/>
            <a:ext cx="2932975" cy="4400548"/>
          </a:xfrm>
          <a:prstGeom prst="rect">
            <a:avLst/>
          </a:prstGeom>
          <a:noFill/>
          <a:ln>
            <a:noFill/>
          </a:ln>
        </p:spPr>
      </p:pic>
      <p:pic>
        <p:nvPicPr>
          <p:cNvPr id="169" name="Google Shape;169;p7"/>
          <p:cNvPicPr preferRelativeResize="0"/>
          <p:nvPr/>
        </p:nvPicPr>
        <p:blipFill rotWithShape="1">
          <a:blip r:embed="rId4">
            <a:alphaModFix/>
          </a:blip>
          <a:srcRect/>
          <a:stretch/>
        </p:blipFill>
        <p:spPr>
          <a:xfrm>
            <a:off x="4153848" y="1625175"/>
            <a:ext cx="5209175" cy="347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a:spLocks noGrp="1"/>
          </p:cNvSpPr>
          <p:nvPr>
            <p:ph type="title"/>
          </p:nvPr>
        </p:nvSpPr>
        <p:spPr>
          <a:xfrm>
            <a:off x="490249" y="526350"/>
            <a:ext cx="8080873"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Decompose: </a:t>
            </a:r>
            <a:r>
              <a:rPr lang="en" sz="4000">
                <a:latin typeface="Bebas Neue"/>
                <a:ea typeface="Bebas Neue"/>
                <a:cs typeface="Bebas Neue"/>
                <a:sym typeface="Bebas Neue"/>
              </a:rPr>
              <a:t>to Break a problem down into smaller pieces</a:t>
            </a:r>
            <a:endParaRPr sz="4000">
              <a:latin typeface="Bebas Neue"/>
              <a:ea typeface="Bebas Neue"/>
              <a:cs typeface="Bebas Neue"/>
              <a:sym typeface="Bebas Neue"/>
            </a:endParaRPr>
          </a:p>
          <a:p>
            <a:pPr marL="0" lvl="0" indent="0" algn="l" rtl="0">
              <a:lnSpc>
                <a:spcPct val="100000"/>
              </a:lnSpc>
              <a:spcBef>
                <a:spcPts val="0"/>
              </a:spcBef>
              <a:spcAft>
                <a:spcPts val="0"/>
              </a:spcAft>
              <a:buSzPts val="990"/>
              <a:buNone/>
            </a:pPr>
            <a:endParaRPr sz="4000" b="1">
              <a:latin typeface="Bebas Neue"/>
              <a:ea typeface="Bebas Neue"/>
              <a:cs typeface="Bebas Neue"/>
              <a:sym typeface="Bebas Neue"/>
            </a:endParaRPr>
          </a:p>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Decomposition (dee-comp–uh-zi–shun): </a:t>
            </a:r>
            <a:r>
              <a:rPr lang="en" sz="4000">
                <a:latin typeface="Bebas Neue"/>
                <a:ea typeface="Bebas Neue"/>
                <a:cs typeface="Bebas Neue"/>
                <a:sym typeface="Bebas Neue"/>
              </a:rPr>
              <a:t>breaking a large problem into smaller parts</a:t>
            </a:r>
            <a:endParaRPr sz="4000">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2498</Words>
  <Application>Microsoft Office PowerPoint</Application>
  <PresentationFormat>On-screen Show (16:9)</PresentationFormat>
  <Paragraphs>204</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Bebas Neue</vt:lpstr>
      <vt:lpstr>Montserrat</vt:lpstr>
      <vt:lpstr>Arial</vt:lpstr>
      <vt:lpstr>Calibri</vt:lpstr>
      <vt:lpstr>Noto Sans Symbols</vt:lpstr>
      <vt:lpstr>Proxima Nova</vt:lpstr>
      <vt:lpstr>Monoton</vt:lpstr>
      <vt:lpstr>Alfa Slab One</vt:lpstr>
      <vt:lpstr>Gameday</vt:lpstr>
      <vt:lpstr>1_Gameday</vt:lpstr>
      <vt:lpstr>Unit 4, lesson 1</vt:lpstr>
      <vt:lpstr>Reminder for Teachers</vt:lpstr>
      <vt:lpstr>Summary and Standards</vt:lpstr>
      <vt:lpstr>Materials and resources needed for this lesson:</vt:lpstr>
      <vt:lpstr>Lesson Objectives:  I can…</vt:lpstr>
      <vt:lpstr>Warm up </vt:lpstr>
      <vt:lpstr>Introduction</vt:lpstr>
      <vt:lpstr>Decompose</vt:lpstr>
      <vt:lpstr>Decompose: to Break a problem down into smaller pieces  Decomposition (dee-comp–uh-zi–shun): breaking a large problem into smaller parts</vt:lpstr>
      <vt:lpstr>we can decompose more than just Computer science problems!</vt:lpstr>
      <vt:lpstr>Can you think of more examples?</vt:lpstr>
      <vt:lpstr>Decomposition</vt:lpstr>
      <vt:lpstr>SUMMARY: restates the main ideas of a story in your own words</vt:lpstr>
      <vt:lpstr>We decompose when we summarize!</vt:lpstr>
      <vt:lpstr>Somebody… wanted…but….so…. Then</vt:lpstr>
      <vt:lpstr>Coco, Level 5</vt:lpstr>
      <vt:lpstr>Video Model Somebody Wanted But So Then Tutorial Link</vt:lpstr>
      <vt:lpstr>PowerPoint Presentation</vt:lpstr>
      <vt:lpstr>New Scratch Blocks</vt:lpstr>
      <vt:lpstr>Event Blocks</vt:lpstr>
      <vt:lpstr>When This sprite clicked block (VIDEO) </vt:lpstr>
      <vt:lpstr>When any key pressed block (VIDEO)</vt:lpstr>
      <vt:lpstr>Your turn: Pause here and Try out these two event blocks (5 minutes)</vt:lpstr>
      <vt:lpstr>Do I need to repeat a process for a number of times?</vt:lpstr>
      <vt:lpstr>Control blocks &amp; Loops</vt:lpstr>
      <vt:lpstr>Repeat forever (Video)</vt:lpstr>
      <vt:lpstr>Independent Practice: </vt:lpstr>
      <vt:lpstr>Turn &amp; Talk</vt:lpstr>
      <vt:lpstr>Next time…</vt:lpstr>
      <vt:lpstr>Reminder for Teachers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dc:title>
  <cp:lastModifiedBy>Qi Si</cp:lastModifiedBy>
  <cp:revision>2</cp:revision>
  <cp:lastPrinted>2023-10-23T19:47:47Z</cp:lastPrinted>
  <dcterms:modified xsi:type="dcterms:W3CDTF">2023-10-23T19:49:05Z</dcterms:modified>
</cp:coreProperties>
</file>