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Proxima Nova"/>
      <p:regular r:id="rId48"/>
      <p:bold r:id="rId49"/>
      <p:italic r:id="rId50"/>
      <p:boldItalic r:id="rId51"/>
    </p:embeddedFont>
    <p:embeddedFont>
      <p:font typeface="Roboto"/>
      <p:regular r:id="rId52"/>
      <p:bold r:id="rId53"/>
      <p:italic r:id="rId54"/>
      <p:boldItalic r:id="rId55"/>
    </p:embeddedFont>
    <p:embeddedFont>
      <p:font typeface="Bebas Neue"/>
      <p:regular r:id="rId56"/>
    </p:embeddedFont>
    <p:embeddedFont>
      <p:font typeface="Monoton"/>
      <p:regular r:id="rId57"/>
    </p:embeddedFont>
    <p:embeddedFont>
      <p:font typeface="Alfa Slab One"/>
      <p:regular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9" roundtripDataSignature="AMtx7mgURT9wJre8vfZO2sGWfmnk9NDc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roximaNova-regular.fntdata"/><Relationship Id="rId47" Type="http://schemas.openxmlformats.org/officeDocument/2006/relationships/slide" Target="slides/slide42.xml"/><Relationship Id="rId49"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roximaNova-boldItalic.fntdata"/><Relationship Id="rId50" Type="http://schemas.openxmlformats.org/officeDocument/2006/relationships/font" Target="fonts/ProximaNova-italic.fntdata"/><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6.xml"/><Relationship Id="rId55" Type="http://schemas.openxmlformats.org/officeDocument/2006/relationships/font" Target="fonts/Roboto-boldItalic.fntdata"/><Relationship Id="rId10" Type="http://schemas.openxmlformats.org/officeDocument/2006/relationships/slide" Target="slides/slide5.xml"/><Relationship Id="rId54" Type="http://schemas.openxmlformats.org/officeDocument/2006/relationships/font" Target="fonts/Roboto-italic.fntdata"/><Relationship Id="rId13" Type="http://schemas.openxmlformats.org/officeDocument/2006/relationships/slide" Target="slides/slide8.xml"/><Relationship Id="rId57" Type="http://schemas.openxmlformats.org/officeDocument/2006/relationships/font" Target="fonts/Monoton-regular.fntdata"/><Relationship Id="rId12" Type="http://schemas.openxmlformats.org/officeDocument/2006/relationships/slide" Target="slides/slide7.xml"/><Relationship Id="rId56" Type="http://schemas.openxmlformats.org/officeDocument/2006/relationships/font" Target="fonts/BebasNeue-regular.fntdata"/><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AlfaSlabOne-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editor/?tutorial=getStarted&amp;wvideo=rpjvs3v9gj"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editor/?tutorial=getStarted&amp;wvideo=rpjvs3v9gj"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fbaf08a2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11fbaf08a2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Introduce what a computer scientist does (slide 10)</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f3e8019f6_0_2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1f3e8019f6_0_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Introduce vocabulary slides: Commands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i="1">
              <a:solidFill>
                <a:srgbClr val="4285F4"/>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ada4b8e4d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1ada4b8e4d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Introduce vocabulary slides: Code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i="1">
              <a:solidFill>
                <a:srgbClr val="4285F4"/>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f3e8019f6_0_3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11f3e8019f6_0_3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Introduce Scratch - Explain that Scratch is a program that you can use to code and create interactive stories, games, and animations.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f3e8019f6_0_3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11f3e8019f6_0_3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First, let’s learn a little more about Scratch</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457200" rtl="0" algn="l">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2">
                  <a:extLst>
                    <a:ext uri="{A12FA001-AC4F-418D-AE19-62706E023703}">
                      <ahyp:hlinkClr val="tx"/>
                    </a:ext>
                  </a:extLst>
                </a:hlinkClick>
              </a:rPr>
              <a:t>Scratch - Imagine, Program, Share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f3e8019f6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11f3e8019f6_0_5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f3e8019f6_0_3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11f3e8019f6_0_3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fbaf08a2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11fbaf08a2d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c44dbc540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11c44dbc540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a:t>
            </a:r>
            <a:r>
              <a:rPr i="1" lang="en">
                <a:solidFill>
                  <a:schemeClr val="dk1"/>
                </a:solidFill>
              </a:rPr>
              <a:t>Has anyone seen these types of pieces anywhere before? (from warm up) These pieces are actually computer “commands.” </a:t>
            </a:r>
            <a:r>
              <a:rPr b="1" i="1" lang="en">
                <a:solidFill>
                  <a:schemeClr val="dk1"/>
                </a:solidFill>
              </a:rPr>
              <a:t>Command</a:t>
            </a:r>
            <a:r>
              <a:rPr i="1" lang="en">
                <a:solidFill>
                  <a:schemeClr val="dk1"/>
                </a:solidFill>
              </a:rPr>
              <a:t>s tell a person or a computer what to do. </a:t>
            </a:r>
            <a:endParaRPr>
              <a:solidFill>
                <a:schemeClr val="dk1"/>
              </a:solidFill>
              <a:highlight>
                <a:schemeClr val="accent4"/>
              </a:highlight>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1c44dbc540_0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11c44dbc540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C4043"/>
                </a:solidFill>
                <a:highlight>
                  <a:schemeClr val="lt1"/>
                </a:highlight>
                <a:latin typeface="Roboto"/>
                <a:ea typeface="Roboto"/>
                <a:cs typeface="Roboto"/>
                <a:sym typeface="Roboto"/>
              </a:rPr>
              <a:t>Lets look closely at these blocks again and what they say- </a:t>
            </a:r>
            <a:endParaRPr sz="1050">
              <a:solidFill>
                <a:srgbClr val="3C4043"/>
              </a:solidFill>
              <a:highlight>
                <a:schemeClr val="lt1"/>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chemeClr val="lt1"/>
                </a:highlight>
                <a:latin typeface="Roboto"/>
                <a:ea typeface="Roboto"/>
                <a:cs typeface="Roboto"/>
                <a:sym typeface="Roboto"/>
              </a:rPr>
              <a:t>Click "switch,</a:t>
            </a:r>
            <a:endParaRPr sz="1050">
              <a:solidFill>
                <a:srgbClr val="3C4043"/>
              </a:solidFill>
              <a:highlight>
                <a:schemeClr val="lt1"/>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chemeClr val="lt1"/>
                </a:highlight>
                <a:latin typeface="Roboto"/>
                <a:ea typeface="Roboto"/>
                <a:cs typeface="Roboto"/>
                <a:sym typeface="Roboto"/>
              </a:rPr>
              <a:t>Click “think, </a:t>
            </a:r>
            <a:endParaRPr sz="1050">
              <a:solidFill>
                <a:srgbClr val="3C4043"/>
              </a:solidFill>
              <a:highlight>
                <a:schemeClr val="lt1"/>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chemeClr val="lt1"/>
                </a:highlight>
                <a:latin typeface="Roboto"/>
                <a:ea typeface="Roboto"/>
                <a:cs typeface="Roboto"/>
                <a:sym typeface="Roboto"/>
              </a:rPr>
              <a:t>Click “turn</a:t>
            </a:r>
            <a:endParaRPr sz="1050">
              <a:solidFill>
                <a:srgbClr val="3C4043"/>
              </a:solidFill>
              <a:highlight>
                <a:schemeClr val="lt1"/>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chemeClr val="lt1"/>
                </a:highlight>
                <a:latin typeface="Roboto"/>
                <a:ea typeface="Roboto"/>
                <a:cs typeface="Roboto"/>
                <a:sym typeface="Roboto"/>
              </a:rPr>
              <a:t>“these are commands" written in Scratch code, which is the kind we will be working with. </a:t>
            </a:r>
            <a:r>
              <a:rPr lang="en">
                <a:solidFill>
                  <a:schemeClr val="dk1"/>
                </a:solidFill>
              </a:rPr>
              <a:t>We put these commands together in Scratch by snapping the together the blocks so they hook onto each other like puzzle pieces. This allows us to code multiple commands in a single set of instructions.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f3e8019f6_0_5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11f3e8019f6_0_5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1c44dbc540_0_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11c44dbc540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For example, </a:t>
            </a:r>
            <a:r>
              <a:rPr lang="en" sz="1050">
                <a:solidFill>
                  <a:srgbClr val="3C4043"/>
                </a:solidFill>
                <a:highlight>
                  <a:schemeClr val="lt1"/>
                </a:highlight>
                <a:latin typeface="Roboto"/>
                <a:ea typeface="Roboto"/>
                <a:cs typeface="Roboto"/>
                <a:sym typeface="Roboto"/>
              </a:rPr>
              <a:t> these Scratch commands have been put in the correct order from top to bottom you have created a sequence of instructions. This would tell the computer to say Hi for 2 seconds then turn right 90 degrees.</a:t>
            </a:r>
            <a:endParaRPr sz="1050">
              <a:solidFill>
                <a:srgbClr val="3C4043"/>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ada4b8e4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11ada4b8e4d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Guide Students through the main areas of the Scratch page</a:t>
            </a:r>
            <a:endParaRPr/>
          </a:p>
          <a:p>
            <a:pPr indent="0" lvl="0" marL="0" rtl="0" algn="l">
              <a:lnSpc>
                <a:spcPct val="100000"/>
              </a:lnSpc>
              <a:spcBef>
                <a:spcPts val="0"/>
              </a:spcBef>
              <a:spcAft>
                <a:spcPts val="0"/>
              </a:spcAft>
              <a:buSzPts val="1100"/>
              <a:buNone/>
            </a:pPr>
            <a:r>
              <a:rPr lang="en"/>
              <a:t>“When you open Scratch, your screen should look like this.”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1ada4b8e4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11ada4b8e4d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Guide Students through the main areas of the Scratch page</a:t>
            </a:r>
            <a:endParaRPr>
              <a:solidFill>
                <a:schemeClr val="dk1"/>
              </a:solidFill>
            </a:endParaRPr>
          </a:p>
          <a:p>
            <a:pPr indent="0" lvl="0" marL="0" rtl="0" algn="l">
              <a:lnSpc>
                <a:spcPct val="100000"/>
              </a:lnSpc>
              <a:spcBef>
                <a:spcPts val="0"/>
              </a:spcBef>
              <a:spcAft>
                <a:spcPts val="0"/>
              </a:spcAft>
              <a:buSzPts val="1100"/>
              <a:buNone/>
            </a:pPr>
            <a:r>
              <a:rPr lang="en"/>
              <a:t>“This main area in the center of your screen is the script area. This is where you drag you command block and join them to build your algorithm. You will find your command blocks on the left side of the screen and drag them to the center. If you decide that you do not want a certain block, drag it back to the left. We will learn more about this in a moment.”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ada4b8e4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11ada4b8e4d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Introduce and explain to create/add Sprites and Backdrops</a:t>
            </a:r>
            <a:endParaRPr i="1" sz="1150">
              <a:solidFill>
                <a:srgbClr val="4285F4"/>
              </a:solidFill>
            </a:endParaRPr>
          </a:p>
          <a:p>
            <a:pPr indent="0" lvl="0" marL="0" rtl="0" algn="l">
              <a:lnSpc>
                <a:spcPct val="100000"/>
              </a:lnSpc>
              <a:spcBef>
                <a:spcPts val="0"/>
              </a:spcBef>
              <a:spcAft>
                <a:spcPts val="0"/>
              </a:spcAft>
              <a:buSzPts val="1100"/>
              <a:buNone/>
            </a:pPr>
            <a:r>
              <a:rPr lang="en" sz="1150">
                <a:solidFill>
                  <a:schemeClr val="dk1"/>
                </a:solidFill>
              </a:rPr>
              <a:t>“In SCRATCH, an object, author, or character in a story is called a </a:t>
            </a:r>
            <a:r>
              <a:rPr b="1" lang="en" sz="1150">
                <a:solidFill>
                  <a:schemeClr val="dk1"/>
                </a:solidFill>
              </a:rPr>
              <a:t>Sprite. </a:t>
            </a:r>
            <a:r>
              <a:rPr lang="en" sz="1150">
                <a:solidFill>
                  <a:schemeClr val="dk1"/>
                </a:solidFill>
              </a:rPr>
              <a:t>The sprite you can see right now is Scratch the cat. The box here is blue because this is the sprite that is currently being coded. </a:t>
            </a:r>
            <a:r>
              <a:rPr lang="en">
                <a:solidFill>
                  <a:schemeClr val="dk1"/>
                </a:solidFill>
              </a:rPr>
              <a:t>I</a:t>
            </a:r>
            <a:r>
              <a:rPr lang="en"/>
              <a:t>f this box is not blue, you will not be able to add any command blocks for your sprite.”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1ada4b8e4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11ada4b8e4d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Introduce and explain to create/add Sprites and Backdrops</a:t>
            </a:r>
            <a:endParaRPr i="1" sz="1150">
              <a:solidFill>
                <a:srgbClr val="4285F4"/>
              </a:solidFill>
            </a:endParaRPr>
          </a:p>
          <a:p>
            <a:pPr indent="0" lvl="0" marL="0" rtl="0" algn="l">
              <a:lnSpc>
                <a:spcPct val="115000"/>
              </a:lnSpc>
              <a:spcBef>
                <a:spcPts val="0"/>
              </a:spcBef>
              <a:spcAft>
                <a:spcPts val="0"/>
              </a:spcAft>
              <a:buClr>
                <a:schemeClr val="dk1"/>
              </a:buClr>
              <a:buSzPts val="1100"/>
              <a:buFont typeface="Arial"/>
              <a:buNone/>
            </a:pPr>
            <a:r>
              <a:rPr lang="en" sz="1150">
                <a:solidFill>
                  <a:schemeClr val="dk1"/>
                </a:solidFill>
              </a:rPr>
              <a:t>“If you want to add another sprite or change sprites, you can click here, the small circle with the cat image and plus sign. The new sprites you add will appear in this box. But you can only add code for the sprite that is selected and is in the blue box.”</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1ada4b8e4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11ada4b8e4d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Introduce and explain to create/add Sprites and Backdrops</a:t>
            </a:r>
            <a:endParaRPr i="1" sz="1150">
              <a:solidFill>
                <a:srgbClr val="4285F4"/>
              </a:solidFill>
            </a:endParaRPr>
          </a:p>
          <a:p>
            <a:pPr indent="0" lvl="0" marL="0" rtl="0" algn="l">
              <a:lnSpc>
                <a:spcPct val="100000"/>
              </a:lnSpc>
              <a:spcBef>
                <a:spcPts val="0"/>
              </a:spcBef>
              <a:spcAft>
                <a:spcPts val="0"/>
              </a:spcAft>
              <a:buSzPts val="1100"/>
              <a:buNone/>
            </a:pPr>
            <a:r>
              <a:rPr lang="en"/>
              <a:t>“You can see scratch the cat here on the stage. When you run your code, this is where you can see the action.”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1ada4b8e4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11ada4b8e4d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Introduce and explain to create/add Sprites and Backdrops</a:t>
            </a:r>
            <a:endParaRPr i="1" sz="1150">
              <a:solidFill>
                <a:srgbClr val="4285F4"/>
              </a:solidFill>
            </a:endParaRPr>
          </a:p>
          <a:p>
            <a:pPr indent="0" lvl="0" marL="0" rtl="0" algn="l">
              <a:lnSpc>
                <a:spcPct val="100000"/>
              </a:lnSpc>
              <a:spcBef>
                <a:spcPts val="0"/>
              </a:spcBef>
              <a:spcAft>
                <a:spcPts val="0"/>
              </a:spcAft>
              <a:buSzPts val="1100"/>
              <a:buNone/>
            </a:pPr>
            <a:r>
              <a:rPr lang="en"/>
              <a:t>“If you want to change your background or your backdrop, as it is called in scratch, you can click here. It looks like a small picture with a plus sign.”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1ada4b8e4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1ada4b8e4d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Guide Students through the main areas of the Scratch page</a:t>
            </a:r>
            <a:endParaRPr>
              <a:solidFill>
                <a:schemeClr val="dk1"/>
              </a:solidFill>
            </a:endParaRPr>
          </a:p>
          <a:p>
            <a:pPr indent="0" lvl="0" marL="0" rtl="0" algn="l">
              <a:lnSpc>
                <a:spcPct val="100000"/>
              </a:lnSpc>
              <a:spcBef>
                <a:spcPts val="0"/>
              </a:spcBef>
              <a:spcAft>
                <a:spcPts val="0"/>
              </a:spcAft>
              <a:buSzPts val="1100"/>
              <a:buNone/>
            </a:pPr>
            <a:r>
              <a:rPr lang="en"/>
              <a:t>“In the upper left, you can see three different tabs. Code, Costumes, Sounds. Choose the code tab to build code from command blocks. Choose the costumes tab to change how your sprite looks. Or you can add new sounds to sprites here.”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1ada4b8e4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11ada4b8e4d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Guide Students through the main areas of the Scratch page</a:t>
            </a:r>
            <a:endParaRPr>
              <a:solidFill>
                <a:schemeClr val="dk1"/>
              </a:solidFill>
            </a:endParaRPr>
          </a:p>
          <a:p>
            <a:pPr indent="0" lvl="0" marL="0" rtl="0" algn="l">
              <a:lnSpc>
                <a:spcPct val="100000"/>
              </a:lnSpc>
              <a:spcBef>
                <a:spcPts val="0"/>
              </a:spcBef>
              <a:spcAft>
                <a:spcPts val="0"/>
              </a:spcAft>
              <a:buSzPts val="1100"/>
              <a:buNone/>
            </a:pPr>
            <a:r>
              <a:rPr lang="en"/>
              <a:t>“Let’s look closer at the code blocks. On the far left you can see several colored dots (some also call it categories palette). These are the different types of code you might want. You can choose motion, looks, sound, events..they are all different colors to help you. You can choose just one block category.”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1ada4b8e4d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11ada4b8e4d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Guide Students through the main areas of the Scratch page</a:t>
            </a:r>
            <a:endParaRPr>
              <a:solidFill>
                <a:schemeClr val="dk1"/>
              </a:solidFill>
            </a:endParaRPr>
          </a:p>
          <a:p>
            <a:pPr indent="0" lvl="0" marL="0" rtl="0" algn="l">
              <a:lnSpc>
                <a:spcPct val="100000"/>
              </a:lnSpc>
              <a:spcBef>
                <a:spcPts val="0"/>
              </a:spcBef>
              <a:spcAft>
                <a:spcPts val="0"/>
              </a:spcAft>
              <a:buSzPts val="1100"/>
              <a:buNone/>
            </a:pPr>
            <a:r>
              <a:rPr lang="en"/>
              <a:t>“Once you choose your category, the code blocks will appear here and you can find the specific command that you would like to give your sprite. Once you drag your code to the stage and click them together, you are ready to try it out.”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f3e8019f6_0_5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1f3e8019f6_0_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1c44dbc54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11c44dbc54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1c44dbc54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11c44dbc54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rPr>
              <a:t>Okay, remember that in SCRATCH, an object, author, or character in a story is called a </a:t>
            </a:r>
            <a:r>
              <a:rPr b="1" lang="en" sz="1150">
                <a:solidFill>
                  <a:schemeClr val="dk1"/>
                </a:solidFill>
              </a:rPr>
              <a:t>Sprite. </a:t>
            </a:r>
            <a:r>
              <a:rPr lang="en" sz="1150">
                <a:solidFill>
                  <a:schemeClr val="dk1"/>
                </a:solidFill>
              </a:rPr>
              <a:t>The sprite you can see right now is Scratch the cat. What if we wanted to change our sprite to another animal?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1c44dbc54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11c44dbc540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rPr>
              <a:t>Okay, remember that in SCRATCH, an object, author, or character in a story is called a </a:t>
            </a:r>
            <a:r>
              <a:rPr b="1" lang="en" sz="1150">
                <a:solidFill>
                  <a:schemeClr val="dk1"/>
                </a:solidFill>
              </a:rPr>
              <a:t>Sprite. </a:t>
            </a:r>
            <a:r>
              <a:rPr lang="en" sz="1150">
                <a:solidFill>
                  <a:schemeClr val="dk1"/>
                </a:solidFill>
              </a:rPr>
              <a:t>The sprite you can see right now is Scratch the cat. What if we wanted to change our sprite to another animal? </a:t>
            </a:r>
            <a:endParaRPr sz="1150">
              <a:solidFill>
                <a:schemeClr val="dk1"/>
              </a:solidFill>
            </a:endParaRPr>
          </a:p>
          <a:p>
            <a:pPr indent="0" lvl="0" marL="0" rtl="0" algn="l">
              <a:lnSpc>
                <a:spcPct val="100000"/>
              </a:lnSpc>
              <a:spcBef>
                <a:spcPts val="0"/>
              </a:spcBef>
              <a:spcAft>
                <a:spcPts val="0"/>
              </a:spcAft>
              <a:buSzPts val="1100"/>
              <a:buNone/>
            </a:pPr>
            <a:r>
              <a:t/>
            </a:r>
            <a:endParaRPr sz="1150">
              <a:solidFill>
                <a:schemeClr val="dk1"/>
              </a:solidFill>
            </a:endParaRPr>
          </a:p>
          <a:p>
            <a:pPr indent="0" lvl="0" marL="0" rtl="0" algn="l">
              <a:lnSpc>
                <a:spcPct val="100000"/>
              </a:lnSpc>
              <a:spcBef>
                <a:spcPts val="0"/>
              </a:spcBef>
              <a:spcAft>
                <a:spcPts val="0"/>
              </a:spcAft>
              <a:buSzPts val="1100"/>
              <a:buNone/>
            </a:pPr>
            <a:r>
              <a:rPr lang="en" sz="1150">
                <a:solidFill>
                  <a:schemeClr val="dk1"/>
                </a:solidFill>
              </a:rPr>
              <a:t>First, we would click on the sprite icon. </a:t>
            </a:r>
            <a:endParaRPr sz="115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1c44dbc54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11c44dbc540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rPr>
              <a:t>Then, we would have ALL these sprites to choose from. </a:t>
            </a:r>
            <a:endParaRPr sz="115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1c44dbc54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11c44dbc540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rPr>
              <a:t>We change our sprite by clicking the one we want. </a:t>
            </a:r>
            <a:endParaRPr sz="1150">
              <a:solidFill>
                <a:schemeClr val="dk1"/>
              </a:solidFill>
            </a:endParaRPr>
          </a:p>
          <a:p>
            <a:pPr indent="0" lvl="0" marL="0" rtl="0" algn="l">
              <a:lnSpc>
                <a:spcPct val="100000"/>
              </a:lnSpc>
              <a:spcBef>
                <a:spcPts val="0"/>
              </a:spcBef>
              <a:spcAft>
                <a:spcPts val="0"/>
              </a:spcAft>
              <a:buSzPts val="1100"/>
              <a:buNone/>
            </a:pPr>
            <a:r>
              <a:t/>
            </a:r>
            <a:endParaRPr sz="1150">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1c44dbc54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11c44dbc540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rPr>
              <a:t>But don’t forget to delete the other sprite! So you have only the one you want. </a:t>
            </a:r>
            <a:endParaRPr sz="1150">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1c44dbc54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11c44dbc540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rPr>
              <a:t>But don’t forget to delete the other sprite! So you have only the one you want. </a:t>
            </a:r>
            <a:endParaRPr sz="1150">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1c44dbc540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11c44dbc540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rPr>
              <a:t>To add your own backdrop, follow the same steps but click this icon instead. You’ll see lots of options to choose from appear. </a:t>
            </a:r>
            <a:endParaRPr sz="1150">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1c44dbc540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11c44dbc540_0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rPr>
              <a:t>To add your own backdrop, follow the same steps but click this icon instead. You’ll see lots of options to choose from appear. </a:t>
            </a:r>
            <a:endParaRPr sz="115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84e11c13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284e11c130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a:solidFill>
                  <a:schemeClr val="dk1"/>
                </a:solidFill>
              </a:rPr>
              <a:t>Model how students can share Scratch creations to their teacher’s studio</a:t>
            </a:r>
            <a:endParaRPr i="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ada4b8e4d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1ada4b8e4d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23d916fb9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123d916fb9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indent="0" lvl="0" marL="0" rtl="0" algn="l">
              <a:lnSpc>
                <a:spcPct val="100000"/>
              </a:lnSpc>
              <a:spcBef>
                <a:spcPts val="0"/>
              </a:spcBef>
              <a:spcAft>
                <a:spcPts val="0"/>
              </a:spcAft>
              <a:buSzPts val="1100"/>
              <a:buNone/>
            </a:pPr>
            <a:r>
              <a:t/>
            </a:r>
            <a:endParaRPr/>
          </a:p>
          <a:p>
            <a:pPr indent="0" lvl="0" marL="457200" rtl="0" algn="l">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2">
                  <a:extLst>
                    <a:ext uri="{A12FA001-AC4F-418D-AE19-62706E023703}">
                      <ahyp:hlinkClr val="tx"/>
                    </a:ext>
                  </a:extLst>
                </a:hlinkClick>
              </a:rPr>
              <a:t>Scratch - Imagine, Program, Share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1f3e8019f6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11f3e8019f6_0_6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Students will practice logging into Scratch and adding a Sprite and Backdrop</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Students should also practice sharing their Scratch project with their teacher’s studio</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highlight>
                  <a:srgbClr val="FFFFFF"/>
                </a:highlight>
              </a:rPr>
              <a:t>Teacher should monitor and check for correct sequencing during the independent practice activity. </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1ada4b8e4d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11ada4b8e4d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Share the “Careers in Tech” Video and remind students that anyone can be a computer scientist!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ada4b8e4d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11ada4b8e4d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ada4b8e4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11ada4b8e4d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Ask students to share what they know about the following words: Computer Science</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ada4b8e4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11ada4b8e4d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Ask students to share what they know about the following words: Coding</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1ada4b8e4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11ada4b8e4d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Ask students to share what they know about the following words: Programming</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f3e8019f6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1f3e8019f6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Next, explain that we are going to be learning more about Computer Science and share the video (Watch until 1:09) (slide #9)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45"/>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45"/>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45"/>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53"/>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7" name="Google Shape;47;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54"/>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54"/>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4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4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4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5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5" name="Google Shape;25;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4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31" name="Shape 31"/>
        <p:cNvGrpSpPr/>
        <p:nvPr/>
      </p:nvGrpSpPr>
      <p:grpSpPr>
        <a:xfrm>
          <a:off x="0" y="0"/>
          <a:ext cx="0" cy="0"/>
          <a:chOff x="0" y="0"/>
          <a:chExt cx="0" cy="0"/>
        </a:xfrm>
      </p:grpSpPr>
      <p:sp>
        <p:nvSpPr>
          <p:cNvPr id="32" name="Google Shape;32;p48"/>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33" name="Google Shape;33;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51"/>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51"/>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52"/>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5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52"/>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2" name="Google Shape;42;p52"/>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p5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4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hyperlink" Target="mailto:ahutchi9@gm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35.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40.png"/><Relationship Id="rId7"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0.png"/><Relationship Id="rId5" Type="http://schemas.openxmlformats.org/officeDocument/2006/relationships/image" Target="../media/image19.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0.png"/><Relationship Id="rId5" Type="http://schemas.openxmlformats.org/officeDocument/2006/relationships/image" Target="../media/image19.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0.png"/><Relationship Id="rId5"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scratch.mit.edu/projects/576227581" TargetMode="Externa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cratch.mit.edu/projects/editor/?tutorial=getStarted&amp;wvideo=rpjvs3v9gj" TargetMode="External"/><Relationship Id="rId4" Type="http://schemas.openxmlformats.org/officeDocument/2006/relationships/hyperlink" Target="https://www.dropbox.com/s/aqy69n3v1doyxm2/Explanatory%20Writing%20Samples.docx?dl=0" TargetMode="External"/><Relationship Id="rId5" Type="http://schemas.openxmlformats.org/officeDocument/2006/relationships/image" Target="../media/image2.png"/><Relationship Id="rId6" Type="http://schemas.openxmlformats.org/officeDocument/2006/relationships/image" Target="../media/image20.png"/><Relationship Id="rId7" Type="http://schemas.openxmlformats.org/officeDocument/2006/relationships/image" Target="../media/image6.png"/><Relationship Id="rId8"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1.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wego.gmu.edu/scratchgo/login.php" TargetMode="External"/><Relationship Id="rId4" Type="http://schemas.openxmlformats.org/officeDocument/2006/relationships/hyperlink" Target="https://wego.gmu.edu/scratchgo/login.php" TargetMode="External"/><Relationship Id="rId5" Type="http://schemas.openxmlformats.org/officeDocument/2006/relationships/hyperlink" Target="https://wego.gmu.edu/scratchgo/login.php" TargetMode="External"/><Relationship Id="rId6" Type="http://schemas.openxmlformats.org/officeDocument/2006/relationships/image" Target="../media/image36.png"/><Relationship Id="rId7" Type="http://schemas.openxmlformats.org/officeDocument/2006/relationships/image" Target="../media/image42.png"/><Relationship Id="rId8"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www.dropbox.com/s/6o6iu58m61nyctq/Student%20-%20How%20To%20Add%20A%20Project%20To%20A%20Studio%20In%20Scratch.mp4?dl=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www.youtube.com/watch?v=RfbbDgx6l1g" TargetMode="External"/><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HsXaVV6fFDY"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3400"/>
              <a:t>O</a:t>
            </a:r>
            <a:r>
              <a:rPr lang="en" sz="3400">
                <a:extLst>
                  <a:ext uri="http://customooxmlschemas.google.com/">
                    <go:slidesCustomData xmlns:go="http://customooxmlschemas.google.com/" textRoundtripDataId="0"/>
                  </a:ext>
                </a:extLst>
              </a:rPr>
              <a:t>ptional Pre-Unit Lesson</a:t>
            </a:r>
            <a:endParaRPr sz="3400"/>
          </a:p>
        </p:txBody>
      </p:sp>
      <p:sp>
        <p:nvSpPr>
          <p:cNvPr id="57" name="Google Shape;57;p1"/>
          <p:cNvSpPr txBox="1"/>
          <p:nvPr>
            <p:ph idx="1" type="subTitle"/>
          </p:nvPr>
        </p:nvSpPr>
        <p:spPr>
          <a:xfrm>
            <a:off x="274275" y="1467201"/>
            <a:ext cx="8520600" cy="973500"/>
          </a:xfrm>
          <a:prstGeom prst="rect">
            <a:avLst/>
          </a:prstGeom>
          <a:noFill/>
          <a:ln>
            <a:noFill/>
          </a:ln>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SzPts val="2400"/>
              <a:buNone/>
            </a:pPr>
            <a:r>
              <a:rPr lang="en" sz="3000"/>
              <a:t>3rd/4th Grade</a:t>
            </a:r>
            <a:endParaRPr sz="3000"/>
          </a:p>
          <a:p>
            <a:pPr indent="0" lvl="0" marL="0" rtl="0" algn="ctr">
              <a:lnSpc>
                <a:spcPct val="100000"/>
              </a:lnSpc>
              <a:spcBef>
                <a:spcPts val="0"/>
              </a:spcBef>
              <a:spcAft>
                <a:spcPts val="0"/>
              </a:spcAft>
              <a:buSzPts val="2400"/>
              <a:buNone/>
            </a:pPr>
            <a:r>
              <a:rPr lang="en" sz="3000"/>
              <a:t>Preparing for Coding in Scratch</a:t>
            </a:r>
            <a:endParaRPr sz="3000"/>
          </a:p>
        </p:txBody>
      </p:sp>
      <p:pic>
        <p:nvPicPr>
          <p:cNvPr descr="This is a picture of the CS For All logo." id="58" name="Google Shape;58;p1" title="CS For All"/>
          <p:cNvPicPr preferRelativeResize="0"/>
          <p:nvPr/>
        </p:nvPicPr>
        <p:blipFill rotWithShape="1">
          <a:blip r:embed="rId3">
            <a:alphaModFix/>
          </a:blip>
          <a:srcRect b="0" l="0" r="0" t="0"/>
          <a:stretch/>
        </p:blipFill>
        <p:spPr>
          <a:xfrm>
            <a:off x="1865700" y="3442123"/>
            <a:ext cx="4705350" cy="1209675"/>
          </a:xfrm>
          <a:prstGeom prst="rect">
            <a:avLst/>
          </a:prstGeom>
          <a:noFill/>
          <a:ln>
            <a:noFill/>
          </a:ln>
        </p:spPr>
      </p:pic>
      <p:pic>
        <p:nvPicPr>
          <p:cNvPr id="59" name="Google Shape;59;p1"/>
          <p:cNvPicPr preferRelativeResize="0"/>
          <p:nvPr/>
        </p:nvPicPr>
        <p:blipFill rotWithShape="1">
          <a:blip r:embed="rId4">
            <a:alphaModFix/>
          </a:blip>
          <a:srcRect b="0" l="0" r="0" t="0"/>
          <a:stretch/>
        </p:blipFill>
        <p:spPr>
          <a:xfrm>
            <a:off x="6669400" y="3506823"/>
            <a:ext cx="1063128" cy="1080275"/>
          </a:xfrm>
          <a:prstGeom prst="rect">
            <a:avLst/>
          </a:prstGeom>
          <a:noFill/>
          <a:ln>
            <a:noFill/>
          </a:ln>
        </p:spPr>
      </p:pic>
      <p:sp>
        <p:nvSpPr>
          <p:cNvPr id="60" name="Google Shape;60;p1"/>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rgbClr val="F16666"/>
                </a:solidFill>
                <a:latin typeface="Arial"/>
                <a:ea typeface="Arial"/>
                <a:cs typeface="Arial"/>
                <a:sym typeface="Arial"/>
                <a:hlinkClick r:id="rId5">
                  <a:extLst>
                    <a:ext uri="{A12FA001-AC4F-418D-AE19-62706E023703}">
                      <ahyp:hlinkClr val="tx"/>
                    </a:ext>
                  </a:extLst>
                </a:hlinkClick>
              </a:rPr>
              <a:t>ahutchi9@gmu.edu</a:t>
            </a:r>
            <a:endParaRPr b="0" i="0" sz="800" u="none" cap="none" strike="noStrike">
              <a:solidFill>
                <a:srgbClr val="000000"/>
              </a:solidFill>
              <a:latin typeface="Arial"/>
              <a:ea typeface="Arial"/>
              <a:cs typeface="Arial"/>
              <a:sym typeface="Arial"/>
            </a:endParaRPr>
          </a:p>
        </p:txBody>
      </p:sp>
      <p:sp>
        <p:nvSpPr>
          <p:cNvPr id="61" name="Google Shape;61;p1"/>
          <p:cNvSpPr txBox="1"/>
          <p:nvPr/>
        </p:nvSpPr>
        <p:spPr>
          <a:xfrm>
            <a:off x="3053050" y="2851050"/>
            <a:ext cx="2743200" cy="492600"/>
          </a:xfrm>
          <a:prstGeom prst="rect">
            <a:avLst/>
          </a:prstGeom>
          <a:solidFill>
            <a:srgbClr val="FFAB40"/>
          </a:solidFill>
          <a:ln>
            <a:noFill/>
          </a:ln>
          <a:effectLst>
            <a:outerShdw blurRad="57150" rotWithShape="0" algn="bl" dir="5400000" dist="19050">
              <a:srgbClr val="000000">
                <a:alpha val="48627"/>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3rd &amp; 4th Grade</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1fbaf08a2d_0_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Computer Scientists</a:t>
            </a:r>
            <a:endParaRPr/>
          </a:p>
        </p:txBody>
      </p:sp>
      <p:pic>
        <p:nvPicPr>
          <p:cNvPr id="123" name="Google Shape;123;g11fbaf08a2d_0_0"/>
          <p:cNvPicPr preferRelativeResize="0"/>
          <p:nvPr/>
        </p:nvPicPr>
        <p:blipFill rotWithShape="1">
          <a:blip r:embed="rId3">
            <a:alphaModFix/>
          </a:blip>
          <a:srcRect b="-2354" l="18314" r="0" t="0"/>
          <a:stretch/>
        </p:blipFill>
        <p:spPr>
          <a:xfrm>
            <a:off x="4380749" y="1526100"/>
            <a:ext cx="3884150" cy="2940051"/>
          </a:xfrm>
          <a:prstGeom prst="rect">
            <a:avLst/>
          </a:prstGeom>
          <a:noFill/>
          <a:ln>
            <a:noFill/>
          </a:ln>
        </p:spPr>
      </p:pic>
      <p:pic>
        <p:nvPicPr>
          <p:cNvPr id="124" name="Google Shape;124;g11fbaf08a2d_0_0"/>
          <p:cNvPicPr preferRelativeResize="0"/>
          <p:nvPr/>
        </p:nvPicPr>
        <p:blipFill rotWithShape="1">
          <a:blip r:embed="rId4">
            <a:alphaModFix/>
          </a:blip>
          <a:srcRect b="0" l="19759" r="-6996" t="0"/>
          <a:stretch/>
        </p:blipFill>
        <p:spPr>
          <a:xfrm>
            <a:off x="115200" y="850800"/>
            <a:ext cx="4206125" cy="2900875"/>
          </a:xfrm>
          <a:prstGeom prst="rect">
            <a:avLst/>
          </a:prstGeom>
          <a:noFill/>
          <a:ln>
            <a:noFill/>
          </a:ln>
        </p:spPr>
      </p:pic>
      <p:pic>
        <p:nvPicPr>
          <p:cNvPr id="125" name="Google Shape;125;g11fbaf08a2d_0_0"/>
          <p:cNvPicPr preferRelativeResize="0"/>
          <p:nvPr/>
        </p:nvPicPr>
        <p:blipFill rotWithShape="1">
          <a:blip r:embed="rId5">
            <a:alphaModFix/>
          </a:blip>
          <a:srcRect b="0" l="0" r="0" t="0"/>
          <a:stretch/>
        </p:blipFill>
        <p:spPr>
          <a:xfrm>
            <a:off x="5550800" y="162174"/>
            <a:ext cx="2082350" cy="1170275"/>
          </a:xfrm>
          <a:prstGeom prst="rect">
            <a:avLst/>
          </a:prstGeom>
          <a:noFill/>
          <a:ln>
            <a:noFill/>
          </a:ln>
        </p:spPr>
      </p:pic>
      <p:sp>
        <p:nvSpPr>
          <p:cNvPr id="126" name="Google Shape;126;g11fbaf08a2d_0_0"/>
          <p:cNvSpPr txBox="1"/>
          <p:nvPr/>
        </p:nvSpPr>
        <p:spPr>
          <a:xfrm>
            <a:off x="115200" y="4375775"/>
            <a:ext cx="89136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Proxima Nova"/>
                <a:ea typeface="Proxima Nova"/>
                <a:cs typeface="Proxima Nova"/>
                <a:sym typeface="Proxima Nova"/>
              </a:rPr>
              <a:t>Computer scientist (n): </a:t>
            </a:r>
            <a:r>
              <a:rPr b="0" i="0" lang="en" sz="2000" u="none" cap="none" strike="noStrike">
                <a:solidFill>
                  <a:srgbClr val="000000"/>
                </a:solidFill>
                <a:latin typeface="Proxima Nova"/>
                <a:ea typeface="Proxima Nova"/>
                <a:cs typeface="Proxima Nova"/>
                <a:sym typeface="Proxima Nova"/>
              </a:rPr>
              <a:t>a person who studies computers and how they can be used to solve problems.</a:t>
            </a:r>
            <a:endParaRPr b="0" i="0" sz="2000" u="none" cap="none" strike="noStrike">
              <a:solidFill>
                <a:srgbClr val="000000"/>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1f3e8019f6_0_234"/>
          <p:cNvSpPr txBox="1"/>
          <p:nvPr>
            <p:ph type="title"/>
          </p:nvPr>
        </p:nvSpPr>
        <p:spPr>
          <a:xfrm>
            <a:off x="490250" y="526350"/>
            <a:ext cx="81987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4220">
                <a:latin typeface="Bebas Neue"/>
                <a:ea typeface="Bebas Neue"/>
                <a:cs typeface="Bebas Neue"/>
                <a:sym typeface="Bebas Neue"/>
              </a:rPr>
              <a:t>Commands</a:t>
            </a:r>
            <a:r>
              <a:rPr lang="en" sz="4220">
                <a:latin typeface="Bebas Neue"/>
                <a:ea typeface="Bebas Neue"/>
                <a:cs typeface="Bebas Neue"/>
                <a:sym typeface="Bebas Neue"/>
              </a:rPr>
              <a:t>: </a:t>
            </a:r>
            <a:endParaRPr sz="4220">
              <a:latin typeface="Bebas Neue"/>
              <a:ea typeface="Bebas Neue"/>
              <a:cs typeface="Bebas Neue"/>
              <a:sym typeface="Bebas Neue"/>
            </a:endParaRPr>
          </a:p>
          <a:p>
            <a:pPr indent="0" lvl="0" marL="0" rtl="0" algn="l">
              <a:lnSpc>
                <a:spcPct val="100000"/>
              </a:lnSpc>
              <a:spcBef>
                <a:spcPts val="0"/>
              </a:spcBef>
              <a:spcAft>
                <a:spcPts val="0"/>
              </a:spcAft>
              <a:buSzPts val="990"/>
              <a:buNone/>
            </a:pPr>
            <a:r>
              <a:rPr lang="en" sz="4220">
                <a:latin typeface="Bebas Neue"/>
                <a:ea typeface="Bebas Neue"/>
                <a:cs typeface="Bebas Neue"/>
                <a:sym typeface="Bebas Neue"/>
              </a:rPr>
              <a:t>tell a person or computer what to do</a:t>
            </a:r>
            <a:endParaRPr sz="4220">
              <a:latin typeface="Bebas Neue"/>
              <a:ea typeface="Bebas Neue"/>
              <a:cs typeface="Bebas Neue"/>
              <a:sym typeface="Bebas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anim calcmode="lin" valueType="num">
                                      <p:cBhvr additive="base">
                                        <p:cTn dur="1000"/>
                                        <p:tgtEl>
                                          <p:spTgt spid="13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anim calcmode="lin" valueType="num">
                                      <p:cBhvr additive="base">
                                        <p:cTn dur="1000"/>
                                        <p:tgtEl>
                                          <p:spTgt spid="13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1ada4b8e4d_0_41"/>
          <p:cNvSpPr txBox="1"/>
          <p:nvPr>
            <p:ph type="title"/>
          </p:nvPr>
        </p:nvSpPr>
        <p:spPr>
          <a:xfrm>
            <a:off x="490250" y="526350"/>
            <a:ext cx="81987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4120">
                <a:latin typeface="Bebas Neue"/>
                <a:ea typeface="Bebas Neue"/>
                <a:cs typeface="Bebas Neue"/>
                <a:sym typeface="Bebas Neue"/>
              </a:rPr>
              <a:t>Code:</a:t>
            </a:r>
            <a:r>
              <a:rPr lang="en" sz="4120">
                <a:latin typeface="Bebas Neue"/>
                <a:ea typeface="Bebas Neue"/>
                <a:cs typeface="Bebas Neue"/>
                <a:sym typeface="Bebas Neue"/>
              </a:rPr>
              <a:t> </a:t>
            </a:r>
            <a:endParaRPr sz="4120">
              <a:latin typeface="Bebas Neue"/>
              <a:ea typeface="Bebas Neue"/>
              <a:cs typeface="Bebas Neue"/>
              <a:sym typeface="Bebas Neue"/>
            </a:endParaRPr>
          </a:p>
          <a:p>
            <a:pPr indent="0" lvl="0" marL="0" rtl="0" algn="l">
              <a:lnSpc>
                <a:spcPct val="100000"/>
              </a:lnSpc>
              <a:spcBef>
                <a:spcPts val="0"/>
              </a:spcBef>
              <a:spcAft>
                <a:spcPts val="0"/>
              </a:spcAft>
              <a:buClr>
                <a:srgbClr val="000000"/>
              </a:buClr>
              <a:buSzPts val="990"/>
              <a:buFont typeface="Arial"/>
              <a:buNone/>
            </a:pPr>
            <a:r>
              <a:rPr lang="en" sz="4120">
                <a:latin typeface="Bebas Neue"/>
                <a:ea typeface="Bebas Neue"/>
                <a:cs typeface="Bebas Neue"/>
                <a:sym typeface="Bebas Neue"/>
              </a:rPr>
              <a:t>The language that computer scientists create and use to tell a computer what to do.</a:t>
            </a:r>
            <a:endParaRPr sz="4220">
              <a:latin typeface="Bebas Neue"/>
              <a:ea typeface="Bebas Neue"/>
              <a:cs typeface="Bebas Neue"/>
              <a:sym typeface="Bebas Neue"/>
            </a:endParaRPr>
          </a:p>
          <a:p>
            <a:pPr indent="0" lvl="0" marL="0" rtl="0" algn="l">
              <a:lnSpc>
                <a:spcPct val="100000"/>
              </a:lnSpc>
              <a:spcBef>
                <a:spcPts val="0"/>
              </a:spcBef>
              <a:spcAft>
                <a:spcPts val="0"/>
              </a:spcAft>
              <a:buSzPts val="990"/>
              <a:buNone/>
            </a:pPr>
            <a:r>
              <a:t/>
            </a:r>
            <a:endParaRPr b="1" sz="4220">
              <a:latin typeface="Bebas Neue"/>
              <a:ea typeface="Bebas Neue"/>
              <a:cs typeface="Bebas Neue"/>
              <a:sym typeface="Bebas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1000"/>
                                        <p:tgtEl>
                                          <p:spTgt spid="13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anim calcmode="lin" valueType="num">
                                      <p:cBhvr additive="base">
                                        <p:cTn dur="1000"/>
                                        <p:tgtEl>
                                          <p:spTgt spid="13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anim calcmode="lin" valueType="num">
                                      <p:cBhvr additive="base">
                                        <p:cTn dur="1000"/>
                                        <p:tgtEl>
                                          <p:spTgt spid="13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g11f3e8019f6_0_323"/>
          <p:cNvSpPr txBox="1"/>
          <p:nvPr>
            <p:ph idx="4294967295" type="title"/>
          </p:nvPr>
        </p:nvSpPr>
        <p:spPr>
          <a:xfrm>
            <a:off x="472650" y="189325"/>
            <a:ext cx="8406900" cy="701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4800"/>
              <a:buNone/>
            </a:pPr>
            <a:r>
              <a:rPr b="1" lang="en">
                <a:solidFill>
                  <a:srgbClr val="CC0000"/>
                </a:solidFill>
                <a:latin typeface="Bebas Neue"/>
                <a:ea typeface="Bebas Neue"/>
                <a:cs typeface="Bebas Neue"/>
                <a:sym typeface="Bebas Neue"/>
              </a:rPr>
              <a:t> </a:t>
            </a:r>
            <a:r>
              <a:rPr lang="en">
                <a:solidFill>
                  <a:srgbClr val="CC0000"/>
                </a:solidFill>
                <a:latin typeface="Bebas Neue"/>
                <a:ea typeface="Bebas Neue"/>
                <a:cs typeface="Bebas Neue"/>
                <a:sym typeface="Bebas Neue"/>
              </a:rPr>
              <a:t>We can write </a:t>
            </a:r>
            <a:r>
              <a:rPr b="1" lang="en">
                <a:solidFill>
                  <a:srgbClr val="CC0000"/>
                </a:solidFill>
                <a:latin typeface="Bebas Neue"/>
                <a:ea typeface="Bebas Neue"/>
                <a:cs typeface="Bebas Neue"/>
                <a:sym typeface="Bebas Neue"/>
              </a:rPr>
              <a:t>code </a:t>
            </a:r>
            <a:r>
              <a:rPr lang="en">
                <a:solidFill>
                  <a:srgbClr val="CC0000"/>
                </a:solidFill>
                <a:latin typeface="Bebas Neue"/>
                <a:ea typeface="Bebas Neue"/>
                <a:cs typeface="Bebas Neue"/>
                <a:sym typeface="Bebas Neue"/>
              </a:rPr>
              <a:t>in</a:t>
            </a:r>
            <a:r>
              <a:rPr b="1" lang="en">
                <a:solidFill>
                  <a:srgbClr val="CC0000"/>
                </a:solidFill>
                <a:latin typeface="Bebas Neue"/>
                <a:ea typeface="Bebas Neue"/>
                <a:cs typeface="Bebas Neue"/>
                <a:sym typeface="Bebas Neue"/>
              </a:rPr>
              <a:t> Scratch</a:t>
            </a:r>
            <a:endParaRPr b="1">
              <a:solidFill>
                <a:srgbClr val="CC0000"/>
              </a:solidFill>
            </a:endParaRPr>
          </a:p>
        </p:txBody>
      </p:sp>
      <p:pic>
        <p:nvPicPr>
          <p:cNvPr id="142" name="Google Shape;142;g11f3e8019f6_0_323"/>
          <p:cNvPicPr preferRelativeResize="0"/>
          <p:nvPr/>
        </p:nvPicPr>
        <p:blipFill rotWithShape="1">
          <a:blip r:embed="rId3">
            <a:alphaModFix/>
          </a:blip>
          <a:srcRect b="0" l="0" r="0" t="0"/>
          <a:stretch/>
        </p:blipFill>
        <p:spPr>
          <a:xfrm>
            <a:off x="3448838" y="1718202"/>
            <a:ext cx="2246325" cy="748775"/>
          </a:xfrm>
          <a:prstGeom prst="rect">
            <a:avLst/>
          </a:prstGeom>
          <a:noFill/>
          <a:ln>
            <a:noFill/>
          </a:ln>
        </p:spPr>
      </p:pic>
      <p:pic>
        <p:nvPicPr>
          <p:cNvPr id="143" name="Google Shape;143;g11f3e8019f6_0_323"/>
          <p:cNvPicPr preferRelativeResize="0"/>
          <p:nvPr/>
        </p:nvPicPr>
        <p:blipFill rotWithShape="1">
          <a:blip r:embed="rId4">
            <a:alphaModFix/>
          </a:blip>
          <a:srcRect b="29408" l="0" r="29842" t="0"/>
          <a:stretch/>
        </p:blipFill>
        <p:spPr>
          <a:xfrm>
            <a:off x="6201125" y="3673950"/>
            <a:ext cx="2677491" cy="874100"/>
          </a:xfrm>
          <a:prstGeom prst="rect">
            <a:avLst/>
          </a:prstGeom>
          <a:noFill/>
          <a:ln>
            <a:noFill/>
          </a:ln>
        </p:spPr>
      </p:pic>
      <p:pic>
        <p:nvPicPr>
          <p:cNvPr id="144" name="Google Shape;144;g11f3e8019f6_0_323"/>
          <p:cNvPicPr preferRelativeResize="0"/>
          <p:nvPr/>
        </p:nvPicPr>
        <p:blipFill rotWithShape="1">
          <a:blip r:embed="rId5">
            <a:alphaModFix/>
          </a:blip>
          <a:srcRect b="26610" l="0" r="30948" t="0"/>
          <a:stretch/>
        </p:blipFill>
        <p:spPr>
          <a:xfrm>
            <a:off x="6201125" y="2470125"/>
            <a:ext cx="2533325" cy="874100"/>
          </a:xfrm>
          <a:prstGeom prst="rect">
            <a:avLst/>
          </a:prstGeom>
          <a:noFill/>
          <a:ln>
            <a:noFill/>
          </a:ln>
        </p:spPr>
      </p:pic>
      <p:pic>
        <p:nvPicPr>
          <p:cNvPr id="145" name="Google Shape;145;g11f3e8019f6_0_323"/>
          <p:cNvPicPr preferRelativeResize="0"/>
          <p:nvPr/>
        </p:nvPicPr>
        <p:blipFill rotWithShape="1">
          <a:blip r:embed="rId6">
            <a:alphaModFix/>
          </a:blip>
          <a:srcRect b="0" l="0" r="0" t="0"/>
          <a:stretch/>
        </p:blipFill>
        <p:spPr>
          <a:xfrm>
            <a:off x="3657589" y="3113596"/>
            <a:ext cx="1828800" cy="874104"/>
          </a:xfrm>
          <a:prstGeom prst="rect">
            <a:avLst/>
          </a:prstGeom>
          <a:noFill/>
          <a:ln>
            <a:noFill/>
          </a:ln>
        </p:spPr>
      </p:pic>
      <p:pic>
        <p:nvPicPr>
          <p:cNvPr id="146" name="Google Shape;146;g11f3e8019f6_0_323"/>
          <p:cNvPicPr preferRelativeResize="0"/>
          <p:nvPr/>
        </p:nvPicPr>
        <p:blipFill rotWithShape="1">
          <a:blip r:embed="rId5">
            <a:alphaModFix/>
          </a:blip>
          <a:srcRect b="24178" l="0" r="30347" t="0"/>
          <a:stretch/>
        </p:blipFill>
        <p:spPr>
          <a:xfrm>
            <a:off x="6201125" y="1224452"/>
            <a:ext cx="2533325" cy="912241"/>
          </a:xfrm>
          <a:prstGeom prst="rect">
            <a:avLst/>
          </a:prstGeom>
          <a:noFill/>
          <a:ln>
            <a:noFill/>
          </a:ln>
        </p:spPr>
      </p:pic>
      <p:pic>
        <p:nvPicPr>
          <p:cNvPr id="147" name="Google Shape;147;g11f3e8019f6_0_323"/>
          <p:cNvPicPr preferRelativeResize="0"/>
          <p:nvPr/>
        </p:nvPicPr>
        <p:blipFill rotWithShape="1">
          <a:blip r:embed="rId7">
            <a:alphaModFix/>
          </a:blip>
          <a:srcRect b="0" l="0" r="0" t="0"/>
          <a:stretch/>
        </p:blipFill>
        <p:spPr>
          <a:xfrm>
            <a:off x="212300" y="1496075"/>
            <a:ext cx="2822200" cy="2822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11f3e8019f6_0_386"/>
          <p:cNvSpPr txBox="1"/>
          <p:nvPr>
            <p:ph type="title"/>
          </p:nvPr>
        </p:nvSpPr>
        <p:spPr>
          <a:xfrm>
            <a:off x="153150" y="19524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None/>
            </a:pPr>
            <a:r>
              <a:rPr lang="en"/>
              <a:t>     </a:t>
            </a:r>
            <a:r>
              <a:rPr lang="en"/>
              <a:t>Click here for an optional video about Scratch (must have access to Scratch).</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SzPct val="111111"/>
              <a:buNone/>
            </a:pPr>
            <a:r>
              <a:t/>
            </a:r>
            <a:endParaRPr/>
          </a:p>
        </p:txBody>
      </p:sp>
      <p:sp>
        <p:nvSpPr>
          <p:cNvPr id="153" name="Google Shape;153;g11f3e8019f6_0_386"/>
          <p:cNvSpPr/>
          <p:nvPr/>
        </p:nvSpPr>
        <p:spPr>
          <a:xfrm>
            <a:off x="653400" y="4694125"/>
            <a:ext cx="7837200" cy="3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Proxima Nova"/>
                <a:ea typeface="Proxima Nova"/>
                <a:cs typeface="Proxima Nova"/>
                <a:sym typeface="Proxima Nova"/>
              </a:rPr>
              <a:t>Pause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1f3e8019f6_0_537"/>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Guided practice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11f3e8019f6_0_382"/>
          <p:cNvSpPr txBox="1"/>
          <p:nvPr>
            <p:ph type="title"/>
          </p:nvPr>
        </p:nvSpPr>
        <p:spPr>
          <a:xfrm>
            <a:off x="490250" y="526350"/>
            <a:ext cx="79503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t>Coding in Scratch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1fbaf08a2d_0_5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Terms used in Scratch</a:t>
            </a:r>
            <a:endParaRPr/>
          </a:p>
        </p:txBody>
      </p:sp>
      <p:sp>
        <p:nvSpPr>
          <p:cNvPr id="169" name="Google Shape;169;g11fbaf08a2d_0_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Block(s)</a:t>
            </a:r>
            <a:r>
              <a:rPr lang="en"/>
              <a:t>: commands in Scratch</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b="1" lang="en"/>
              <a:t>Sprite</a:t>
            </a:r>
            <a:r>
              <a:rPr lang="en"/>
              <a:t>: characters in Scratch</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b="1" lang="en"/>
              <a:t>Backdrop</a:t>
            </a:r>
            <a:r>
              <a:rPr lang="en"/>
              <a:t>: background</a:t>
            </a:r>
            <a:endParaRPr/>
          </a:p>
        </p:txBody>
      </p:sp>
      <p:grpSp>
        <p:nvGrpSpPr>
          <p:cNvPr id="170" name="Google Shape;170;g11fbaf08a2d_0_55"/>
          <p:cNvGrpSpPr/>
          <p:nvPr/>
        </p:nvGrpSpPr>
        <p:grpSpPr>
          <a:xfrm>
            <a:off x="4487403" y="981709"/>
            <a:ext cx="2985351" cy="987552"/>
            <a:chOff x="3559150" y="4122150"/>
            <a:chExt cx="2377439" cy="731520"/>
          </a:xfrm>
        </p:grpSpPr>
        <p:pic>
          <p:nvPicPr>
            <p:cNvPr id="171" name="Google Shape;171;g11fbaf08a2d_0_55"/>
            <p:cNvPicPr preferRelativeResize="0"/>
            <p:nvPr/>
          </p:nvPicPr>
          <p:blipFill rotWithShape="1">
            <a:blip r:embed="rId3">
              <a:alphaModFix/>
            </a:blip>
            <a:srcRect b="0" l="0" r="0" t="0"/>
            <a:stretch/>
          </p:blipFill>
          <p:spPr>
            <a:xfrm>
              <a:off x="3559150" y="4122150"/>
              <a:ext cx="2377439" cy="731520"/>
            </a:xfrm>
            <a:prstGeom prst="rect">
              <a:avLst/>
            </a:prstGeom>
            <a:noFill/>
            <a:ln>
              <a:noFill/>
            </a:ln>
          </p:spPr>
        </p:pic>
        <p:sp>
          <p:nvSpPr>
            <p:cNvPr id="172" name="Google Shape;172;g11fbaf08a2d_0_55"/>
            <p:cNvSpPr/>
            <p:nvPr/>
          </p:nvSpPr>
          <p:spPr>
            <a:xfrm>
              <a:off x="4284075" y="4275350"/>
              <a:ext cx="165900" cy="148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捕获.PNG" id="173" name="Google Shape;173;g11fbaf08a2d_0_55"/>
          <p:cNvPicPr preferRelativeResize="0"/>
          <p:nvPr/>
        </p:nvPicPr>
        <p:blipFill rotWithShape="1">
          <a:blip r:embed="rId4">
            <a:alphaModFix/>
          </a:blip>
          <a:srcRect b="0" l="0" r="0" t="0"/>
          <a:stretch/>
        </p:blipFill>
        <p:spPr>
          <a:xfrm>
            <a:off x="3561545" y="2066645"/>
            <a:ext cx="1266700" cy="1081625"/>
          </a:xfrm>
          <a:prstGeom prst="rect">
            <a:avLst/>
          </a:prstGeom>
          <a:noFill/>
          <a:ln>
            <a:noFill/>
          </a:ln>
        </p:spPr>
      </p:pic>
      <p:pic>
        <p:nvPicPr>
          <p:cNvPr id="174" name="Google Shape;174;g11fbaf08a2d_0_55"/>
          <p:cNvPicPr preferRelativeResize="0"/>
          <p:nvPr/>
        </p:nvPicPr>
        <p:blipFill rotWithShape="1">
          <a:blip r:embed="rId5">
            <a:alphaModFix/>
          </a:blip>
          <a:srcRect b="0" l="0" r="0" t="0"/>
          <a:stretch/>
        </p:blipFill>
        <p:spPr>
          <a:xfrm flipH="1">
            <a:off x="6142681" y="1529313"/>
            <a:ext cx="1316450" cy="2084850"/>
          </a:xfrm>
          <a:prstGeom prst="rect">
            <a:avLst/>
          </a:prstGeom>
          <a:noFill/>
          <a:ln>
            <a:noFill/>
          </a:ln>
        </p:spPr>
      </p:pic>
      <p:pic>
        <p:nvPicPr>
          <p:cNvPr id="175" name="Google Shape;175;g11fbaf08a2d_0_55"/>
          <p:cNvPicPr preferRelativeResize="0"/>
          <p:nvPr/>
        </p:nvPicPr>
        <p:blipFill rotWithShape="1">
          <a:blip r:embed="rId6">
            <a:alphaModFix/>
          </a:blip>
          <a:srcRect b="0" l="0" r="0" t="0"/>
          <a:stretch/>
        </p:blipFill>
        <p:spPr>
          <a:xfrm>
            <a:off x="4415923" y="3365000"/>
            <a:ext cx="1972074" cy="1474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1c44dbc540_0_8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a:t>Computer</a:t>
            </a:r>
            <a:r>
              <a:rPr lang="en"/>
              <a:t> commands</a:t>
            </a:r>
            <a:endParaRPr/>
          </a:p>
        </p:txBody>
      </p:sp>
      <p:pic>
        <p:nvPicPr>
          <p:cNvPr id="181" name="Google Shape;181;g11c44dbc540_0_86"/>
          <p:cNvPicPr preferRelativeResize="0"/>
          <p:nvPr/>
        </p:nvPicPr>
        <p:blipFill rotWithShape="1">
          <a:blip r:embed="rId3">
            <a:alphaModFix/>
          </a:blip>
          <a:srcRect b="0" l="0" r="0" t="0"/>
          <a:stretch/>
        </p:blipFill>
        <p:spPr>
          <a:xfrm>
            <a:off x="6642700" y="3391227"/>
            <a:ext cx="2246325" cy="748775"/>
          </a:xfrm>
          <a:prstGeom prst="rect">
            <a:avLst/>
          </a:prstGeom>
          <a:noFill/>
          <a:ln>
            <a:noFill/>
          </a:ln>
        </p:spPr>
      </p:pic>
      <p:pic>
        <p:nvPicPr>
          <p:cNvPr id="182" name="Google Shape;182;g11c44dbc540_0_86"/>
          <p:cNvPicPr preferRelativeResize="0"/>
          <p:nvPr/>
        </p:nvPicPr>
        <p:blipFill rotWithShape="1">
          <a:blip r:embed="rId4">
            <a:alphaModFix/>
          </a:blip>
          <a:srcRect b="0" l="0" r="0" t="0"/>
          <a:stretch/>
        </p:blipFill>
        <p:spPr>
          <a:xfrm>
            <a:off x="2361150" y="3735579"/>
            <a:ext cx="3269405" cy="1060700"/>
          </a:xfrm>
          <a:prstGeom prst="rect">
            <a:avLst/>
          </a:prstGeom>
          <a:noFill/>
          <a:ln>
            <a:noFill/>
          </a:ln>
        </p:spPr>
      </p:pic>
      <p:pic>
        <p:nvPicPr>
          <p:cNvPr id="183" name="Google Shape;183;g11c44dbc540_0_86"/>
          <p:cNvPicPr preferRelativeResize="0"/>
          <p:nvPr/>
        </p:nvPicPr>
        <p:blipFill rotWithShape="1">
          <a:blip r:embed="rId5">
            <a:alphaModFix/>
          </a:blip>
          <a:srcRect b="0" l="0" r="0" t="0"/>
          <a:stretch/>
        </p:blipFill>
        <p:spPr>
          <a:xfrm>
            <a:off x="5722850" y="2398625"/>
            <a:ext cx="3668650" cy="1191075"/>
          </a:xfrm>
          <a:prstGeom prst="rect">
            <a:avLst/>
          </a:prstGeom>
          <a:noFill/>
          <a:ln>
            <a:noFill/>
          </a:ln>
        </p:spPr>
      </p:pic>
      <p:pic>
        <p:nvPicPr>
          <p:cNvPr id="184" name="Google Shape;184;g11c44dbc540_0_86"/>
          <p:cNvPicPr preferRelativeResize="0"/>
          <p:nvPr/>
        </p:nvPicPr>
        <p:blipFill rotWithShape="1">
          <a:blip r:embed="rId6">
            <a:alphaModFix/>
          </a:blip>
          <a:srcRect b="0" l="0" r="0" t="0"/>
          <a:stretch/>
        </p:blipFill>
        <p:spPr>
          <a:xfrm>
            <a:off x="533800" y="1165648"/>
            <a:ext cx="3527149" cy="987575"/>
          </a:xfrm>
          <a:prstGeom prst="rect">
            <a:avLst/>
          </a:prstGeom>
          <a:noFill/>
          <a:ln>
            <a:noFill/>
          </a:ln>
        </p:spPr>
      </p:pic>
      <p:pic>
        <p:nvPicPr>
          <p:cNvPr id="185" name="Google Shape;185;g11c44dbc540_0_86"/>
          <p:cNvPicPr preferRelativeResize="0"/>
          <p:nvPr/>
        </p:nvPicPr>
        <p:blipFill rotWithShape="1">
          <a:blip r:embed="rId7">
            <a:alphaModFix/>
          </a:blip>
          <a:srcRect b="0" l="0" r="0" t="0"/>
          <a:stretch/>
        </p:blipFill>
        <p:spPr>
          <a:xfrm>
            <a:off x="4744627" y="1165650"/>
            <a:ext cx="3833525" cy="1039600"/>
          </a:xfrm>
          <a:prstGeom prst="rect">
            <a:avLst/>
          </a:prstGeom>
          <a:noFill/>
          <a:ln>
            <a:noFill/>
          </a:ln>
        </p:spPr>
      </p:pic>
      <p:pic>
        <p:nvPicPr>
          <p:cNvPr id="186" name="Google Shape;186;g11c44dbc540_0_86"/>
          <p:cNvPicPr preferRelativeResize="0"/>
          <p:nvPr/>
        </p:nvPicPr>
        <p:blipFill rotWithShape="1">
          <a:blip r:embed="rId8">
            <a:alphaModFix/>
          </a:blip>
          <a:srcRect b="0" l="0" r="0" t="0"/>
          <a:stretch/>
        </p:blipFill>
        <p:spPr>
          <a:xfrm>
            <a:off x="1382969" y="2611264"/>
            <a:ext cx="1828800" cy="1060700"/>
          </a:xfrm>
          <a:prstGeom prst="rect">
            <a:avLst/>
          </a:prstGeom>
          <a:noFill/>
          <a:ln>
            <a:noFill/>
          </a:ln>
        </p:spPr>
      </p:pic>
      <p:pic>
        <p:nvPicPr>
          <p:cNvPr id="187" name="Google Shape;187;g11c44dbc540_0_86"/>
          <p:cNvPicPr preferRelativeResize="0"/>
          <p:nvPr/>
        </p:nvPicPr>
        <p:blipFill rotWithShape="1">
          <a:blip r:embed="rId9">
            <a:alphaModFix/>
          </a:blip>
          <a:srcRect b="0" l="0" r="0" t="0"/>
          <a:stretch/>
        </p:blipFill>
        <p:spPr>
          <a:xfrm>
            <a:off x="5373226" y="4139996"/>
            <a:ext cx="1828800" cy="874104"/>
          </a:xfrm>
          <a:prstGeom prst="rect">
            <a:avLst/>
          </a:prstGeom>
          <a:noFill/>
          <a:ln>
            <a:noFill/>
          </a:ln>
        </p:spPr>
      </p:pic>
      <p:grpSp>
        <p:nvGrpSpPr>
          <p:cNvPr id="188" name="Google Shape;188;g11c44dbc540_0_86"/>
          <p:cNvGrpSpPr/>
          <p:nvPr/>
        </p:nvGrpSpPr>
        <p:grpSpPr>
          <a:xfrm>
            <a:off x="193743" y="3670396"/>
            <a:ext cx="2601632" cy="1191061"/>
            <a:chOff x="1930475" y="4122150"/>
            <a:chExt cx="2377439" cy="731520"/>
          </a:xfrm>
        </p:grpSpPr>
        <p:pic>
          <p:nvPicPr>
            <p:cNvPr id="189" name="Google Shape;189;g11c44dbc540_0_86"/>
            <p:cNvPicPr preferRelativeResize="0"/>
            <p:nvPr/>
          </p:nvPicPr>
          <p:blipFill rotWithShape="1">
            <a:blip r:embed="rId4">
              <a:alphaModFix/>
            </a:blip>
            <a:srcRect b="0" l="0" r="0" t="0"/>
            <a:stretch/>
          </p:blipFill>
          <p:spPr>
            <a:xfrm>
              <a:off x="1930475" y="4122150"/>
              <a:ext cx="2377439" cy="731520"/>
            </a:xfrm>
            <a:prstGeom prst="rect">
              <a:avLst/>
            </a:prstGeom>
            <a:noFill/>
            <a:ln>
              <a:noFill/>
            </a:ln>
          </p:spPr>
        </p:pic>
        <p:sp>
          <p:nvSpPr>
            <p:cNvPr id="190" name="Google Shape;190;g11c44dbc540_0_86"/>
            <p:cNvSpPr/>
            <p:nvPr/>
          </p:nvSpPr>
          <p:spPr>
            <a:xfrm>
              <a:off x="2661175" y="4249175"/>
              <a:ext cx="165900" cy="165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 name="Google Shape;191;g11c44dbc540_0_86"/>
          <p:cNvGrpSpPr/>
          <p:nvPr/>
        </p:nvGrpSpPr>
        <p:grpSpPr>
          <a:xfrm>
            <a:off x="3378652" y="2536134"/>
            <a:ext cx="2985351" cy="987552"/>
            <a:chOff x="3559150" y="4122150"/>
            <a:chExt cx="2377439" cy="731520"/>
          </a:xfrm>
        </p:grpSpPr>
        <p:pic>
          <p:nvPicPr>
            <p:cNvPr id="192" name="Google Shape;192;g11c44dbc540_0_86"/>
            <p:cNvPicPr preferRelativeResize="0"/>
            <p:nvPr/>
          </p:nvPicPr>
          <p:blipFill rotWithShape="1">
            <a:blip r:embed="rId5">
              <a:alphaModFix/>
            </a:blip>
            <a:srcRect b="0" l="0" r="0" t="0"/>
            <a:stretch/>
          </p:blipFill>
          <p:spPr>
            <a:xfrm>
              <a:off x="3559150" y="4122150"/>
              <a:ext cx="2377439" cy="731520"/>
            </a:xfrm>
            <a:prstGeom prst="rect">
              <a:avLst/>
            </a:prstGeom>
            <a:noFill/>
            <a:ln>
              <a:noFill/>
            </a:ln>
          </p:spPr>
        </p:pic>
        <p:sp>
          <p:nvSpPr>
            <p:cNvPr id="193" name="Google Shape;193;g11c44dbc540_0_86"/>
            <p:cNvSpPr/>
            <p:nvPr/>
          </p:nvSpPr>
          <p:spPr>
            <a:xfrm>
              <a:off x="4284075" y="4275350"/>
              <a:ext cx="165900" cy="148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1c44dbc540_0_10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a:t>Computer</a:t>
            </a:r>
            <a:r>
              <a:rPr lang="en"/>
              <a:t> commands</a:t>
            </a:r>
            <a:endParaRPr/>
          </a:p>
        </p:txBody>
      </p:sp>
      <p:pic>
        <p:nvPicPr>
          <p:cNvPr id="199" name="Google Shape;199;g11c44dbc540_0_103"/>
          <p:cNvPicPr preferRelativeResize="0"/>
          <p:nvPr/>
        </p:nvPicPr>
        <p:blipFill rotWithShape="1">
          <a:blip r:embed="rId3">
            <a:alphaModFix/>
          </a:blip>
          <a:srcRect b="0" l="0" r="0" t="0"/>
          <a:stretch/>
        </p:blipFill>
        <p:spPr>
          <a:xfrm>
            <a:off x="6642700" y="3391227"/>
            <a:ext cx="2246325" cy="748775"/>
          </a:xfrm>
          <a:prstGeom prst="rect">
            <a:avLst/>
          </a:prstGeom>
          <a:noFill/>
          <a:ln>
            <a:noFill/>
          </a:ln>
        </p:spPr>
      </p:pic>
      <p:pic>
        <p:nvPicPr>
          <p:cNvPr id="200" name="Google Shape;200;g11c44dbc540_0_103"/>
          <p:cNvPicPr preferRelativeResize="0"/>
          <p:nvPr/>
        </p:nvPicPr>
        <p:blipFill rotWithShape="1">
          <a:blip r:embed="rId4">
            <a:alphaModFix/>
          </a:blip>
          <a:srcRect b="0" l="0" r="0" t="0"/>
          <a:stretch/>
        </p:blipFill>
        <p:spPr>
          <a:xfrm>
            <a:off x="2361150" y="3735579"/>
            <a:ext cx="3269405" cy="1060700"/>
          </a:xfrm>
          <a:prstGeom prst="rect">
            <a:avLst/>
          </a:prstGeom>
          <a:noFill/>
          <a:ln>
            <a:noFill/>
          </a:ln>
        </p:spPr>
      </p:pic>
      <p:pic>
        <p:nvPicPr>
          <p:cNvPr id="201" name="Google Shape;201;g11c44dbc540_0_103"/>
          <p:cNvPicPr preferRelativeResize="0"/>
          <p:nvPr/>
        </p:nvPicPr>
        <p:blipFill rotWithShape="1">
          <a:blip r:embed="rId5">
            <a:alphaModFix/>
          </a:blip>
          <a:srcRect b="0" l="0" r="0" t="0"/>
          <a:stretch/>
        </p:blipFill>
        <p:spPr>
          <a:xfrm>
            <a:off x="5722850" y="2398625"/>
            <a:ext cx="3668650" cy="1191075"/>
          </a:xfrm>
          <a:prstGeom prst="rect">
            <a:avLst/>
          </a:prstGeom>
          <a:noFill/>
          <a:ln>
            <a:noFill/>
          </a:ln>
        </p:spPr>
      </p:pic>
      <p:pic>
        <p:nvPicPr>
          <p:cNvPr id="202" name="Google Shape;202;g11c44dbc540_0_103"/>
          <p:cNvPicPr preferRelativeResize="0"/>
          <p:nvPr/>
        </p:nvPicPr>
        <p:blipFill rotWithShape="1">
          <a:blip r:embed="rId6">
            <a:alphaModFix/>
          </a:blip>
          <a:srcRect b="0" l="0" r="0" t="0"/>
          <a:stretch/>
        </p:blipFill>
        <p:spPr>
          <a:xfrm>
            <a:off x="533800" y="1165648"/>
            <a:ext cx="3527149" cy="987575"/>
          </a:xfrm>
          <a:prstGeom prst="rect">
            <a:avLst/>
          </a:prstGeom>
          <a:noFill/>
          <a:ln>
            <a:noFill/>
          </a:ln>
        </p:spPr>
      </p:pic>
      <p:pic>
        <p:nvPicPr>
          <p:cNvPr id="203" name="Google Shape;203;g11c44dbc540_0_103"/>
          <p:cNvPicPr preferRelativeResize="0"/>
          <p:nvPr/>
        </p:nvPicPr>
        <p:blipFill rotWithShape="1">
          <a:blip r:embed="rId7">
            <a:alphaModFix/>
          </a:blip>
          <a:srcRect b="0" l="0" r="0" t="0"/>
          <a:stretch/>
        </p:blipFill>
        <p:spPr>
          <a:xfrm>
            <a:off x="4744627" y="1165650"/>
            <a:ext cx="3833525" cy="1039600"/>
          </a:xfrm>
          <a:prstGeom prst="rect">
            <a:avLst/>
          </a:prstGeom>
          <a:noFill/>
          <a:ln>
            <a:noFill/>
          </a:ln>
        </p:spPr>
      </p:pic>
      <p:pic>
        <p:nvPicPr>
          <p:cNvPr id="204" name="Google Shape;204;g11c44dbc540_0_103"/>
          <p:cNvPicPr preferRelativeResize="0"/>
          <p:nvPr/>
        </p:nvPicPr>
        <p:blipFill rotWithShape="1">
          <a:blip r:embed="rId8">
            <a:alphaModFix/>
          </a:blip>
          <a:srcRect b="0" l="0" r="0" t="0"/>
          <a:stretch/>
        </p:blipFill>
        <p:spPr>
          <a:xfrm>
            <a:off x="720344" y="2499539"/>
            <a:ext cx="1828800" cy="1060700"/>
          </a:xfrm>
          <a:prstGeom prst="rect">
            <a:avLst/>
          </a:prstGeom>
          <a:noFill/>
          <a:ln>
            <a:noFill/>
          </a:ln>
        </p:spPr>
      </p:pic>
      <p:pic>
        <p:nvPicPr>
          <p:cNvPr id="205" name="Google Shape;205;g11c44dbc540_0_103"/>
          <p:cNvPicPr preferRelativeResize="0"/>
          <p:nvPr/>
        </p:nvPicPr>
        <p:blipFill rotWithShape="1">
          <a:blip r:embed="rId9">
            <a:alphaModFix/>
          </a:blip>
          <a:srcRect b="0" l="0" r="0" t="0"/>
          <a:stretch/>
        </p:blipFill>
        <p:spPr>
          <a:xfrm>
            <a:off x="5373226" y="4139996"/>
            <a:ext cx="1828800" cy="874104"/>
          </a:xfrm>
          <a:prstGeom prst="rect">
            <a:avLst/>
          </a:prstGeom>
          <a:noFill/>
          <a:ln>
            <a:noFill/>
          </a:ln>
        </p:spPr>
      </p:pic>
      <p:grpSp>
        <p:nvGrpSpPr>
          <p:cNvPr id="206" name="Google Shape;206;g11c44dbc540_0_103"/>
          <p:cNvGrpSpPr/>
          <p:nvPr/>
        </p:nvGrpSpPr>
        <p:grpSpPr>
          <a:xfrm>
            <a:off x="193743" y="3670396"/>
            <a:ext cx="2601632" cy="1191061"/>
            <a:chOff x="1930475" y="4122150"/>
            <a:chExt cx="2377439" cy="731520"/>
          </a:xfrm>
        </p:grpSpPr>
        <p:pic>
          <p:nvPicPr>
            <p:cNvPr id="207" name="Google Shape;207;g11c44dbc540_0_103"/>
            <p:cNvPicPr preferRelativeResize="0"/>
            <p:nvPr/>
          </p:nvPicPr>
          <p:blipFill rotWithShape="1">
            <a:blip r:embed="rId4">
              <a:alphaModFix/>
            </a:blip>
            <a:srcRect b="0" l="0" r="0" t="0"/>
            <a:stretch/>
          </p:blipFill>
          <p:spPr>
            <a:xfrm>
              <a:off x="1930475" y="4122150"/>
              <a:ext cx="2377439" cy="731520"/>
            </a:xfrm>
            <a:prstGeom prst="rect">
              <a:avLst/>
            </a:prstGeom>
            <a:noFill/>
            <a:ln>
              <a:noFill/>
            </a:ln>
          </p:spPr>
        </p:pic>
        <p:sp>
          <p:nvSpPr>
            <p:cNvPr id="208" name="Google Shape;208;g11c44dbc540_0_103"/>
            <p:cNvSpPr/>
            <p:nvPr/>
          </p:nvSpPr>
          <p:spPr>
            <a:xfrm>
              <a:off x="2661175" y="4249175"/>
              <a:ext cx="165900" cy="165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 name="Google Shape;209;g11c44dbc540_0_103"/>
          <p:cNvGrpSpPr/>
          <p:nvPr/>
        </p:nvGrpSpPr>
        <p:grpSpPr>
          <a:xfrm>
            <a:off x="3378652" y="2536134"/>
            <a:ext cx="2985351" cy="987552"/>
            <a:chOff x="3559150" y="4122150"/>
            <a:chExt cx="2377439" cy="731520"/>
          </a:xfrm>
        </p:grpSpPr>
        <p:pic>
          <p:nvPicPr>
            <p:cNvPr id="210" name="Google Shape;210;g11c44dbc540_0_103"/>
            <p:cNvPicPr preferRelativeResize="0"/>
            <p:nvPr/>
          </p:nvPicPr>
          <p:blipFill rotWithShape="1">
            <a:blip r:embed="rId5">
              <a:alphaModFix/>
            </a:blip>
            <a:srcRect b="0" l="0" r="0" t="0"/>
            <a:stretch/>
          </p:blipFill>
          <p:spPr>
            <a:xfrm>
              <a:off x="3559150" y="4122150"/>
              <a:ext cx="2377439" cy="731520"/>
            </a:xfrm>
            <a:prstGeom prst="rect">
              <a:avLst/>
            </a:prstGeom>
            <a:noFill/>
            <a:ln>
              <a:noFill/>
            </a:ln>
          </p:spPr>
        </p:pic>
        <p:sp>
          <p:nvSpPr>
            <p:cNvPr id="211" name="Google Shape;211;g11c44dbc540_0_103"/>
            <p:cNvSpPr/>
            <p:nvPr/>
          </p:nvSpPr>
          <p:spPr>
            <a:xfrm>
              <a:off x="4284075" y="4275350"/>
              <a:ext cx="165900" cy="148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 name="Google Shape;212;g11c44dbc540_0_103"/>
          <p:cNvSpPr/>
          <p:nvPr/>
        </p:nvSpPr>
        <p:spPr>
          <a:xfrm>
            <a:off x="416500" y="1221100"/>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11c44dbc540_0_103"/>
          <p:cNvSpPr/>
          <p:nvPr/>
        </p:nvSpPr>
        <p:spPr>
          <a:xfrm>
            <a:off x="4572000" y="1222338"/>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11c44dbc540_0_103"/>
          <p:cNvSpPr/>
          <p:nvPr/>
        </p:nvSpPr>
        <p:spPr>
          <a:xfrm>
            <a:off x="3068825" y="2444100"/>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 calcmode="lin" valueType="num">
                                      <p:cBhvr additive="base">
                                        <p:cTn dur="1000"/>
                                        <p:tgtEl>
                                          <p:spTgt spid="212">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21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 calcmode="lin" valueType="num">
                                      <p:cBhvr additive="base">
                                        <p:cTn dur="1000"/>
                                        <p:tgtEl>
                                          <p:spTgt spid="213">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21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 calcmode="lin" valueType="num">
                                      <p:cBhvr additive="base">
                                        <p:cTn dur="1000"/>
                                        <p:tgtEl>
                                          <p:spTgt spid="214">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21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11f3e8019f6_0_52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67" name="Google Shape;67;g11f3e8019f6_0_520"/>
          <p:cNvSpPr txBox="1"/>
          <p:nvPr>
            <p:ph idx="1" type="body"/>
          </p:nvPr>
        </p:nvSpPr>
        <p:spPr>
          <a:xfrm>
            <a:off x="311700" y="876123"/>
            <a:ext cx="8458500" cy="1077900"/>
          </a:xfrm>
          <a:prstGeom prst="rect">
            <a:avLst/>
          </a:prstGeom>
          <a:noFill/>
          <a:ln>
            <a:noFill/>
          </a:ln>
        </p:spPr>
        <p:txBody>
          <a:bodyPr anchorCtr="0" anchor="t" bIns="91425" lIns="91425" spcFirstLastPara="1" rIns="91425" wrap="square" tIns="91425">
            <a:normAutofit fontScale="55000" lnSpcReduction="10000"/>
          </a:bodyPr>
          <a:lstStyle/>
          <a:p>
            <a:pPr indent="0" lvl="0" marL="0" rtl="0" algn="l">
              <a:lnSpc>
                <a:spcPct val="115000"/>
              </a:lnSpc>
              <a:spcBef>
                <a:spcPts val="0"/>
              </a:spcBef>
              <a:spcAft>
                <a:spcPts val="0"/>
              </a:spcAft>
              <a:buSzPct val="128734"/>
              <a:buNone/>
            </a:pPr>
            <a:r>
              <a:rPr b="1" lang="en" sz="4350"/>
              <a:t>Summary: </a:t>
            </a:r>
            <a:endParaRPr b="1" sz="4350"/>
          </a:p>
          <a:p>
            <a:pPr indent="0" lvl="0" marL="0" rtl="0" algn="l">
              <a:lnSpc>
                <a:spcPct val="100000"/>
              </a:lnSpc>
              <a:spcBef>
                <a:spcPts val="0"/>
              </a:spcBef>
              <a:spcAft>
                <a:spcPts val="0"/>
              </a:spcAft>
              <a:buSzPct val="89314"/>
              <a:buNone/>
            </a:pPr>
            <a:r>
              <a:rPr lang="en" sz="2850"/>
              <a:t>In this lesson, students will explore what Computer Science is and the basics of Scratch.</a:t>
            </a:r>
            <a:endParaRPr sz="2850"/>
          </a:p>
          <a:p>
            <a:pPr indent="0" lvl="0" marL="0" rtl="0" algn="l">
              <a:lnSpc>
                <a:spcPct val="115000"/>
              </a:lnSpc>
              <a:spcBef>
                <a:spcPts val="1200"/>
              </a:spcBef>
              <a:spcAft>
                <a:spcPts val="1200"/>
              </a:spcAft>
              <a:buSzPct val="399999"/>
              <a:buNone/>
            </a:pPr>
            <a:r>
              <a:t/>
            </a:r>
            <a:endParaRPr/>
          </a:p>
        </p:txBody>
      </p:sp>
      <p:sp>
        <p:nvSpPr>
          <p:cNvPr id="68" name="Google Shape;68;g11f3e8019f6_0_520"/>
          <p:cNvSpPr txBox="1"/>
          <p:nvPr/>
        </p:nvSpPr>
        <p:spPr>
          <a:xfrm>
            <a:off x="311700" y="2117525"/>
            <a:ext cx="42603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ELA Standards: </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read and demonstrate comprehension of nonfiction </a:t>
            </a:r>
            <a:r>
              <a:rPr b="0" i="0" lang="en" sz="1400" u="none" cap="none" strike="noStrike">
                <a:solidFill>
                  <a:srgbClr val="000000"/>
                </a:solidFill>
                <a:latin typeface="Proxima Nova"/>
                <a:ea typeface="Proxima Nova"/>
                <a:cs typeface="Proxima Nova"/>
                <a:sym typeface="Proxima Nova"/>
                <a:extLst>
                  <a:ext uri="http://customooxmlschemas.google.com/">
                    <go:slidesCustomData xmlns:go="http://customooxmlschemas.google.com/" textRoundtripDataId="1"/>
                  </a:ext>
                </a:extLst>
              </a:rPr>
              <a:t>texts</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write in a variety of forms to include narrative, descriptive, opinion, and expository.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a)Engage in writing as a process.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c) Use a variety of prewriting strategies.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d) Use organizational strategies to structure writing according to type</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g)Use transition words to vary sentence structure</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69" name="Google Shape;69;g11f3e8019f6_0_520"/>
          <p:cNvSpPr txBox="1"/>
          <p:nvPr/>
        </p:nvSpPr>
        <p:spPr>
          <a:xfrm>
            <a:off x="4509900" y="2117525"/>
            <a:ext cx="4260300" cy="198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CS Standards:</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a) using sequencing;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b) using events.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1c44dbc540_0_12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a:t>Computer</a:t>
            </a:r>
            <a:r>
              <a:rPr lang="en"/>
              <a:t> commands</a:t>
            </a:r>
            <a:endParaRPr/>
          </a:p>
        </p:txBody>
      </p:sp>
      <p:pic>
        <p:nvPicPr>
          <p:cNvPr id="220" name="Google Shape;220;g11c44dbc540_0_123"/>
          <p:cNvPicPr preferRelativeResize="0"/>
          <p:nvPr/>
        </p:nvPicPr>
        <p:blipFill rotWithShape="1">
          <a:blip r:embed="rId3">
            <a:alphaModFix/>
          </a:blip>
          <a:srcRect b="0" l="0" r="0" t="0"/>
          <a:stretch/>
        </p:blipFill>
        <p:spPr>
          <a:xfrm>
            <a:off x="719508" y="2982642"/>
            <a:ext cx="4155391" cy="1276983"/>
          </a:xfrm>
          <a:prstGeom prst="rect">
            <a:avLst/>
          </a:prstGeom>
          <a:noFill/>
          <a:ln>
            <a:noFill/>
          </a:ln>
        </p:spPr>
      </p:pic>
      <p:pic>
        <p:nvPicPr>
          <p:cNvPr id="221" name="Google Shape;221;g11c44dbc540_0_123"/>
          <p:cNvPicPr preferRelativeResize="0"/>
          <p:nvPr/>
        </p:nvPicPr>
        <p:blipFill rotWithShape="1">
          <a:blip r:embed="rId4">
            <a:alphaModFix/>
          </a:blip>
          <a:srcRect b="0" l="0" r="0" t="0"/>
          <a:stretch/>
        </p:blipFill>
        <p:spPr>
          <a:xfrm>
            <a:off x="635275" y="1305050"/>
            <a:ext cx="2324392" cy="1052339"/>
          </a:xfrm>
          <a:prstGeom prst="rect">
            <a:avLst/>
          </a:prstGeom>
          <a:noFill/>
          <a:ln>
            <a:noFill/>
          </a:ln>
        </p:spPr>
      </p:pic>
      <p:sp>
        <p:nvSpPr>
          <p:cNvPr id="222" name="Google Shape;222;g11c44dbc540_0_123"/>
          <p:cNvSpPr txBox="1"/>
          <p:nvPr/>
        </p:nvSpPr>
        <p:spPr>
          <a:xfrm>
            <a:off x="1776879" y="2429112"/>
            <a:ext cx="5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pic>
        <p:nvPicPr>
          <p:cNvPr id="223" name="Google Shape;223;g11c44dbc540_0_123"/>
          <p:cNvPicPr preferRelativeResize="0"/>
          <p:nvPr/>
        </p:nvPicPr>
        <p:blipFill rotWithShape="1">
          <a:blip r:embed="rId5">
            <a:alphaModFix/>
          </a:blip>
          <a:srcRect b="0" l="0" r="0" t="0"/>
          <a:stretch/>
        </p:blipFill>
        <p:spPr>
          <a:xfrm>
            <a:off x="719508" y="2219273"/>
            <a:ext cx="2855064" cy="901454"/>
          </a:xfrm>
          <a:prstGeom prst="rect">
            <a:avLst/>
          </a:prstGeom>
          <a:noFill/>
          <a:ln>
            <a:noFill/>
          </a:ln>
        </p:spPr>
      </p:pic>
      <p:sp>
        <p:nvSpPr>
          <p:cNvPr id="224" name="Google Shape;224;g11c44dbc540_0_123"/>
          <p:cNvSpPr txBox="1"/>
          <p:nvPr/>
        </p:nvSpPr>
        <p:spPr>
          <a:xfrm>
            <a:off x="1341221" y="2429089"/>
            <a:ext cx="517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Hi!</a:t>
            </a:r>
            <a:endParaRPr b="0" i="0" sz="1400" u="none" cap="none" strike="noStrike">
              <a:solidFill>
                <a:srgbClr val="000000"/>
              </a:solidFill>
              <a:latin typeface="Proxima Nova"/>
              <a:ea typeface="Proxima Nova"/>
              <a:cs typeface="Proxima Nova"/>
              <a:sym typeface="Proxima Nova"/>
            </a:endParaRPr>
          </a:p>
        </p:txBody>
      </p:sp>
      <p:sp>
        <p:nvSpPr>
          <p:cNvPr id="225" name="Google Shape;225;g11c44dbc540_0_123"/>
          <p:cNvSpPr txBox="1"/>
          <p:nvPr/>
        </p:nvSpPr>
        <p:spPr>
          <a:xfrm>
            <a:off x="2386136" y="2429089"/>
            <a:ext cx="384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2</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g11ada4b8e4d_0_46">
            <a:hlinkClick r:id="rId3"/>
          </p:cNvPr>
          <p:cNvPicPr preferRelativeResize="0"/>
          <p:nvPr/>
        </p:nvPicPr>
        <p:blipFill rotWithShape="1">
          <a:blip r:embed="rId4">
            <a:alphaModFix/>
          </a:blip>
          <a:srcRect b="0" l="0" r="0" t="0"/>
          <a:stretch/>
        </p:blipFill>
        <p:spPr>
          <a:xfrm>
            <a:off x="152400" y="152400"/>
            <a:ext cx="8839204" cy="41951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g11ada4b8e4d_0_50"/>
          <p:cNvPicPr preferRelativeResize="0"/>
          <p:nvPr/>
        </p:nvPicPr>
        <p:blipFill rotWithShape="1">
          <a:blip r:embed="rId3">
            <a:alphaModFix/>
          </a:blip>
          <a:srcRect b="0" l="0" r="0" t="0"/>
          <a:stretch/>
        </p:blipFill>
        <p:spPr>
          <a:xfrm>
            <a:off x="152400" y="152400"/>
            <a:ext cx="8839204" cy="4195169"/>
          </a:xfrm>
          <a:prstGeom prst="rect">
            <a:avLst/>
          </a:prstGeom>
          <a:noFill/>
          <a:ln>
            <a:noFill/>
          </a:ln>
        </p:spPr>
      </p:pic>
      <p:sp>
        <p:nvSpPr>
          <p:cNvPr id="236" name="Google Shape;236;g11ada4b8e4d_0_50"/>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11ada4b8e4d_0_50"/>
          <p:cNvSpPr/>
          <p:nvPr/>
        </p:nvSpPr>
        <p:spPr>
          <a:xfrm>
            <a:off x="3014050" y="1495300"/>
            <a:ext cx="1761600" cy="1362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Script Area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g11ada4b8e4d_0_56"/>
          <p:cNvPicPr preferRelativeResize="0"/>
          <p:nvPr/>
        </p:nvPicPr>
        <p:blipFill rotWithShape="1">
          <a:blip r:embed="rId3">
            <a:alphaModFix/>
          </a:blip>
          <a:srcRect b="0" l="0" r="0" t="0"/>
          <a:stretch/>
        </p:blipFill>
        <p:spPr>
          <a:xfrm>
            <a:off x="152400" y="152400"/>
            <a:ext cx="8839204" cy="4195169"/>
          </a:xfrm>
          <a:prstGeom prst="rect">
            <a:avLst/>
          </a:prstGeom>
          <a:noFill/>
          <a:ln>
            <a:noFill/>
          </a:ln>
        </p:spPr>
      </p:pic>
      <p:sp>
        <p:nvSpPr>
          <p:cNvPr id="243" name="Google Shape;243;g11ada4b8e4d_0_56"/>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11ada4b8e4d_0_56"/>
          <p:cNvSpPr/>
          <p:nvPr/>
        </p:nvSpPr>
        <p:spPr>
          <a:xfrm>
            <a:off x="5613225" y="2880975"/>
            <a:ext cx="884700" cy="477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Sprite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g11ada4b8e4d_0_62"/>
          <p:cNvPicPr preferRelativeResize="0"/>
          <p:nvPr/>
        </p:nvPicPr>
        <p:blipFill rotWithShape="1">
          <a:blip r:embed="rId3">
            <a:alphaModFix/>
          </a:blip>
          <a:srcRect b="0" l="0" r="0" t="0"/>
          <a:stretch/>
        </p:blipFill>
        <p:spPr>
          <a:xfrm>
            <a:off x="152400" y="152400"/>
            <a:ext cx="8839204" cy="4195169"/>
          </a:xfrm>
          <a:prstGeom prst="rect">
            <a:avLst/>
          </a:prstGeom>
          <a:noFill/>
          <a:ln>
            <a:noFill/>
          </a:ln>
        </p:spPr>
      </p:pic>
      <p:sp>
        <p:nvSpPr>
          <p:cNvPr id="250" name="Google Shape;250;g11ada4b8e4d_0_62"/>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g11ada4b8e4d_0_62"/>
          <p:cNvSpPr/>
          <p:nvPr/>
        </p:nvSpPr>
        <p:spPr>
          <a:xfrm rot="-2257780">
            <a:off x="6994029" y="4156797"/>
            <a:ext cx="1407244" cy="906263"/>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Choose a Sprite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g11ada4b8e4d_0_68"/>
          <p:cNvPicPr preferRelativeResize="0"/>
          <p:nvPr/>
        </p:nvPicPr>
        <p:blipFill rotWithShape="1">
          <a:blip r:embed="rId3">
            <a:alphaModFix/>
          </a:blip>
          <a:srcRect b="0" l="0" r="0" t="0"/>
          <a:stretch/>
        </p:blipFill>
        <p:spPr>
          <a:xfrm>
            <a:off x="152400" y="152400"/>
            <a:ext cx="8839204" cy="4195169"/>
          </a:xfrm>
          <a:prstGeom prst="rect">
            <a:avLst/>
          </a:prstGeom>
          <a:noFill/>
          <a:ln>
            <a:noFill/>
          </a:ln>
        </p:spPr>
      </p:pic>
      <p:sp>
        <p:nvSpPr>
          <p:cNvPr id="257" name="Google Shape;257;g11ada4b8e4d_0_68"/>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11ada4b8e4d_0_68"/>
          <p:cNvSpPr/>
          <p:nvPr/>
        </p:nvSpPr>
        <p:spPr>
          <a:xfrm rot="-2257780">
            <a:off x="6341554" y="1408072"/>
            <a:ext cx="1407244" cy="906263"/>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Stage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g11ada4b8e4d_0_74"/>
          <p:cNvPicPr preferRelativeResize="0"/>
          <p:nvPr/>
        </p:nvPicPr>
        <p:blipFill rotWithShape="1">
          <a:blip r:embed="rId3">
            <a:alphaModFix/>
          </a:blip>
          <a:srcRect b="0" l="0" r="0" t="0"/>
          <a:stretch/>
        </p:blipFill>
        <p:spPr>
          <a:xfrm>
            <a:off x="152400" y="152400"/>
            <a:ext cx="8839204" cy="4195169"/>
          </a:xfrm>
          <a:prstGeom prst="rect">
            <a:avLst/>
          </a:prstGeom>
          <a:noFill/>
          <a:ln>
            <a:noFill/>
          </a:ln>
        </p:spPr>
      </p:pic>
      <p:sp>
        <p:nvSpPr>
          <p:cNvPr id="264" name="Google Shape;264;g11ada4b8e4d_0_74"/>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g11ada4b8e4d_0_74"/>
          <p:cNvSpPr/>
          <p:nvPr/>
        </p:nvSpPr>
        <p:spPr>
          <a:xfrm rot="-2257780">
            <a:off x="7453979" y="4249997"/>
            <a:ext cx="1407244" cy="906263"/>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Choose a backdrop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g11ada4b8e4d_0_80"/>
          <p:cNvPicPr preferRelativeResize="0"/>
          <p:nvPr/>
        </p:nvPicPr>
        <p:blipFill rotWithShape="1">
          <a:blip r:embed="rId3">
            <a:alphaModFix/>
          </a:blip>
          <a:srcRect b="0" l="0" r="0" t="0"/>
          <a:stretch/>
        </p:blipFill>
        <p:spPr>
          <a:xfrm>
            <a:off x="152400" y="152400"/>
            <a:ext cx="8839204" cy="4195169"/>
          </a:xfrm>
          <a:prstGeom prst="rect">
            <a:avLst/>
          </a:prstGeom>
          <a:noFill/>
          <a:ln>
            <a:noFill/>
          </a:ln>
        </p:spPr>
      </p:pic>
      <p:sp>
        <p:nvSpPr>
          <p:cNvPr id="271" name="Google Shape;271;g11ada4b8e4d_0_80"/>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11ada4b8e4d_0_80"/>
          <p:cNvSpPr/>
          <p:nvPr/>
        </p:nvSpPr>
        <p:spPr>
          <a:xfrm>
            <a:off x="152400" y="288025"/>
            <a:ext cx="1796400" cy="474600"/>
          </a:xfrm>
          <a:prstGeom prst="rect">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11ada4b8e4d_0_80"/>
          <p:cNvSpPr/>
          <p:nvPr/>
        </p:nvSpPr>
        <p:spPr>
          <a:xfrm>
            <a:off x="2101450" y="180625"/>
            <a:ext cx="2050500" cy="982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Code, Costumes, and Sounds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g11ada4b8e4d_0_87"/>
          <p:cNvPicPr preferRelativeResize="0"/>
          <p:nvPr/>
        </p:nvPicPr>
        <p:blipFill rotWithShape="1">
          <a:blip r:embed="rId3">
            <a:alphaModFix/>
          </a:blip>
          <a:srcRect b="0" l="0" r="0" t="0"/>
          <a:stretch/>
        </p:blipFill>
        <p:spPr>
          <a:xfrm>
            <a:off x="152400" y="152400"/>
            <a:ext cx="8839204" cy="4195169"/>
          </a:xfrm>
          <a:prstGeom prst="rect">
            <a:avLst/>
          </a:prstGeom>
          <a:noFill/>
          <a:ln>
            <a:noFill/>
          </a:ln>
        </p:spPr>
      </p:pic>
      <p:sp>
        <p:nvSpPr>
          <p:cNvPr id="279" name="Google Shape;279;g11ada4b8e4d_0_87"/>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11ada4b8e4d_0_87"/>
          <p:cNvSpPr/>
          <p:nvPr/>
        </p:nvSpPr>
        <p:spPr>
          <a:xfrm>
            <a:off x="-50850" y="398250"/>
            <a:ext cx="737100" cy="2381100"/>
          </a:xfrm>
          <a:prstGeom prst="rect">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11ada4b8e4d_0_87"/>
          <p:cNvSpPr/>
          <p:nvPr/>
        </p:nvSpPr>
        <p:spPr>
          <a:xfrm>
            <a:off x="483000" y="1390400"/>
            <a:ext cx="2050500" cy="982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Block categories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g11ada4b8e4d_0_94"/>
          <p:cNvPicPr preferRelativeResize="0"/>
          <p:nvPr/>
        </p:nvPicPr>
        <p:blipFill rotWithShape="1">
          <a:blip r:embed="rId3">
            <a:alphaModFix/>
          </a:blip>
          <a:srcRect b="0" l="0" r="0" t="0"/>
          <a:stretch/>
        </p:blipFill>
        <p:spPr>
          <a:xfrm>
            <a:off x="152400" y="152400"/>
            <a:ext cx="8839204" cy="4195169"/>
          </a:xfrm>
          <a:prstGeom prst="rect">
            <a:avLst/>
          </a:prstGeom>
          <a:noFill/>
          <a:ln>
            <a:noFill/>
          </a:ln>
        </p:spPr>
      </p:pic>
      <p:sp>
        <p:nvSpPr>
          <p:cNvPr id="287" name="Google Shape;287;g11ada4b8e4d_0_94"/>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11ada4b8e4d_0_94"/>
          <p:cNvSpPr/>
          <p:nvPr/>
        </p:nvSpPr>
        <p:spPr>
          <a:xfrm>
            <a:off x="322000" y="694850"/>
            <a:ext cx="1356000" cy="3330300"/>
          </a:xfrm>
          <a:prstGeom prst="rect">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11ada4b8e4d_0_94"/>
          <p:cNvSpPr/>
          <p:nvPr/>
        </p:nvSpPr>
        <p:spPr>
          <a:xfrm>
            <a:off x="1762525" y="1441250"/>
            <a:ext cx="2050500" cy="982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Code Blocks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1f3e8019f6_0_52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75" name="Google Shape;75;g11f3e8019f6_0_527"/>
          <p:cNvSpPr txBox="1"/>
          <p:nvPr>
            <p:ph idx="1" type="body"/>
          </p:nvPr>
        </p:nvSpPr>
        <p:spPr>
          <a:xfrm>
            <a:off x="355925" y="1270350"/>
            <a:ext cx="5092500" cy="36522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Chromebook/Laptop</a:t>
            </a:r>
            <a:endParaRPr/>
          </a:p>
          <a:p>
            <a:pPr indent="-342900" lvl="0" marL="457200" rtl="0" algn="l">
              <a:lnSpc>
                <a:spcPct val="114999"/>
              </a:lnSpc>
              <a:spcBef>
                <a:spcPts val="0"/>
              </a:spcBef>
              <a:spcAft>
                <a:spcPts val="0"/>
              </a:spcAft>
              <a:buSzPts val="1800"/>
              <a:buChar char="●"/>
            </a:pPr>
            <a:r>
              <a:rPr lang="en"/>
              <a:t>Internet Access </a:t>
            </a:r>
            <a:endParaRPr/>
          </a:p>
          <a:p>
            <a:pPr indent="-342900" lvl="0" marL="457200" rtl="0" algn="l">
              <a:lnSpc>
                <a:spcPct val="114999"/>
              </a:lnSpc>
              <a:spcBef>
                <a:spcPts val="0"/>
              </a:spcBef>
              <a:spcAft>
                <a:spcPts val="0"/>
              </a:spcAft>
              <a:buSzPts val="1800"/>
              <a:buChar char="●"/>
            </a:pPr>
            <a:r>
              <a:rPr lang="en" u="sng">
                <a:solidFill>
                  <a:schemeClr val="hlink"/>
                </a:solidFill>
                <a:hlinkClick r:id="rId3"/>
              </a:rPr>
              <a:t>Link to Scratch tutorial</a:t>
            </a:r>
            <a:r>
              <a:rPr lang="en"/>
              <a:t> </a:t>
            </a:r>
            <a:endParaRPr/>
          </a:p>
          <a:p>
            <a:pPr indent="-342900" lvl="0" marL="457200" rtl="0" algn="l">
              <a:lnSpc>
                <a:spcPct val="114999"/>
              </a:lnSpc>
              <a:spcBef>
                <a:spcPts val="0"/>
              </a:spcBef>
              <a:spcAft>
                <a:spcPts val="0"/>
              </a:spcAft>
              <a:buSzPts val="1800"/>
              <a:buChar char="●"/>
            </a:pPr>
            <a:r>
              <a:rPr lang="en"/>
              <a:t>Student Unit 1 slide deck</a:t>
            </a:r>
            <a:endParaRPr/>
          </a:p>
          <a:p>
            <a:pPr indent="0" lvl="0" marL="457200" rtl="0" algn="l">
              <a:lnSpc>
                <a:spcPct val="114999"/>
              </a:lnSpc>
              <a:spcBef>
                <a:spcPts val="0"/>
              </a:spcBef>
              <a:spcAft>
                <a:spcPts val="0"/>
              </a:spcAft>
              <a:buSzPts val="1800"/>
              <a:buNone/>
            </a:pPr>
            <a:r>
              <a:t/>
            </a:r>
            <a:endParaRPr u="sng">
              <a:solidFill>
                <a:schemeClr val="hlink"/>
              </a:solidFill>
              <a:hlinkClick r:id="rId4"/>
            </a:endParaRPr>
          </a:p>
        </p:txBody>
      </p:sp>
      <p:pic>
        <p:nvPicPr>
          <p:cNvPr descr="Laptop Computer Screen - Free vector graphic on Pixabay" id="76" name="Google Shape;76;g11f3e8019f6_0_527"/>
          <p:cNvPicPr preferRelativeResize="0"/>
          <p:nvPr/>
        </p:nvPicPr>
        <p:blipFill rotWithShape="1">
          <a:blip r:embed="rId5">
            <a:alphaModFix/>
          </a:blip>
          <a:srcRect b="0" l="0" r="0" t="0"/>
          <a:stretch/>
        </p:blipFill>
        <p:spPr>
          <a:xfrm>
            <a:off x="4927000" y="1062450"/>
            <a:ext cx="1361999" cy="1463625"/>
          </a:xfrm>
          <a:prstGeom prst="rect">
            <a:avLst/>
          </a:prstGeom>
          <a:noFill/>
          <a:ln>
            <a:noFill/>
          </a:ln>
        </p:spPr>
      </p:pic>
      <p:pic>
        <p:nvPicPr>
          <p:cNvPr descr="Wifi Symbol Network - Free vector graphic on Pixabay" id="77" name="Google Shape;77;g11f3e8019f6_0_527"/>
          <p:cNvPicPr preferRelativeResize="0"/>
          <p:nvPr/>
        </p:nvPicPr>
        <p:blipFill rotWithShape="1">
          <a:blip r:embed="rId6">
            <a:alphaModFix/>
          </a:blip>
          <a:srcRect b="0" l="0" r="0" t="0"/>
          <a:stretch/>
        </p:blipFill>
        <p:spPr>
          <a:xfrm>
            <a:off x="7028175" y="966038"/>
            <a:ext cx="1656450" cy="1656450"/>
          </a:xfrm>
          <a:prstGeom prst="rect">
            <a:avLst/>
          </a:prstGeom>
          <a:noFill/>
          <a:ln>
            <a:noFill/>
          </a:ln>
        </p:spPr>
      </p:pic>
      <p:pic>
        <p:nvPicPr>
          <p:cNvPr id="78" name="Google Shape;78;g11f3e8019f6_0_527"/>
          <p:cNvPicPr preferRelativeResize="0"/>
          <p:nvPr/>
        </p:nvPicPr>
        <p:blipFill rotWithShape="1">
          <a:blip r:embed="rId7">
            <a:alphaModFix/>
          </a:blip>
          <a:srcRect b="0" l="0" r="0" t="0"/>
          <a:stretch/>
        </p:blipFill>
        <p:spPr>
          <a:xfrm>
            <a:off x="4876188" y="3242975"/>
            <a:ext cx="1463625" cy="1463625"/>
          </a:xfrm>
          <a:prstGeom prst="rect">
            <a:avLst/>
          </a:prstGeom>
          <a:noFill/>
          <a:ln>
            <a:noFill/>
          </a:ln>
        </p:spPr>
      </p:pic>
      <p:pic>
        <p:nvPicPr>
          <p:cNvPr id="79" name="Google Shape;79;g11f3e8019f6_0_527"/>
          <p:cNvPicPr preferRelativeResize="0"/>
          <p:nvPr/>
        </p:nvPicPr>
        <p:blipFill rotWithShape="1">
          <a:blip r:embed="rId8">
            <a:alphaModFix/>
          </a:blip>
          <a:srcRect b="0" l="0" r="0" t="0"/>
          <a:stretch/>
        </p:blipFill>
        <p:spPr>
          <a:xfrm>
            <a:off x="6890550" y="3008948"/>
            <a:ext cx="1931700" cy="1931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11c44dbc540_0_1"/>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Changing sprites &amp; Backdrops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g11c44dbc540_0_5"/>
          <p:cNvPicPr preferRelativeResize="0"/>
          <p:nvPr/>
        </p:nvPicPr>
        <p:blipFill rotWithShape="1">
          <a:blip r:embed="rId3">
            <a:alphaModFix/>
          </a:blip>
          <a:srcRect b="0" l="0" r="0" t="0"/>
          <a:stretch/>
        </p:blipFill>
        <p:spPr>
          <a:xfrm>
            <a:off x="152400" y="152400"/>
            <a:ext cx="8839204" cy="4195169"/>
          </a:xfrm>
          <a:prstGeom prst="rect">
            <a:avLst/>
          </a:prstGeom>
          <a:noFill/>
          <a:ln>
            <a:noFill/>
          </a:ln>
        </p:spPr>
      </p:pic>
      <p:sp>
        <p:nvSpPr>
          <p:cNvPr id="300" name="Google Shape;300;g11c44dbc540_0_5"/>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g11c44dbc540_0_5"/>
          <p:cNvSpPr/>
          <p:nvPr/>
        </p:nvSpPr>
        <p:spPr>
          <a:xfrm>
            <a:off x="5613225" y="2880975"/>
            <a:ext cx="884700" cy="477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Sprite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g11c44dbc540_0_11"/>
          <p:cNvPicPr preferRelativeResize="0"/>
          <p:nvPr/>
        </p:nvPicPr>
        <p:blipFill rotWithShape="1">
          <a:blip r:embed="rId3">
            <a:alphaModFix/>
          </a:blip>
          <a:srcRect b="0" l="0" r="0" t="0"/>
          <a:stretch/>
        </p:blipFill>
        <p:spPr>
          <a:xfrm>
            <a:off x="152400" y="152400"/>
            <a:ext cx="8839204" cy="4195169"/>
          </a:xfrm>
          <a:prstGeom prst="rect">
            <a:avLst/>
          </a:prstGeom>
          <a:noFill/>
          <a:ln>
            <a:noFill/>
          </a:ln>
        </p:spPr>
      </p:pic>
      <p:sp>
        <p:nvSpPr>
          <p:cNvPr id="307" name="Google Shape;307;g11c44dbc540_0_11"/>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11c44dbc540_0_11"/>
          <p:cNvSpPr/>
          <p:nvPr/>
        </p:nvSpPr>
        <p:spPr>
          <a:xfrm>
            <a:off x="7162475" y="3946850"/>
            <a:ext cx="884700" cy="4776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1c44dbc540_0_17"/>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4" name="Google Shape;314;g11c44dbc540_0_17"/>
          <p:cNvPicPr preferRelativeResize="0"/>
          <p:nvPr/>
        </p:nvPicPr>
        <p:blipFill rotWithShape="1">
          <a:blip r:embed="rId3">
            <a:alphaModFix/>
          </a:blip>
          <a:srcRect b="0" l="0" r="0" t="0"/>
          <a:stretch/>
        </p:blipFill>
        <p:spPr>
          <a:xfrm>
            <a:off x="0" y="348500"/>
            <a:ext cx="9027074" cy="4213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11c44dbc540_0_22"/>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0" name="Google Shape;320;g11c44dbc540_0_22"/>
          <p:cNvPicPr preferRelativeResize="0"/>
          <p:nvPr/>
        </p:nvPicPr>
        <p:blipFill rotWithShape="1">
          <a:blip r:embed="rId3">
            <a:alphaModFix/>
          </a:blip>
          <a:srcRect b="0" l="0" r="0" t="0"/>
          <a:stretch/>
        </p:blipFill>
        <p:spPr>
          <a:xfrm>
            <a:off x="0" y="348500"/>
            <a:ext cx="9027074" cy="4213300"/>
          </a:xfrm>
          <a:prstGeom prst="rect">
            <a:avLst/>
          </a:prstGeom>
          <a:noFill/>
          <a:ln>
            <a:noFill/>
          </a:ln>
        </p:spPr>
      </p:pic>
      <p:sp>
        <p:nvSpPr>
          <p:cNvPr id="321" name="Google Shape;321;g11c44dbc540_0_22"/>
          <p:cNvSpPr/>
          <p:nvPr/>
        </p:nvSpPr>
        <p:spPr>
          <a:xfrm rot="-9740100">
            <a:off x="1019563" y="1441021"/>
            <a:ext cx="2901620" cy="1608062"/>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11c44dbc540_0_28"/>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7" name="Google Shape;327;g11c44dbc540_0_28"/>
          <p:cNvPicPr preferRelativeResize="0"/>
          <p:nvPr/>
        </p:nvPicPr>
        <p:blipFill rotWithShape="1">
          <a:blip r:embed="rId3">
            <a:alphaModFix/>
          </a:blip>
          <a:srcRect b="0" l="0" r="0" t="0"/>
          <a:stretch/>
        </p:blipFill>
        <p:spPr>
          <a:xfrm>
            <a:off x="132638" y="597150"/>
            <a:ext cx="8878726" cy="3949200"/>
          </a:xfrm>
          <a:prstGeom prst="rect">
            <a:avLst/>
          </a:prstGeom>
          <a:noFill/>
          <a:ln>
            <a:noFill/>
          </a:ln>
        </p:spPr>
      </p:pic>
      <p:sp>
        <p:nvSpPr>
          <p:cNvPr id="328" name="Google Shape;328;g11c44dbc540_0_28"/>
          <p:cNvSpPr/>
          <p:nvPr/>
        </p:nvSpPr>
        <p:spPr>
          <a:xfrm>
            <a:off x="6717750" y="3384350"/>
            <a:ext cx="384300" cy="400200"/>
          </a:xfrm>
          <a:prstGeom prst="ellipse">
            <a:avLst/>
          </a:prstGeom>
          <a:noFill/>
          <a:ln cap="flat" cmpd="sng" w="152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11c44dbc540_0_34"/>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4" name="Google Shape;334;g11c44dbc540_0_34"/>
          <p:cNvPicPr preferRelativeResize="0"/>
          <p:nvPr/>
        </p:nvPicPr>
        <p:blipFill rotWithShape="1">
          <a:blip r:embed="rId3">
            <a:alphaModFix/>
          </a:blip>
          <a:srcRect b="0" l="0" r="0" t="0"/>
          <a:stretch/>
        </p:blipFill>
        <p:spPr>
          <a:xfrm>
            <a:off x="0" y="560725"/>
            <a:ext cx="9080551" cy="40579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11c44dbc540_0_180"/>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0" name="Google Shape;340;g11c44dbc540_0_180"/>
          <p:cNvPicPr preferRelativeResize="0"/>
          <p:nvPr/>
        </p:nvPicPr>
        <p:blipFill rotWithShape="1">
          <a:blip r:embed="rId3">
            <a:alphaModFix/>
          </a:blip>
          <a:srcRect b="0" l="0" r="0" t="0"/>
          <a:stretch/>
        </p:blipFill>
        <p:spPr>
          <a:xfrm>
            <a:off x="0" y="560725"/>
            <a:ext cx="9080551" cy="4057975"/>
          </a:xfrm>
          <a:prstGeom prst="rect">
            <a:avLst/>
          </a:prstGeom>
          <a:noFill/>
          <a:ln>
            <a:noFill/>
          </a:ln>
        </p:spPr>
      </p:pic>
      <p:sp>
        <p:nvSpPr>
          <p:cNvPr id="341" name="Google Shape;341;g11c44dbc540_0_180"/>
          <p:cNvSpPr/>
          <p:nvPr/>
        </p:nvSpPr>
        <p:spPr>
          <a:xfrm rot="2533512">
            <a:off x="7457915" y="3838138"/>
            <a:ext cx="1454810" cy="358925"/>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2" name="Google Shape;342;g11c44dbc540_0_180"/>
          <p:cNvPicPr preferRelativeResize="0"/>
          <p:nvPr/>
        </p:nvPicPr>
        <p:blipFill rotWithShape="1">
          <a:blip r:embed="rId4">
            <a:alphaModFix/>
          </a:blip>
          <a:srcRect b="0" l="0" r="0" t="0"/>
          <a:stretch/>
        </p:blipFill>
        <p:spPr>
          <a:xfrm>
            <a:off x="5556175" y="1664475"/>
            <a:ext cx="2277050" cy="2313775"/>
          </a:xfrm>
          <a:prstGeom prst="rect">
            <a:avLst/>
          </a:prstGeom>
          <a:noFill/>
          <a:ln cap="flat" cmpd="sng" w="76200">
            <a:solidFill>
              <a:srgbClr val="000000"/>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11c44dbc540_0_187"/>
          <p:cNvSpPr txBox="1"/>
          <p:nvPr/>
        </p:nvSpPr>
        <p:spPr>
          <a:xfrm>
            <a:off x="7228025" y="762625"/>
            <a:ext cx="15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8" name="Google Shape;348;g11c44dbc540_0_187"/>
          <p:cNvPicPr preferRelativeResize="0"/>
          <p:nvPr/>
        </p:nvPicPr>
        <p:blipFill rotWithShape="1">
          <a:blip r:embed="rId3">
            <a:alphaModFix/>
          </a:blip>
          <a:srcRect b="0" l="0" r="0" t="0"/>
          <a:stretch/>
        </p:blipFill>
        <p:spPr>
          <a:xfrm>
            <a:off x="111550" y="583325"/>
            <a:ext cx="8940698" cy="42553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284e11c130b_0_0"/>
          <p:cNvSpPr txBox="1"/>
          <p:nvPr>
            <p:ph type="title"/>
          </p:nvPr>
        </p:nvSpPr>
        <p:spPr>
          <a:xfrm>
            <a:off x="1524150" y="151375"/>
            <a:ext cx="6095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Sharing your .sb3 file from CS First to CoCo</a:t>
            </a:r>
            <a:endParaRPr/>
          </a:p>
        </p:txBody>
      </p:sp>
      <p:sp>
        <p:nvSpPr>
          <p:cNvPr id="354" name="Google Shape;354;g284e11c130b_0_0"/>
          <p:cNvSpPr txBox="1"/>
          <p:nvPr>
            <p:ph idx="1" type="body"/>
          </p:nvPr>
        </p:nvSpPr>
        <p:spPr>
          <a:xfrm>
            <a:off x="506350" y="1020775"/>
            <a:ext cx="7848600" cy="3816300"/>
          </a:xfrm>
          <a:prstGeom prst="rect">
            <a:avLst/>
          </a:prstGeom>
          <a:noFill/>
          <a:ln>
            <a:noFill/>
          </a:ln>
        </p:spPr>
        <p:txBody>
          <a:bodyPr anchorCtr="0" anchor="t" bIns="91425" lIns="91425" spcFirstLastPara="1" rIns="91425" wrap="square" tIns="91425">
            <a:normAutofit fontScale="25000" lnSpcReduction="10000"/>
          </a:bodyPr>
          <a:lstStyle/>
          <a:p>
            <a:pPr indent="0" lvl="0" marL="457200" rtl="0" algn="l">
              <a:lnSpc>
                <a:spcPct val="200000"/>
              </a:lnSpc>
              <a:spcBef>
                <a:spcPts val="0"/>
              </a:spcBef>
              <a:spcAft>
                <a:spcPts val="0"/>
              </a:spcAft>
              <a:buNone/>
            </a:pPr>
            <a:r>
              <a:t/>
            </a:r>
            <a:endParaRPr sz="1500"/>
          </a:p>
          <a:p>
            <a:pPr indent="-304800" lvl="0" marL="457200" rtl="0" algn="l">
              <a:lnSpc>
                <a:spcPct val="200000"/>
              </a:lnSpc>
              <a:spcBef>
                <a:spcPts val="0"/>
              </a:spcBef>
              <a:spcAft>
                <a:spcPts val="0"/>
              </a:spcAft>
              <a:buSzPct val="100000"/>
              <a:buAutoNum type="arabicPeriod"/>
            </a:pPr>
            <a:r>
              <a:rPr lang="en" sz="4800"/>
              <a:t>Create the file in CS First</a:t>
            </a:r>
            <a:endParaRPr sz="4800"/>
          </a:p>
          <a:p>
            <a:pPr indent="-304800" lvl="0" marL="457200" rtl="0" algn="l">
              <a:lnSpc>
                <a:spcPct val="200000"/>
              </a:lnSpc>
              <a:spcBef>
                <a:spcPts val="0"/>
              </a:spcBef>
              <a:spcAft>
                <a:spcPts val="0"/>
              </a:spcAft>
              <a:buSzPct val="100000"/>
              <a:buAutoNum type="arabicPeriod"/>
            </a:pPr>
            <a:r>
              <a:rPr lang="en" sz="4800"/>
              <a:t>In the Scratch editor, find the word “File” in the top-left corner.</a:t>
            </a:r>
            <a:endParaRPr sz="4800"/>
          </a:p>
          <a:p>
            <a:pPr indent="-304800" lvl="0" marL="457200" rtl="0" algn="l">
              <a:spcBef>
                <a:spcPts val="0"/>
              </a:spcBef>
              <a:spcAft>
                <a:spcPts val="0"/>
              </a:spcAft>
              <a:buSzPct val="100000"/>
              <a:buAutoNum type="arabicPeriod"/>
            </a:pPr>
            <a:r>
              <a:rPr lang="en" sz="4800"/>
              <a:t>Click on “File” menu and you’ll see some choices pop down.</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Choose “Save to your computer.” This will download your Scratch project.</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Look in your “Downloads” folder. That’s where your saved project might be.</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4"/>
              </a:rPr>
              <a:t> </a:t>
            </a:r>
            <a:r>
              <a:rPr lang="en" sz="4800" u="sng">
                <a:solidFill>
                  <a:schemeClr val="hlink"/>
                </a:solidFill>
                <a:hlinkClick r:id="rId5"/>
              </a:rPr>
              <a:t>https://wego.gmu.edu/scratchgo/login.php</a:t>
            </a:r>
            <a:endParaRPr sz="4800"/>
          </a:p>
          <a:p>
            <a:pPr indent="0" lvl="0" marL="457200" rtl="0" algn="l">
              <a:lnSpc>
                <a:spcPct val="1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proceed on the correct story in CoCo. </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indent="0" lvl="0" marL="457200" rtl="0" algn="l">
              <a:lnSpc>
                <a:spcPct val="100000"/>
              </a:lnSpc>
              <a:spcBef>
                <a:spcPts val="0"/>
              </a:spcBef>
              <a:spcAft>
                <a:spcPts val="0"/>
              </a:spcAft>
              <a:buNone/>
            </a:pPr>
            <a:r>
              <a:t/>
            </a:r>
            <a:endParaRPr sz="4800"/>
          </a:p>
          <a:p>
            <a:pPr indent="0" lvl="0" marL="457200" rtl="0" algn="l">
              <a:lnSpc>
                <a:spcPct val="2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“Save”.  </a:t>
            </a:r>
            <a:endParaRPr sz="1500"/>
          </a:p>
        </p:txBody>
      </p:sp>
      <p:pic>
        <p:nvPicPr>
          <p:cNvPr id="355" name="Google Shape;355;g284e11c130b_0_0"/>
          <p:cNvPicPr preferRelativeResize="0"/>
          <p:nvPr/>
        </p:nvPicPr>
        <p:blipFill>
          <a:blip r:embed="rId6">
            <a:alphaModFix/>
          </a:blip>
          <a:stretch>
            <a:fillRect/>
          </a:stretch>
        </p:blipFill>
        <p:spPr>
          <a:xfrm>
            <a:off x="2015875" y="4441000"/>
            <a:ext cx="542925" cy="428625"/>
          </a:xfrm>
          <a:prstGeom prst="rect">
            <a:avLst/>
          </a:prstGeom>
          <a:noFill/>
          <a:ln>
            <a:noFill/>
          </a:ln>
        </p:spPr>
      </p:pic>
      <p:pic>
        <p:nvPicPr>
          <p:cNvPr id="356" name="Google Shape;356;g284e11c130b_0_0"/>
          <p:cNvPicPr preferRelativeResize="0"/>
          <p:nvPr/>
        </p:nvPicPr>
        <p:blipFill>
          <a:blip r:embed="rId7">
            <a:alphaModFix/>
          </a:blip>
          <a:stretch>
            <a:fillRect/>
          </a:stretch>
        </p:blipFill>
        <p:spPr>
          <a:xfrm>
            <a:off x="4018250" y="3300918"/>
            <a:ext cx="3358725" cy="536732"/>
          </a:xfrm>
          <a:prstGeom prst="rect">
            <a:avLst/>
          </a:prstGeom>
          <a:noFill/>
          <a:ln>
            <a:noFill/>
          </a:ln>
        </p:spPr>
      </p:pic>
      <p:pic>
        <p:nvPicPr>
          <p:cNvPr id="357" name="Google Shape;357;g284e11c130b_0_0"/>
          <p:cNvPicPr preferRelativeResize="0"/>
          <p:nvPr/>
        </p:nvPicPr>
        <p:blipFill>
          <a:blip r:embed="rId8">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1ada4b8e4d_0_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85" name="Google Shape;85;g11ada4b8e4d_0_4"/>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Identify objects in Scratch (add Sprites, add backdrops)</a:t>
            </a:r>
            <a:endParaRPr/>
          </a:p>
          <a:p>
            <a:pPr indent="-342900" lvl="0" marL="457200" rtl="0" algn="l">
              <a:lnSpc>
                <a:spcPct val="115000"/>
              </a:lnSpc>
              <a:spcBef>
                <a:spcPts val="1000"/>
              </a:spcBef>
              <a:spcAft>
                <a:spcPts val="0"/>
              </a:spcAft>
              <a:buSzPts val="1800"/>
              <a:buChar char="❏"/>
            </a:pPr>
            <a:r>
              <a:rPr lang="en"/>
              <a:t>Recognize that commands in Scratch are represented by blocks</a:t>
            </a:r>
            <a:endParaRPr/>
          </a:p>
          <a:p>
            <a:pPr indent="-342900" lvl="0" marL="457200" rtl="0" algn="l">
              <a:lnSpc>
                <a:spcPct val="115000"/>
              </a:lnSpc>
              <a:spcBef>
                <a:spcPts val="1000"/>
              </a:spcBef>
              <a:spcAft>
                <a:spcPts val="0"/>
              </a:spcAft>
              <a:buSzPts val="1800"/>
              <a:buChar char="❏"/>
            </a:pPr>
            <a:r>
              <a:rPr lang="en">
                <a:extLst>
                  <a:ext uri="http://customooxmlschemas.google.com/">
                    <go:slidesCustomData xmlns:go="http://customooxmlschemas.google.com/" textRoundtripDataId="2"/>
                  </a:ext>
                </a:extLst>
              </a:rPr>
              <a:t>Describe characteristics of Computer Science (CS)</a:t>
            </a:r>
            <a:endParaRPr>
              <a:extLst>
                <a:ext uri="http://customooxmlschemas.google.com/">
                  <go:slidesCustomData xmlns:go="http://customooxmlschemas.google.com/" textRoundtripDataId="3"/>
                </a:ext>
              </a:extLst>
            </a:endParaRPr>
          </a:p>
          <a:p>
            <a:pPr indent="-342900" lvl="0" marL="457200" rtl="0" algn="l">
              <a:lnSpc>
                <a:spcPct val="115000"/>
              </a:lnSpc>
              <a:spcBef>
                <a:spcPts val="1000"/>
              </a:spcBef>
              <a:spcAft>
                <a:spcPts val="0"/>
              </a:spcAft>
              <a:buSzPts val="1800"/>
              <a:buChar char="❏"/>
            </a:pPr>
            <a:r>
              <a:rPr lang="en">
                <a:extLst>
                  <a:ext uri="http://customooxmlschemas.google.com/">
                    <go:slidesCustomData xmlns:go="http://customooxmlschemas.google.com/" textRoundtripDataId="4"/>
                  </a:ext>
                </a:extLst>
              </a:rPr>
              <a:t>Explore Scratch</a:t>
            </a:r>
            <a:endParaRPr>
              <a:extLst>
                <a:ext uri="http://customooxmlschemas.google.com/">
                  <go:slidesCustomData xmlns:go="http://customooxmlschemas.google.com/" textRoundtripDataId="5"/>
                </a:ext>
              </a:extLst>
            </a:endParaRPr>
          </a:p>
          <a:p>
            <a:pPr indent="-342900" lvl="0" marL="457200" rtl="0" algn="l">
              <a:lnSpc>
                <a:spcPct val="115000"/>
              </a:lnSpc>
              <a:spcBef>
                <a:spcPts val="1000"/>
              </a:spcBef>
              <a:spcAft>
                <a:spcPts val="0"/>
              </a:spcAft>
              <a:buSzPts val="1800"/>
              <a:buChar char="❏"/>
            </a:pPr>
            <a:r>
              <a:rPr lang="en">
                <a:extLst>
                  <a:ext uri="http://customooxmlschemas.google.com/">
                    <go:slidesCustomData xmlns:go="http://customooxmlschemas.google.com/" textRoundtripDataId="6"/>
                  </a:ext>
                </a:extLst>
              </a:rPr>
              <a:t>Log into Scratch and practice adding a project to a teacher’s studio</a:t>
            </a:r>
            <a:endParaRPr/>
          </a:p>
          <a:p>
            <a:pPr indent="0" lvl="0" marL="0" rtl="0" algn="l">
              <a:lnSpc>
                <a:spcPct val="115000"/>
              </a:lnSpc>
              <a:spcBef>
                <a:spcPts val="1000"/>
              </a:spcBef>
              <a:spcAft>
                <a:spcPts val="1200"/>
              </a:spcAft>
              <a:buSzPts val="1800"/>
              <a:buNone/>
            </a:pPr>
            <a:r>
              <a:t/>
            </a:r>
            <a:endParaRPr/>
          </a:p>
        </p:txBody>
      </p:sp>
      <p:pic>
        <p:nvPicPr>
          <p:cNvPr id="86" name="Google Shape;86;g11ada4b8e4d_0_4"/>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123d916fb9c_0_0"/>
          <p:cNvSpPr txBox="1"/>
          <p:nvPr>
            <p:ph type="title"/>
          </p:nvPr>
        </p:nvSpPr>
        <p:spPr>
          <a:xfrm>
            <a:off x="311700" y="19524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363" name="Google Shape;363;g123d916fb9c_0_0"/>
          <p:cNvSpPr/>
          <p:nvPr/>
        </p:nvSpPr>
        <p:spPr>
          <a:xfrm>
            <a:off x="653400" y="4694125"/>
            <a:ext cx="7837200" cy="3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Proxima Nova"/>
                <a:ea typeface="Proxima Nova"/>
                <a:cs typeface="Proxima Nova"/>
                <a:sym typeface="Proxima Nova"/>
              </a:rPr>
              <a:t>Pause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11f3e8019f6_0_653"/>
          <p:cNvSpPr txBox="1"/>
          <p:nvPr>
            <p:ph type="title"/>
          </p:nvPr>
        </p:nvSpPr>
        <p:spPr>
          <a:xfrm>
            <a:off x="124525" y="12585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Independent practice</a:t>
            </a:r>
            <a:endParaRPr/>
          </a:p>
        </p:txBody>
      </p:sp>
      <p:sp>
        <p:nvSpPr>
          <p:cNvPr id="369" name="Google Shape;369;g11f3e8019f6_0_653"/>
          <p:cNvSpPr txBox="1"/>
          <p:nvPr/>
        </p:nvSpPr>
        <p:spPr>
          <a:xfrm>
            <a:off x="124525" y="2098500"/>
            <a:ext cx="5978700" cy="9465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chemeClr val="lt1"/>
              </a:buClr>
              <a:buSzPts val="1500"/>
              <a:buFont typeface="Proxima Nova"/>
              <a:buAutoNum type="arabicPeriod"/>
            </a:pPr>
            <a:r>
              <a:rPr b="0" i="0" lang="en" sz="1500" u="none" cap="none" strike="noStrike">
                <a:solidFill>
                  <a:schemeClr val="lt1"/>
                </a:solidFill>
                <a:latin typeface="Arial"/>
                <a:ea typeface="Arial"/>
                <a:cs typeface="Arial"/>
                <a:sym typeface="Arial"/>
              </a:rPr>
              <a:t>Log into Scratch.</a:t>
            </a:r>
            <a:endParaRPr b="0" i="0" sz="1500" u="none" cap="none" strike="noStrike">
              <a:solidFill>
                <a:schemeClr val="lt1"/>
              </a:solidFill>
              <a:latin typeface="Arial"/>
              <a:ea typeface="Arial"/>
              <a:cs typeface="Arial"/>
              <a:sym typeface="Arial"/>
            </a:endParaRPr>
          </a:p>
          <a:p>
            <a:pPr indent="-323850" lvl="0" marL="457200" marR="0" rtl="0" algn="l">
              <a:lnSpc>
                <a:spcPct val="115000"/>
              </a:lnSpc>
              <a:spcBef>
                <a:spcPts val="0"/>
              </a:spcBef>
              <a:spcAft>
                <a:spcPts val="0"/>
              </a:spcAft>
              <a:buClr>
                <a:schemeClr val="lt1"/>
              </a:buClr>
              <a:buSzPts val="1500"/>
              <a:buFont typeface="Arial"/>
              <a:buAutoNum type="arabicPeriod"/>
            </a:pPr>
            <a:r>
              <a:rPr b="0" i="0" lang="en" sz="1500" u="none" cap="none" strike="noStrike">
                <a:solidFill>
                  <a:schemeClr val="lt1"/>
                </a:solidFill>
                <a:latin typeface="Arial"/>
                <a:ea typeface="Arial"/>
                <a:cs typeface="Arial"/>
                <a:sym typeface="Arial"/>
              </a:rPr>
              <a:t>Add a sprite and a backdrop.</a:t>
            </a:r>
            <a:endParaRPr b="0" i="0" sz="1500" u="none" cap="none" strike="noStrike">
              <a:solidFill>
                <a:schemeClr val="lt1"/>
              </a:solidFill>
              <a:latin typeface="Arial"/>
              <a:ea typeface="Arial"/>
              <a:cs typeface="Arial"/>
              <a:sym typeface="Arial"/>
            </a:endParaRPr>
          </a:p>
          <a:p>
            <a:pPr indent="-323850" lvl="0" marL="457200" marR="0" rtl="0" algn="l">
              <a:lnSpc>
                <a:spcPct val="115000"/>
              </a:lnSpc>
              <a:spcBef>
                <a:spcPts val="0"/>
              </a:spcBef>
              <a:spcAft>
                <a:spcPts val="0"/>
              </a:spcAft>
              <a:buClr>
                <a:schemeClr val="lt1"/>
              </a:buClr>
              <a:buSzPts val="1500"/>
              <a:buFont typeface="Arial"/>
              <a:buAutoNum type="arabicPeriod"/>
            </a:pPr>
            <a:r>
              <a:rPr b="0" i="0" lang="en" sz="1500" u="none" cap="none" strike="noStrike">
                <a:solidFill>
                  <a:schemeClr val="lt1"/>
                </a:solidFill>
                <a:latin typeface="Arial"/>
                <a:ea typeface="Arial"/>
                <a:cs typeface="Arial"/>
                <a:sym typeface="Arial"/>
              </a:rPr>
              <a:t>Share your project with your teacher’s studio.</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11ada4b8e4d_0_15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Anyone can be a computer scientist! </a:t>
            </a:r>
            <a:endParaRPr/>
          </a:p>
        </p:txBody>
      </p:sp>
      <p:pic>
        <p:nvPicPr>
          <p:cNvPr descr="Meet Tess, a software engineer at Google. &#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amara.org/v/61O3/" id="375" name="Google Shape;375;g11ada4b8e4d_0_154" title="Careers in Tech: My name is Tess">
            <a:hlinkClick r:id="rId3"/>
          </p:cNvPr>
          <p:cNvPicPr preferRelativeResize="0"/>
          <p:nvPr/>
        </p:nvPicPr>
        <p:blipFill rotWithShape="1">
          <a:blip r:embed="rId4">
            <a:alphaModFix/>
          </a:blip>
          <a:srcRect b="0" l="0" r="0" t="0"/>
          <a:stretch/>
        </p:blipFill>
        <p:spPr>
          <a:xfrm>
            <a:off x="2286000" y="9995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1ada4b8e4d_0_1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Vocabulary</a:t>
            </a:r>
            <a:endParaRPr/>
          </a:p>
        </p:txBody>
      </p:sp>
      <p:sp>
        <p:nvSpPr>
          <p:cNvPr id="92" name="Google Shape;92;g11ada4b8e4d_0_10"/>
          <p:cNvSpPr txBox="1"/>
          <p:nvPr>
            <p:ph idx="1" type="body"/>
          </p:nvPr>
        </p:nvSpPr>
        <p:spPr>
          <a:xfrm>
            <a:off x="311700" y="1152475"/>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Commands</a:t>
            </a:r>
            <a:endParaRPr/>
          </a:p>
          <a:p>
            <a:pPr indent="-342900" lvl="0" marL="457200" rtl="0" algn="l">
              <a:lnSpc>
                <a:spcPct val="115000"/>
              </a:lnSpc>
              <a:spcBef>
                <a:spcPts val="1000"/>
              </a:spcBef>
              <a:spcAft>
                <a:spcPts val="0"/>
              </a:spcAft>
              <a:buSzPts val="1800"/>
              <a:buChar char="★"/>
            </a:pPr>
            <a:r>
              <a:rPr lang="en"/>
              <a:t>Code</a:t>
            </a:r>
            <a:endParaRPr/>
          </a:p>
          <a:p>
            <a:pPr indent="-342900" lvl="0" marL="457200" rtl="0" algn="l">
              <a:lnSpc>
                <a:spcPct val="115000"/>
              </a:lnSpc>
              <a:spcBef>
                <a:spcPts val="1000"/>
              </a:spcBef>
              <a:spcAft>
                <a:spcPts val="0"/>
              </a:spcAft>
              <a:buSzPts val="1800"/>
              <a:buChar char="★"/>
            </a:pPr>
            <a:r>
              <a:rPr lang="en"/>
              <a:t>Computer Science</a:t>
            </a:r>
            <a:endParaRPr/>
          </a:p>
          <a:p>
            <a:pPr indent="-342900" lvl="0" marL="457200" rtl="0" algn="l">
              <a:lnSpc>
                <a:spcPct val="115000"/>
              </a:lnSpc>
              <a:spcBef>
                <a:spcPts val="1000"/>
              </a:spcBef>
              <a:spcAft>
                <a:spcPts val="0"/>
              </a:spcAft>
              <a:buSzPts val="1800"/>
              <a:buChar char="★"/>
            </a:pPr>
            <a:r>
              <a:rPr lang="en"/>
              <a:t>Sprite</a:t>
            </a:r>
            <a:endParaRPr/>
          </a:p>
          <a:p>
            <a:pPr indent="-342900" lvl="0" marL="457200" rtl="0" algn="l">
              <a:lnSpc>
                <a:spcPct val="115000"/>
              </a:lnSpc>
              <a:spcBef>
                <a:spcPts val="1000"/>
              </a:spcBef>
              <a:spcAft>
                <a:spcPts val="0"/>
              </a:spcAft>
              <a:buSzPts val="1800"/>
              <a:buChar char="★"/>
            </a:pPr>
            <a:r>
              <a:rPr lang="en"/>
              <a:t>Backdrop</a:t>
            </a:r>
            <a:endParaRPr/>
          </a:p>
          <a:p>
            <a:pPr indent="0" lvl="0" marL="0" rtl="0" algn="l">
              <a:lnSpc>
                <a:spcPct val="115000"/>
              </a:lnSpc>
              <a:spcBef>
                <a:spcPts val="1000"/>
              </a:spcBef>
              <a:spcAft>
                <a:spcPts val="1200"/>
              </a:spcAft>
              <a:buSzPts val="1800"/>
              <a:buNone/>
            </a:pPr>
            <a:r>
              <a:t/>
            </a:r>
            <a:endParaRPr/>
          </a:p>
        </p:txBody>
      </p:sp>
      <p:pic>
        <p:nvPicPr>
          <p:cNvPr id="93" name="Google Shape;93;g11ada4b8e4d_0_10"/>
          <p:cNvPicPr preferRelativeResize="0"/>
          <p:nvPr/>
        </p:nvPicPr>
        <p:blipFill rotWithShape="1">
          <a:blip r:embed="rId3">
            <a:alphaModFix/>
          </a:blip>
          <a:srcRect b="0" l="0" r="0" t="0"/>
          <a:stretch/>
        </p:blipFill>
        <p:spPr>
          <a:xfrm rot="552762">
            <a:off x="4017268" y="1144392"/>
            <a:ext cx="4700490" cy="22677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1ada4b8e4d_0_25"/>
          <p:cNvSpPr txBox="1"/>
          <p:nvPr>
            <p:ph type="title"/>
          </p:nvPr>
        </p:nvSpPr>
        <p:spPr>
          <a:xfrm>
            <a:off x="311700" y="2111550"/>
            <a:ext cx="8520600" cy="920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lang="en" sz="4800"/>
              <a:t>Computer Science?</a:t>
            </a:r>
            <a:endParaRPr sz="4800"/>
          </a:p>
        </p:txBody>
      </p:sp>
      <p:sp>
        <p:nvSpPr>
          <p:cNvPr id="99" name="Google Shape;99;g11ada4b8e4d_0_25"/>
          <p:cNvSpPr txBox="1"/>
          <p:nvPr>
            <p:ph idx="4294967295" type="body"/>
          </p:nvPr>
        </p:nvSpPr>
        <p:spPr>
          <a:xfrm>
            <a:off x="311700" y="876123"/>
            <a:ext cx="8458500" cy="1077900"/>
          </a:xfrm>
          <a:prstGeom prst="rect">
            <a:avLst/>
          </a:prstGeom>
          <a:noFill/>
          <a:ln>
            <a:noFill/>
          </a:ln>
        </p:spPr>
        <p:txBody>
          <a:bodyPr anchorCtr="0" anchor="t" bIns="91425" lIns="91425" spcFirstLastPara="1" rIns="91425" wrap="square" tIns="91425">
            <a:normAutofit fontScale="40000" lnSpcReduction="20000"/>
          </a:bodyPr>
          <a:lstStyle/>
          <a:p>
            <a:pPr indent="0" lvl="0" marL="0" rtl="0" algn="l">
              <a:lnSpc>
                <a:spcPct val="115000"/>
              </a:lnSpc>
              <a:spcBef>
                <a:spcPts val="0"/>
              </a:spcBef>
              <a:spcAft>
                <a:spcPts val="0"/>
              </a:spcAft>
              <a:buSzPct val="128734"/>
              <a:buNone/>
            </a:pPr>
            <a:r>
              <a:t/>
            </a:r>
            <a:endParaRPr sz="4350"/>
          </a:p>
          <a:p>
            <a:pPr indent="0" lvl="0" marL="0" rtl="0" algn="ctr">
              <a:lnSpc>
                <a:spcPct val="100000"/>
              </a:lnSpc>
              <a:spcBef>
                <a:spcPts val="0"/>
              </a:spcBef>
              <a:spcAft>
                <a:spcPts val="0"/>
              </a:spcAft>
              <a:buSzPct val="69230"/>
              <a:buNone/>
            </a:pPr>
            <a:r>
              <a:rPr lang="en" sz="6500"/>
              <a:t>What do you </a:t>
            </a:r>
            <a:r>
              <a:rPr lang="en" sz="6500">
                <a:extLst>
                  <a:ext uri="http://customooxmlschemas.google.com/">
                    <go:slidesCustomData xmlns:go="http://customooxmlschemas.google.com/" textRoundtripDataId="7"/>
                  </a:ext>
                </a:extLst>
              </a:rPr>
              <a:t>know</a:t>
            </a:r>
            <a:r>
              <a:rPr lang="en" sz="6500"/>
              <a:t> about…</a:t>
            </a:r>
            <a:endParaRPr sz="6500"/>
          </a:p>
          <a:p>
            <a:pPr indent="0" lvl="0" marL="0" rtl="0" algn="l">
              <a:lnSpc>
                <a:spcPct val="115000"/>
              </a:lnSpc>
              <a:spcBef>
                <a:spcPts val="1200"/>
              </a:spcBef>
              <a:spcAft>
                <a:spcPts val="1200"/>
              </a:spcAft>
              <a:buSzPct val="311111"/>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1ada4b8e4d_0_30"/>
          <p:cNvSpPr txBox="1"/>
          <p:nvPr>
            <p:ph type="title"/>
          </p:nvPr>
        </p:nvSpPr>
        <p:spPr>
          <a:xfrm>
            <a:off x="311700" y="2111550"/>
            <a:ext cx="8520600" cy="920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lang="en" sz="4800"/>
              <a:t>Coding?</a:t>
            </a:r>
            <a:endParaRPr sz="4800"/>
          </a:p>
        </p:txBody>
      </p:sp>
      <p:sp>
        <p:nvSpPr>
          <p:cNvPr id="105" name="Google Shape;105;g11ada4b8e4d_0_30"/>
          <p:cNvSpPr txBox="1"/>
          <p:nvPr>
            <p:ph idx="4294967295" type="body"/>
          </p:nvPr>
        </p:nvSpPr>
        <p:spPr>
          <a:xfrm>
            <a:off x="311700" y="876123"/>
            <a:ext cx="8458500" cy="1077900"/>
          </a:xfrm>
          <a:prstGeom prst="rect">
            <a:avLst/>
          </a:prstGeom>
          <a:noFill/>
          <a:ln>
            <a:noFill/>
          </a:ln>
        </p:spPr>
        <p:txBody>
          <a:bodyPr anchorCtr="0" anchor="t" bIns="91425" lIns="91425" spcFirstLastPara="1" rIns="91425" wrap="square" tIns="91425">
            <a:normAutofit fontScale="40000" lnSpcReduction="20000"/>
          </a:bodyPr>
          <a:lstStyle/>
          <a:p>
            <a:pPr indent="0" lvl="0" marL="0" rtl="0" algn="l">
              <a:lnSpc>
                <a:spcPct val="115000"/>
              </a:lnSpc>
              <a:spcBef>
                <a:spcPts val="0"/>
              </a:spcBef>
              <a:spcAft>
                <a:spcPts val="0"/>
              </a:spcAft>
              <a:buSzPct val="128734"/>
              <a:buNone/>
            </a:pPr>
            <a:r>
              <a:t/>
            </a:r>
            <a:endParaRPr sz="4350"/>
          </a:p>
          <a:p>
            <a:pPr indent="0" lvl="0" marL="0" rtl="0" algn="ctr">
              <a:lnSpc>
                <a:spcPct val="100000"/>
              </a:lnSpc>
              <a:spcBef>
                <a:spcPts val="0"/>
              </a:spcBef>
              <a:spcAft>
                <a:spcPts val="0"/>
              </a:spcAft>
              <a:buSzPct val="69230"/>
              <a:buNone/>
            </a:pPr>
            <a:r>
              <a:rPr lang="en" sz="6500"/>
              <a:t>What do you know about…</a:t>
            </a:r>
            <a:endParaRPr sz="6500"/>
          </a:p>
          <a:p>
            <a:pPr indent="0" lvl="0" marL="0" rtl="0" algn="l">
              <a:lnSpc>
                <a:spcPct val="115000"/>
              </a:lnSpc>
              <a:spcBef>
                <a:spcPts val="1200"/>
              </a:spcBef>
              <a:spcAft>
                <a:spcPts val="1200"/>
              </a:spcAft>
              <a:buSzPct val="311111"/>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1ada4b8e4d_0_35"/>
          <p:cNvSpPr txBox="1"/>
          <p:nvPr>
            <p:ph type="title"/>
          </p:nvPr>
        </p:nvSpPr>
        <p:spPr>
          <a:xfrm>
            <a:off x="311700" y="2111550"/>
            <a:ext cx="8520600" cy="920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lang="en" sz="4800"/>
              <a:t>Programming?</a:t>
            </a:r>
            <a:endParaRPr sz="4800"/>
          </a:p>
        </p:txBody>
      </p:sp>
      <p:sp>
        <p:nvSpPr>
          <p:cNvPr id="111" name="Google Shape;111;g11ada4b8e4d_0_35"/>
          <p:cNvSpPr txBox="1"/>
          <p:nvPr>
            <p:ph idx="4294967295" type="body"/>
          </p:nvPr>
        </p:nvSpPr>
        <p:spPr>
          <a:xfrm>
            <a:off x="311700" y="876123"/>
            <a:ext cx="8458500" cy="1077900"/>
          </a:xfrm>
          <a:prstGeom prst="rect">
            <a:avLst/>
          </a:prstGeom>
          <a:noFill/>
          <a:ln>
            <a:noFill/>
          </a:ln>
        </p:spPr>
        <p:txBody>
          <a:bodyPr anchorCtr="0" anchor="t" bIns="91425" lIns="91425" spcFirstLastPara="1" rIns="91425" wrap="square" tIns="91425">
            <a:normAutofit fontScale="40000" lnSpcReduction="20000"/>
          </a:bodyPr>
          <a:lstStyle/>
          <a:p>
            <a:pPr indent="0" lvl="0" marL="0" rtl="0" algn="l">
              <a:lnSpc>
                <a:spcPct val="115000"/>
              </a:lnSpc>
              <a:spcBef>
                <a:spcPts val="0"/>
              </a:spcBef>
              <a:spcAft>
                <a:spcPts val="0"/>
              </a:spcAft>
              <a:buSzPct val="128734"/>
              <a:buNone/>
            </a:pPr>
            <a:r>
              <a:t/>
            </a:r>
            <a:endParaRPr sz="4350"/>
          </a:p>
          <a:p>
            <a:pPr indent="0" lvl="0" marL="0" rtl="0" algn="ctr">
              <a:lnSpc>
                <a:spcPct val="100000"/>
              </a:lnSpc>
              <a:spcBef>
                <a:spcPts val="0"/>
              </a:spcBef>
              <a:spcAft>
                <a:spcPts val="0"/>
              </a:spcAft>
              <a:buSzPct val="69230"/>
              <a:buNone/>
            </a:pPr>
            <a:r>
              <a:rPr lang="en" sz="6500"/>
              <a:t>What do you know about…</a:t>
            </a:r>
            <a:endParaRPr sz="6500"/>
          </a:p>
          <a:p>
            <a:pPr indent="0" lvl="0" marL="0" rtl="0" algn="l">
              <a:lnSpc>
                <a:spcPct val="115000"/>
              </a:lnSpc>
              <a:spcBef>
                <a:spcPts val="1200"/>
              </a:spcBef>
              <a:spcAft>
                <a:spcPts val="1200"/>
              </a:spcAft>
              <a:buSzPct val="311111"/>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1f3e8019f6_0_1"/>
          <p:cNvSpPr txBox="1"/>
          <p:nvPr>
            <p:ph type="title"/>
          </p:nvPr>
        </p:nvSpPr>
        <p:spPr>
          <a:xfrm>
            <a:off x="311700" y="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We are going to learn more about computer science! </a:t>
            </a:r>
            <a:endParaRPr/>
          </a:p>
        </p:txBody>
      </p:sp>
      <p:pic>
        <p:nvPicPr>
          <p:cNvPr descr="Find the full course at http://learn.code.org&#10;&#10;Help us caption &amp; translate this video!&#10;&#10;https://amara.org/v/DNPo/" id="117" name="Google Shape;117;g11f3e8019f6_0_1" title="Unplugged - What is Computer Science?">
            <a:hlinkClick r:id="rId3"/>
          </p:cNvPr>
          <p:cNvPicPr preferRelativeResize="0"/>
          <p:nvPr/>
        </p:nvPicPr>
        <p:blipFill rotWithShape="1">
          <a:blip r:embed="rId4">
            <a:alphaModFix/>
          </a:blip>
          <a:srcRect b="0" l="0" r="0" t="0"/>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