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lfa Slab One" panose="020B0604020202020204" charset="0"/>
      <p:regular r:id="rId23"/>
    </p:embeddedFon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Monoton" panose="020B0604020202020204" charset="0"/>
      <p:regular r:id="rId29"/>
    </p:embeddedFont>
    <p:embeddedFont>
      <p:font typeface="Montserrat" panose="00000500000000000000" pitchFamily="2" charset="0"/>
      <p:regular r:id="rId30"/>
      <p:bold r:id="rId31"/>
      <p:italic r:id="rId32"/>
      <p:boldItalic r:id="rId33"/>
    </p:embeddedFont>
    <p:embeddedFont>
      <p:font typeface="Proxima Nova"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x5qD3vPdSkAEyyH/cRdvmn6uE3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Mill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9c4a5280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149c4a5280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One change in level 5 is that you can add more rows to CoCo. Click on the green button that says “Add Bottom Row” and then click “OK” and a new row will appear.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d027fded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1d027fdeda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 1 from their paper graphic organizer from last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2343cea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32343cea7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d027fdeda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1d027fdeda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Next, students should use the paper graphic organizer to plan and select blocks for Scratch in CoCo columns 2 &amp; 3, based on their planned animation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d027fdeda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11d027fdeda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Columns 2 &amp; 3from their paper graphic organizer from last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d027fdeda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1d027fdeda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r>
              <a:rPr lang="en">
                <a:solidFill>
                  <a:schemeClr val="dk1"/>
                </a:solidFill>
              </a:rPr>
              <a:t>Have students share their plan with a partner and offer suggestions for enhancing or modifying their plan and/or writing.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1aa46edb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31aa46edb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Review</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17de26b4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317de26b4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we will learn about the “create clone” block</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Cloning is a feature that allows a sprite to create a copy of itself while the project is running. Each clone has the same costumes, sounds, scripts, and variables as the original but is otherwise independent.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highlight>
                  <a:srgbClr val="FFFFFF"/>
                </a:highlight>
              </a:rPr>
              <a:t>Cloning is commonly used when a project has many similar sprites doing similar things. Because clones are created by the project rather than the user, cloning prevents the user from needing to make the same changes to each of many sprites. </a:t>
            </a:r>
            <a:endParaRPr>
              <a:solidFill>
                <a:schemeClr val="dk1"/>
              </a:solidFill>
              <a:highlight>
                <a:srgbClr val="FFFFFF"/>
              </a:highlight>
            </a:endParaRPr>
          </a:p>
          <a:p>
            <a:pPr marL="457200" lvl="0" indent="-298450" algn="l" rtl="0">
              <a:lnSpc>
                <a:spcPct val="100000"/>
              </a:lnSpc>
              <a:spcBef>
                <a:spcPts val="0"/>
              </a:spcBef>
              <a:spcAft>
                <a:spcPts val="0"/>
              </a:spcAft>
              <a:buClr>
                <a:schemeClr val="dk1"/>
              </a:buClr>
              <a:buSzPts val="1100"/>
              <a:buChar char="●"/>
            </a:pPr>
            <a:r>
              <a:rPr lang="en">
                <a:solidFill>
                  <a:schemeClr val="dk1"/>
                </a:solidFill>
                <a:highlight>
                  <a:srgbClr val="FFFFFF"/>
                </a:highlight>
              </a:rPr>
              <a:t>Today we will use the “Create a Clone” block, which clones the sprite selected</a:t>
            </a:r>
            <a:endParaRPr>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17de26b4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1317de26b4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17de26b4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317de26b44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Using the “Create a Clone” block, create an animation where you create a clone of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d027fdeda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1d027fdeda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chemeClr val="dk1"/>
                </a:solidFill>
              </a:rPr>
              <a:t>“</a:t>
            </a:r>
            <a:r>
              <a:rPr lang="en">
                <a:solidFill>
                  <a:schemeClr val="dk1"/>
                </a:solidFill>
              </a:rPr>
              <a:t>Next time, we will be animating our summaries in Scratch. Turn and talk to a partner about which blocks you may want to try to use in Scratch and why.”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d027fded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11d027fded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Computer scientists have to solve coding problems and  need to make think about what steps they need to take and what order to do them in.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Sometimes the problem is so big or complex, it can be hard to know where to start.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
              <a:t>Decomposition is when we break a problem down into smaller parts to make it easier to tackle.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It has many advantages. It helps us manage large projects and makes the process of solving a complex problem less scary and much easier to take 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 sz="1150" i="1">
                <a:solidFill>
                  <a:schemeClr val="dk1"/>
                </a:solidFill>
              </a:rPr>
              <a:t>This Unit, we’re going to learn more about decomposition, our final computational thinking concept. Decomposition is going to be key in helping us to animate our new stories in Scratch with more Scratch blocks.”</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d027fded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1d027fdeda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summary restates the main ideas of a story in your own words. You have probably done this quite often after you have read or listened to a story. We don’t want to retell everything that happens in the story, we just want to share the main idea</a:t>
            </a:r>
            <a:endParaRPr i="1">
              <a:solidFill>
                <a:srgbClr val="4285F4"/>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d027fded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1d027fdeda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There are several ways that we can decompose a story, but Today, we’re going to review one great strategy for summarizing. This strategy uses these anchor words to help us create a summary: “Somebody Wanted But So Then”  {Read Slide}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Let’s see how this strategy can help use decompose the  familiar story of Little Red Riding Hood. To do this, we can use Coco, our favorite graphic organizer, to help us. Today, we are briefly going to be introduced to Level 4 of Coco, where we can record our summaries. Let me show you how.</a:t>
            </a:r>
            <a:endParaRPr>
              <a:solidFill>
                <a:schemeClr val="dk1"/>
              </a:solidFill>
            </a:endParaRPr>
          </a:p>
          <a:p>
            <a:pPr marL="0" lvl="0" indent="0" algn="l" rtl="0">
              <a:lnSpc>
                <a:spcPct val="115000"/>
              </a:lnSpc>
              <a:spcBef>
                <a:spcPts val="0"/>
              </a:spcBef>
              <a:spcAft>
                <a:spcPts val="0"/>
              </a:spcAft>
              <a:buSzPts val="1100"/>
              <a:buNone/>
            </a:pPr>
            <a:endParaRPr i="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d027fdeda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1d027fdeda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Remember, there are four columns in CoCo to complete. For now, we are going to add our writing into Column 1. Under, “My Ideas”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4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8" name="Google Shape;4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4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4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5"/>
        <p:cNvGrpSpPr/>
        <p:nvPr/>
      </p:nvGrpSpPr>
      <p:grpSpPr>
        <a:xfrm>
          <a:off x="0" y="0"/>
          <a:ext cx="0" cy="0"/>
          <a:chOff x="0" y="0"/>
          <a:chExt cx="0" cy="0"/>
        </a:xfrm>
      </p:grpSpPr>
      <p:sp>
        <p:nvSpPr>
          <p:cNvPr id="56" name="Google Shape;56;p43"/>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7" name="Google Shape;57;p43"/>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8" name="Google Shape;58;p43"/>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9" name="Google Shape;59;p43"/>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0" name="Google Shape;60;p43"/>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61" name="Google Shape;61;p43"/>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3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3"/>
        <p:cNvGrpSpPr/>
        <p:nvPr/>
      </p:nvGrpSpPr>
      <p:grpSpPr>
        <a:xfrm>
          <a:off x="0" y="0"/>
          <a:ext cx="0" cy="0"/>
          <a:chOff x="0" y="0"/>
          <a:chExt cx="0" cy="0"/>
        </a:xfrm>
      </p:grpSpPr>
      <p:sp>
        <p:nvSpPr>
          <p:cNvPr id="24" name="Google Shape;24;g11d027fdeda_0_5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 name="Google Shape;25;g11d027fdeda_0_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1">
  <p:cSld name="Main point">
    <p:bg>
      <p:bgPr>
        <a:solidFill>
          <a:schemeClr val="accent4"/>
        </a:solidFill>
        <a:effectLst/>
      </p:bgPr>
    </p:bg>
    <p:spTree>
      <p:nvGrpSpPr>
        <p:cNvPr id="1" name="Shape 29"/>
        <p:cNvGrpSpPr/>
        <p:nvPr/>
      </p:nvGrpSpPr>
      <p:grpSpPr>
        <a:xfrm>
          <a:off x="0" y="0"/>
          <a:ext cx="0" cy="0"/>
          <a:chOff x="0" y="0"/>
          <a:chExt cx="0" cy="0"/>
        </a:xfrm>
      </p:grpSpPr>
      <p:sp>
        <p:nvSpPr>
          <p:cNvPr id="30" name="Google Shape;30;g11d027fdeda_0_385"/>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1" name="Google Shape;31;g11d027fdeda_0_3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3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 name="Google Shape;34;p3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5" name="Google Shape;35;p3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6" name="Google Shape;36;p3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 name="Google Shape;37;p3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8" name="Google Shape;38;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1" name="Google Shape;4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3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opbox.com/scl/fi/8tappiekkn103upaxr0dz/SWBST_Scratch-Planner-graphic-organizer.docx?dl=0&amp;rlkey=yk2tv9fkha68o7o30asky3ws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dropbox.com/s/xepqaj2vzpca8cw/Createcloneblock.mp4?dl=0" TargetMode="External"/><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scratch.mit.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4, lesson 2</a:t>
            </a:r>
            <a:endParaRPr sz="6000"/>
          </a:p>
        </p:txBody>
      </p:sp>
      <p:sp>
        <p:nvSpPr>
          <p:cNvPr id="67" name="Google Shape;67;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Decomposition </a:t>
            </a:r>
            <a:endParaRPr sz="3000"/>
          </a:p>
        </p:txBody>
      </p:sp>
      <p:pic>
        <p:nvPicPr>
          <p:cNvPr id="68" name="Google Shape;68;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9" name="Google Shape;69;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70" name="Google Shape;70;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t>
            </a:r>
            <a:r>
              <a:rPr lang="en" sz="800" b="1" i="0" u="none" strike="noStrike" cap="none">
                <a:solidFill>
                  <a:srgbClr val="F16666"/>
                </a:solidFill>
                <a:latin typeface="Arial"/>
                <a:ea typeface="Arial"/>
                <a:cs typeface="Arial"/>
                <a:sym typeface="Arial"/>
              </a:rPr>
              <a:t>Amy Hutchison at </a:t>
            </a:r>
            <a:r>
              <a:rPr lang="en" sz="800" b="1" u="sng">
                <a:solidFill>
                  <a:srgbClr val="F16666"/>
                </a:solidFill>
              </a:rPr>
              <a:t>ahutchison1@ua.edu</a:t>
            </a:r>
            <a:endParaRPr sz="800" b="0" i="0" u="none" strike="noStrike" cap="none">
              <a:solidFill>
                <a:srgbClr val="000000"/>
              </a:solidFill>
              <a:latin typeface="Arial"/>
              <a:ea typeface="Arial"/>
              <a:cs typeface="Arial"/>
              <a:sym typeface="Arial"/>
            </a:endParaRPr>
          </a:p>
        </p:txBody>
      </p:sp>
      <p:sp>
        <p:nvSpPr>
          <p:cNvPr id="71" name="Google Shape;71;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8627"/>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g149c4a52804_0_6"/>
          <p:cNvPicPr preferRelativeResize="0"/>
          <p:nvPr/>
        </p:nvPicPr>
        <p:blipFill>
          <a:blip r:embed="rId3">
            <a:alphaModFix/>
          </a:blip>
          <a:stretch>
            <a:fillRect/>
          </a:stretch>
        </p:blipFill>
        <p:spPr>
          <a:xfrm>
            <a:off x="843612" y="656575"/>
            <a:ext cx="4699960" cy="4107875"/>
          </a:xfrm>
          <a:prstGeom prst="rect">
            <a:avLst/>
          </a:prstGeom>
          <a:noFill/>
          <a:ln>
            <a:noFill/>
          </a:ln>
          <a:effectLst>
            <a:outerShdw blurRad="57150" dist="19050" dir="5400000" algn="bl" rotWithShape="0">
              <a:srgbClr val="000000">
                <a:alpha val="50000"/>
              </a:srgbClr>
            </a:outerShdw>
          </a:effectLst>
        </p:spPr>
      </p:pic>
      <p:sp>
        <p:nvSpPr>
          <p:cNvPr id="131" name="Google Shape;131;g149c4a52804_0_6"/>
          <p:cNvSpPr/>
          <p:nvPr/>
        </p:nvSpPr>
        <p:spPr>
          <a:xfrm rot="10265341">
            <a:off x="1531551" y="4265632"/>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149c4a52804_0_6"/>
          <p:cNvSpPr txBox="1"/>
          <p:nvPr/>
        </p:nvSpPr>
        <p:spPr>
          <a:xfrm>
            <a:off x="343000" y="133375"/>
            <a:ext cx="4937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a:solidFill>
                  <a:schemeClr val="lt1"/>
                </a:solidFill>
                <a:latin typeface="Bebas Neue"/>
                <a:ea typeface="Bebas Neue"/>
                <a:cs typeface="Bebas Neue"/>
                <a:sym typeface="Bebas Neue"/>
              </a:rPr>
              <a:t>Adding More Rows to CoCo level 5</a:t>
            </a:r>
            <a:endParaRPr sz="2200" b="0" i="0" u="none" strike="noStrike" cap="none">
              <a:solidFill>
                <a:schemeClr val="lt1"/>
              </a:solidFill>
              <a:latin typeface="Bebas Neue"/>
              <a:ea typeface="Bebas Neue"/>
              <a:cs typeface="Bebas Neue"/>
              <a:sym typeface="Bebas Neue"/>
            </a:endParaRPr>
          </a:p>
        </p:txBody>
      </p:sp>
      <p:pic>
        <p:nvPicPr>
          <p:cNvPr id="133" name="Google Shape;133;g149c4a52804_0_6"/>
          <p:cNvPicPr preferRelativeResize="0"/>
          <p:nvPr/>
        </p:nvPicPr>
        <p:blipFill>
          <a:blip r:embed="rId4">
            <a:alphaModFix/>
          </a:blip>
          <a:stretch>
            <a:fillRect/>
          </a:stretch>
        </p:blipFill>
        <p:spPr>
          <a:xfrm>
            <a:off x="5670048" y="656575"/>
            <a:ext cx="3295627" cy="2468438"/>
          </a:xfrm>
          <a:prstGeom prst="rect">
            <a:avLst/>
          </a:prstGeom>
          <a:noFill/>
          <a:ln>
            <a:noFill/>
          </a:ln>
          <a:effectLst>
            <a:outerShdw blurRad="57150" dist="19050" dir="5400000" algn="bl" rotWithShape="0">
              <a:srgbClr val="000000">
                <a:alpha val="50000"/>
              </a:srgbClr>
            </a:outerShdw>
          </a:effectLst>
        </p:spPr>
      </p:pic>
      <p:sp>
        <p:nvSpPr>
          <p:cNvPr id="134" name="Google Shape;134;g149c4a52804_0_6"/>
          <p:cNvSpPr/>
          <p:nvPr/>
        </p:nvSpPr>
        <p:spPr>
          <a:xfrm rot="-5399322">
            <a:off x="6145896" y="3227759"/>
            <a:ext cx="1522200" cy="383100"/>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8"/>
        <p:cNvGrpSpPr/>
        <p:nvPr/>
      </p:nvGrpSpPr>
      <p:grpSpPr>
        <a:xfrm>
          <a:off x="0" y="0"/>
          <a:ext cx="0" cy="0"/>
          <a:chOff x="0" y="0"/>
          <a:chExt cx="0" cy="0"/>
        </a:xfrm>
      </p:grpSpPr>
      <p:sp>
        <p:nvSpPr>
          <p:cNvPr id="139" name="Google Shape;139;g11d027fdeda_0_196"/>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 1 in CoCo</a:t>
            </a:r>
            <a:endParaRPr sz="5200">
              <a:solidFill>
                <a:schemeClr val="lt1"/>
              </a:solidFill>
            </a:endParaRPr>
          </a:p>
        </p:txBody>
      </p:sp>
      <p:pic>
        <p:nvPicPr>
          <p:cNvPr id="140" name="Google Shape;140;g11d027fdeda_0_196"/>
          <p:cNvPicPr preferRelativeResize="0"/>
          <p:nvPr/>
        </p:nvPicPr>
        <p:blipFill rotWithShape="1">
          <a:blip r:embed="rId3">
            <a:alphaModFix/>
          </a:blip>
          <a:srcRect/>
          <a:stretch/>
        </p:blipFill>
        <p:spPr>
          <a:xfrm>
            <a:off x="8257643" y="3537250"/>
            <a:ext cx="761225" cy="1528525"/>
          </a:xfrm>
          <a:prstGeom prst="rect">
            <a:avLst/>
          </a:prstGeom>
          <a:noFill/>
          <a:ln>
            <a:noFill/>
          </a:ln>
        </p:spPr>
      </p:pic>
      <p:sp>
        <p:nvSpPr>
          <p:cNvPr id="141" name="Google Shape;141;g11d027fdeda_0_196"/>
          <p:cNvSpPr txBox="1"/>
          <p:nvPr/>
        </p:nvSpPr>
        <p:spPr>
          <a:xfrm>
            <a:off x="6482400" y="3712350"/>
            <a:ext cx="266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42" name="Google Shape;142;g11d027fdeda_0_196"/>
          <p:cNvSpPr/>
          <p:nvPr/>
        </p:nvSpPr>
        <p:spPr>
          <a:xfrm>
            <a:off x="7343700" y="321250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Proxima Nova"/>
                <a:ea typeface="Proxima Nova"/>
                <a:cs typeface="Proxima Nova"/>
                <a:sym typeface="Proxima Nova"/>
              </a:rPr>
              <a:t>Make sure you are using CoCo!</a:t>
            </a:r>
            <a:endParaRPr sz="1000">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32343cea75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Plan your Animation </a:t>
            </a:r>
            <a:r>
              <a:rPr lang="en" u="sng">
                <a:solidFill>
                  <a:schemeClr val="hlink"/>
                </a:solidFill>
                <a:hlinkClick r:id="rId3"/>
              </a:rPr>
              <a:t>graphic organizer</a:t>
            </a:r>
            <a:endParaRPr/>
          </a:p>
        </p:txBody>
      </p:sp>
      <p:sp>
        <p:nvSpPr>
          <p:cNvPr id="148" name="Google Shape;148;g132343cea75_0_0"/>
          <p:cNvSpPr txBox="1">
            <a:spLocks noGrp="1"/>
          </p:cNvSpPr>
          <p:nvPr>
            <p:ph type="body" idx="1"/>
          </p:nvPr>
        </p:nvSpPr>
        <p:spPr>
          <a:xfrm>
            <a:off x="311700" y="1152475"/>
            <a:ext cx="4107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Now, plan how you will animate each part of your summary in Scratch using the graphic organizer your teacher provides.</a:t>
            </a:r>
            <a:endParaRPr/>
          </a:p>
          <a:p>
            <a:pPr marL="457200" lvl="0" indent="-317500" algn="l" rtl="0">
              <a:lnSpc>
                <a:spcPct val="115000"/>
              </a:lnSpc>
              <a:spcBef>
                <a:spcPts val="0"/>
              </a:spcBef>
              <a:spcAft>
                <a:spcPts val="0"/>
              </a:spcAft>
              <a:buSzPts val="1400"/>
              <a:buChar char="●"/>
            </a:pPr>
            <a:r>
              <a:rPr lang="en" sz="1400"/>
              <a:t>Note, you do not need to write your summary again, but make sure your planning matches what you wrote in CoCo.</a:t>
            </a:r>
            <a:endParaRPr sz="1400"/>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pic>
        <p:nvPicPr>
          <p:cNvPr id="149" name="Google Shape;149;g132343cea75_0_0"/>
          <p:cNvPicPr preferRelativeResize="0"/>
          <p:nvPr/>
        </p:nvPicPr>
        <p:blipFill rotWithShape="1">
          <a:blip r:embed="rId4">
            <a:alphaModFix/>
          </a:blip>
          <a:srcRect/>
          <a:stretch/>
        </p:blipFill>
        <p:spPr>
          <a:xfrm>
            <a:off x="4572000" y="935150"/>
            <a:ext cx="4025490" cy="4055948"/>
          </a:xfrm>
          <a:prstGeom prst="rect">
            <a:avLst/>
          </a:prstGeom>
          <a:noFill/>
          <a:ln>
            <a:noFill/>
          </a:ln>
          <a:effectLst>
            <a:outerShdw blurRad="57150" dist="19050" dir="5400000" algn="bl" rotWithShape="0">
              <a:srgbClr val="000000">
                <a:alpha val="49803"/>
              </a:srgbClr>
            </a:outerShdw>
          </a:effectLst>
        </p:spPr>
      </p:pic>
      <p:sp>
        <p:nvSpPr>
          <p:cNvPr id="150" name="Google Shape;150;g132343cea75_0_0"/>
          <p:cNvSpPr/>
          <p:nvPr/>
        </p:nvSpPr>
        <p:spPr>
          <a:xfrm>
            <a:off x="4959550" y="2103075"/>
            <a:ext cx="1046100" cy="504000"/>
          </a:xfrm>
          <a:prstGeom prst="right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11d027fdeda_0_254"/>
          <p:cNvPicPr preferRelativeResize="0"/>
          <p:nvPr/>
        </p:nvPicPr>
        <p:blipFill rotWithShape="1">
          <a:blip r:embed="rId3">
            <a:alphaModFix/>
          </a:blip>
          <a:srcRect/>
          <a:stretch/>
        </p:blipFill>
        <p:spPr>
          <a:xfrm>
            <a:off x="152400" y="847110"/>
            <a:ext cx="8991599" cy="4143990"/>
          </a:xfrm>
          <a:prstGeom prst="rect">
            <a:avLst/>
          </a:prstGeom>
          <a:noFill/>
          <a:ln>
            <a:noFill/>
          </a:ln>
        </p:spPr>
      </p:pic>
      <p:sp>
        <p:nvSpPr>
          <p:cNvPr id="156" name="Google Shape;156;g11d027fdeda_0_254"/>
          <p:cNvSpPr/>
          <p:nvPr/>
        </p:nvSpPr>
        <p:spPr>
          <a:xfrm rot="10265341">
            <a:off x="4152826" y="1419107"/>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1d027fdeda_0_254"/>
          <p:cNvSpPr txBox="1"/>
          <p:nvPr/>
        </p:nvSpPr>
        <p:spPr>
          <a:xfrm>
            <a:off x="343000" y="207625"/>
            <a:ext cx="72021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FFFFFF"/>
                </a:solidFill>
                <a:latin typeface="Bebas Neue"/>
                <a:ea typeface="Bebas Neue"/>
                <a:cs typeface="Bebas Neue"/>
                <a:sym typeface="Bebas Neue"/>
              </a:rPr>
              <a:t>Summarize in CoCo LEvel 5: Column 2 &amp; 3, Our Scratch Plan</a:t>
            </a:r>
            <a:endParaRPr sz="2200" b="0" i="0" u="none" strike="noStrike" cap="none">
              <a:solidFill>
                <a:srgbClr val="FFFFFF"/>
              </a:solidFill>
              <a:latin typeface="Bebas Neue"/>
              <a:ea typeface="Bebas Neue"/>
              <a:cs typeface="Bebas Neue"/>
              <a:sym typeface="Bebas Neue"/>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1"/>
        <p:cNvGrpSpPr/>
        <p:nvPr/>
      </p:nvGrpSpPr>
      <p:grpSpPr>
        <a:xfrm>
          <a:off x="0" y="0"/>
          <a:ext cx="0" cy="0"/>
          <a:chOff x="0" y="0"/>
          <a:chExt cx="0" cy="0"/>
        </a:xfrm>
      </p:grpSpPr>
      <p:sp>
        <p:nvSpPr>
          <p:cNvPr id="162" name="Google Shape;162;g11d027fdeda_0_259"/>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Columns 2 &amp; 3 in CoCo</a:t>
            </a:r>
            <a:endParaRPr sz="5200">
              <a:solidFill>
                <a:schemeClr val="lt1"/>
              </a:solidFill>
            </a:endParaRPr>
          </a:p>
        </p:txBody>
      </p:sp>
      <p:pic>
        <p:nvPicPr>
          <p:cNvPr id="163" name="Google Shape;163;g11d027fdeda_0_259"/>
          <p:cNvPicPr preferRelativeResize="0"/>
          <p:nvPr/>
        </p:nvPicPr>
        <p:blipFill rotWithShape="1">
          <a:blip r:embed="rId3">
            <a:alphaModFix/>
          </a:blip>
          <a:srcRect/>
          <a:stretch/>
        </p:blipFill>
        <p:spPr>
          <a:xfrm>
            <a:off x="8257643" y="3537250"/>
            <a:ext cx="761225" cy="1528525"/>
          </a:xfrm>
          <a:prstGeom prst="rect">
            <a:avLst/>
          </a:prstGeom>
          <a:noFill/>
          <a:ln>
            <a:noFill/>
          </a:ln>
        </p:spPr>
      </p:pic>
      <p:sp>
        <p:nvSpPr>
          <p:cNvPr id="164" name="Google Shape;164;g11d027fdeda_0_259"/>
          <p:cNvSpPr txBox="1"/>
          <p:nvPr/>
        </p:nvSpPr>
        <p:spPr>
          <a:xfrm>
            <a:off x="6482400" y="3712350"/>
            <a:ext cx="266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65" name="Google Shape;165;g11d027fdeda_0_259"/>
          <p:cNvSpPr/>
          <p:nvPr/>
        </p:nvSpPr>
        <p:spPr>
          <a:xfrm>
            <a:off x="7343700" y="321250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Proxima Nova"/>
                <a:ea typeface="Proxima Nova"/>
                <a:cs typeface="Proxima Nova"/>
                <a:sym typeface="Proxima Nova"/>
              </a:rPr>
              <a:t>Make sure you are using CoCo!</a:t>
            </a:r>
            <a:endParaRPr sz="1000">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1d027fdeda_0_263"/>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Edit &amp; revise with a friend</a:t>
            </a:r>
            <a:endParaRPr>
              <a:latin typeface="Bebas Neue"/>
              <a:ea typeface="Bebas Neue"/>
              <a:cs typeface="Bebas Neue"/>
              <a:sym typeface="Bebas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74"/>
        <p:cNvGrpSpPr/>
        <p:nvPr/>
      </p:nvGrpSpPr>
      <p:grpSpPr>
        <a:xfrm>
          <a:off x="0" y="0"/>
          <a:ext cx="0" cy="0"/>
          <a:chOff x="0" y="0"/>
          <a:chExt cx="0" cy="0"/>
        </a:xfrm>
      </p:grpSpPr>
      <p:sp>
        <p:nvSpPr>
          <p:cNvPr id="175" name="Google Shape;175;g131aa46edb9_0_2"/>
          <p:cNvSpPr txBox="1"/>
          <p:nvPr/>
        </p:nvSpPr>
        <p:spPr>
          <a:xfrm>
            <a:off x="4491900" y="-40200"/>
            <a:ext cx="4652100" cy="5223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p:txBody>
      </p:sp>
      <p:sp>
        <p:nvSpPr>
          <p:cNvPr id="176" name="Google Shape;176;g131aa46edb9_0_2"/>
          <p:cNvSpPr txBox="1">
            <a:spLocks noGrp="1"/>
          </p:cNvSpPr>
          <p:nvPr>
            <p:ph type="title"/>
          </p:nvPr>
        </p:nvSpPr>
        <p:spPr>
          <a:xfrm>
            <a:off x="205750" y="526350"/>
            <a:ext cx="4429800" cy="4273200"/>
          </a:xfrm>
          <a:prstGeom prst="rect">
            <a:avLst/>
          </a:prstGeom>
          <a:noFill/>
          <a:ln>
            <a:noFill/>
          </a:ln>
          <a:effectLst>
            <a:outerShdw blurRad="57150" dist="19050" dir="5400000" algn="bl" rotWithShape="0">
              <a:srgbClr val="000000">
                <a:alpha val="49411"/>
              </a:srgbClr>
            </a:outerShdw>
          </a:effectLst>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Event Blocks</a:t>
            </a:r>
            <a:endParaRPr>
              <a:latin typeface="Bebas Neue"/>
              <a:ea typeface="Bebas Neue"/>
              <a:cs typeface="Bebas Neue"/>
              <a:sym typeface="Bebas Neue"/>
            </a:endParaRPr>
          </a:p>
        </p:txBody>
      </p:sp>
      <p:pic>
        <p:nvPicPr>
          <p:cNvPr id="177" name="Google Shape;177;g131aa46edb9_0_2"/>
          <p:cNvPicPr preferRelativeResize="0"/>
          <p:nvPr/>
        </p:nvPicPr>
        <p:blipFill rotWithShape="1">
          <a:blip r:embed="rId3">
            <a:alphaModFix/>
          </a:blip>
          <a:srcRect/>
          <a:stretch/>
        </p:blipFill>
        <p:spPr>
          <a:xfrm>
            <a:off x="4801350" y="168900"/>
            <a:ext cx="2502025" cy="1561425"/>
          </a:xfrm>
          <a:prstGeom prst="rect">
            <a:avLst/>
          </a:prstGeom>
          <a:noFill/>
          <a:ln>
            <a:noFill/>
          </a:ln>
        </p:spPr>
      </p:pic>
      <p:pic>
        <p:nvPicPr>
          <p:cNvPr id="178" name="Google Shape;178;g131aa46edb9_0_2"/>
          <p:cNvPicPr preferRelativeResize="0"/>
          <p:nvPr/>
        </p:nvPicPr>
        <p:blipFill rotWithShape="1">
          <a:blip r:embed="rId4">
            <a:alphaModFix/>
          </a:blip>
          <a:srcRect/>
          <a:stretch/>
        </p:blipFill>
        <p:spPr>
          <a:xfrm>
            <a:off x="4801347" y="1969160"/>
            <a:ext cx="2832950" cy="1205175"/>
          </a:xfrm>
          <a:prstGeom prst="rect">
            <a:avLst/>
          </a:prstGeom>
          <a:noFill/>
          <a:ln>
            <a:noFill/>
          </a:ln>
        </p:spPr>
      </p:pic>
      <p:pic>
        <p:nvPicPr>
          <p:cNvPr id="179" name="Google Shape;179;g131aa46edb9_0_2"/>
          <p:cNvPicPr preferRelativeResize="0"/>
          <p:nvPr/>
        </p:nvPicPr>
        <p:blipFill rotWithShape="1">
          <a:blip r:embed="rId5">
            <a:alphaModFix/>
          </a:blip>
          <a:srcRect/>
          <a:stretch/>
        </p:blipFill>
        <p:spPr>
          <a:xfrm>
            <a:off x="4648950" y="3594374"/>
            <a:ext cx="3393930" cy="1205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3"/>
        <p:cNvGrpSpPr/>
        <p:nvPr/>
      </p:nvGrpSpPr>
      <p:grpSpPr>
        <a:xfrm>
          <a:off x="0" y="0"/>
          <a:ext cx="0" cy="0"/>
          <a:chOff x="0" y="0"/>
          <a:chExt cx="0" cy="0"/>
        </a:xfrm>
      </p:grpSpPr>
      <p:sp>
        <p:nvSpPr>
          <p:cNvPr id="184" name="Google Shape;184;g1317de26b44_0_23"/>
          <p:cNvSpPr txBox="1">
            <a:spLocks noGrp="1"/>
          </p:cNvSpPr>
          <p:nvPr>
            <p:ph type="title"/>
          </p:nvPr>
        </p:nvSpPr>
        <p:spPr>
          <a:xfrm>
            <a:off x="490250" y="526350"/>
            <a:ext cx="4145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Conditional control blocks </a:t>
            </a:r>
            <a:endParaRPr>
              <a:latin typeface="Bebas Neue"/>
              <a:ea typeface="Bebas Neue"/>
              <a:cs typeface="Bebas Neue"/>
              <a:sym typeface="Bebas Neue"/>
            </a:endParaRPr>
          </a:p>
        </p:txBody>
      </p:sp>
      <p:sp>
        <p:nvSpPr>
          <p:cNvPr id="185" name="Google Shape;185;g1317de26b44_0_23"/>
          <p:cNvSpPr txBox="1"/>
          <p:nvPr/>
        </p:nvSpPr>
        <p:spPr>
          <a:xfrm>
            <a:off x="4572000" y="0"/>
            <a:ext cx="4652100" cy="51564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p:txBody>
      </p:sp>
      <p:pic>
        <p:nvPicPr>
          <p:cNvPr id="186" name="Google Shape;186;g1317de26b44_0_23"/>
          <p:cNvPicPr preferRelativeResize="0"/>
          <p:nvPr/>
        </p:nvPicPr>
        <p:blipFill rotWithShape="1">
          <a:blip r:embed="rId3">
            <a:alphaModFix/>
          </a:blip>
          <a:srcRect/>
          <a:stretch/>
        </p:blipFill>
        <p:spPr>
          <a:xfrm>
            <a:off x="4825350" y="1288250"/>
            <a:ext cx="4145400" cy="14320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317de26b44_0_11"/>
          <p:cNvSpPr txBox="1">
            <a:spLocks noGrp="1"/>
          </p:cNvSpPr>
          <p:nvPr>
            <p:ph type="title"/>
          </p:nvPr>
        </p:nvSpPr>
        <p:spPr>
          <a:xfrm rot="-484">
            <a:off x="245263" y="23942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Create clone Block (</a:t>
            </a:r>
            <a:r>
              <a:rPr lang="en"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VIDEO</a:t>
            </a: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dirty="0"/>
          </a:p>
        </p:txBody>
      </p:sp>
      <p:sp>
        <p:nvSpPr>
          <p:cNvPr id="192" name="Google Shape;192;g1317de26b44_0_11"/>
          <p:cNvSpPr txBox="1">
            <a:spLocks noGrp="1"/>
          </p:cNvSpPr>
          <p:nvPr>
            <p:ph type="body" idx="1"/>
          </p:nvPr>
        </p:nvSpPr>
        <p:spPr>
          <a:xfrm>
            <a:off x="245275" y="4364125"/>
            <a:ext cx="8958000" cy="670800"/>
          </a:xfrm>
          <a:prstGeom prst="rect">
            <a:avLst/>
          </a:prstGeom>
          <a:noFill/>
          <a:ln>
            <a:noFill/>
          </a:ln>
        </p:spPr>
        <p:txBody>
          <a:bodyPr spcFirstLastPara="1" wrap="square" lIns="91425" tIns="91425" rIns="91425" bIns="91425" anchor="t" anchorCtr="0">
            <a:normAutofit fontScale="25000" lnSpcReduction="20000"/>
          </a:bodyPr>
          <a:lstStyle/>
          <a:p>
            <a:pPr marL="0" lvl="0" indent="0" algn="ctr" rtl="0">
              <a:lnSpc>
                <a:spcPct val="115000"/>
              </a:lnSpc>
              <a:spcBef>
                <a:spcPts val="0"/>
              </a:spcBef>
              <a:spcAft>
                <a:spcPts val="0"/>
              </a:spcAft>
              <a:buSzPct val="90000"/>
              <a:buNone/>
            </a:pPr>
            <a:r>
              <a:rPr lang="en" sz="8000"/>
              <a:t>Cloning is often used when a sprite must make copies of itself. Here are some examples.</a:t>
            </a:r>
            <a:endParaRPr sz="8000"/>
          </a:p>
          <a:p>
            <a:pPr marL="0" lvl="0" indent="0" algn="ctr" rtl="0">
              <a:lnSpc>
                <a:spcPct val="115000"/>
              </a:lnSpc>
              <a:spcBef>
                <a:spcPts val="0"/>
              </a:spcBef>
              <a:spcAft>
                <a:spcPts val="0"/>
              </a:spcAft>
              <a:buSzPct val="90000"/>
              <a:buNone/>
            </a:pPr>
            <a:endParaRPr sz="8000"/>
          </a:p>
          <a:p>
            <a:pPr marL="0" lvl="0" indent="0" algn="ctr" rtl="0">
              <a:lnSpc>
                <a:spcPct val="115000"/>
              </a:lnSpc>
              <a:spcBef>
                <a:spcPts val="0"/>
              </a:spcBef>
              <a:spcAft>
                <a:spcPts val="0"/>
              </a:spcAft>
              <a:buSzPct val="90000"/>
              <a:buNone/>
            </a:pPr>
            <a:endParaRPr sz="8000"/>
          </a:p>
          <a:p>
            <a:pPr marL="0" lvl="0" indent="0" algn="l" rtl="0">
              <a:lnSpc>
                <a:spcPct val="115000"/>
              </a:lnSpc>
              <a:spcBef>
                <a:spcPts val="0"/>
              </a:spcBef>
              <a:spcAft>
                <a:spcPts val="0"/>
              </a:spcAft>
              <a:buSzPct val="100000"/>
              <a:buNone/>
            </a:pPr>
            <a:endParaRPr/>
          </a:p>
        </p:txBody>
      </p:sp>
      <p:pic>
        <p:nvPicPr>
          <p:cNvPr id="193" name="Google Shape;193;g1317de26b44_0_11"/>
          <p:cNvPicPr preferRelativeResize="0"/>
          <p:nvPr/>
        </p:nvPicPr>
        <p:blipFill rotWithShape="1">
          <a:blip r:embed="rId4">
            <a:alphaModFix/>
          </a:blip>
          <a:srcRect/>
          <a:stretch/>
        </p:blipFill>
        <p:spPr>
          <a:xfrm>
            <a:off x="283300" y="1797247"/>
            <a:ext cx="3124200" cy="971550"/>
          </a:xfrm>
          <a:prstGeom prst="rect">
            <a:avLst/>
          </a:prstGeom>
          <a:noFill/>
          <a:ln>
            <a:noFill/>
          </a:ln>
        </p:spPr>
      </p:pic>
      <p:pic>
        <p:nvPicPr>
          <p:cNvPr id="194" name="Google Shape;194;g1317de26b44_0_11"/>
          <p:cNvPicPr preferRelativeResize="0"/>
          <p:nvPr/>
        </p:nvPicPr>
        <p:blipFill rotWithShape="1">
          <a:blip r:embed="rId5">
            <a:alphaModFix/>
          </a:blip>
          <a:srcRect/>
          <a:stretch/>
        </p:blipFill>
        <p:spPr>
          <a:xfrm>
            <a:off x="4123200" y="228875"/>
            <a:ext cx="2477675" cy="2098325"/>
          </a:xfrm>
          <a:prstGeom prst="rect">
            <a:avLst/>
          </a:prstGeom>
          <a:noFill/>
          <a:ln>
            <a:noFill/>
          </a:ln>
        </p:spPr>
      </p:pic>
      <p:pic>
        <p:nvPicPr>
          <p:cNvPr id="195" name="Google Shape;195;g1317de26b44_0_11"/>
          <p:cNvPicPr preferRelativeResize="0"/>
          <p:nvPr/>
        </p:nvPicPr>
        <p:blipFill rotWithShape="1">
          <a:blip r:embed="rId6">
            <a:alphaModFix/>
          </a:blip>
          <a:srcRect/>
          <a:stretch/>
        </p:blipFill>
        <p:spPr>
          <a:xfrm>
            <a:off x="6762550" y="1358475"/>
            <a:ext cx="1960700" cy="1009700"/>
          </a:xfrm>
          <a:prstGeom prst="rect">
            <a:avLst/>
          </a:prstGeom>
          <a:noFill/>
          <a:ln>
            <a:noFill/>
          </a:ln>
        </p:spPr>
      </p:pic>
      <p:pic>
        <p:nvPicPr>
          <p:cNvPr id="196" name="Google Shape;196;g1317de26b44_0_11"/>
          <p:cNvPicPr preferRelativeResize="0"/>
          <p:nvPr/>
        </p:nvPicPr>
        <p:blipFill rotWithShape="1">
          <a:blip r:embed="rId7">
            <a:alphaModFix/>
          </a:blip>
          <a:srcRect/>
          <a:stretch/>
        </p:blipFill>
        <p:spPr>
          <a:xfrm>
            <a:off x="5184050" y="2735635"/>
            <a:ext cx="2061950" cy="12610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317de26b44_0_84"/>
          <p:cNvSpPr txBox="1">
            <a:spLocks noGrp="1"/>
          </p:cNvSpPr>
          <p:nvPr>
            <p:ph type="title"/>
          </p:nvPr>
        </p:nvSpPr>
        <p:spPr>
          <a:xfrm>
            <a:off x="4835400" y="1658074"/>
            <a:ext cx="4045200" cy="15519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26315"/>
              <a:buNone/>
            </a:pPr>
            <a:r>
              <a:rPr lang="en">
                <a:solidFill>
                  <a:schemeClr val="lt1"/>
                </a:solidFill>
                <a:latin typeface="Bebas Neue"/>
                <a:ea typeface="Bebas Neue"/>
                <a:cs typeface="Bebas Neue"/>
                <a:sym typeface="Bebas Neue"/>
              </a:rPr>
              <a:t>Your turn: Pause here and Try out “Create clone” block</a:t>
            </a:r>
            <a:endParaRPr>
              <a:solidFill>
                <a:schemeClr val="lt1"/>
              </a:solidFill>
              <a:latin typeface="Bebas Neue"/>
              <a:ea typeface="Bebas Neue"/>
              <a:cs typeface="Bebas Neue"/>
              <a:sym typeface="Bebas Neue"/>
            </a:endParaRPr>
          </a:p>
        </p:txBody>
      </p:sp>
      <p:pic>
        <p:nvPicPr>
          <p:cNvPr id="202" name="Google Shape;202;g1317de26b44_0_84"/>
          <p:cNvPicPr preferRelativeResize="0"/>
          <p:nvPr/>
        </p:nvPicPr>
        <p:blipFill rotWithShape="1">
          <a:blip r:embed="rId3">
            <a:alphaModFix/>
          </a:blip>
          <a:srcRect/>
          <a:stretch/>
        </p:blipFill>
        <p:spPr>
          <a:xfrm>
            <a:off x="2018825" y="686374"/>
            <a:ext cx="2495550" cy="1200150"/>
          </a:xfrm>
          <a:prstGeom prst="rect">
            <a:avLst/>
          </a:prstGeom>
          <a:noFill/>
          <a:ln>
            <a:noFill/>
          </a:ln>
        </p:spPr>
      </p:pic>
      <p:pic>
        <p:nvPicPr>
          <p:cNvPr id="203" name="Google Shape;203;g1317de26b44_0_84"/>
          <p:cNvPicPr preferRelativeResize="0"/>
          <p:nvPr/>
        </p:nvPicPr>
        <p:blipFill rotWithShape="1">
          <a:blip r:embed="rId4">
            <a:alphaModFix/>
          </a:blip>
          <a:srcRect/>
          <a:stretch/>
        </p:blipFill>
        <p:spPr>
          <a:xfrm>
            <a:off x="245900" y="1886525"/>
            <a:ext cx="2609850" cy="781050"/>
          </a:xfrm>
          <a:prstGeom prst="rect">
            <a:avLst/>
          </a:prstGeom>
          <a:noFill/>
          <a:ln>
            <a:noFill/>
          </a:ln>
        </p:spPr>
      </p:pic>
      <p:pic>
        <p:nvPicPr>
          <p:cNvPr id="204" name="Google Shape;204;g1317de26b44_0_84"/>
          <p:cNvPicPr preferRelativeResize="0"/>
          <p:nvPr/>
        </p:nvPicPr>
        <p:blipFill rotWithShape="1">
          <a:blip r:embed="rId5">
            <a:alphaModFix/>
          </a:blip>
          <a:srcRect/>
          <a:stretch/>
        </p:blipFill>
        <p:spPr>
          <a:xfrm>
            <a:off x="163750" y="3556724"/>
            <a:ext cx="1986750" cy="1469193"/>
          </a:xfrm>
          <a:prstGeom prst="rect">
            <a:avLst/>
          </a:prstGeom>
          <a:noFill/>
          <a:ln>
            <a:noFill/>
          </a:ln>
        </p:spPr>
      </p:pic>
      <p:pic>
        <p:nvPicPr>
          <p:cNvPr id="205" name="Google Shape;205;g1317de26b44_0_84"/>
          <p:cNvPicPr preferRelativeResize="0"/>
          <p:nvPr/>
        </p:nvPicPr>
        <p:blipFill rotWithShape="1">
          <a:blip r:embed="rId6">
            <a:alphaModFix/>
          </a:blip>
          <a:srcRect/>
          <a:stretch/>
        </p:blipFill>
        <p:spPr>
          <a:xfrm>
            <a:off x="1390175" y="2571747"/>
            <a:ext cx="3124200" cy="971550"/>
          </a:xfrm>
          <a:prstGeom prst="rect">
            <a:avLst/>
          </a:prstGeom>
          <a:noFill/>
          <a:ln>
            <a:noFill/>
          </a:ln>
        </p:spPr>
      </p:pic>
      <p:sp>
        <p:nvSpPr>
          <p:cNvPr id="206" name="Google Shape;206;g1317de26b44_0_84"/>
          <p:cNvSpPr txBox="1"/>
          <p:nvPr/>
        </p:nvSpPr>
        <p:spPr>
          <a:xfrm>
            <a:off x="0" y="0"/>
            <a:ext cx="4572000" cy="78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accent5"/>
                </a:solidFill>
                <a:latin typeface="Proxima Nova"/>
                <a:ea typeface="Proxima Nova"/>
                <a:cs typeface="Proxima Nova"/>
                <a:sym typeface="Proxima Nova"/>
              </a:rPr>
              <a:t>Using the following blocks, create an artistic animation of your name:</a:t>
            </a:r>
            <a:endParaRPr sz="1800" b="0" i="0" u="none" strike="noStrike" cap="none">
              <a:solidFill>
                <a:schemeClr val="accent5"/>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7" name="Google Shape;77;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7"/>
              <a:buNone/>
            </a:pPr>
            <a:r>
              <a:rPr lang="en" sz="7200"/>
              <a:t>In this lesson, students will be guided through Level 5 of Coco and new features and blocks in Scratch.</a:t>
            </a:r>
            <a:endParaRPr sz="7200"/>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endParaRPr/>
          </a:p>
        </p:txBody>
      </p:sp>
      <p:sp>
        <p:nvSpPr>
          <p:cNvPr id="78" name="Google Shape;78;p2"/>
          <p:cNvSpPr txBox="1"/>
          <p:nvPr/>
        </p:nvSpPr>
        <p:spPr>
          <a:xfrm>
            <a:off x="239300" y="2480550"/>
            <a:ext cx="42603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ELA Standards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a) Engage in writing as a process.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b) Identify audience and purpose.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c) Use a variety of prewriting strategies.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d) Use organizational strategies to structure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    writing according to type.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e) Use transition words to vary sentence structure.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79" name="Google Shape;79;p2"/>
          <p:cNvSpPr txBox="1"/>
          <p:nvPr/>
        </p:nvSpPr>
        <p:spPr>
          <a:xfrm>
            <a:off x="4499600" y="2571750"/>
            <a:ext cx="4260300" cy="262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CS Standards:</a:t>
            </a:r>
            <a:endParaRPr sz="13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The student will construct sets of step-by-step instructions (algorithms) both independently and collaboratively using sequencing and using loops.</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The student will construct programs to accomplish a task as a means of creative expression using a block or text based programming language, both independently and collaboratively using sequencing and using loops.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The student will analyze, correct, and improve (debug) an algorithm that includes sequencing, events, loops and variables.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d027fdeda_0_186"/>
          <p:cNvSpPr txBox="1">
            <a:spLocks noGrp="1"/>
          </p:cNvSpPr>
          <p:nvPr>
            <p:ph type="title"/>
          </p:nvPr>
        </p:nvSpPr>
        <p:spPr>
          <a:xfrm>
            <a:off x="311700" y="19245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3333"/>
              <a:buNone/>
            </a:pPr>
            <a:r>
              <a:rPr lang="en" sz="4000"/>
              <a:t>Wrap up:  Which block are you most excited to use for animating your summary? Why?</a:t>
            </a:r>
            <a:endParaRPr sz="4000"/>
          </a:p>
          <a:p>
            <a:pPr marL="0" lvl="0" indent="0" algn="l" rtl="0">
              <a:lnSpc>
                <a:spcPct val="100000"/>
              </a:lnSpc>
              <a:spcBef>
                <a:spcPts val="0"/>
              </a:spcBef>
              <a:spcAft>
                <a:spcPts val="0"/>
              </a:spcAft>
              <a:buSzPct val="111111"/>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5" name="Google Shape;85;p3"/>
          <p:cNvSpPr txBox="1">
            <a:spLocks noGrp="1"/>
          </p:cNvSpPr>
          <p:nvPr>
            <p:ph type="body" idx="1"/>
          </p:nvPr>
        </p:nvSpPr>
        <p:spPr>
          <a:xfrm>
            <a:off x="311700" y="1152475"/>
            <a:ext cx="46701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a:t>Teacher Unit 4, Lesson 2 slide deck</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Coco Link</a:t>
            </a:r>
            <a:r>
              <a:rPr lang="en"/>
              <a:t>	</a:t>
            </a:r>
            <a:endParaRPr/>
          </a:p>
          <a:p>
            <a:pPr marL="914400" lvl="1" indent="-317500" algn="l" rtl="0">
              <a:lnSpc>
                <a:spcPct val="115000"/>
              </a:lnSpc>
              <a:spcBef>
                <a:spcPts val="0"/>
              </a:spcBef>
              <a:spcAft>
                <a:spcPts val="0"/>
              </a:spcAft>
              <a:buSzPts val="1400"/>
              <a:buChar char="○"/>
            </a:pPr>
            <a:r>
              <a:rPr lang="en"/>
              <a:t>Teacher should have assigned story in CoCo, using naming strategy “Unit 4 Summary”</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Scratch link</a:t>
            </a:r>
            <a:endParaRPr/>
          </a:p>
        </p:txBody>
      </p:sp>
      <p:pic>
        <p:nvPicPr>
          <p:cNvPr id="86" name="Google Shape;86;p3"/>
          <p:cNvPicPr preferRelativeResize="0"/>
          <p:nvPr/>
        </p:nvPicPr>
        <p:blipFill rotWithShape="1">
          <a:blip r:embed="rId5">
            <a:alphaModFix/>
          </a:blip>
          <a:srcRect/>
          <a:stretch/>
        </p:blipFill>
        <p:spPr>
          <a:xfrm>
            <a:off x="5142675" y="3291825"/>
            <a:ext cx="922950" cy="1853300"/>
          </a:xfrm>
          <a:prstGeom prst="rect">
            <a:avLst/>
          </a:prstGeom>
          <a:noFill/>
          <a:ln>
            <a:noFill/>
          </a:ln>
        </p:spPr>
      </p:pic>
      <p:pic>
        <p:nvPicPr>
          <p:cNvPr id="87" name="Google Shape;87;p3"/>
          <p:cNvPicPr preferRelativeResize="0"/>
          <p:nvPr/>
        </p:nvPicPr>
        <p:blipFill rotWithShape="1">
          <a:blip r:embed="rId6">
            <a:alphaModFix/>
          </a:blip>
          <a:srcRect/>
          <a:stretch/>
        </p:blipFill>
        <p:spPr>
          <a:xfrm>
            <a:off x="311689" y="3706275"/>
            <a:ext cx="2005673" cy="1336775"/>
          </a:xfrm>
          <a:prstGeom prst="rect">
            <a:avLst/>
          </a:prstGeom>
          <a:noFill/>
          <a:ln>
            <a:noFill/>
          </a:ln>
        </p:spPr>
      </p:pic>
      <p:pic>
        <p:nvPicPr>
          <p:cNvPr id="88" name="Google Shape;88;p3"/>
          <p:cNvPicPr preferRelativeResize="0"/>
          <p:nvPr/>
        </p:nvPicPr>
        <p:blipFill rotWithShape="1">
          <a:blip r:embed="rId7">
            <a:alphaModFix/>
          </a:blip>
          <a:srcRect/>
          <a:stretch/>
        </p:blipFill>
        <p:spPr>
          <a:xfrm>
            <a:off x="2473400" y="3583875"/>
            <a:ext cx="2669275" cy="1459175"/>
          </a:xfrm>
          <a:prstGeom prst="rect">
            <a:avLst/>
          </a:prstGeom>
          <a:noFill/>
          <a:ln>
            <a:noFill/>
          </a:ln>
        </p:spPr>
      </p:pic>
      <p:sp>
        <p:nvSpPr>
          <p:cNvPr id="89" name="Google Shape;89;p3"/>
          <p:cNvSpPr txBox="1"/>
          <p:nvPr/>
        </p:nvSpPr>
        <p:spPr>
          <a:xfrm>
            <a:off x="5219250" y="863650"/>
            <a:ext cx="3831300" cy="23397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5.</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4 Summary.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4 Summary.”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95" name="Google Shape;95;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Identify and use NEW BLOCKS</a:t>
            </a:r>
            <a:endParaRPr/>
          </a:p>
          <a:p>
            <a:pPr marL="457200" lvl="0" indent="-342900" algn="l" rtl="0">
              <a:lnSpc>
                <a:spcPct val="150000"/>
              </a:lnSpc>
              <a:spcBef>
                <a:spcPts val="0"/>
              </a:spcBef>
              <a:spcAft>
                <a:spcPts val="0"/>
              </a:spcAft>
              <a:buSzPts val="1800"/>
              <a:buChar char="❏"/>
            </a:pPr>
            <a:r>
              <a:rPr lang="en"/>
              <a:t>Write, review, and edit a summary in Coco Level 5 (Column 1)</a:t>
            </a:r>
            <a:endParaRPr/>
          </a:p>
          <a:p>
            <a:pPr marL="457200" lvl="0" indent="-342900" algn="l" rtl="0">
              <a:lnSpc>
                <a:spcPct val="150000"/>
              </a:lnSpc>
              <a:spcBef>
                <a:spcPts val="0"/>
              </a:spcBef>
              <a:spcAft>
                <a:spcPts val="0"/>
              </a:spcAft>
              <a:buSzPts val="1800"/>
              <a:buChar char="❏"/>
            </a:pPr>
            <a:r>
              <a:rPr lang="en"/>
              <a:t>Plan and self-monitor in Coco Level 5 (Columns 2, 3, 4)</a:t>
            </a:r>
            <a:endParaRPr/>
          </a:p>
          <a:p>
            <a:pPr marL="457200" lvl="0" indent="-342900" algn="l" rtl="0">
              <a:lnSpc>
                <a:spcPct val="150000"/>
              </a:lnSpc>
              <a:spcBef>
                <a:spcPts val="0"/>
              </a:spcBef>
              <a:spcAft>
                <a:spcPts val="0"/>
              </a:spcAft>
              <a:buSzPts val="1800"/>
              <a:buChar char="❏"/>
            </a:pPr>
            <a:r>
              <a:rPr lang="en"/>
              <a:t>Share my plan with a partner and modify plan based on feedback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1d027fdeda_0_1"/>
          <p:cNvSpPr txBox="1">
            <a:spLocks noGrp="1"/>
          </p:cNvSpPr>
          <p:nvPr>
            <p:ph type="title"/>
          </p:nvPr>
        </p:nvSpPr>
        <p:spPr>
          <a:xfrm>
            <a:off x="490249" y="526350"/>
            <a:ext cx="80808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Decompose: </a:t>
            </a:r>
            <a:r>
              <a:rPr lang="en" sz="4000">
                <a:latin typeface="Bebas Neue"/>
                <a:ea typeface="Bebas Neue"/>
                <a:cs typeface="Bebas Neue"/>
                <a:sym typeface="Bebas Neue"/>
              </a:rPr>
              <a:t>to Break a problem down into smaller pieces</a:t>
            </a:r>
            <a:endParaRPr sz="400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000" b="1">
              <a:latin typeface="Bebas Neue"/>
              <a:ea typeface="Bebas Neue"/>
              <a:cs typeface="Bebas Neue"/>
              <a:sym typeface="Bebas Neue"/>
            </a:endParaRPr>
          </a:p>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Decomposition (dee-comp–uh-zi–shun): </a:t>
            </a:r>
            <a:r>
              <a:rPr lang="en" sz="4000">
                <a:latin typeface="Bebas Neue"/>
                <a:ea typeface="Bebas Neue"/>
                <a:cs typeface="Bebas Neue"/>
                <a:sym typeface="Bebas Neue"/>
              </a:rPr>
              <a:t>breaking a large problem into smaller parts</a:t>
            </a:r>
            <a:endParaRPr sz="4000">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1d027fdeda_0_62"/>
          <p:cNvSpPr txBox="1">
            <a:spLocks noGrp="1"/>
          </p:cNvSpPr>
          <p:nvPr>
            <p:ph type="title"/>
          </p:nvPr>
        </p:nvSpPr>
        <p:spPr>
          <a:xfrm>
            <a:off x="490249" y="526350"/>
            <a:ext cx="80808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SUMMARY: restates the main ideas of a story in your own words</a:t>
            </a:r>
            <a:endParaRPr sz="4000" b="1">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1d027fdeda_0_12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Somebody… wanted…but….so…. Then</a:t>
            </a:r>
            <a:endParaRPr/>
          </a:p>
        </p:txBody>
      </p:sp>
      <p:sp>
        <p:nvSpPr>
          <p:cNvPr id="111" name="Google Shape;111;g11d027fdeda_0_120"/>
          <p:cNvSpPr txBox="1">
            <a:spLocks noGrp="1"/>
          </p:cNvSpPr>
          <p:nvPr>
            <p:ph type="body" idx="1"/>
          </p:nvPr>
        </p:nvSpPr>
        <p:spPr>
          <a:xfrm>
            <a:off x="375975" y="1319650"/>
            <a:ext cx="5213700" cy="3416400"/>
          </a:xfrm>
          <a:prstGeom prst="rect">
            <a:avLst/>
          </a:prstGeom>
          <a:noFill/>
          <a:ln>
            <a:noFill/>
          </a:ln>
        </p:spPr>
        <p:txBody>
          <a:bodyPr spcFirstLastPara="1" wrap="square" lIns="91425" tIns="91425" rIns="91425" bIns="91425" anchor="t" anchorCtr="0">
            <a:normAutofit/>
          </a:bodyPr>
          <a:lstStyle/>
          <a:p>
            <a:pPr marL="457200" lvl="0" indent="-393065" algn="l" rtl="0">
              <a:lnSpc>
                <a:spcPct val="115000"/>
              </a:lnSpc>
              <a:spcBef>
                <a:spcPts val="0"/>
              </a:spcBef>
              <a:spcAft>
                <a:spcPts val="0"/>
              </a:spcAft>
              <a:buSzPts val="2800"/>
              <a:buChar char="●"/>
            </a:pPr>
            <a:r>
              <a:rPr lang="en" sz="2800" b="1"/>
              <a:t>Somebody</a:t>
            </a:r>
            <a:r>
              <a:rPr lang="en" sz="2800"/>
              <a:t>: Character</a:t>
            </a:r>
            <a:endParaRPr sz="2800"/>
          </a:p>
          <a:p>
            <a:pPr marL="457200" lvl="0" indent="-393065" algn="l" rtl="0">
              <a:lnSpc>
                <a:spcPct val="115000"/>
              </a:lnSpc>
              <a:spcBef>
                <a:spcPts val="0"/>
              </a:spcBef>
              <a:spcAft>
                <a:spcPts val="0"/>
              </a:spcAft>
              <a:buSzPts val="2800"/>
              <a:buChar char="●"/>
            </a:pPr>
            <a:r>
              <a:rPr lang="en" sz="2800" b="1"/>
              <a:t>Wanted</a:t>
            </a:r>
            <a:r>
              <a:rPr lang="en" sz="2800"/>
              <a:t>: Goal/motivation</a:t>
            </a:r>
            <a:endParaRPr sz="2800"/>
          </a:p>
          <a:p>
            <a:pPr marL="457200" lvl="0" indent="-393065" algn="l" rtl="0">
              <a:lnSpc>
                <a:spcPct val="115000"/>
              </a:lnSpc>
              <a:spcBef>
                <a:spcPts val="0"/>
              </a:spcBef>
              <a:spcAft>
                <a:spcPts val="0"/>
              </a:spcAft>
              <a:buSzPts val="2800"/>
              <a:buChar char="●"/>
            </a:pPr>
            <a:r>
              <a:rPr lang="en" sz="2800" b="1"/>
              <a:t>But</a:t>
            </a:r>
            <a:r>
              <a:rPr lang="en" sz="2800"/>
              <a:t>: Conflict/problem</a:t>
            </a:r>
            <a:endParaRPr sz="2800"/>
          </a:p>
          <a:p>
            <a:pPr marL="457200" lvl="0" indent="-393065" algn="l" rtl="0">
              <a:lnSpc>
                <a:spcPct val="115000"/>
              </a:lnSpc>
              <a:spcBef>
                <a:spcPts val="0"/>
              </a:spcBef>
              <a:spcAft>
                <a:spcPts val="0"/>
              </a:spcAft>
              <a:buSzPts val="2800"/>
              <a:buChar char="●"/>
            </a:pPr>
            <a:r>
              <a:rPr lang="en" sz="2800" b="1"/>
              <a:t>So</a:t>
            </a:r>
            <a:r>
              <a:rPr lang="en" sz="2800"/>
              <a:t>: Resolution</a:t>
            </a:r>
            <a:endParaRPr sz="2800"/>
          </a:p>
          <a:p>
            <a:pPr marL="457200" lvl="0" indent="-393065" algn="l" rtl="0">
              <a:lnSpc>
                <a:spcPct val="115000"/>
              </a:lnSpc>
              <a:spcBef>
                <a:spcPts val="0"/>
              </a:spcBef>
              <a:spcAft>
                <a:spcPts val="0"/>
              </a:spcAft>
              <a:buSzPts val="2800"/>
              <a:buChar char="●"/>
            </a:pPr>
            <a:r>
              <a:rPr lang="en" sz="2800" b="1"/>
              <a:t>Then</a:t>
            </a:r>
            <a:r>
              <a:rPr lang="en" sz="2800"/>
              <a:t>: How does it end?</a:t>
            </a:r>
            <a:endParaRPr sz="2800"/>
          </a:p>
          <a:p>
            <a:pPr marL="0" lvl="0" indent="0" algn="l" rtl="0">
              <a:lnSpc>
                <a:spcPct val="115000"/>
              </a:lnSpc>
              <a:spcBef>
                <a:spcPts val="0"/>
              </a:spcBef>
              <a:spcAft>
                <a:spcPts val="0"/>
              </a:spcAft>
              <a:buSzPts val="2323"/>
              <a:buNone/>
            </a:pPr>
            <a:endParaRPr sz="2800"/>
          </a:p>
          <a:p>
            <a:pPr marL="0" lvl="0" indent="0" algn="l" rtl="0">
              <a:lnSpc>
                <a:spcPct val="115000"/>
              </a:lnSpc>
              <a:spcBef>
                <a:spcPts val="1200"/>
              </a:spcBef>
              <a:spcAft>
                <a:spcPts val="1200"/>
              </a:spcAft>
              <a:buSzPts val="1800"/>
              <a:buNone/>
            </a:pPr>
            <a:endParaRPr/>
          </a:p>
        </p:txBody>
      </p:sp>
      <p:pic>
        <p:nvPicPr>
          <p:cNvPr id="112" name="Google Shape;112;g11d027fdeda_0_120"/>
          <p:cNvPicPr preferRelativeResize="0"/>
          <p:nvPr/>
        </p:nvPicPr>
        <p:blipFill rotWithShape="1">
          <a:blip r:embed="rId3">
            <a:alphaModFix/>
          </a:blip>
          <a:srcRect/>
          <a:stretch/>
        </p:blipFill>
        <p:spPr>
          <a:xfrm>
            <a:off x="5767575" y="782750"/>
            <a:ext cx="3064735" cy="4055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Font typeface="Bebas Neue"/>
              <a:buNone/>
            </a:pPr>
            <a:r>
              <a:rPr lang="en"/>
              <a:t>Share with a partner</a:t>
            </a:r>
            <a:endParaRPr/>
          </a:p>
        </p:txBody>
      </p:sp>
      <p:sp>
        <p:nvSpPr>
          <p:cNvPr id="118" name="Google Shape;118;p7"/>
          <p:cNvSpPr txBox="1">
            <a:spLocks noGrp="1"/>
          </p:cNvSpPr>
          <p:nvPr>
            <p:ph type="body" idx="1"/>
          </p:nvPr>
        </p:nvSpPr>
        <p:spPr>
          <a:xfrm>
            <a:off x="375050" y="105602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500"/>
              <a:t>Instructions: </a:t>
            </a:r>
            <a:endParaRPr sz="2500"/>
          </a:p>
          <a:p>
            <a:pPr marL="457200" lvl="0" indent="-387350" algn="l" rtl="0">
              <a:lnSpc>
                <a:spcPct val="115000"/>
              </a:lnSpc>
              <a:spcBef>
                <a:spcPts val="0"/>
              </a:spcBef>
              <a:spcAft>
                <a:spcPts val="0"/>
              </a:spcAft>
              <a:buSzPts val="2500"/>
              <a:buAutoNum type="arabicPeriod"/>
            </a:pPr>
            <a:r>
              <a:rPr lang="en" sz="2500"/>
              <a:t>Identify a story to summarize. </a:t>
            </a:r>
            <a:endParaRPr sz="2500"/>
          </a:p>
          <a:p>
            <a:pPr marL="457200" lvl="0" indent="-387350" algn="l" rtl="0">
              <a:lnSpc>
                <a:spcPct val="115000"/>
              </a:lnSpc>
              <a:spcBef>
                <a:spcPts val="0"/>
              </a:spcBef>
              <a:spcAft>
                <a:spcPts val="0"/>
              </a:spcAft>
              <a:buSzPts val="2500"/>
              <a:buAutoNum type="arabicPeriod"/>
            </a:pPr>
            <a:r>
              <a:rPr lang="en" sz="2500"/>
              <a:t>Answer the following questions:</a:t>
            </a:r>
            <a:endParaRPr sz="2500"/>
          </a:p>
          <a:p>
            <a:pPr marL="914400" lvl="1" indent="-387350" algn="l" rtl="0">
              <a:lnSpc>
                <a:spcPct val="100000"/>
              </a:lnSpc>
              <a:spcBef>
                <a:spcPts val="0"/>
              </a:spcBef>
              <a:spcAft>
                <a:spcPts val="0"/>
              </a:spcAft>
              <a:buSzPts val="2500"/>
              <a:buAutoNum type="alphaLcPeriod"/>
            </a:pPr>
            <a:r>
              <a:rPr lang="en" sz="2500"/>
              <a:t>What are the main ideas of the story?</a:t>
            </a:r>
            <a:endParaRPr sz="2500"/>
          </a:p>
          <a:p>
            <a:pPr marL="914400" lvl="1" indent="-387350" algn="l" rtl="0">
              <a:lnSpc>
                <a:spcPct val="100000"/>
              </a:lnSpc>
              <a:spcBef>
                <a:spcPts val="0"/>
              </a:spcBef>
              <a:spcAft>
                <a:spcPts val="0"/>
              </a:spcAft>
              <a:buSzPts val="2500"/>
              <a:buAutoNum type="alphaLcPeriod"/>
            </a:pPr>
            <a:r>
              <a:rPr lang="en" sz="2500"/>
              <a:t>What details from the story are important to include in your summary?</a:t>
            </a:r>
            <a:endParaRPr sz="2500"/>
          </a:p>
          <a:p>
            <a:pPr marL="914400" lvl="1" indent="-387350" algn="l" rtl="0">
              <a:lnSpc>
                <a:spcPct val="100000"/>
              </a:lnSpc>
              <a:spcBef>
                <a:spcPts val="0"/>
              </a:spcBef>
              <a:spcAft>
                <a:spcPts val="0"/>
              </a:spcAft>
              <a:buSzPts val="2500"/>
              <a:buAutoNum type="alphaLcPeriod"/>
            </a:pPr>
            <a:r>
              <a:rPr lang="en" sz="2500"/>
              <a:t>What details from the story are not that important to the main idea?</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11d027fdeda_0_191"/>
          <p:cNvPicPr preferRelativeResize="0"/>
          <p:nvPr/>
        </p:nvPicPr>
        <p:blipFill rotWithShape="1">
          <a:blip r:embed="rId3">
            <a:alphaModFix/>
          </a:blip>
          <a:srcRect/>
          <a:stretch/>
        </p:blipFill>
        <p:spPr>
          <a:xfrm>
            <a:off x="76200" y="847106"/>
            <a:ext cx="8991599" cy="4143994"/>
          </a:xfrm>
          <a:prstGeom prst="rect">
            <a:avLst/>
          </a:prstGeom>
          <a:noFill/>
          <a:ln>
            <a:noFill/>
          </a:ln>
        </p:spPr>
      </p:pic>
      <p:sp>
        <p:nvSpPr>
          <p:cNvPr id="124" name="Google Shape;124;g11d027fdeda_0_191"/>
          <p:cNvSpPr/>
          <p:nvPr/>
        </p:nvSpPr>
        <p:spPr>
          <a:xfrm rot="10265341">
            <a:off x="1525094" y="1173779"/>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1d027fdeda_0_191"/>
          <p:cNvSpPr txBox="1"/>
          <p:nvPr/>
        </p:nvSpPr>
        <p:spPr>
          <a:xfrm>
            <a:off x="343000" y="207625"/>
            <a:ext cx="4937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FFFFFF"/>
                </a:solidFill>
                <a:latin typeface="Bebas Neue"/>
                <a:ea typeface="Bebas Neue"/>
                <a:cs typeface="Bebas Neue"/>
                <a:sym typeface="Bebas Neue"/>
              </a:rPr>
              <a:t>Summarize in CoCo LEvel 5: Column 1, our writing</a:t>
            </a:r>
            <a:endParaRPr sz="2200" b="0" i="0" u="none" strike="noStrike" cap="none">
              <a:solidFill>
                <a:srgbClr val="FFFFFF"/>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1332</Words>
  <Application>Microsoft Office PowerPoint</Application>
  <PresentationFormat>On-screen Show (16:9)</PresentationFormat>
  <Paragraphs>123</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Montserrat</vt:lpstr>
      <vt:lpstr>Proxima Nova</vt:lpstr>
      <vt:lpstr>Bebas Neue</vt:lpstr>
      <vt:lpstr>Monoton</vt:lpstr>
      <vt:lpstr>Alfa Slab One</vt:lpstr>
      <vt:lpstr>Gameday</vt:lpstr>
      <vt:lpstr>Unit 4, lesson 2</vt:lpstr>
      <vt:lpstr>Summary and Standards</vt:lpstr>
      <vt:lpstr>Materials and resources needed for this lesson:</vt:lpstr>
      <vt:lpstr>Lesson Objectives:  I can…</vt:lpstr>
      <vt:lpstr>Decompose: to Break a problem down into smaller pieces  Decomposition (dee-comp–uh-zi–shun): breaking a large problem into smaller parts</vt:lpstr>
      <vt:lpstr>SUMMARY: restates the main ideas of a story in your own words</vt:lpstr>
      <vt:lpstr>Somebody… wanted…but….so…. Then</vt:lpstr>
      <vt:lpstr>Share with a partner</vt:lpstr>
      <vt:lpstr>PowerPoint Presentation</vt:lpstr>
      <vt:lpstr>PowerPoint Presentation</vt:lpstr>
      <vt:lpstr>Complete Column 1 in CoCo</vt:lpstr>
      <vt:lpstr>Plan your Animation graphic organizer</vt:lpstr>
      <vt:lpstr>PowerPoint Presentation</vt:lpstr>
      <vt:lpstr>Complete Columns 2 &amp; 3 in CoCo</vt:lpstr>
      <vt:lpstr>Edit &amp; revise with a friend</vt:lpstr>
      <vt:lpstr>Event Blocks</vt:lpstr>
      <vt:lpstr>Conditional control blocks </vt:lpstr>
      <vt:lpstr>Create clone Block (VIDEO) </vt:lpstr>
      <vt:lpstr>Your turn: Pause here and Try out “Create clone” block</vt:lpstr>
      <vt:lpstr>Wrap up:  Which block are you most excited to use for animating your summary? Why?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2</dc:title>
  <cp:lastModifiedBy>Qi Si</cp:lastModifiedBy>
  <cp:revision>2</cp:revision>
  <dcterms:modified xsi:type="dcterms:W3CDTF">2023-06-09T03:31:31Z</dcterms:modified>
</cp:coreProperties>
</file>