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Lst>
  <p:sldSz cy="5143500" cx="9144000"/>
  <p:notesSz cx="6858000" cy="9144000"/>
  <p:embeddedFontLst>
    <p:embeddedFont>
      <p:font typeface="Proxima Nova"/>
      <p:regular r:id="rId10"/>
      <p:bold r:id="rId11"/>
      <p:italic r:id="rId12"/>
      <p:boldItalic r:id="rId13"/>
    </p:embeddedFont>
    <p:embeddedFont>
      <p:font typeface="Bebas Neue"/>
      <p:regular r:id="rId14"/>
    </p:embeddedFont>
    <p:embeddedFont>
      <p:font typeface="Monoton"/>
      <p:regular r:id="rId15"/>
    </p:embeddedFont>
    <p:embeddedFont>
      <p:font typeface="Oswald"/>
      <p:regular r:id="rId16"/>
      <p:bold r:id="rId17"/>
    </p:embeddedFont>
    <p:embeddedFont>
      <p:font typeface="Alfa Slab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9" roundtripDataSignature="AMtx7mjifAfYuLTd90V9mOZoEyXwUV9q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bold.fntdata"/><Relationship Id="rId10" Type="http://schemas.openxmlformats.org/officeDocument/2006/relationships/font" Target="fonts/ProximaNova-regular.fntdata"/><Relationship Id="rId13" Type="http://schemas.openxmlformats.org/officeDocument/2006/relationships/font" Target="fonts/ProximaNova-boldItalic.fntdata"/><Relationship Id="rId12"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oton-regular.fntdata"/><Relationship Id="rId14" Type="http://schemas.openxmlformats.org/officeDocument/2006/relationships/font" Target="fonts/BebasNeue-regular.fntdata"/><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slideMaster" Target="slideMasters/slideMaster2.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AlfaSlabOn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sandi.net/cs-fables/home?authuser=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6585dc664_2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26585dc664_2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6585dc664_2_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26585dc664_2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so you will [read slide]</a:t>
            </a:r>
            <a:endParaRPr/>
          </a:p>
          <a:p>
            <a:pPr indent="0" lvl="0" marL="0" rtl="0" algn="l">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6585dc664_2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26585dc664_2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your teacher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2"/>
              </a:rPr>
              <a:t> CS+Fables</a:t>
            </a:r>
            <a:endParaRPr sz="1400">
              <a:solidFill>
                <a:schemeClr val="dk1"/>
              </a:solidFill>
              <a:latin typeface="Oswald"/>
              <a:ea typeface="Oswald"/>
              <a:cs typeface="Oswald"/>
              <a:sym typeface="Oswa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2"/>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2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2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1"/>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g126585dc664_2_3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g126585dc664_2_30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0" name="Google Shape;60;g126585dc664_2_30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g126585dc664_2_3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g126585dc664_2_3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4" name="Google Shape;64;g126585dc664_2_3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g126585dc664_2_3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g126585dc664_2_3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8" name="Google Shape;68;g126585dc664_2_3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g126585dc664_2_3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1" name="Google Shape;71;g126585dc664_2_3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2" name="Google Shape;72;g126585dc664_2_3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3" name="Google Shape;73;g126585dc664_2_3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g126585dc664_2_3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6" name="Google Shape;76;g126585dc664_2_3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g126585dc664_2_3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9" name="Google Shape;79;g126585dc664_2_3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0" name="Google Shape;80;g126585dc664_2_3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g126585dc664_2_3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3" name="Google Shape;83;g126585dc664_2_3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2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126585dc664_2_33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7" name="Google Shape;87;g126585dc664_2_33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g126585dc664_2_33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9" name="Google Shape;89;g126585dc664_2_3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g126585dc664_2_34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92" name="Google Shape;92;g126585dc664_2_3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g126585dc664_2_34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5" name="Google Shape;95;g126585dc664_2_34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96" name="Google Shape;96;g126585dc664_2_3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8" name="Shape 18"/>
        <p:cNvGrpSpPr/>
        <p:nvPr/>
      </p:nvGrpSpPr>
      <p:grpSpPr>
        <a:xfrm>
          <a:off x="0" y="0"/>
          <a:ext cx="0" cy="0"/>
          <a:chOff x="0" y="0"/>
          <a:chExt cx="0" cy="0"/>
        </a:xfrm>
      </p:grpSpPr>
      <p:sp>
        <p:nvSpPr>
          <p:cNvPr id="19" name="Google Shape;19;p24"/>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0" name="Google Shape;2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3" name="Google Shape;2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4" name="Shape 24"/>
        <p:cNvGrpSpPr/>
        <p:nvPr/>
      </p:nvGrpSpPr>
      <p:grpSpPr>
        <a:xfrm>
          <a:off x="0" y="0"/>
          <a:ext cx="0" cy="0"/>
          <a:chOff x="0" y="0"/>
          <a:chExt cx="0" cy="0"/>
        </a:xfrm>
      </p:grpSpPr>
      <p:sp>
        <p:nvSpPr>
          <p:cNvPr id="25" name="Google Shape;25;p25"/>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6" name="Google Shape;2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2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2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29"/>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2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2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2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g126585dc664_2_3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4" name="Google Shape;54;g126585dc664_2_30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5" name="Google Shape;55;g126585dc664_2_3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hyperlink" Target="mailto:ahutchi9@gmu.edu" TargetMode="External"/><Relationship Id="rId6" Type="http://schemas.openxmlformats.org/officeDocument/2006/relationships/hyperlink" Target="mailto:ahutchi9@gm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 Id="rId10"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26585dc664_2_115"/>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Student slides</a:t>
            </a:r>
            <a:endParaRPr sz="6000"/>
          </a:p>
        </p:txBody>
      </p:sp>
      <p:sp>
        <p:nvSpPr>
          <p:cNvPr id="102" name="Google Shape;102;g126585dc664_2_115"/>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Lesson 4</a:t>
            </a:r>
            <a:endParaRPr sz="3000"/>
          </a:p>
        </p:txBody>
      </p:sp>
      <p:pic>
        <p:nvPicPr>
          <p:cNvPr descr="This is a picture of the CS For All logo." id="103" name="Google Shape;103;g126585dc664_2_115"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104" name="Google Shape;104;g126585dc664_2_115"/>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105" name="Google Shape;105;g126585dc664_2_115"/>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hlinkClick r:id="rId5">
                  <a:extLst>
                    <a:ext uri="{A12FA001-AC4F-418D-AE19-62706E023703}">
                      <ahyp:hlinkClr val="tx"/>
                    </a:ext>
                  </a:extLst>
                </a:hlinkClick>
              </a:rPr>
              <a:t>ahutchi9@gmu.edu</a:t>
            </a:r>
            <a:endParaRPr b="0" i="0" sz="800" u="none" cap="none" strike="noStrike">
              <a:solidFill>
                <a:srgbClr val="000000"/>
              </a:solidFill>
              <a:latin typeface="Arial"/>
              <a:ea typeface="Arial"/>
              <a:cs typeface="Arial"/>
              <a:sym typeface="Arial"/>
            </a:endParaRPr>
          </a:p>
        </p:txBody>
      </p:sp>
      <p:pic>
        <p:nvPicPr>
          <p:cNvPr descr="This is a picture of the CS For All logo." id="106" name="Google Shape;106;g126585dc664_2_115"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107" name="Google Shape;107;g126585dc664_2_115"/>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108" name="Google Shape;108;g126585dc664_2_115"/>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hlinkClick r:id="rId6">
                  <a:extLst>
                    <a:ext uri="{A12FA001-AC4F-418D-AE19-62706E023703}">
                      <ahyp:hlinkClr val="tx"/>
                    </a:ext>
                  </a:extLst>
                </a:hlinkClick>
              </a:rPr>
              <a:t>ahutchi9@gmu.edu</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26585dc664_2_29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Warm </a:t>
            </a:r>
            <a:r>
              <a:rPr lang="en">
                <a:extLst>
                  <a:ext uri="http://customooxmlschemas.google.com/">
                    <go:slidesCustomData xmlns:go="http://customooxmlschemas.google.com/" textRoundtripDataId="0"/>
                  </a:ext>
                </a:extLst>
              </a:rPr>
              <a:t>up</a:t>
            </a:r>
            <a:endParaRPr/>
          </a:p>
        </p:txBody>
      </p:sp>
      <p:sp>
        <p:nvSpPr>
          <p:cNvPr id="114" name="Google Shape;114;g126585dc664_2_29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rmAutofit/>
          </a:bodyPr>
          <a:lstStyle/>
          <a:p>
            <a:pPr indent="-361950" lvl="0" marL="457200" rtl="0" algn="l">
              <a:lnSpc>
                <a:spcPct val="115000"/>
              </a:lnSpc>
              <a:spcBef>
                <a:spcPts val="0"/>
              </a:spcBef>
              <a:spcAft>
                <a:spcPts val="0"/>
              </a:spcAft>
              <a:buSzPts val="2100"/>
              <a:buAutoNum type="arabicPeriod"/>
            </a:pPr>
            <a:r>
              <a:rPr lang="en" sz="2100"/>
              <a:t>Open your slide deck and navigate to activity slide.</a:t>
            </a:r>
            <a:endParaRPr sz="2100"/>
          </a:p>
          <a:p>
            <a:pPr indent="-361950" lvl="0" marL="457200" rtl="0" algn="l">
              <a:lnSpc>
                <a:spcPct val="115000"/>
              </a:lnSpc>
              <a:spcBef>
                <a:spcPts val="0"/>
              </a:spcBef>
              <a:spcAft>
                <a:spcPts val="0"/>
              </a:spcAft>
              <a:buSzPts val="2100"/>
              <a:buAutoNum type="arabicPeriod"/>
            </a:pPr>
            <a:r>
              <a:rPr lang="en" sz="2100"/>
              <a:t>Visit scratch.mit.edu to figure out how to do each task.</a:t>
            </a:r>
            <a:endParaRPr sz="2100"/>
          </a:p>
          <a:p>
            <a:pPr indent="-361950" lvl="0" marL="457200" rtl="0" algn="l">
              <a:lnSpc>
                <a:spcPct val="115000"/>
              </a:lnSpc>
              <a:spcBef>
                <a:spcPts val="0"/>
              </a:spcBef>
              <a:spcAft>
                <a:spcPts val="0"/>
              </a:spcAft>
              <a:buSzPts val="2100"/>
              <a:buAutoNum type="arabicPeriod"/>
            </a:pPr>
            <a:r>
              <a:rPr lang="en" sz="2100"/>
              <a:t>Drag the blue box to the correct item.</a:t>
            </a:r>
            <a:endParaRPr sz="2100"/>
          </a:p>
          <a:p>
            <a:pPr indent="0" lvl="0" marL="457200" rtl="0" algn="l">
              <a:lnSpc>
                <a:spcPct val="115000"/>
              </a:lnSpc>
              <a:spcBef>
                <a:spcPts val="1200"/>
              </a:spcBef>
              <a:spcAft>
                <a:spcPts val="1200"/>
              </a:spcAft>
              <a:buSzPts val="1800"/>
              <a:buNone/>
            </a:pPr>
            <a:r>
              <a:t/>
            </a:r>
            <a:endParaRPr/>
          </a:p>
        </p:txBody>
      </p:sp>
      <p:sp>
        <p:nvSpPr>
          <p:cNvPr id="115" name="Google Shape;115;g126585dc664_2_297"/>
          <p:cNvSpPr txBox="1"/>
          <p:nvPr/>
        </p:nvSpPr>
        <p:spPr>
          <a:xfrm>
            <a:off x="325000" y="4416900"/>
            <a:ext cx="85827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here (10 minutes)</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g126585dc664_2_259"/>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121" name="Google Shape;121;g126585dc664_2_259"/>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122" name="Google Shape;122;g126585dc664_2_259"/>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123" name="Google Shape;123;g126585dc664_2_259"/>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124" name="Google Shape;124;g126585dc664_2_259"/>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125" name="Google Shape;125;g126585dc664_2_259"/>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126" name="Google Shape;126;g126585dc664_2_259"/>
          <p:cNvSpPr/>
          <p:nvPr/>
        </p:nvSpPr>
        <p:spPr>
          <a:xfrm>
            <a:off x="759250" y="1356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26585dc664_2_259"/>
          <p:cNvSpPr/>
          <p:nvPr/>
        </p:nvSpPr>
        <p:spPr>
          <a:xfrm>
            <a:off x="911650" y="28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26585dc664_2_259"/>
          <p:cNvSpPr/>
          <p:nvPr/>
        </p:nvSpPr>
        <p:spPr>
          <a:xfrm>
            <a:off x="1064050" y="4404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26585dc664_2_259"/>
          <p:cNvSpPr/>
          <p:nvPr/>
        </p:nvSpPr>
        <p:spPr>
          <a:xfrm>
            <a:off x="1216450" y="5928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26585dc664_2_259"/>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131" name="Google Shape;131;g126585dc664_2_259"/>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132" name="Google Shape;132;g126585dc664_2_259"/>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133" name="Google Shape;133;g126585dc664_2_259"/>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134" name="Google Shape;134;g126585dc664_2_259"/>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135" name="Google Shape;135;g126585dc664_2_259"/>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136" name="Google Shape;136;g126585dc664_2_259"/>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37" name="Google Shape;137;g126585dc664_2_259"/>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138" name="Google Shape;138;g126585dc664_2_259"/>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139" name="Google Shape;139;g126585dc664_2_259"/>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140" name="Google Shape;140;g126585dc664_2_259"/>
          <p:cNvSpPr txBox="1"/>
          <p:nvPr/>
        </p:nvSpPr>
        <p:spPr>
          <a:xfrm>
            <a:off x="3263000" y="377825"/>
            <a:ext cx="5014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Supercoders, move the blue boxes to the right answer.</a:t>
            </a:r>
            <a:endParaRPr b="1" i="0" sz="1400" u="none" cap="none" strike="noStrike">
              <a:solidFill>
                <a:srgbClr val="000000"/>
              </a:solidFill>
              <a:latin typeface="Arial"/>
              <a:ea typeface="Arial"/>
              <a:cs typeface="Arial"/>
              <a:sym typeface="Arial"/>
            </a:endParaRPr>
          </a:p>
        </p:txBody>
      </p:sp>
      <p:pic>
        <p:nvPicPr>
          <p:cNvPr id="141" name="Google Shape;141;g126585dc664_2_259"/>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142" name="Google Shape;142;g126585dc664_2_259"/>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143" name="Google Shape;143;g126585dc664_2_259"/>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144" name="Google Shape;144;g126585dc664_2_259"/>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145" name="Google Shape;145;g126585dc664_2_259"/>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146" name="Google Shape;146;g126585dc664_2_259"/>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147" name="Google Shape;147;g126585dc664_2_259"/>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48" name="Google Shape;148;g126585dc664_2_259"/>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149" name="Google Shape;149;g126585dc664_2_259"/>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150" name="Google Shape;150;g126585dc664_2_259"/>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151" name="Google Shape;151;g126585dc664_2_259"/>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152" name="Google Shape;152;g126585dc664_2_259"/>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153" name="Google Shape;153;g126585dc664_2_259"/>
          <p:cNvSpPr/>
          <p:nvPr/>
        </p:nvSpPr>
        <p:spPr>
          <a:xfrm>
            <a:off x="1368850" y="7452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126585dc664_2_259"/>
          <p:cNvSpPr/>
          <p:nvPr/>
        </p:nvSpPr>
        <p:spPr>
          <a:xfrm>
            <a:off x="1508050" y="8987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