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38"/>
  </p:notesMasterIdLst>
  <p:sldIdLst>
    <p:sldId id="256" r:id="rId3"/>
    <p:sldId id="257" r:id="rId4"/>
    <p:sldId id="258" r:id="rId5"/>
    <p:sldId id="259" r:id="rId6"/>
    <p:sldId id="260" r:id="rId7"/>
    <p:sldId id="261" r:id="rId8"/>
    <p:sldId id="262" r:id="rId9"/>
    <p:sldId id="263" r:id="rId10"/>
    <p:sldId id="264" r:id="rId11"/>
    <p:sldId id="265" r:id="rId12"/>
    <p:sldId id="266" r:id="rId13"/>
    <p:sldId id="291" r:id="rId14"/>
    <p:sldId id="268" r:id="rId15"/>
    <p:sldId id="269" r:id="rId16"/>
    <p:sldId id="270" r:id="rId17"/>
    <p:sldId id="271" r:id="rId18"/>
    <p:sldId id="272" r:id="rId19"/>
    <p:sldId id="273" r:id="rId20"/>
    <p:sldId id="274" r:id="rId21"/>
    <p:sldId id="275" r:id="rId22"/>
    <p:sldId id="276" r:id="rId23"/>
    <p:sldId id="292" r:id="rId24"/>
    <p:sldId id="293" r:id="rId25"/>
    <p:sldId id="294" r:id="rId26"/>
    <p:sldId id="295" r:id="rId27"/>
    <p:sldId id="296" r:id="rId28"/>
    <p:sldId id="297" r:id="rId29"/>
    <p:sldId id="283" r:id="rId30"/>
    <p:sldId id="284" r:id="rId31"/>
    <p:sldId id="285" r:id="rId32"/>
    <p:sldId id="286" r:id="rId33"/>
    <p:sldId id="287" r:id="rId34"/>
    <p:sldId id="288" r:id="rId35"/>
    <p:sldId id="289" r:id="rId36"/>
    <p:sldId id="290" r:id="rId37"/>
  </p:sldIdLst>
  <p:sldSz cx="9144000" cy="5143500" type="screen16x9"/>
  <p:notesSz cx="6858000" cy="9144000"/>
  <p:embeddedFontLst>
    <p:embeddedFont>
      <p:font typeface="Alfa Slab One" panose="020B0604020202020204" charset="0"/>
      <p:regular r:id="rId39"/>
    </p:embeddedFont>
    <p:embeddedFont>
      <p:font typeface="Bebas Neue" panose="020B0606020202050201" pitchFamily="34" charset="0"/>
      <p:regular r:id="rId40"/>
    </p:embeddedFont>
    <p:embeddedFont>
      <p:font typeface="Monoton" panose="020B0604020202020204" charset="0"/>
      <p:regular r:id="rId41"/>
    </p:embeddedFont>
    <p:embeddedFont>
      <p:font typeface="Open Sans" panose="020B0606030504020204" pitchFamily="34" charset="0"/>
      <p:regular r:id="rId42"/>
      <p:bold r:id="rId43"/>
      <p:italic r:id="rId44"/>
      <p:boldItalic r:id="rId45"/>
    </p:embeddedFont>
    <p:embeddedFont>
      <p:font typeface="Oswald" panose="00000500000000000000" pitchFamily="2" charset="0"/>
      <p:regular r:id="rId46"/>
      <p:bold r:id="rId47"/>
    </p:embeddedFont>
    <p:embeddedFont>
      <p:font typeface="Proxima Nova" panose="020B060402020202020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ihB6pSjcgw2y7qDWOzmYy7A6gkL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C2DBAB-33C7-411C-88DF-FDF121D009EF}">
  <a:tblStyle styleId="{1CC2DBAB-33C7-411C-88DF-FDF121D009EF}"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906"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3.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52"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3.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sites.google.com/sandi.net/cs-fables/home?authuser=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static1.squarespace.com/static/5cd71591b10f252dce373f7c/t/5d8e95aff21a152c43179b2b/1569625519479/%5Bb%5Ddebug-it.pdf"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scratched.gse.harvard.edu/discussions/creative-computing-2012/debugging-strategies-and-spiral-debug-it-challenge.html"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static1.squarespace.com/static/5cd71591b10f252dce373f7c/t/5d8e95aff21a152c43179b2b/1569625519479/%5Bb%5Ddebug-it.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262aa9ba1f_1_4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7" name="Google Shape;477;g1262aa9ba1f_1_4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150">
                <a:solidFill>
                  <a:srgbClr val="BA6BE3"/>
                </a:solidFill>
              </a:rPr>
              <a:t>Ok, here is the sequence of steps to complete you independent practice. Your teacher is going to share two links with you that you will need to open on your computer. </a:t>
            </a:r>
            <a:endParaRPr sz="1150">
              <a:solidFill>
                <a:schemeClr val="dk1"/>
              </a:solidFill>
              <a:highlight>
                <a:srgbClr val="FFFF00"/>
              </a:highlight>
            </a:endParaRPr>
          </a:p>
          <a:p>
            <a:pPr marL="0" lvl="0" indent="0" algn="l" rtl="0">
              <a:lnSpc>
                <a:spcPct val="114999"/>
              </a:lnSpc>
              <a:spcBef>
                <a:spcPts val="0"/>
              </a:spcBef>
              <a:spcAft>
                <a:spcPts val="0"/>
              </a:spcAft>
              <a:buSzPts val="1100"/>
              <a:buNone/>
            </a:pPr>
            <a:endParaRPr sz="1800">
              <a:solidFill>
                <a:schemeClr val="dk1"/>
              </a:solidFill>
              <a:latin typeface="Proxima Nova"/>
              <a:ea typeface="Proxima Nova"/>
              <a:cs typeface="Proxima Nova"/>
              <a:sym typeface="Proxima Nova"/>
            </a:endParaRPr>
          </a:p>
          <a:p>
            <a:pPr marL="0" lvl="0" indent="0" algn="l" rtl="0">
              <a:lnSpc>
                <a:spcPct val="114999"/>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Pause here.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26585dc664_2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0" name="Google Shape;320;g126585dc664_2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2f4066fab1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3" name="Google Shape;333;g12f4066fab1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126585dc664_2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g126585dc664_2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In a moment, you will navigate to your student slide deck. In the deck is an outline for you. You will choose whether you want to write instructions for making lemonade or tea. Then you will type you instructions in. There is also a link to this document in the handouts, for the option to hand write your instructions. Your teacher will let you know what to do next.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26585dc664_2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g126585dc664_2_1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26585dc664_2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g126585dc664_2_2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Ok, so you will [read slide]</a:t>
            </a:r>
            <a:endParaRPr/>
          </a:p>
          <a:p>
            <a:pPr marL="0" lvl="0" indent="0" algn="l" rtl="0">
              <a:lnSpc>
                <a:spcPct val="100000"/>
              </a:lnSpc>
              <a:spcBef>
                <a:spcPts val="0"/>
              </a:spcBef>
              <a:spcAft>
                <a:spcPts val="0"/>
              </a:spcAft>
              <a:buSzPts val="1100"/>
              <a:buNone/>
            </a:pPr>
            <a:r>
              <a:rPr lang="en"/>
              <a:t>Pause here while you work</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26585dc664_2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g126585dc664_2_2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sz="1400">
                <a:solidFill>
                  <a:schemeClr val="dk1"/>
                </a:solidFill>
                <a:latin typeface="Oswald"/>
                <a:ea typeface="Oswald"/>
                <a:cs typeface="Oswald"/>
                <a:sym typeface="Oswald"/>
              </a:rPr>
              <a:t>In a moment, your teacher will share the slide deck with you and you will see a screen like this. You will drag the blue box to the correct answer. You may also want to navigate to Scratch on your device if you can’t remember how to do some of these things in Scratch. Once you are done, we will go over the answers together!</a:t>
            </a:r>
            <a:endParaRPr sz="1400">
              <a:solidFill>
                <a:schemeClr val="dk1"/>
              </a:solidFill>
              <a:latin typeface="Oswald"/>
              <a:ea typeface="Oswald"/>
              <a:cs typeface="Oswald"/>
              <a:sym typeface="Oswald"/>
            </a:endParaRPr>
          </a:p>
          <a:p>
            <a:pPr marL="0" lvl="0" indent="0" algn="ctr" rtl="0">
              <a:lnSpc>
                <a:spcPct val="100000"/>
              </a:lnSpc>
              <a:spcBef>
                <a:spcPts val="0"/>
              </a:spcBef>
              <a:spcAft>
                <a:spcPts val="0"/>
              </a:spcAft>
              <a:buClr>
                <a:schemeClr val="dk1"/>
              </a:buClr>
              <a:buSzPts val="1100"/>
              <a:buFont typeface="Arial"/>
              <a:buNone/>
            </a:pPr>
            <a:endParaRPr sz="1400">
              <a:solidFill>
                <a:schemeClr val="dk1"/>
              </a:solidFill>
              <a:latin typeface="Oswald"/>
              <a:ea typeface="Oswald"/>
              <a:cs typeface="Oswald"/>
              <a:sym typeface="Oswald"/>
            </a:endParaRPr>
          </a:p>
          <a:p>
            <a:pPr marL="0" lvl="0" indent="0" algn="ctr" rtl="0">
              <a:lnSpc>
                <a:spcPct val="100000"/>
              </a:lnSpc>
              <a:spcBef>
                <a:spcPts val="0"/>
              </a:spcBef>
              <a:spcAft>
                <a:spcPts val="0"/>
              </a:spcAft>
              <a:buClr>
                <a:schemeClr val="dk1"/>
              </a:buClr>
              <a:buSzPts val="1100"/>
              <a:buFont typeface="Arial"/>
              <a:buNone/>
            </a:pPr>
            <a:r>
              <a:rPr lang="en" sz="1400">
                <a:solidFill>
                  <a:schemeClr val="dk1"/>
                </a:solidFill>
                <a:latin typeface="Oswald"/>
                <a:ea typeface="Oswald"/>
                <a:cs typeface="Oswald"/>
                <a:sym typeface="Oswald"/>
              </a:rPr>
              <a:t>Acknowledgments: Adapted from</a:t>
            </a:r>
            <a:r>
              <a:rPr lang="en" sz="1400" u="sng">
                <a:solidFill>
                  <a:schemeClr val="hlink"/>
                </a:solidFill>
                <a:latin typeface="Oswald"/>
                <a:ea typeface="Oswald"/>
                <a:cs typeface="Oswald"/>
                <a:sym typeface="Oswald"/>
                <a:hlinkClick r:id="rId3"/>
              </a:rPr>
              <a:t> CS+Fables</a:t>
            </a:r>
            <a:endParaRPr sz="1400">
              <a:solidFill>
                <a:schemeClr val="dk1"/>
              </a:solidFill>
              <a:latin typeface="Oswald"/>
              <a:ea typeface="Oswald"/>
              <a:cs typeface="Oswald"/>
              <a:sym typeface="Oswa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2d47e7562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6" name="Google Shape;406;g12d47e7562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12d47e75622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8" name="Google Shape;418;g12d47e75622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2d47e7562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5" name="Google Shape;425;g12d47e75622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Adopted from </a:t>
            </a:r>
            <a:r>
              <a:rPr lang="en" u="sng">
                <a:solidFill>
                  <a:schemeClr val="hlink"/>
                </a:solidFill>
                <a:hlinkClick r:id="rId3"/>
              </a:rPr>
              <a:t>Debug it!</a:t>
            </a:r>
            <a:r>
              <a:rPr lang="en"/>
              <a:t> And Scratch </a:t>
            </a:r>
            <a:r>
              <a:rPr lang="en" u="sng">
                <a:solidFill>
                  <a:schemeClr val="hlink"/>
                </a:solidFill>
                <a:hlinkClick r:id="rId4"/>
              </a:rPr>
              <a:t>debugging strategies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0ccec5a61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0ccec5a61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i="1" dirty="0">
                <a:solidFill>
                  <a:srgbClr val="3D3D3D"/>
                </a:solidFill>
                <a:effectLst/>
                <a:latin typeface="Open Sans" panose="020F0502020204030204" pitchFamily="34" charset="0"/>
              </a:rPr>
              <a:t>https://</a:t>
            </a:r>
            <a:r>
              <a:rPr lang="en-US" b="1" i="1" dirty="0" err="1">
                <a:solidFill>
                  <a:srgbClr val="3D3D3D"/>
                </a:solidFill>
                <a:effectLst/>
                <a:latin typeface="Open Sans" panose="020F0502020204030204" pitchFamily="34" charset="0"/>
              </a:rPr>
              <a:t>drive.google.com</a:t>
            </a:r>
            <a:r>
              <a:rPr lang="en-US" b="1" i="1" dirty="0">
                <a:solidFill>
                  <a:srgbClr val="3D3D3D"/>
                </a:solidFill>
                <a:effectLst/>
                <a:latin typeface="Open Sans" panose="020F0502020204030204" pitchFamily="34" charset="0"/>
              </a:rPr>
              <a:t>/</a:t>
            </a:r>
            <a:r>
              <a:rPr lang="en-US" b="1" i="1" dirty="0" err="1">
                <a:solidFill>
                  <a:srgbClr val="3D3D3D"/>
                </a:solidFill>
                <a:effectLst/>
                <a:latin typeface="Open Sans" panose="020F0502020204030204" pitchFamily="34" charset="0"/>
              </a:rPr>
              <a:t>uc?id</a:t>
            </a:r>
            <a:r>
              <a:rPr lang="en-US" b="1" i="1" dirty="0">
                <a:solidFill>
                  <a:srgbClr val="3D3D3D"/>
                </a:solidFill>
                <a:effectLst/>
                <a:latin typeface="Open Sans" panose="020F0502020204030204" pitchFamily="34" charset="0"/>
              </a:rPr>
              <a:t>=</a:t>
            </a:r>
            <a:r>
              <a:rPr lang="en-US" dirty="0"/>
              <a:t>101Dm_z5Q4ey2P-jLWdat31g_4bLJcXDR</a:t>
            </a:r>
            <a:r>
              <a:rPr lang="en-US" b="1" i="1" dirty="0">
                <a:solidFill>
                  <a:srgbClr val="3D3D3D"/>
                </a:solidFill>
                <a:effectLst/>
                <a:latin typeface="Open Sans" panose="020F0502020204030204" pitchFamily="34" charset="0"/>
              </a:rPr>
              <a:t>&amp;export=download</a:t>
            </a:r>
          </a:p>
          <a:p>
            <a:pPr marL="0" lvl="0" indent="0" algn="l" rtl="0">
              <a:spcBef>
                <a:spcPts val="0"/>
              </a:spcBef>
              <a:spcAft>
                <a:spcPts val="0"/>
              </a:spcAft>
              <a:buNone/>
            </a:pPr>
            <a:endParaRPr lang="en-US" b="1" i="1" dirty="0">
              <a:solidFill>
                <a:srgbClr val="3D3D3D"/>
              </a:solidFill>
              <a:effectLst/>
              <a:latin typeface="Open Sans" panose="020F050202020403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0ba1c53a3f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0ba1c53a3f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0ba1c53a3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0ba1c53a3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a:t>
            </a:r>
            <a:r>
              <a:rPr lang="en-US" dirty="0" err="1"/>
              <a:t>drive.google.com</a:t>
            </a:r>
            <a:r>
              <a:rPr lang="en-US" dirty="0"/>
              <a:t>/file/d/1fq0EiEv5HhEhYSBLjXUyWVfoFNLPU9b5/</a:t>
            </a:r>
            <a:r>
              <a:rPr lang="en-US" dirty="0" err="1"/>
              <a:t>view?usp</a:t>
            </a:r>
            <a:r>
              <a:rPr lang="en-US" dirty="0"/>
              <a:t>=sharing</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1" dirty="0">
                <a:solidFill>
                  <a:srgbClr val="3D3D3D"/>
                </a:solidFill>
                <a:effectLst/>
                <a:latin typeface="Open Sans" panose="020F0502020204030204" pitchFamily="34" charset="0"/>
              </a:rPr>
              <a:t>https://</a:t>
            </a:r>
            <a:r>
              <a:rPr lang="en-US" b="1" i="1" dirty="0" err="1">
                <a:solidFill>
                  <a:srgbClr val="3D3D3D"/>
                </a:solidFill>
                <a:effectLst/>
                <a:latin typeface="Open Sans" panose="020F0502020204030204" pitchFamily="34" charset="0"/>
              </a:rPr>
              <a:t>drive.google.com</a:t>
            </a:r>
            <a:r>
              <a:rPr lang="en-US" b="1" i="1" dirty="0">
                <a:solidFill>
                  <a:srgbClr val="3D3D3D"/>
                </a:solidFill>
                <a:effectLst/>
                <a:latin typeface="Open Sans" panose="020F0502020204030204" pitchFamily="34" charset="0"/>
              </a:rPr>
              <a:t>/</a:t>
            </a:r>
            <a:r>
              <a:rPr lang="en-US" b="1" i="1" dirty="0" err="1">
                <a:solidFill>
                  <a:srgbClr val="3D3D3D"/>
                </a:solidFill>
                <a:effectLst/>
                <a:latin typeface="Open Sans" panose="020F0502020204030204" pitchFamily="34" charset="0"/>
              </a:rPr>
              <a:t>uc?id</a:t>
            </a:r>
            <a:r>
              <a:rPr lang="en-US" b="1" i="1" dirty="0">
                <a:solidFill>
                  <a:srgbClr val="3D3D3D"/>
                </a:solidFill>
                <a:effectLst/>
                <a:latin typeface="Open Sans" panose="020F0502020204030204" pitchFamily="34" charset="0"/>
              </a:rPr>
              <a:t>=</a:t>
            </a:r>
            <a:r>
              <a:rPr lang="en-US" dirty="0"/>
              <a:t>1fq0EiEv5HhEhYSBLjXUyWVfoFNLPU9b5</a:t>
            </a:r>
            <a:r>
              <a:rPr lang="en-US" b="1" i="1" dirty="0">
                <a:solidFill>
                  <a:srgbClr val="3D3D3D"/>
                </a:solidFill>
                <a:effectLst/>
                <a:latin typeface="Open Sans" panose="020F0502020204030204" pitchFamily="34" charset="0"/>
              </a:rPr>
              <a:t>&amp;export=download</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a:t>
            </a:r>
            <a:r>
              <a:rPr lang="en-US" dirty="0" err="1"/>
              <a:t>bit.ly</a:t>
            </a:r>
            <a:r>
              <a:rPr lang="en-US" dirty="0"/>
              <a:t>/460mk1Y</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0ccec5a61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0ccec5a61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a:t>
            </a:r>
            <a:r>
              <a:rPr lang="en-US" dirty="0" err="1"/>
              <a:t>drive.google.com</a:t>
            </a:r>
            <a:r>
              <a:rPr lang="en-US" dirty="0"/>
              <a:t>/file/d/1TyH_8Q3-0yiFlIkQov59p_TlgqKcrmMN/</a:t>
            </a:r>
            <a:r>
              <a:rPr lang="en-US" dirty="0" err="1"/>
              <a:t>view?usp</a:t>
            </a:r>
            <a:r>
              <a:rPr lang="en-US" dirty="0"/>
              <a:t>=sharing</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1" dirty="0">
                <a:solidFill>
                  <a:srgbClr val="3D3D3D"/>
                </a:solidFill>
                <a:effectLst/>
                <a:latin typeface="Open Sans" panose="020F0502020204030204" pitchFamily="34" charset="0"/>
              </a:rPr>
              <a:t>https://</a:t>
            </a:r>
            <a:r>
              <a:rPr lang="en-US" b="1" i="1" dirty="0" err="1">
                <a:solidFill>
                  <a:srgbClr val="3D3D3D"/>
                </a:solidFill>
                <a:effectLst/>
                <a:latin typeface="Open Sans" panose="020F0502020204030204" pitchFamily="34" charset="0"/>
              </a:rPr>
              <a:t>drive.google.com</a:t>
            </a:r>
            <a:r>
              <a:rPr lang="en-US" b="1" i="1" dirty="0">
                <a:solidFill>
                  <a:srgbClr val="3D3D3D"/>
                </a:solidFill>
                <a:effectLst/>
                <a:latin typeface="Open Sans" panose="020F0502020204030204" pitchFamily="34" charset="0"/>
              </a:rPr>
              <a:t>/</a:t>
            </a:r>
            <a:r>
              <a:rPr lang="en-US" b="1" i="1" dirty="0" err="1">
                <a:solidFill>
                  <a:srgbClr val="3D3D3D"/>
                </a:solidFill>
                <a:effectLst/>
                <a:latin typeface="Open Sans" panose="020F0502020204030204" pitchFamily="34" charset="0"/>
              </a:rPr>
              <a:t>uc?id</a:t>
            </a:r>
            <a:r>
              <a:rPr lang="en-US" b="1" i="1" dirty="0">
                <a:solidFill>
                  <a:srgbClr val="3D3D3D"/>
                </a:solidFill>
                <a:effectLst/>
                <a:latin typeface="Open Sans" panose="020F0502020204030204" pitchFamily="34" charset="0"/>
              </a:rPr>
              <a:t>=</a:t>
            </a:r>
            <a:r>
              <a:rPr lang="en-US" dirty="0"/>
              <a:t>1TyH_8Q3-0yiFlIkQov59p_TlgqKcrmMN</a:t>
            </a:r>
            <a:r>
              <a:rPr lang="en-US" b="1" i="1" dirty="0">
                <a:solidFill>
                  <a:srgbClr val="3D3D3D"/>
                </a:solidFill>
                <a:effectLst/>
                <a:latin typeface="Open Sans" panose="020F0502020204030204" pitchFamily="34" charset="0"/>
              </a:rPr>
              <a:t>&amp;export=download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a:t>
            </a:r>
            <a:r>
              <a:rPr lang="en-US" dirty="0" err="1"/>
              <a:t>bit.ly</a:t>
            </a:r>
            <a:r>
              <a:rPr lang="en-US" dirty="0"/>
              <a:t>/3RriBGq</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0cc18ea72f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0cc18ea72f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a:t>
            </a:r>
            <a:r>
              <a:rPr lang="en-US" dirty="0" err="1"/>
              <a:t>drive.google.com</a:t>
            </a:r>
            <a:r>
              <a:rPr lang="en-US" dirty="0"/>
              <a:t>/file/d/1Wx4EdU4qF_y7CAPnmUP86OepZeCY5a1O/</a:t>
            </a:r>
            <a:r>
              <a:rPr lang="en-US" dirty="0" err="1"/>
              <a:t>view?usp</a:t>
            </a:r>
            <a:r>
              <a:rPr lang="en-US" dirty="0"/>
              <a:t>=sharing</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1" dirty="0">
                <a:solidFill>
                  <a:srgbClr val="3D3D3D"/>
                </a:solidFill>
                <a:effectLst/>
                <a:latin typeface="Open Sans" panose="020F0502020204030204" pitchFamily="34" charset="0"/>
              </a:rPr>
              <a:t>https://</a:t>
            </a:r>
            <a:r>
              <a:rPr lang="en-US" b="1" i="1" dirty="0" err="1">
                <a:solidFill>
                  <a:srgbClr val="3D3D3D"/>
                </a:solidFill>
                <a:effectLst/>
                <a:latin typeface="Open Sans" panose="020F0502020204030204" pitchFamily="34" charset="0"/>
              </a:rPr>
              <a:t>drive.google.com</a:t>
            </a:r>
            <a:r>
              <a:rPr lang="en-US" b="1" i="1" dirty="0">
                <a:solidFill>
                  <a:srgbClr val="3D3D3D"/>
                </a:solidFill>
                <a:effectLst/>
                <a:latin typeface="Open Sans" panose="020F0502020204030204" pitchFamily="34" charset="0"/>
              </a:rPr>
              <a:t>/</a:t>
            </a:r>
            <a:r>
              <a:rPr lang="en-US" b="1" i="1" dirty="0" err="1">
                <a:solidFill>
                  <a:srgbClr val="3D3D3D"/>
                </a:solidFill>
                <a:effectLst/>
                <a:latin typeface="Open Sans" panose="020F0502020204030204" pitchFamily="34" charset="0"/>
              </a:rPr>
              <a:t>uc?id</a:t>
            </a:r>
            <a:r>
              <a:rPr lang="en-US" b="1" i="1" dirty="0">
                <a:solidFill>
                  <a:srgbClr val="3D3D3D"/>
                </a:solidFill>
                <a:effectLst/>
                <a:latin typeface="Open Sans" panose="020F0502020204030204" pitchFamily="34" charset="0"/>
              </a:rPr>
              <a:t>=</a:t>
            </a:r>
            <a:r>
              <a:rPr lang="en-US" dirty="0"/>
              <a:t>1Wx4EdU4qF_y7CAPnmUP86OepZeCY5a1O</a:t>
            </a:r>
            <a:r>
              <a:rPr lang="en-US" b="1" i="1" dirty="0">
                <a:solidFill>
                  <a:srgbClr val="3D3D3D"/>
                </a:solidFill>
                <a:effectLst/>
                <a:latin typeface="Open Sans" panose="020F0502020204030204" pitchFamily="34" charset="0"/>
              </a:rPr>
              <a:t>&amp;export=download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a:t>
            </a:r>
            <a:r>
              <a:rPr lang="en-US" dirty="0" err="1"/>
              <a:t>bit.ly</a:t>
            </a:r>
            <a:r>
              <a:rPr lang="en-US" dirty="0"/>
              <a:t>/3RfWliX</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0cc18ea72f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0cc18ea72f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a:t>
            </a:r>
            <a:r>
              <a:rPr lang="en-US" dirty="0" err="1"/>
              <a:t>drive.google.com</a:t>
            </a:r>
            <a:r>
              <a:rPr lang="en-US" dirty="0"/>
              <a:t>/file/d/1yCUpHkIS0JDOAN860UF0LwgWZheCzlAK/</a:t>
            </a:r>
            <a:r>
              <a:rPr lang="en-US" dirty="0" err="1"/>
              <a:t>view?usp</a:t>
            </a:r>
            <a:r>
              <a:rPr lang="en-US" dirty="0"/>
              <a:t>=sharing</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i="1" dirty="0">
                <a:solidFill>
                  <a:srgbClr val="3D3D3D"/>
                </a:solidFill>
                <a:effectLst/>
                <a:latin typeface="Open Sans" panose="020F0502020204030204" pitchFamily="34" charset="0"/>
              </a:rPr>
              <a:t>https://</a:t>
            </a:r>
            <a:r>
              <a:rPr lang="en-US" b="1" i="1" dirty="0" err="1">
                <a:solidFill>
                  <a:srgbClr val="3D3D3D"/>
                </a:solidFill>
                <a:effectLst/>
                <a:latin typeface="Open Sans" panose="020F0502020204030204" pitchFamily="34" charset="0"/>
              </a:rPr>
              <a:t>drive.google.com</a:t>
            </a:r>
            <a:r>
              <a:rPr lang="en-US" b="1" i="1" dirty="0">
                <a:solidFill>
                  <a:srgbClr val="3D3D3D"/>
                </a:solidFill>
                <a:effectLst/>
                <a:latin typeface="Open Sans" panose="020F0502020204030204" pitchFamily="34" charset="0"/>
              </a:rPr>
              <a:t>/</a:t>
            </a:r>
            <a:r>
              <a:rPr lang="en-US" b="1" i="1" dirty="0" err="1">
                <a:solidFill>
                  <a:srgbClr val="3D3D3D"/>
                </a:solidFill>
                <a:effectLst/>
                <a:latin typeface="Open Sans" panose="020F0502020204030204" pitchFamily="34" charset="0"/>
              </a:rPr>
              <a:t>uc?id</a:t>
            </a:r>
            <a:r>
              <a:rPr lang="en-US" b="1" i="1" dirty="0">
                <a:solidFill>
                  <a:srgbClr val="3D3D3D"/>
                </a:solidFill>
                <a:effectLst/>
                <a:latin typeface="Open Sans" panose="020F0502020204030204" pitchFamily="34" charset="0"/>
              </a:rPr>
              <a:t>=</a:t>
            </a:r>
            <a:r>
              <a:rPr lang="en-US" dirty="0"/>
              <a:t>1yCUpHkIS0JDOAN860UF0LwgWZheCzlAK</a:t>
            </a:r>
            <a:r>
              <a:rPr lang="en-US" b="1" i="1" dirty="0">
                <a:solidFill>
                  <a:srgbClr val="3D3D3D"/>
                </a:solidFill>
                <a:effectLst/>
                <a:latin typeface="Open Sans" panose="020F0502020204030204" pitchFamily="34" charset="0"/>
              </a:rPr>
              <a:t>&amp;export=download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a:t>
            </a:r>
            <a:r>
              <a:rPr lang="en-US" dirty="0" err="1"/>
              <a:t>bit.ly</a:t>
            </a:r>
            <a:r>
              <a:rPr lang="en-US" dirty="0"/>
              <a:t>/3RmSlNw</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12d47e75622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0" name="Google Shape;490;g12d47e75622_0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12d47e75622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9" name="Google Shape;499;g12d47e75622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highlight>
                <a:schemeClr val="lt1"/>
              </a:highlight>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12d47e75622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9" name="Google Shape;509;g12d47e75622_0_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12d47e75622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8" name="Google Shape;518;g12d47e75622_0_1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12d47e75622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7" name="Google Shape;527;g12d47e75622_0_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12d47e75622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8" name="Google Shape;538;g12d47e75622_0_1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12d47e75622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9" name="Google Shape;549;g12d47e75622_0_1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Adopted from </a:t>
            </a:r>
            <a:r>
              <a:rPr lang="en" u="sng">
                <a:solidFill>
                  <a:schemeClr val="hlink"/>
                </a:solidFill>
                <a:hlinkClick r:id="rId3"/>
              </a:rPr>
              <a:t>Debug it!</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12d47e75622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5" name="Google Shape;555;g12d47e75622_0_1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highlight>
                <a:schemeClr val="lt1"/>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26585dc664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g126585dc664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Watch this video if working in pairs.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2"/>
          <p:cNvCxnSpPr/>
          <p:nvPr/>
        </p:nvCxnSpPr>
        <p:spPr>
          <a:xfrm rot="10800000" flipH="1">
            <a:off x="-145325" y="2737175"/>
            <a:ext cx="9301200" cy="36300"/>
          </a:xfrm>
          <a:prstGeom prst="straightConnector1">
            <a:avLst/>
          </a:prstGeom>
          <a:noFill/>
          <a:ln w="76200" cap="flat" cmpd="sng">
            <a:solidFill>
              <a:schemeClr val="accent5"/>
            </a:solidFill>
            <a:prstDash val="solid"/>
            <a:round/>
            <a:headEnd type="none" w="sm" len="sm"/>
            <a:tailEnd type="none" w="sm" len="sm"/>
          </a:ln>
        </p:spPr>
      </p:cxnSp>
      <p:sp>
        <p:nvSpPr>
          <p:cNvPr id="11" name="Google Shape;11;p22"/>
          <p:cNvSpPr txBox="1">
            <a:spLocks noGrp="1"/>
          </p:cNvSpPr>
          <p:nvPr>
            <p:ph type="ctrTitle"/>
          </p:nvPr>
        </p:nvSpPr>
        <p:spPr>
          <a:xfrm>
            <a:off x="311700" y="595975"/>
            <a:ext cx="8520600" cy="1957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12" name="Google Shape;12;p22"/>
          <p:cNvSpPr txBox="1">
            <a:spLocks noGrp="1"/>
          </p:cNvSpPr>
          <p:nvPr>
            <p:ph type="subTitle" idx="1"/>
          </p:nvPr>
        </p:nvSpPr>
        <p:spPr>
          <a:xfrm>
            <a:off x="311700" y="3165823"/>
            <a:ext cx="8520600" cy="733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31"/>
          <p:cNvSpPr txBox="1">
            <a:spLocks noGrp="1"/>
          </p:cNvSpPr>
          <p:nvPr>
            <p:ph type="title" hasCustomPrompt="1"/>
          </p:nvPr>
        </p:nvSpPr>
        <p:spPr>
          <a:xfrm>
            <a:off x="311700" y="1167925"/>
            <a:ext cx="8520600" cy="1980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48" name="Google Shape;48;p31"/>
          <p:cNvSpPr txBox="1">
            <a:spLocks noGrp="1"/>
          </p:cNvSpPr>
          <p:nvPr>
            <p:ph type="body" idx="1"/>
          </p:nvPr>
        </p:nvSpPr>
        <p:spPr>
          <a:xfrm>
            <a:off x="311700" y="32242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9" name="Google Shape;49;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g126585dc664_2_30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8"/>
        <p:cNvGrpSpPr/>
        <p:nvPr/>
      </p:nvGrpSpPr>
      <p:grpSpPr>
        <a:xfrm>
          <a:off x="0" y="0"/>
          <a:ext cx="0" cy="0"/>
          <a:chOff x="0" y="0"/>
          <a:chExt cx="0" cy="0"/>
        </a:xfrm>
      </p:grpSpPr>
      <p:sp>
        <p:nvSpPr>
          <p:cNvPr id="59" name="Google Shape;59;g126585dc664_2_30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60" name="Google Shape;60;g126585dc664_2_30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1" name="Google Shape;61;g126585dc664_2_30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g126585dc664_2_31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4" name="Google Shape;64;g126585dc664_2_3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5"/>
        <p:cNvGrpSpPr/>
        <p:nvPr/>
      </p:nvGrpSpPr>
      <p:grpSpPr>
        <a:xfrm>
          <a:off x="0" y="0"/>
          <a:ext cx="0" cy="0"/>
          <a:chOff x="0" y="0"/>
          <a:chExt cx="0" cy="0"/>
        </a:xfrm>
      </p:grpSpPr>
      <p:sp>
        <p:nvSpPr>
          <p:cNvPr id="66" name="Google Shape;66;g126585dc664_2_3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7" name="Google Shape;67;g126585dc664_2_3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68" name="Google Shape;68;g126585dc664_2_3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9"/>
        <p:cNvGrpSpPr/>
        <p:nvPr/>
      </p:nvGrpSpPr>
      <p:grpSpPr>
        <a:xfrm>
          <a:off x="0" y="0"/>
          <a:ext cx="0" cy="0"/>
          <a:chOff x="0" y="0"/>
          <a:chExt cx="0" cy="0"/>
        </a:xfrm>
      </p:grpSpPr>
      <p:sp>
        <p:nvSpPr>
          <p:cNvPr id="70" name="Google Shape;70;g126585dc664_2_3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1" name="Google Shape;71;g126585dc664_2_32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2" name="Google Shape;72;g126585dc664_2_32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3" name="Google Shape;73;g126585dc664_2_3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g126585dc664_2_3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6" name="Google Shape;76;g126585dc664_2_3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7"/>
        <p:cNvGrpSpPr/>
        <p:nvPr/>
      </p:nvGrpSpPr>
      <p:grpSpPr>
        <a:xfrm>
          <a:off x="0" y="0"/>
          <a:ext cx="0" cy="0"/>
          <a:chOff x="0" y="0"/>
          <a:chExt cx="0" cy="0"/>
        </a:xfrm>
      </p:grpSpPr>
      <p:sp>
        <p:nvSpPr>
          <p:cNvPr id="78" name="Google Shape;78;g126585dc664_2_32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9" name="Google Shape;79;g126585dc664_2_32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0" name="Google Shape;80;g126585dc664_2_3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1"/>
        <p:cNvGrpSpPr/>
        <p:nvPr/>
      </p:nvGrpSpPr>
      <p:grpSpPr>
        <a:xfrm>
          <a:off x="0" y="0"/>
          <a:ext cx="0" cy="0"/>
          <a:chOff x="0" y="0"/>
          <a:chExt cx="0" cy="0"/>
        </a:xfrm>
      </p:grpSpPr>
      <p:sp>
        <p:nvSpPr>
          <p:cNvPr id="82" name="Google Shape;82;g126585dc664_2_33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83" name="Google Shape;83;g126585dc664_2_3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2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6" name="Google Shape;16;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7" name="Google Shape;17;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4"/>
        <p:cNvGrpSpPr/>
        <p:nvPr/>
      </p:nvGrpSpPr>
      <p:grpSpPr>
        <a:xfrm>
          <a:off x="0" y="0"/>
          <a:ext cx="0" cy="0"/>
          <a:chOff x="0" y="0"/>
          <a:chExt cx="0" cy="0"/>
        </a:xfrm>
      </p:grpSpPr>
      <p:sp>
        <p:nvSpPr>
          <p:cNvPr id="85" name="Google Shape;85;g126585dc664_2_33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g126585dc664_2_33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87" name="Google Shape;87;g126585dc664_2_33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8" name="Google Shape;88;g126585dc664_2_33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89" name="Google Shape;89;g126585dc664_2_3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0"/>
        <p:cNvGrpSpPr/>
        <p:nvPr/>
      </p:nvGrpSpPr>
      <p:grpSpPr>
        <a:xfrm>
          <a:off x="0" y="0"/>
          <a:ext cx="0" cy="0"/>
          <a:chOff x="0" y="0"/>
          <a:chExt cx="0" cy="0"/>
        </a:xfrm>
      </p:grpSpPr>
      <p:sp>
        <p:nvSpPr>
          <p:cNvPr id="91" name="Google Shape;91;g126585dc664_2_34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92" name="Google Shape;92;g126585dc664_2_3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3"/>
        <p:cNvGrpSpPr/>
        <p:nvPr/>
      </p:nvGrpSpPr>
      <p:grpSpPr>
        <a:xfrm>
          <a:off x="0" y="0"/>
          <a:ext cx="0" cy="0"/>
          <a:chOff x="0" y="0"/>
          <a:chExt cx="0" cy="0"/>
        </a:xfrm>
      </p:grpSpPr>
      <p:sp>
        <p:nvSpPr>
          <p:cNvPr id="94" name="Google Shape;94;g126585dc664_2_34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5" name="Google Shape;95;g126585dc664_2_34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96" name="Google Shape;96;g126585dc664_2_3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18"/>
        <p:cNvGrpSpPr/>
        <p:nvPr/>
      </p:nvGrpSpPr>
      <p:grpSpPr>
        <a:xfrm>
          <a:off x="0" y="0"/>
          <a:ext cx="0" cy="0"/>
          <a:chOff x="0" y="0"/>
          <a:chExt cx="0" cy="0"/>
        </a:xfrm>
      </p:grpSpPr>
      <p:sp>
        <p:nvSpPr>
          <p:cNvPr id="19" name="Google Shape;19;p24"/>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0" name="Google Shape;20;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27"/>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3" name="Google Shape;23;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24"/>
        <p:cNvGrpSpPr/>
        <p:nvPr/>
      </p:nvGrpSpPr>
      <p:grpSpPr>
        <a:xfrm>
          <a:off x="0" y="0"/>
          <a:ext cx="0" cy="0"/>
          <a:chOff x="0" y="0"/>
          <a:chExt cx="0" cy="0"/>
        </a:xfrm>
      </p:grpSpPr>
      <p:sp>
        <p:nvSpPr>
          <p:cNvPr id="25" name="Google Shape;25;p25"/>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a:endParaRPr/>
          </a:p>
        </p:txBody>
      </p:sp>
      <p:sp>
        <p:nvSpPr>
          <p:cNvPr id="26" name="Google Shape;26;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9" name="Google Shape;29;p2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0" name="Google Shape;30;p2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28"/>
          <p:cNvSpPr txBox="1">
            <a:spLocks noGrp="1"/>
          </p:cNvSpPr>
          <p:nvPr>
            <p:ph type="title"/>
          </p:nvPr>
        </p:nvSpPr>
        <p:spPr>
          <a:xfrm>
            <a:off x="311700" y="6318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4" name="Google Shape;34;p28"/>
          <p:cNvSpPr txBox="1">
            <a:spLocks noGrp="1"/>
          </p:cNvSpPr>
          <p:nvPr>
            <p:ph type="body" idx="1"/>
          </p:nvPr>
        </p:nvSpPr>
        <p:spPr>
          <a:xfrm>
            <a:off x="311700" y="1490875"/>
            <a:ext cx="2808000" cy="30780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5" name="Google Shape;35;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29"/>
          <p:cNvSpPr/>
          <p:nvPr/>
        </p:nvSpPr>
        <p:spPr>
          <a:xfrm>
            <a:off x="4572000" y="100"/>
            <a:ext cx="4572000" cy="5143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8" name="Google Shape;38;p2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29"/>
          <p:cNvSpPr txBox="1">
            <a:spLocks noGrp="1"/>
          </p:cNvSpPr>
          <p:nvPr>
            <p:ph type="title"/>
          </p:nvPr>
        </p:nvSpPr>
        <p:spPr>
          <a:xfrm>
            <a:off x="265500" y="1375599"/>
            <a:ext cx="4045200" cy="1551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40" name="Google Shape;40;p29"/>
          <p:cNvSpPr txBox="1">
            <a:spLocks noGrp="1"/>
          </p:cNvSpPr>
          <p:nvPr>
            <p:ph type="subTitle" idx="1"/>
          </p:nvPr>
        </p:nvSpPr>
        <p:spPr>
          <a:xfrm>
            <a:off x="265500" y="2981125"/>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1800"/>
              <a:buFont typeface="Bebas Neue"/>
              <a:buNone/>
              <a:defRPr>
                <a:latin typeface="Bebas Neue"/>
                <a:ea typeface="Bebas Neue"/>
                <a:cs typeface="Bebas Neue"/>
                <a:sym typeface="Bebas Ne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2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42" name="Google Shape;42;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30"/>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CC0000"/>
              </a:buClr>
              <a:buSzPts val="3000"/>
              <a:buFont typeface="Monoton"/>
              <a:buNone/>
              <a:defRPr sz="3000" b="0" i="0" u="none" strike="noStrike" cap="none">
                <a:solidFill>
                  <a:srgbClr val="CC0000"/>
                </a:solidFill>
                <a:latin typeface="Monoton"/>
                <a:ea typeface="Monoton"/>
                <a:cs typeface="Monoton"/>
                <a:sym typeface="Monoton"/>
              </a:defRPr>
            </a:lvl1pPr>
            <a:lvl2pPr marR="0" lvl="1"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2pPr>
            <a:lvl3pPr marR="0" lvl="2"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3pPr>
            <a:lvl4pPr marR="0" lvl="3"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4pPr>
            <a:lvl5pPr marR="0" lvl="4"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5pPr>
            <a:lvl6pPr marR="0" lvl="5"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6pPr>
            <a:lvl7pPr marR="0" lvl="6"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7pPr>
            <a:lvl8pPr marR="0" lvl="7"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8pPr>
            <a:lvl9pPr marR="0" lvl="8"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9pPr>
          </a:lstStyle>
          <a:p>
            <a:endParaRPr/>
          </a:p>
        </p:txBody>
      </p:sp>
      <p:sp>
        <p:nvSpPr>
          <p:cNvPr id="7" name="Google Shape;7;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rgbClr val="000000"/>
              </a:buClr>
              <a:buSzPts val="1800"/>
              <a:buFont typeface="Proxima Nova"/>
              <a:buChar char="●"/>
              <a:defRPr sz="1800" b="0" i="0" u="none" strike="noStrike" cap="none">
                <a:solidFill>
                  <a:srgbClr val="000000"/>
                </a:solidFill>
                <a:latin typeface="Proxima Nova"/>
                <a:ea typeface="Proxima Nova"/>
                <a:cs typeface="Proxima Nova"/>
                <a:sym typeface="Proxima Nova"/>
              </a:defRPr>
            </a:lvl1pPr>
            <a:lvl2pPr marL="914400" marR="0" lvl="1"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2pPr>
            <a:lvl3pPr marL="1371600" marR="0" lvl="2"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3pPr>
            <a:lvl4pPr marL="1828800" marR="0" lvl="3"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4pPr>
            <a:lvl5pPr marL="2286000" marR="0" lvl="4"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5pPr>
            <a:lvl6pPr marL="2743200" marR="0" lvl="5"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6pPr>
            <a:lvl7pPr marL="3200400" marR="0" lvl="6"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7pPr>
            <a:lvl8pPr marL="3657600" marR="0" lvl="7"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8pPr>
            <a:lvl9pPr marL="4114800" marR="0" lvl="8"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9pPr>
          </a:lstStyle>
          <a:p>
            <a:endParaRPr/>
          </a:p>
        </p:txBody>
      </p:sp>
      <p:sp>
        <p:nvSpPr>
          <p:cNvPr id="8" name="Google Shape;8;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2"/>
        <p:cNvGrpSpPr/>
        <p:nvPr/>
      </p:nvGrpSpPr>
      <p:grpSpPr>
        <a:xfrm>
          <a:off x="0" y="0"/>
          <a:ext cx="0" cy="0"/>
          <a:chOff x="0" y="0"/>
          <a:chExt cx="0" cy="0"/>
        </a:xfrm>
      </p:grpSpPr>
      <p:sp>
        <p:nvSpPr>
          <p:cNvPr id="53" name="Google Shape;53;g126585dc664_2_30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4" name="Google Shape;54;g126585dc664_2_30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5" name="Google Shape;55;g126585dc664_2_30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achutchison1@ua.edu"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mailto:ahutchi9@gmu.edu"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s://bit.ly/3rkIjBQ" TargetMode="External"/><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wego.gmu.edu/scratchgo/scratchgo.html" TargetMode="External"/><Relationship Id="rId4" Type="http://schemas.openxmlformats.org/officeDocument/2006/relationships/hyperlink" Target="https://bit.ly/3PexYzB"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mailto:ahutchi9@gmu.edu" TargetMode="Externa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s://www.dropbox.com/scl/fi/3vzeu9vty3vo6v5hbnu20/Student_MCQ-Formative-Assessments.docx.docx?dl=0&amp;rlkey=pqjl03l1cb5nokshovpm15k7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hyperlink" Target="https://www.dropbox.com/scl/fi/qf1j67ajoq6tu0gacc460/Lemonade-or-Koolaid-recipe.docx.docx?dl=0&amp;rlkey=4vm66w2jppnter0oqmgmw8i2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mailto:ahutchi9@gmu.edu" TargetMode="Externa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mailto:ahutchi9@gmu.edu"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bit.ly/3RcpLyo" TargetMode="External"/><Relationship Id="rId7"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bit.ly/3PexYzB"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s://bit.ly/3Lm6Ey7"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bit.ly/460mk1Y"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s://bit.ly/3PexYzB"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s://bit.ly/3RriBGq"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bit.ly/3RfWli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s://bit.ly/3PexYzB"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bit.ly/3RmSlNw"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hyperlink" Target="https://bit.ly/3qPnaLT"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6.png"/><Relationship Id="rId4" Type="http://schemas.openxmlformats.org/officeDocument/2006/relationships/hyperlink" Target="https://bit.ly/3HI5NmX"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bit.ly/32Ti2yu"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hyperlink" Target="https://bit.ly/3qPnaL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hyperlink" Target="https://scratch.mit.edu/projects/624420566/"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hyperlink" Target="https://bit.ly/3qPnaLT"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6.png"/><Relationship Id="rId4" Type="http://schemas.openxmlformats.org/officeDocument/2006/relationships/hyperlink" Target="https://bit.ly/3EYeGr4"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bit.ly/3JDZUZU"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vgkahOzFH2Q"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17.jpg"/><Relationship Id="rId4" Type="http://schemas.openxmlformats.org/officeDocument/2006/relationships/image" Target="../media/image12.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17.jpg"/><Relationship Id="rId4" Type="http://schemas.openxmlformats.org/officeDocument/2006/relationships/image" Target="../media/image12.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Student slides</a:t>
            </a:r>
            <a:endParaRPr sz="6000"/>
          </a:p>
        </p:txBody>
      </p:sp>
      <p:sp>
        <p:nvSpPr>
          <p:cNvPr id="102" name="Google Shape;102;p1"/>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Lesson 1</a:t>
            </a:r>
            <a:endParaRPr sz="3000"/>
          </a:p>
        </p:txBody>
      </p:sp>
      <p:pic>
        <p:nvPicPr>
          <p:cNvPr id="103" name="Google Shape;103;p1" descr="This is a picture of the CS For All logo." title="CS For All"/>
          <p:cNvPicPr preferRelativeResize="0"/>
          <p:nvPr/>
        </p:nvPicPr>
        <p:blipFill rotWithShape="1">
          <a:blip r:embed="rId3">
            <a:alphaModFix/>
          </a:blip>
          <a:srcRect/>
          <a:stretch/>
        </p:blipFill>
        <p:spPr>
          <a:xfrm>
            <a:off x="1865700" y="3442123"/>
            <a:ext cx="4705350" cy="1209675"/>
          </a:xfrm>
          <a:prstGeom prst="rect">
            <a:avLst/>
          </a:prstGeom>
          <a:noFill/>
          <a:ln>
            <a:noFill/>
          </a:ln>
        </p:spPr>
      </p:pic>
      <p:pic>
        <p:nvPicPr>
          <p:cNvPr id="104" name="Google Shape;104;p1"/>
          <p:cNvPicPr preferRelativeResize="0"/>
          <p:nvPr/>
        </p:nvPicPr>
        <p:blipFill rotWithShape="1">
          <a:blip r:embed="rId4">
            <a:alphaModFix/>
          </a:blip>
          <a:srcRect/>
          <a:stretch/>
        </p:blipFill>
        <p:spPr>
          <a:xfrm>
            <a:off x="6669400" y="3506823"/>
            <a:ext cx="1063128" cy="1080275"/>
          </a:xfrm>
          <a:prstGeom prst="rect">
            <a:avLst/>
          </a:prstGeom>
          <a:noFill/>
          <a:ln>
            <a:noFill/>
          </a:ln>
        </p:spPr>
      </p:pic>
      <p:sp>
        <p:nvSpPr>
          <p:cNvPr id="105" name="Google Shape;105;p1"/>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Lesson created by the GMU-ODU CSforAll</a:t>
            </a:r>
            <a:r>
              <a:rPr lang="en" sz="800" b="1">
                <a:solidFill>
                  <a:srgbClr val="F16666"/>
                </a:solidFill>
              </a:rPr>
              <a:t> </a:t>
            </a:r>
            <a:r>
              <a:rPr lang="en" sz="800" b="1" i="0" u="none" strike="noStrike" cap="none">
                <a:solidFill>
                  <a:srgbClr val="F16666"/>
                </a:solidFill>
                <a:latin typeface="Arial"/>
                <a:ea typeface="Arial"/>
                <a:cs typeface="Arial"/>
                <a:sym typeface="Arial"/>
              </a:rPr>
              <a:t>Team. For more information about </a:t>
            </a:r>
            <a:endParaRPr sz="800" b="1" i="0" u="none" strike="noStrike" cap="none">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this lesson and our CSforAll initiative, contact Dr. Amy Hutchison at </a:t>
            </a:r>
            <a:r>
              <a:rPr lang="en" sz="800" b="1" u="sng">
                <a:solidFill>
                  <a:srgbClr val="1C3AA9"/>
                </a:solidFill>
                <a:hlinkClick r:id="rId5">
                  <a:extLst>
                    <a:ext uri="{A12FA001-AC4F-418D-AE19-62706E023703}">
                      <ahyp:hlinkClr xmlns:ahyp="http://schemas.microsoft.com/office/drawing/2018/hyperlinkcolor" val="tx"/>
                    </a:ext>
                  </a:extLst>
                </a:hlinkClick>
              </a:rPr>
              <a:t>achutchison1@ua.edu</a:t>
            </a:r>
            <a:r>
              <a:rPr lang="en" sz="800" b="1">
                <a:solidFill>
                  <a:srgbClr val="F16666"/>
                </a:solidFill>
              </a:rPr>
              <a:t> </a:t>
            </a:r>
            <a:endParaRPr sz="800" b="0" i="0" u="none" strike="noStrike" cap="none">
              <a:solidFill>
                <a:srgbClr val="000000"/>
              </a:solidFill>
              <a:latin typeface="Arial"/>
              <a:ea typeface="Arial"/>
              <a:cs typeface="Arial"/>
              <a:sym typeface="Arial"/>
            </a:endParaRPr>
          </a:p>
        </p:txBody>
      </p:sp>
      <p:sp>
        <p:nvSpPr>
          <p:cNvPr id="106" name="Google Shape;106;p1"/>
          <p:cNvSpPr txBox="1"/>
          <p:nvPr/>
        </p:nvSpPr>
        <p:spPr>
          <a:xfrm>
            <a:off x="3053050" y="2851050"/>
            <a:ext cx="2743200" cy="492600"/>
          </a:xfrm>
          <a:prstGeom prst="rect">
            <a:avLst/>
          </a:prstGeom>
          <a:solidFill>
            <a:srgbClr val="FFAB40"/>
          </a:solidFill>
          <a:ln>
            <a:noFill/>
          </a:ln>
          <a:effectLst>
            <a:outerShdw blurRad="57150" dist="19050" dir="5400000" algn="bl" rotWithShape="0">
              <a:srgbClr val="000000">
                <a:alpha val="49019"/>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000000"/>
                </a:solidFill>
                <a:latin typeface="Bebas Neue"/>
                <a:ea typeface="Bebas Neue"/>
                <a:cs typeface="Bebas Neue"/>
                <a:sym typeface="Bebas Neue"/>
              </a:rPr>
              <a:t>3rd &amp; 4th Grade</a:t>
            </a:r>
            <a:endParaRPr sz="14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6"/>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en"/>
              <a:t>Great job!</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7"/>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Student slides</a:t>
            </a:r>
            <a:endParaRPr sz="6000"/>
          </a:p>
        </p:txBody>
      </p:sp>
      <p:sp>
        <p:nvSpPr>
          <p:cNvPr id="306" name="Google Shape;306;p7"/>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Lesson 2</a:t>
            </a:r>
            <a:endParaRPr sz="3000"/>
          </a:p>
        </p:txBody>
      </p:sp>
      <p:pic>
        <p:nvPicPr>
          <p:cNvPr id="307" name="Google Shape;307;p7" descr="This is a picture of the CS For All logo." title="CS For All"/>
          <p:cNvPicPr preferRelativeResize="0"/>
          <p:nvPr/>
        </p:nvPicPr>
        <p:blipFill rotWithShape="1">
          <a:blip r:embed="rId3">
            <a:alphaModFix/>
          </a:blip>
          <a:srcRect/>
          <a:stretch/>
        </p:blipFill>
        <p:spPr>
          <a:xfrm>
            <a:off x="1865700" y="3442123"/>
            <a:ext cx="4705350" cy="1209675"/>
          </a:xfrm>
          <a:prstGeom prst="rect">
            <a:avLst/>
          </a:prstGeom>
          <a:noFill/>
          <a:ln>
            <a:noFill/>
          </a:ln>
        </p:spPr>
      </p:pic>
      <p:pic>
        <p:nvPicPr>
          <p:cNvPr id="308" name="Google Shape;308;p7"/>
          <p:cNvPicPr preferRelativeResize="0"/>
          <p:nvPr/>
        </p:nvPicPr>
        <p:blipFill rotWithShape="1">
          <a:blip r:embed="rId4">
            <a:alphaModFix/>
          </a:blip>
          <a:srcRect/>
          <a:stretch/>
        </p:blipFill>
        <p:spPr>
          <a:xfrm>
            <a:off x="6669400" y="3506823"/>
            <a:ext cx="1063128" cy="1080275"/>
          </a:xfrm>
          <a:prstGeom prst="rect">
            <a:avLst/>
          </a:prstGeom>
          <a:noFill/>
          <a:ln>
            <a:noFill/>
          </a:ln>
        </p:spPr>
      </p:pic>
      <p:sp>
        <p:nvSpPr>
          <p:cNvPr id="309" name="Google Shape;309;p7"/>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Lesson created by the GMU-ODU CSforAll Team. For more information about </a:t>
            </a:r>
            <a:endParaRPr sz="800" b="1" i="0" u="none" strike="noStrike" cap="none">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this lesson and our CSforAll initiative, contact Dr. Amy Hutchison at </a:t>
            </a:r>
            <a:r>
              <a:rPr lang="en" sz="800" b="1" i="0" u="sng" strike="noStrike" cap="none">
                <a:solidFill>
                  <a:srgbClr val="F16666"/>
                </a:solidFill>
                <a:latin typeface="Arial"/>
                <a:ea typeface="Arial"/>
                <a:cs typeface="Arial"/>
                <a:sym typeface="Arial"/>
                <a:hlinkClick r:id="rId5">
                  <a:extLst>
                    <a:ext uri="{A12FA001-AC4F-418D-AE19-62706E023703}">
                      <ahyp:hlinkClr xmlns:ahyp="http://schemas.microsoft.com/office/drawing/2018/hyperlinkcolor" val="tx"/>
                    </a:ext>
                  </a:extLst>
                </a:hlinkClick>
              </a:rPr>
              <a:t>ahutchi9@gmu.edu</a:t>
            </a:r>
            <a:endParaRPr sz="800" b="0" i="0" u="none" strike="noStrike" cap="none">
              <a:solidFill>
                <a:srgbClr val="000000"/>
              </a:solidFill>
              <a:latin typeface="Arial"/>
              <a:ea typeface="Arial"/>
              <a:cs typeface="Arial"/>
              <a:sym typeface="Arial"/>
            </a:endParaRPr>
          </a:p>
        </p:txBody>
      </p:sp>
      <p:sp>
        <p:nvSpPr>
          <p:cNvPr id="310" name="Google Shape;310;p7"/>
          <p:cNvSpPr txBox="1"/>
          <p:nvPr/>
        </p:nvSpPr>
        <p:spPr>
          <a:xfrm>
            <a:off x="3053050" y="2851050"/>
            <a:ext cx="2743200" cy="492600"/>
          </a:xfrm>
          <a:prstGeom prst="rect">
            <a:avLst/>
          </a:prstGeom>
          <a:solidFill>
            <a:srgbClr val="FFAB40"/>
          </a:solidFill>
          <a:ln>
            <a:noFill/>
          </a:ln>
          <a:effectLst>
            <a:outerShdw blurRad="57150" dist="19050" dir="5400000" algn="bl" rotWithShape="0">
              <a:srgbClr val="000000">
                <a:alpha val="49019"/>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000000"/>
                </a:solidFill>
                <a:latin typeface="Bebas Neue"/>
                <a:ea typeface="Bebas Neue"/>
                <a:cs typeface="Bebas Neue"/>
                <a:sym typeface="Bebas Neue"/>
              </a:rPr>
              <a:t>3rd &amp; 4th Grade</a:t>
            </a:r>
            <a:endParaRPr sz="14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g1262aa9ba1f_1_499"/>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Independent Practice: </a:t>
            </a:r>
            <a:endParaRPr/>
          </a:p>
        </p:txBody>
      </p:sp>
      <p:sp>
        <p:nvSpPr>
          <p:cNvPr id="480" name="Google Shape;480;g1262aa9ba1f_1_499"/>
          <p:cNvSpPr txBox="1">
            <a:spLocks noGrp="1"/>
          </p:cNvSpPr>
          <p:nvPr>
            <p:ph type="body" idx="1"/>
          </p:nvPr>
        </p:nvSpPr>
        <p:spPr>
          <a:xfrm>
            <a:off x="192880" y="682359"/>
            <a:ext cx="8520600" cy="3416400"/>
          </a:xfrm>
          <a:prstGeom prst="rect">
            <a:avLst/>
          </a:prstGeom>
          <a:noFill/>
          <a:ln>
            <a:noFill/>
          </a:ln>
        </p:spPr>
        <p:txBody>
          <a:bodyPr spcFirstLastPara="1" wrap="square" lIns="91425" tIns="91425" rIns="91425" bIns="91425" anchor="t" anchorCtr="0">
            <a:noAutofit/>
          </a:bodyPr>
          <a:lstStyle/>
          <a:p>
            <a:pPr rtl="0" fontAlgn="base">
              <a:spcBef>
                <a:spcPts val="0"/>
              </a:spcBef>
              <a:spcAft>
                <a:spcPts val="0"/>
              </a:spcAft>
              <a:buFont typeface="+mj-lt"/>
              <a:buAutoNum type="arabicPeriod"/>
            </a:pPr>
            <a:r>
              <a:rPr lang="en-US" sz="1800" b="0" i="0" u="none" strike="noStrike" dirty="0">
                <a:solidFill>
                  <a:srgbClr val="000000"/>
                </a:solidFill>
                <a:effectLst/>
                <a:latin typeface="Oswald" panose="00000500000000000000" pitchFamily="2" charset="0"/>
              </a:rPr>
              <a:t>First, open a new window in your browser.</a:t>
            </a:r>
            <a:endParaRPr lang="en-US" sz="1800" b="0" i="0" u="none" strike="noStrike" dirty="0">
              <a:solidFill>
                <a:srgbClr val="000000"/>
              </a:solidFill>
              <a:effectLst/>
              <a:latin typeface="Proxima Nova" panose="020B0604020202020204" charset="0"/>
            </a:endParaRPr>
          </a:p>
          <a:p>
            <a:pPr rtl="0" fontAlgn="base">
              <a:spcBef>
                <a:spcPts val="0"/>
              </a:spcBef>
              <a:spcAft>
                <a:spcPts val="0"/>
              </a:spcAft>
              <a:buFont typeface="+mj-lt"/>
              <a:buAutoNum type="arabicPeriod"/>
            </a:pPr>
            <a:r>
              <a:rPr lang="en-US" sz="1800" b="0" i="0" u="none" strike="noStrike" dirty="0">
                <a:solidFill>
                  <a:srgbClr val="000000"/>
                </a:solidFill>
                <a:effectLst/>
                <a:latin typeface="Oswald" panose="00000500000000000000" pitchFamily="2" charset="0"/>
              </a:rPr>
              <a:t>Next, download the .sb3 file from the following</a:t>
            </a:r>
            <a:r>
              <a:rPr lang="en-US" sz="1800" b="0" i="0" u="none" strike="noStrike" dirty="0">
                <a:solidFill>
                  <a:srgbClr val="000000"/>
                </a:solidFill>
                <a:effectLst/>
                <a:latin typeface="Oswald" panose="00000500000000000000" pitchFamily="2" charset="0"/>
                <a:hlinkClick r:id="rId3"/>
              </a:rPr>
              <a:t> </a:t>
            </a:r>
            <a:r>
              <a:rPr lang="en-US" sz="1800" b="0" i="0" u="sng" strike="noStrike" dirty="0">
                <a:solidFill>
                  <a:srgbClr val="1C3AA9"/>
                </a:solidFill>
                <a:effectLst/>
                <a:latin typeface="Oswald" panose="00000500000000000000" pitchFamily="2" charset="0"/>
                <a:hlinkClick r:id="rId3"/>
              </a:rPr>
              <a:t>link</a:t>
            </a:r>
            <a:r>
              <a:rPr lang="en-US" sz="1800" b="0" i="0" u="none" strike="noStrike" dirty="0">
                <a:solidFill>
                  <a:srgbClr val="000000"/>
                </a:solidFill>
                <a:effectLst/>
                <a:latin typeface="Oswald" panose="00000500000000000000" pitchFamily="2" charset="0"/>
              </a:rPr>
              <a:t>: </a:t>
            </a:r>
            <a:r>
              <a:rPr lang="en-US" sz="1800" b="0" i="0" u="sng" strike="noStrike" dirty="0">
                <a:solidFill>
                  <a:srgbClr val="1C3AA9"/>
                </a:solidFill>
                <a:effectLst/>
                <a:latin typeface="Oswald" panose="00000500000000000000" pitchFamily="2" charset="0"/>
                <a:hlinkClick r:id="rId3"/>
              </a:rPr>
              <a:t>https://bit.ly/3rkIjBQ</a:t>
            </a:r>
            <a:r>
              <a:rPr lang="en-US" sz="1800" b="0" i="0" u="none" strike="noStrike" dirty="0">
                <a:solidFill>
                  <a:srgbClr val="000000"/>
                </a:solidFill>
                <a:effectLst/>
                <a:latin typeface="Oswald" panose="00000500000000000000" pitchFamily="2" charset="0"/>
              </a:rPr>
              <a:t> </a:t>
            </a:r>
            <a:endParaRPr lang="en-US" sz="1800" b="0" i="0" u="none" strike="noStrike" dirty="0">
              <a:solidFill>
                <a:srgbClr val="000000"/>
              </a:solidFill>
              <a:effectLst/>
              <a:latin typeface="Proxima Nova" panose="020B0604020202020204" charset="0"/>
            </a:endParaRPr>
          </a:p>
          <a:p>
            <a:pPr rtl="0" fontAlgn="base">
              <a:spcBef>
                <a:spcPts val="0"/>
              </a:spcBef>
              <a:spcAft>
                <a:spcPts val="0"/>
              </a:spcAft>
              <a:buFont typeface="+mj-lt"/>
              <a:buAutoNum type="arabicPeriod"/>
            </a:pPr>
            <a:r>
              <a:rPr lang="en-US" sz="1800" b="0" i="0" u="none" strike="noStrike" dirty="0">
                <a:solidFill>
                  <a:srgbClr val="000000"/>
                </a:solidFill>
                <a:effectLst/>
                <a:latin typeface="Oswald" panose="00000500000000000000" pitchFamily="2" charset="0"/>
              </a:rPr>
              <a:t>Then, go to the following CS First Scratch</a:t>
            </a:r>
            <a:r>
              <a:rPr lang="en-US" sz="1800" b="0" i="0" u="none" strike="noStrike" dirty="0">
                <a:solidFill>
                  <a:srgbClr val="000000"/>
                </a:solidFill>
                <a:effectLst/>
                <a:latin typeface="Oswald" panose="00000500000000000000" pitchFamily="2" charset="0"/>
                <a:hlinkClick r:id="rId4"/>
              </a:rPr>
              <a:t> </a:t>
            </a:r>
            <a:r>
              <a:rPr lang="en-US" sz="1800" b="0" i="0" u="sng" strike="noStrike" dirty="0">
                <a:solidFill>
                  <a:srgbClr val="1C3AA9"/>
                </a:solidFill>
                <a:effectLst/>
                <a:latin typeface="Oswald" panose="00000500000000000000" pitchFamily="2" charset="0"/>
                <a:hlinkClick r:id="rId4"/>
              </a:rPr>
              <a:t>Link</a:t>
            </a:r>
            <a:r>
              <a:rPr lang="en-US" sz="1800" b="0" i="0" u="none" strike="noStrike" dirty="0">
                <a:solidFill>
                  <a:srgbClr val="000000"/>
                </a:solidFill>
                <a:effectLst/>
                <a:latin typeface="Oswald" panose="00000500000000000000" pitchFamily="2" charset="0"/>
              </a:rPr>
              <a:t>:</a:t>
            </a:r>
            <a:r>
              <a:rPr lang="en-US" sz="1800" b="0" i="0" u="none" strike="noStrike" dirty="0">
                <a:solidFill>
                  <a:srgbClr val="000000"/>
                </a:solidFill>
                <a:effectLst/>
                <a:latin typeface="Oswald" panose="00000500000000000000" pitchFamily="2" charset="0"/>
                <a:hlinkClick r:id="rId4"/>
              </a:rPr>
              <a:t> </a:t>
            </a:r>
            <a:r>
              <a:rPr lang="en-US" sz="1800" b="0" i="0" u="sng" strike="noStrike" dirty="0">
                <a:solidFill>
                  <a:srgbClr val="1C3AA9"/>
                </a:solidFill>
                <a:effectLst/>
                <a:latin typeface="Oswald" panose="00000500000000000000" pitchFamily="2" charset="0"/>
                <a:hlinkClick r:id="rId4"/>
              </a:rPr>
              <a:t>https://bit.ly/3PexYzB</a:t>
            </a:r>
            <a:r>
              <a:rPr lang="en-US" sz="1800" b="0" i="0" u="none" strike="noStrike" dirty="0">
                <a:solidFill>
                  <a:srgbClr val="000000"/>
                </a:solidFill>
                <a:effectLst/>
                <a:latin typeface="Oswald" panose="00000500000000000000" pitchFamily="2" charset="0"/>
              </a:rPr>
              <a:t> and open the</a:t>
            </a:r>
            <a:r>
              <a:rPr lang="en-US" sz="1800" b="0" i="0" u="sng" strike="noStrike" dirty="0">
                <a:solidFill>
                  <a:srgbClr val="1C3AA9"/>
                </a:solidFill>
                <a:effectLst/>
                <a:latin typeface="Oswald" panose="00000500000000000000" pitchFamily="2" charset="0"/>
                <a:hlinkClick r:id="rId5"/>
              </a:rPr>
              <a:t> Coco link</a:t>
            </a:r>
            <a:r>
              <a:rPr lang="en-US" sz="1800" b="0" i="0" u="sng" strike="noStrike" dirty="0">
                <a:solidFill>
                  <a:srgbClr val="1C3AA9"/>
                </a:solidFill>
                <a:effectLst/>
                <a:latin typeface="Oswald" panose="00000500000000000000" pitchFamily="2" charset="0"/>
              </a:rPr>
              <a:t> </a:t>
            </a:r>
            <a:r>
              <a:rPr lang="en-US" sz="1800" b="0" i="0" u="none" strike="noStrike" dirty="0">
                <a:solidFill>
                  <a:srgbClr val="000000"/>
                </a:solidFill>
                <a:effectLst/>
                <a:latin typeface="Oswald" panose="00000500000000000000" pitchFamily="2" charset="0"/>
              </a:rPr>
              <a:t>that was shared by your teacher and click on Level 1.</a:t>
            </a:r>
            <a:endParaRPr lang="en-US" sz="1800" b="0" i="0" u="none" strike="noStrike" dirty="0">
              <a:solidFill>
                <a:srgbClr val="000000"/>
              </a:solidFill>
              <a:effectLst/>
              <a:latin typeface="Proxima Nova" panose="020B0604020202020204" charset="0"/>
            </a:endParaRPr>
          </a:p>
          <a:p>
            <a:pPr rtl="0" fontAlgn="base">
              <a:spcBef>
                <a:spcPts val="0"/>
              </a:spcBef>
              <a:spcAft>
                <a:spcPts val="0"/>
              </a:spcAft>
              <a:buFont typeface="+mj-lt"/>
              <a:buAutoNum type="arabicPeriod"/>
            </a:pPr>
            <a:r>
              <a:rPr lang="en-US" sz="1800" b="0" i="0" u="none" strike="noStrike" dirty="0">
                <a:solidFill>
                  <a:srgbClr val="000000"/>
                </a:solidFill>
                <a:effectLst/>
                <a:latin typeface="Oswald" panose="00000500000000000000" pitchFamily="2" charset="0"/>
              </a:rPr>
              <a:t>Next, Click Sign in on CS First and Choose “I’m a student”</a:t>
            </a:r>
            <a:endParaRPr lang="en-US" sz="1800" b="0" i="0" u="none" strike="noStrike" dirty="0">
              <a:solidFill>
                <a:srgbClr val="000000"/>
              </a:solidFill>
              <a:effectLst/>
              <a:latin typeface="Proxima Nova" panose="020B0604020202020204" charset="0"/>
            </a:endParaRPr>
          </a:p>
          <a:p>
            <a:pPr rtl="0" fontAlgn="base">
              <a:spcBef>
                <a:spcPts val="0"/>
              </a:spcBef>
              <a:spcAft>
                <a:spcPts val="0"/>
              </a:spcAft>
              <a:buFont typeface="+mj-lt"/>
              <a:buAutoNum type="arabicPeriod"/>
            </a:pPr>
            <a:r>
              <a:rPr lang="en-US" sz="1800" b="0" i="0" u="none" strike="noStrike" dirty="0">
                <a:solidFill>
                  <a:srgbClr val="000000"/>
                </a:solidFill>
                <a:effectLst/>
                <a:latin typeface="Oswald" panose="00000500000000000000" pitchFamily="2" charset="0"/>
              </a:rPr>
              <a:t>Then, Click “File” menu and Choose “Load from your computer”</a:t>
            </a:r>
            <a:endParaRPr lang="en-US" sz="1800" b="0" i="0" u="none" strike="noStrike" dirty="0">
              <a:solidFill>
                <a:srgbClr val="000000"/>
              </a:solidFill>
              <a:effectLst/>
              <a:latin typeface="Proxima Nova" panose="020B0604020202020204" charset="0"/>
            </a:endParaRPr>
          </a:p>
          <a:p>
            <a:pPr rtl="0" fontAlgn="base">
              <a:spcBef>
                <a:spcPts val="0"/>
              </a:spcBef>
              <a:spcAft>
                <a:spcPts val="0"/>
              </a:spcAft>
              <a:buFont typeface="+mj-lt"/>
              <a:buAutoNum type="arabicPeriod"/>
            </a:pPr>
            <a:r>
              <a:rPr lang="en-US" sz="1800" b="0" i="0" u="none" strike="noStrike" dirty="0">
                <a:solidFill>
                  <a:srgbClr val="000000"/>
                </a:solidFill>
                <a:effectLst/>
                <a:latin typeface="Oswald" panose="00000500000000000000" pitchFamily="2" charset="0"/>
              </a:rPr>
              <a:t>Next, use the story and code you see in each row of </a:t>
            </a:r>
            <a:r>
              <a:rPr lang="en-US" sz="1800" b="0" i="0" u="none" strike="noStrike" dirty="0" err="1">
                <a:solidFill>
                  <a:srgbClr val="000000"/>
                </a:solidFill>
                <a:effectLst/>
                <a:latin typeface="Oswald" panose="00000500000000000000" pitchFamily="2" charset="0"/>
              </a:rPr>
              <a:t>CoCo</a:t>
            </a:r>
            <a:r>
              <a:rPr lang="en-US" sz="1800" b="0" i="0" u="none" strike="noStrike" dirty="0">
                <a:solidFill>
                  <a:srgbClr val="000000"/>
                </a:solidFill>
                <a:effectLst/>
                <a:latin typeface="Oswald" panose="00000500000000000000" pitchFamily="2" charset="0"/>
              </a:rPr>
              <a:t> Level 1 to put your jumbled code into the correct sequence in CS First.  NOTE: if you do not see any code in CS First, be sure to scroll up and down.</a:t>
            </a:r>
            <a:endParaRPr lang="en-US" sz="2400" b="0" dirty="0">
              <a:effectLst/>
            </a:endParaRPr>
          </a:p>
          <a:p>
            <a:pPr rtl="0" fontAlgn="base">
              <a:spcBef>
                <a:spcPts val="0"/>
              </a:spcBef>
              <a:spcAft>
                <a:spcPts val="0"/>
              </a:spcAft>
              <a:buFont typeface="+mj-lt"/>
              <a:buAutoNum type="arabicPeriod" startAt="7"/>
            </a:pPr>
            <a:r>
              <a:rPr lang="en-US" sz="1800" b="0" i="0" u="none" strike="noStrike" dirty="0">
                <a:solidFill>
                  <a:srgbClr val="000000"/>
                </a:solidFill>
                <a:effectLst/>
                <a:latin typeface="Oswald" panose="00000500000000000000" pitchFamily="2" charset="0"/>
              </a:rPr>
              <a:t>Last, play your animation in Scratch by pressing the green flag.</a:t>
            </a:r>
            <a:endParaRPr lang="en-US" sz="1800" b="0" i="0" u="none" strike="noStrike" dirty="0">
              <a:solidFill>
                <a:srgbClr val="000000"/>
              </a:solidFill>
              <a:effectLst/>
              <a:latin typeface="Proxima Nova" panose="020B0604020202020204" charset="0"/>
            </a:endParaRPr>
          </a:p>
          <a:p>
            <a:pPr rtl="0" fontAlgn="base">
              <a:spcBef>
                <a:spcPts val="0"/>
              </a:spcBef>
              <a:spcAft>
                <a:spcPts val="0"/>
              </a:spcAft>
              <a:buFont typeface="+mj-lt"/>
              <a:buAutoNum type="arabicPeriod" startAt="7"/>
            </a:pPr>
            <a:r>
              <a:rPr lang="en-US" sz="1800" b="0" i="0" u="none" strike="noStrike" dirty="0">
                <a:solidFill>
                  <a:srgbClr val="000000"/>
                </a:solidFill>
                <a:effectLst/>
                <a:latin typeface="Oswald" panose="00000500000000000000" pitchFamily="2" charset="0"/>
              </a:rPr>
              <a:t>Finally, correct any mistakes you made by fixing your code!</a:t>
            </a:r>
            <a:endParaRPr lang="en-US" sz="1800" b="0" i="0" u="none" strike="noStrike" dirty="0">
              <a:solidFill>
                <a:srgbClr val="000000"/>
              </a:solidFill>
              <a:effectLst/>
              <a:latin typeface="Proxima Nova" panose="020B0604020202020204" charset="0"/>
            </a:endParaRPr>
          </a:p>
          <a:p>
            <a:pPr marL="457200" lvl="0" indent="-381000" algn="l" rtl="0">
              <a:lnSpc>
                <a:spcPct val="115000"/>
              </a:lnSpc>
              <a:spcBef>
                <a:spcPts val="0"/>
              </a:spcBef>
              <a:spcAft>
                <a:spcPts val="0"/>
              </a:spcAft>
              <a:buSzPts val="2400"/>
              <a:buAutoNum type="arabicPeriod"/>
            </a:pPr>
            <a:endParaRPr sz="2400" dirty="0"/>
          </a:p>
        </p:txBody>
      </p:sp>
      <p:sp>
        <p:nvSpPr>
          <p:cNvPr id="481" name="Google Shape;481;g1262aa9ba1f_1_499"/>
          <p:cNvSpPr txBox="1"/>
          <p:nvPr/>
        </p:nvSpPr>
        <p:spPr>
          <a:xfrm>
            <a:off x="667650" y="4449225"/>
            <a:ext cx="7808700" cy="6003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 sz="2700" b="0" i="0" u="none" strike="noStrike" cap="none">
                <a:solidFill>
                  <a:schemeClr val="lt1"/>
                </a:solidFill>
                <a:latin typeface="Bebas Neue"/>
                <a:ea typeface="Bebas Neue"/>
                <a:cs typeface="Bebas Neue"/>
                <a:sym typeface="Bebas Neue"/>
              </a:rPr>
              <a:t>Pause here. (10-15 minutes)</a:t>
            </a:r>
            <a:endParaRPr sz="2700" b="0" i="0" u="none" strike="noStrike" cap="none">
              <a:solidFill>
                <a:schemeClr val="lt1"/>
              </a:solidFill>
              <a:latin typeface="Bebas Neue"/>
              <a:ea typeface="Bebas Neue"/>
              <a:cs typeface="Bebas Neue"/>
              <a:sym typeface="Bebas Neue"/>
            </a:endParaRPr>
          </a:p>
        </p:txBody>
      </p:sp>
      <p:pic>
        <p:nvPicPr>
          <p:cNvPr id="1028" name="Picture 4">
            <a:extLst>
              <a:ext uri="{FF2B5EF4-FFF2-40B4-BE49-F238E27FC236}">
                <a16:creationId xmlns:a16="http://schemas.microsoft.com/office/drawing/2014/main" id="{EC1A4D60-4EED-BA1D-23D0-D70143E38D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4426" y="3352427"/>
            <a:ext cx="725088" cy="2518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1B595A8-6BC4-3F4F-A25F-47BD5CB2BB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6290" y="3294019"/>
            <a:ext cx="1145193" cy="17555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126585dc664_2_53"/>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Student slides</a:t>
            </a:r>
            <a:endParaRPr sz="6000"/>
          </a:p>
        </p:txBody>
      </p:sp>
      <p:sp>
        <p:nvSpPr>
          <p:cNvPr id="323" name="Google Shape;323;g126585dc664_2_53"/>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Lesson 3</a:t>
            </a:r>
            <a:endParaRPr sz="3000"/>
          </a:p>
        </p:txBody>
      </p:sp>
      <p:pic>
        <p:nvPicPr>
          <p:cNvPr id="324" name="Google Shape;324;g126585dc664_2_53" descr="This is a picture of the CS For All logo." title="CS For All"/>
          <p:cNvPicPr preferRelativeResize="0"/>
          <p:nvPr/>
        </p:nvPicPr>
        <p:blipFill rotWithShape="1">
          <a:blip r:embed="rId3">
            <a:alphaModFix/>
          </a:blip>
          <a:srcRect/>
          <a:stretch/>
        </p:blipFill>
        <p:spPr>
          <a:xfrm>
            <a:off x="1865700" y="3442123"/>
            <a:ext cx="4705349" cy="1209675"/>
          </a:xfrm>
          <a:prstGeom prst="rect">
            <a:avLst/>
          </a:prstGeom>
          <a:noFill/>
          <a:ln>
            <a:noFill/>
          </a:ln>
        </p:spPr>
      </p:pic>
      <p:pic>
        <p:nvPicPr>
          <p:cNvPr id="325" name="Google Shape;325;g126585dc664_2_53"/>
          <p:cNvPicPr preferRelativeResize="0"/>
          <p:nvPr/>
        </p:nvPicPr>
        <p:blipFill rotWithShape="1">
          <a:blip r:embed="rId4">
            <a:alphaModFix/>
          </a:blip>
          <a:srcRect/>
          <a:stretch/>
        </p:blipFill>
        <p:spPr>
          <a:xfrm>
            <a:off x="6669400" y="3506823"/>
            <a:ext cx="1063128" cy="1080274"/>
          </a:xfrm>
          <a:prstGeom prst="rect">
            <a:avLst/>
          </a:prstGeom>
          <a:noFill/>
          <a:ln>
            <a:noFill/>
          </a:ln>
        </p:spPr>
      </p:pic>
      <p:sp>
        <p:nvSpPr>
          <p:cNvPr id="326" name="Google Shape;326;g126585dc664_2_53"/>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Lesson created by the GMU-ODU CSforAll Team. For more information about </a:t>
            </a:r>
            <a:endParaRPr sz="800" b="1" i="0" u="none" strike="noStrike" cap="none">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this lesson and our CSforAll initiative, contact Dr. Amy Hutchison at </a:t>
            </a:r>
            <a:r>
              <a:rPr lang="en" sz="800" b="1" i="0" u="sng" strike="noStrike" cap="none">
                <a:solidFill>
                  <a:srgbClr val="F16666"/>
                </a:solidFill>
                <a:latin typeface="Arial"/>
                <a:ea typeface="Arial"/>
                <a:cs typeface="Arial"/>
                <a:sym typeface="Arial"/>
                <a:hlinkClick r:id="rId5">
                  <a:extLst>
                    <a:ext uri="{A12FA001-AC4F-418D-AE19-62706E023703}">
                      <ahyp:hlinkClr xmlns:ahyp="http://schemas.microsoft.com/office/drawing/2018/hyperlinkcolor" val="tx"/>
                    </a:ext>
                  </a:extLst>
                </a:hlinkClick>
              </a:rPr>
              <a:t>ahutchi9@gmu.edu</a:t>
            </a:r>
            <a:endParaRPr sz="800" b="0" i="0" u="none" strike="noStrike" cap="none">
              <a:solidFill>
                <a:srgbClr val="000000"/>
              </a:solidFill>
              <a:latin typeface="Arial"/>
              <a:ea typeface="Arial"/>
              <a:cs typeface="Arial"/>
              <a:sym typeface="Arial"/>
            </a:endParaRPr>
          </a:p>
        </p:txBody>
      </p:sp>
      <p:pic>
        <p:nvPicPr>
          <p:cNvPr id="327" name="Google Shape;327;g126585dc664_2_53" descr="This is a picture of the CS For All logo." title="CS For All"/>
          <p:cNvPicPr preferRelativeResize="0"/>
          <p:nvPr/>
        </p:nvPicPr>
        <p:blipFill rotWithShape="1">
          <a:blip r:embed="rId3">
            <a:alphaModFix/>
          </a:blip>
          <a:srcRect/>
          <a:stretch/>
        </p:blipFill>
        <p:spPr>
          <a:xfrm>
            <a:off x="1865700" y="3442123"/>
            <a:ext cx="4705349" cy="1209675"/>
          </a:xfrm>
          <a:prstGeom prst="rect">
            <a:avLst/>
          </a:prstGeom>
          <a:noFill/>
          <a:ln>
            <a:noFill/>
          </a:ln>
        </p:spPr>
      </p:pic>
      <p:pic>
        <p:nvPicPr>
          <p:cNvPr id="328" name="Google Shape;328;g126585dc664_2_53"/>
          <p:cNvPicPr preferRelativeResize="0"/>
          <p:nvPr/>
        </p:nvPicPr>
        <p:blipFill rotWithShape="1">
          <a:blip r:embed="rId4">
            <a:alphaModFix/>
          </a:blip>
          <a:srcRect/>
          <a:stretch/>
        </p:blipFill>
        <p:spPr>
          <a:xfrm>
            <a:off x="6669400" y="3506823"/>
            <a:ext cx="1063128" cy="1080274"/>
          </a:xfrm>
          <a:prstGeom prst="rect">
            <a:avLst/>
          </a:prstGeom>
          <a:noFill/>
          <a:ln>
            <a:noFill/>
          </a:ln>
        </p:spPr>
      </p:pic>
      <p:sp>
        <p:nvSpPr>
          <p:cNvPr id="329" name="Google Shape;329;g126585dc664_2_53"/>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Lesson created by the GMU-ODU CSforAll Team. For more information about </a:t>
            </a:r>
            <a:endParaRPr sz="800" b="1" i="0" u="none" strike="noStrike" cap="none">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this lesson and our CSforAll initiative, contact Dr. Amy Hutchison at </a:t>
            </a:r>
            <a:r>
              <a:rPr lang="en" sz="800" b="1" i="0" u="sng" strike="noStrike" cap="none">
                <a:solidFill>
                  <a:srgbClr val="F16666"/>
                </a:solidFill>
                <a:latin typeface="Arial"/>
                <a:ea typeface="Arial"/>
                <a:cs typeface="Arial"/>
                <a:sym typeface="Arial"/>
                <a:hlinkClick r:id="rId5">
                  <a:extLst>
                    <a:ext uri="{A12FA001-AC4F-418D-AE19-62706E023703}">
                      <ahyp:hlinkClr xmlns:ahyp="http://schemas.microsoft.com/office/drawing/2018/hyperlinkcolor" val="tx"/>
                    </a:ext>
                  </a:extLst>
                </a:hlinkClick>
              </a:rPr>
              <a:t>ahutchi9@gmu.edu</a:t>
            </a:r>
            <a:endParaRPr sz="800" b="0" i="0" u="none" strike="noStrike" cap="none">
              <a:solidFill>
                <a:srgbClr val="000000"/>
              </a:solidFill>
              <a:latin typeface="Arial"/>
              <a:ea typeface="Arial"/>
              <a:cs typeface="Arial"/>
              <a:sym typeface="Arial"/>
            </a:endParaRPr>
          </a:p>
        </p:txBody>
      </p:sp>
      <p:sp>
        <p:nvSpPr>
          <p:cNvPr id="330" name="Google Shape;330;g126585dc664_2_53"/>
          <p:cNvSpPr txBox="1"/>
          <p:nvPr/>
        </p:nvSpPr>
        <p:spPr>
          <a:xfrm>
            <a:off x="3053050" y="2851050"/>
            <a:ext cx="2743200" cy="492600"/>
          </a:xfrm>
          <a:prstGeom prst="rect">
            <a:avLst/>
          </a:prstGeom>
          <a:solidFill>
            <a:srgbClr val="FFAB40"/>
          </a:solidFill>
          <a:ln>
            <a:noFill/>
          </a:ln>
          <a:effectLst>
            <a:outerShdw blurRad="57150" dist="19050" dir="5400000" algn="bl" rotWithShape="0">
              <a:srgbClr val="000000">
                <a:alpha val="49019"/>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000000"/>
                </a:solidFill>
                <a:latin typeface="Bebas Neue"/>
                <a:ea typeface="Bebas Neue"/>
                <a:cs typeface="Bebas Neue"/>
                <a:sym typeface="Bebas Neue"/>
              </a:rPr>
              <a:t>3rd &amp; 4th Grade</a:t>
            </a:r>
            <a:endParaRPr sz="14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g12f4066fab1_0_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Patterns &amp; sequencing review activity </a:t>
            </a:r>
            <a:endParaRPr/>
          </a:p>
        </p:txBody>
      </p:sp>
      <p:sp>
        <p:nvSpPr>
          <p:cNvPr id="336" name="Google Shape;336;g12f4066fab1_0_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AutoNum type="arabicPeriod"/>
            </a:pPr>
            <a:r>
              <a:rPr lang="en" u="sng">
                <a:solidFill>
                  <a:schemeClr val="hlink"/>
                </a:solidFill>
                <a:hlinkClick r:id="rId3"/>
              </a:rPr>
              <a:t>Warm up </a:t>
            </a:r>
            <a:r>
              <a:rPr lang="en"/>
              <a:t>with this activity. </a:t>
            </a:r>
            <a:endParaRPr/>
          </a:p>
          <a:p>
            <a:pPr marL="457200" lvl="0" indent="-342900" algn="l" rtl="0">
              <a:lnSpc>
                <a:spcPct val="115000"/>
              </a:lnSpc>
              <a:spcBef>
                <a:spcPts val="0"/>
              </a:spcBef>
              <a:spcAft>
                <a:spcPts val="0"/>
              </a:spcAft>
              <a:buSzPts val="1800"/>
              <a:buAutoNum type="arabicPeriod"/>
            </a:pPr>
            <a:r>
              <a:rPr lang="en"/>
              <a:t>Answer each question</a:t>
            </a:r>
            <a:endParaRPr/>
          </a:p>
          <a:p>
            <a:pPr marL="457200" lvl="0" indent="-342900" algn="l" rtl="0">
              <a:lnSpc>
                <a:spcPct val="115000"/>
              </a:lnSpc>
              <a:spcBef>
                <a:spcPts val="0"/>
              </a:spcBef>
              <a:spcAft>
                <a:spcPts val="0"/>
              </a:spcAft>
              <a:buSzPts val="1800"/>
              <a:buAutoNum type="arabicPeriod"/>
            </a:pPr>
            <a:r>
              <a:rPr lang="en"/>
              <a:t>Review answers as a class!</a:t>
            </a:r>
            <a:endParaRPr/>
          </a:p>
        </p:txBody>
      </p:sp>
      <p:pic>
        <p:nvPicPr>
          <p:cNvPr id="337" name="Google Shape;337;g12f4066fab1_0_3" descr="A picture containing shoji, building&#10;&#10;Description automatically generated"/>
          <p:cNvPicPr preferRelativeResize="0"/>
          <p:nvPr/>
        </p:nvPicPr>
        <p:blipFill rotWithShape="1">
          <a:blip r:embed="rId4">
            <a:alphaModFix/>
          </a:blip>
          <a:srcRect/>
          <a:stretch/>
        </p:blipFill>
        <p:spPr>
          <a:xfrm>
            <a:off x="4572000" y="896470"/>
            <a:ext cx="3737480" cy="335055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126585dc664_2_61"/>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Independent practice </a:t>
            </a:r>
            <a:endParaRPr/>
          </a:p>
        </p:txBody>
      </p:sp>
      <p:sp>
        <p:nvSpPr>
          <p:cNvPr id="343" name="Google Shape;343;g126585dc664_2_61"/>
          <p:cNvSpPr txBox="1">
            <a:spLocks noGrp="1"/>
          </p:cNvSpPr>
          <p:nvPr>
            <p:ph type="body" idx="1"/>
          </p:nvPr>
        </p:nvSpPr>
        <p:spPr>
          <a:xfrm>
            <a:off x="311700" y="1152475"/>
            <a:ext cx="56613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Write a recipe for making a drink. </a:t>
            </a:r>
            <a:endParaRPr/>
          </a:p>
          <a:p>
            <a:pPr marL="0" lvl="0" indent="0" algn="l" rtl="0">
              <a:lnSpc>
                <a:spcPct val="115000"/>
              </a:lnSpc>
              <a:spcBef>
                <a:spcPts val="1200"/>
              </a:spcBef>
              <a:spcAft>
                <a:spcPts val="0"/>
              </a:spcAft>
              <a:buSzPts val="1800"/>
              <a:buNone/>
            </a:pPr>
            <a:r>
              <a:rPr lang="en"/>
              <a:t>You may choose to write about lemonade, Koolaid, or another drink of your choice!</a:t>
            </a:r>
            <a:endParaRPr/>
          </a:p>
          <a:p>
            <a:pPr marL="0" lvl="0" indent="0" algn="l" rtl="0">
              <a:lnSpc>
                <a:spcPct val="115000"/>
              </a:lnSpc>
              <a:spcBef>
                <a:spcPts val="1200"/>
              </a:spcBef>
              <a:spcAft>
                <a:spcPts val="0"/>
              </a:spcAft>
              <a:buSzPts val="1800"/>
              <a:buNone/>
            </a:pPr>
            <a:r>
              <a:rPr lang="en" u="sng">
                <a:solidFill>
                  <a:schemeClr val="hlink"/>
                </a:solidFill>
                <a:hlinkClick r:id="rId3"/>
              </a:rPr>
              <a:t>https://www.dropbox.com/scl/fi/qf1j67ajoq6tu0gacc460/Lemonade-or-Koolaid-recipe.docx.docx?dl=0&amp;rlkey=4vm66w2jppnter0oqmgmw8i2t</a:t>
            </a:r>
            <a:r>
              <a:rPr lang="en"/>
              <a:t> </a:t>
            </a:r>
            <a:endParaRPr/>
          </a:p>
          <a:p>
            <a:pPr marL="0" lvl="0" indent="0" algn="l" rtl="0">
              <a:lnSpc>
                <a:spcPct val="115000"/>
              </a:lnSpc>
              <a:spcBef>
                <a:spcPts val="1200"/>
              </a:spcBef>
              <a:spcAft>
                <a:spcPts val="0"/>
              </a:spcAft>
              <a:buSzPts val="1800"/>
              <a:buNone/>
            </a:pPr>
            <a:endParaRPr/>
          </a:p>
        </p:txBody>
      </p:sp>
      <p:pic>
        <p:nvPicPr>
          <p:cNvPr id="344" name="Google Shape;344;g126585dc664_2_61"/>
          <p:cNvPicPr preferRelativeResize="0"/>
          <p:nvPr/>
        </p:nvPicPr>
        <p:blipFill rotWithShape="1">
          <a:blip r:embed="rId4">
            <a:alphaModFix/>
          </a:blip>
          <a:srcRect t="18474" b="8125"/>
          <a:stretch/>
        </p:blipFill>
        <p:spPr>
          <a:xfrm>
            <a:off x="6333800" y="64525"/>
            <a:ext cx="2565600" cy="2783774"/>
          </a:xfrm>
          <a:prstGeom prst="rect">
            <a:avLst/>
          </a:prstGeom>
          <a:noFill/>
          <a:ln>
            <a:noFill/>
          </a:ln>
        </p:spPr>
      </p:pic>
      <p:pic>
        <p:nvPicPr>
          <p:cNvPr id="345" name="Google Shape;345;g126585dc664_2_61"/>
          <p:cNvPicPr preferRelativeResize="0"/>
          <p:nvPr/>
        </p:nvPicPr>
        <p:blipFill rotWithShape="1">
          <a:blip r:embed="rId5">
            <a:alphaModFix/>
          </a:blip>
          <a:srcRect t="48828"/>
          <a:stretch/>
        </p:blipFill>
        <p:spPr>
          <a:xfrm>
            <a:off x="6342900" y="2958900"/>
            <a:ext cx="2565600" cy="196928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126585dc664_2_115"/>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Student slides</a:t>
            </a:r>
            <a:endParaRPr sz="6000"/>
          </a:p>
        </p:txBody>
      </p:sp>
      <p:sp>
        <p:nvSpPr>
          <p:cNvPr id="351" name="Google Shape;351;g126585dc664_2_115"/>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Lesson 4</a:t>
            </a:r>
            <a:endParaRPr sz="3000"/>
          </a:p>
        </p:txBody>
      </p:sp>
      <p:pic>
        <p:nvPicPr>
          <p:cNvPr id="352" name="Google Shape;352;g126585dc664_2_115" descr="This is a picture of the CS For All logo." title="CS For All"/>
          <p:cNvPicPr preferRelativeResize="0"/>
          <p:nvPr/>
        </p:nvPicPr>
        <p:blipFill rotWithShape="1">
          <a:blip r:embed="rId3">
            <a:alphaModFix/>
          </a:blip>
          <a:srcRect/>
          <a:stretch/>
        </p:blipFill>
        <p:spPr>
          <a:xfrm>
            <a:off x="1865700" y="3442123"/>
            <a:ext cx="4705349" cy="1209675"/>
          </a:xfrm>
          <a:prstGeom prst="rect">
            <a:avLst/>
          </a:prstGeom>
          <a:noFill/>
          <a:ln>
            <a:noFill/>
          </a:ln>
        </p:spPr>
      </p:pic>
      <p:pic>
        <p:nvPicPr>
          <p:cNvPr id="353" name="Google Shape;353;g126585dc664_2_115"/>
          <p:cNvPicPr preferRelativeResize="0"/>
          <p:nvPr/>
        </p:nvPicPr>
        <p:blipFill rotWithShape="1">
          <a:blip r:embed="rId4">
            <a:alphaModFix/>
          </a:blip>
          <a:srcRect/>
          <a:stretch/>
        </p:blipFill>
        <p:spPr>
          <a:xfrm>
            <a:off x="6669400" y="3506823"/>
            <a:ext cx="1063128" cy="1080274"/>
          </a:xfrm>
          <a:prstGeom prst="rect">
            <a:avLst/>
          </a:prstGeom>
          <a:noFill/>
          <a:ln>
            <a:noFill/>
          </a:ln>
        </p:spPr>
      </p:pic>
      <p:sp>
        <p:nvSpPr>
          <p:cNvPr id="354" name="Google Shape;354;g126585dc664_2_115"/>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Lesson created by the GMU-ODU CSforAll Team. For more information about </a:t>
            </a:r>
            <a:endParaRPr sz="800" b="1" i="0" u="none" strike="noStrike" cap="none">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this lesson and our CSforAll initiative, contact Dr. Amy Hutchison at </a:t>
            </a:r>
            <a:r>
              <a:rPr lang="en" sz="800" b="1" i="0" u="sng" strike="noStrike" cap="none">
                <a:solidFill>
                  <a:srgbClr val="F16666"/>
                </a:solidFill>
                <a:latin typeface="Arial"/>
                <a:ea typeface="Arial"/>
                <a:cs typeface="Arial"/>
                <a:sym typeface="Arial"/>
                <a:hlinkClick r:id="rId5">
                  <a:extLst>
                    <a:ext uri="{A12FA001-AC4F-418D-AE19-62706E023703}">
                      <ahyp:hlinkClr xmlns:ahyp="http://schemas.microsoft.com/office/drawing/2018/hyperlinkcolor" val="tx"/>
                    </a:ext>
                  </a:extLst>
                </a:hlinkClick>
              </a:rPr>
              <a:t>ahutchi9@gmu.edu</a:t>
            </a:r>
            <a:endParaRPr sz="800" b="0" i="0" u="none" strike="noStrike" cap="none">
              <a:solidFill>
                <a:srgbClr val="000000"/>
              </a:solidFill>
              <a:latin typeface="Arial"/>
              <a:ea typeface="Arial"/>
              <a:cs typeface="Arial"/>
              <a:sym typeface="Arial"/>
            </a:endParaRPr>
          </a:p>
        </p:txBody>
      </p:sp>
      <p:pic>
        <p:nvPicPr>
          <p:cNvPr id="355" name="Google Shape;355;g126585dc664_2_115" descr="This is a picture of the CS For All logo." title="CS For All"/>
          <p:cNvPicPr preferRelativeResize="0"/>
          <p:nvPr/>
        </p:nvPicPr>
        <p:blipFill rotWithShape="1">
          <a:blip r:embed="rId3">
            <a:alphaModFix/>
          </a:blip>
          <a:srcRect/>
          <a:stretch/>
        </p:blipFill>
        <p:spPr>
          <a:xfrm>
            <a:off x="1865700" y="3442123"/>
            <a:ext cx="4705349" cy="1209675"/>
          </a:xfrm>
          <a:prstGeom prst="rect">
            <a:avLst/>
          </a:prstGeom>
          <a:noFill/>
          <a:ln>
            <a:noFill/>
          </a:ln>
        </p:spPr>
      </p:pic>
      <p:pic>
        <p:nvPicPr>
          <p:cNvPr id="356" name="Google Shape;356;g126585dc664_2_115"/>
          <p:cNvPicPr preferRelativeResize="0"/>
          <p:nvPr/>
        </p:nvPicPr>
        <p:blipFill rotWithShape="1">
          <a:blip r:embed="rId4">
            <a:alphaModFix/>
          </a:blip>
          <a:srcRect/>
          <a:stretch/>
        </p:blipFill>
        <p:spPr>
          <a:xfrm>
            <a:off x="6669400" y="3506823"/>
            <a:ext cx="1063128" cy="1080274"/>
          </a:xfrm>
          <a:prstGeom prst="rect">
            <a:avLst/>
          </a:prstGeom>
          <a:noFill/>
          <a:ln>
            <a:noFill/>
          </a:ln>
        </p:spPr>
      </p:pic>
      <p:sp>
        <p:nvSpPr>
          <p:cNvPr id="357" name="Google Shape;357;g126585dc664_2_115"/>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Lesson created by the GMU-ODU CSforAll Team. For more information about </a:t>
            </a:r>
            <a:endParaRPr sz="800" b="1" i="0" u="none" strike="noStrike" cap="none">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this lesson and our CSforAll initiative, contact Dr. Amy Hutchison at </a:t>
            </a:r>
            <a:r>
              <a:rPr lang="en" sz="800" b="1" i="0" u="sng" strike="noStrike" cap="none">
                <a:solidFill>
                  <a:srgbClr val="F16666"/>
                </a:solidFill>
                <a:latin typeface="Arial"/>
                <a:ea typeface="Arial"/>
                <a:cs typeface="Arial"/>
                <a:sym typeface="Arial"/>
                <a:hlinkClick r:id="rId5">
                  <a:extLst>
                    <a:ext uri="{A12FA001-AC4F-418D-AE19-62706E023703}">
                      <ahyp:hlinkClr xmlns:ahyp="http://schemas.microsoft.com/office/drawing/2018/hyperlinkcolor" val="tx"/>
                    </a:ext>
                  </a:extLst>
                </a:hlinkClick>
              </a:rPr>
              <a:t>ahutchi9@gmu.edu</a:t>
            </a:r>
            <a:endParaRPr sz="8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126585dc664_2_297"/>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Warm </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up</a:t>
            </a:r>
            <a:endParaRPr/>
          </a:p>
        </p:txBody>
      </p:sp>
      <p:sp>
        <p:nvSpPr>
          <p:cNvPr id="363" name="Google Shape;363;g126585dc664_2_29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rmAutofit/>
          </a:bodyPr>
          <a:lstStyle/>
          <a:p>
            <a:pPr marL="457200" lvl="0" indent="-361950" algn="l" rtl="0">
              <a:lnSpc>
                <a:spcPct val="115000"/>
              </a:lnSpc>
              <a:spcBef>
                <a:spcPts val="0"/>
              </a:spcBef>
              <a:spcAft>
                <a:spcPts val="0"/>
              </a:spcAft>
              <a:buSzPts val="2100"/>
              <a:buAutoNum type="arabicPeriod"/>
            </a:pPr>
            <a:r>
              <a:rPr lang="en" sz="2100"/>
              <a:t>Open your slide deck and navigate to activity slide.</a:t>
            </a:r>
            <a:endParaRPr sz="2100"/>
          </a:p>
          <a:p>
            <a:pPr marL="457200" lvl="0" indent="-361950" algn="l" rtl="0">
              <a:lnSpc>
                <a:spcPct val="115000"/>
              </a:lnSpc>
              <a:spcBef>
                <a:spcPts val="0"/>
              </a:spcBef>
              <a:spcAft>
                <a:spcPts val="0"/>
              </a:spcAft>
              <a:buSzPts val="2100"/>
              <a:buAutoNum type="arabicPeriod"/>
            </a:pPr>
            <a:r>
              <a:rPr lang="en" sz="2100"/>
              <a:t>Visit scratch.mit.edu to figure out how to do each task.</a:t>
            </a:r>
            <a:endParaRPr sz="2100"/>
          </a:p>
          <a:p>
            <a:pPr marL="457200" lvl="0" indent="-361950" algn="l" rtl="0">
              <a:lnSpc>
                <a:spcPct val="115000"/>
              </a:lnSpc>
              <a:spcBef>
                <a:spcPts val="0"/>
              </a:spcBef>
              <a:spcAft>
                <a:spcPts val="0"/>
              </a:spcAft>
              <a:buSzPts val="2100"/>
              <a:buAutoNum type="arabicPeriod"/>
            </a:pPr>
            <a:r>
              <a:rPr lang="en" sz="2100"/>
              <a:t>Drag the blue box to the correct item.</a:t>
            </a:r>
            <a:endParaRPr sz="2100"/>
          </a:p>
          <a:p>
            <a:pPr marL="457200" lvl="0" indent="0" algn="l" rtl="0">
              <a:lnSpc>
                <a:spcPct val="115000"/>
              </a:lnSpc>
              <a:spcBef>
                <a:spcPts val="1200"/>
              </a:spcBef>
              <a:spcAft>
                <a:spcPts val="1200"/>
              </a:spcAft>
              <a:buSzPts val="1800"/>
              <a:buNone/>
            </a:pPr>
            <a:endParaRPr/>
          </a:p>
        </p:txBody>
      </p:sp>
      <p:sp>
        <p:nvSpPr>
          <p:cNvPr id="364" name="Google Shape;364;g126585dc664_2_297"/>
          <p:cNvSpPr txBox="1"/>
          <p:nvPr/>
        </p:nvSpPr>
        <p:spPr>
          <a:xfrm>
            <a:off x="325000" y="4416900"/>
            <a:ext cx="8582700" cy="6465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chemeClr val="lt1"/>
                </a:solidFill>
                <a:latin typeface="Bebas Neue"/>
                <a:ea typeface="Bebas Neue"/>
                <a:cs typeface="Bebas Neue"/>
                <a:sym typeface="Bebas Neue"/>
              </a:rPr>
              <a:t>Pause here (10 minutes)</a:t>
            </a:r>
            <a:endParaRPr sz="3000" b="0" i="0" u="none" strike="noStrike" cap="none">
              <a:solidFill>
                <a:schemeClr val="lt1"/>
              </a:solidFill>
              <a:latin typeface="Bebas Neue"/>
              <a:ea typeface="Bebas Neue"/>
              <a:cs typeface="Bebas Neue"/>
              <a:sym typeface="Bebas Neue"/>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g126585dc664_2_259"/>
          <p:cNvPicPr preferRelativeResize="0"/>
          <p:nvPr/>
        </p:nvPicPr>
        <p:blipFill rotWithShape="1">
          <a:blip r:embed="rId3">
            <a:alphaModFix/>
          </a:blip>
          <a:srcRect/>
          <a:stretch/>
        </p:blipFill>
        <p:spPr>
          <a:xfrm>
            <a:off x="6590075" y="3094034"/>
            <a:ext cx="1256375" cy="418792"/>
          </a:xfrm>
          <a:prstGeom prst="rect">
            <a:avLst/>
          </a:prstGeom>
          <a:noFill/>
          <a:ln>
            <a:noFill/>
          </a:ln>
        </p:spPr>
      </p:pic>
      <p:pic>
        <p:nvPicPr>
          <p:cNvPr id="370" name="Google Shape;370;g126585dc664_2_259"/>
          <p:cNvPicPr preferRelativeResize="0"/>
          <p:nvPr/>
        </p:nvPicPr>
        <p:blipFill rotWithShape="1">
          <a:blip r:embed="rId4">
            <a:alphaModFix/>
          </a:blip>
          <a:srcRect/>
          <a:stretch/>
        </p:blipFill>
        <p:spPr>
          <a:xfrm>
            <a:off x="3308099" y="4640664"/>
            <a:ext cx="1361889" cy="369300"/>
          </a:xfrm>
          <a:prstGeom prst="rect">
            <a:avLst/>
          </a:prstGeom>
          <a:noFill/>
          <a:ln>
            <a:noFill/>
          </a:ln>
        </p:spPr>
      </p:pic>
      <p:pic>
        <p:nvPicPr>
          <p:cNvPr id="371" name="Google Shape;371;g126585dc664_2_259"/>
          <p:cNvPicPr preferRelativeResize="0"/>
          <p:nvPr/>
        </p:nvPicPr>
        <p:blipFill rotWithShape="1">
          <a:blip r:embed="rId5">
            <a:alphaModFix/>
          </a:blip>
          <a:srcRect/>
          <a:stretch/>
        </p:blipFill>
        <p:spPr>
          <a:xfrm>
            <a:off x="3308101" y="1400125"/>
            <a:ext cx="876217" cy="418800"/>
          </a:xfrm>
          <a:prstGeom prst="rect">
            <a:avLst/>
          </a:prstGeom>
          <a:noFill/>
          <a:ln>
            <a:noFill/>
          </a:ln>
        </p:spPr>
      </p:pic>
      <p:pic>
        <p:nvPicPr>
          <p:cNvPr id="372" name="Google Shape;372;g126585dc664_2_259"/>
          <p:cNvPicPr preferRelativeResize="0"/>
          <p:nvPr/>
        </p:nvPicPr>
        <p:blipFill rotWithShape="1">
          <a:blip r:embed="rId6">
            <a:alphaModFix/>
          </a:blip>
          <a:srcRect/>
          <a:stretch/>
        </p:blipFill>
        <p:spPr>
          <a:xfrm>
            <a:off x="4572000" y="2113337"/>
            <a:ext cx="1408625" cy="486325"/>
          </a:xfrm>
          <a:prstGeom prst="rect">
            <a:avLst/>
          </a:prstGeom>
          <a:noFill/>
          <a:ln>
            <a:noFill/>
          </a:ln>
        </p:spPr>
      </p:pic>
      <p:pic>
        <p:nvPicPr>
          <p:cNvPr id="373" name="Google Shape;373;g126585dc664_2_259"/>
          <p:cNvPicPr preferRelativeResize="0"/>
          <p:nvPr/>
        </p:nvPicPr>
        <p:blipFill rotWithShape="1">
          <a:blip r:embed="rId7">
            <a:alphaModFix/>
          </a:blip>
          <a:srcRect/>
          <a:stretch/>
        </p:blipFill>
        <p:spPr>
          <a:xfrm>
            <a:off x="5051300" y="3078800"/>
            <a:ext cx="706145" cy="656725"/>
          </a:xfrm>
          <a:prstGeom prst="rect">
            <a:avLst/>
          </a:prstGeom>
          <a:noFill/>
          <a:ln>
            <a:noFill/>
          </a:ln>
        </p:spPr>
      </p:pic>
      <p:pic>
        <p:nvPicPr>
          <p:cNvPr id="374" name="Google Shape;374;g126585dc664_2_259"/>
          <p:cNvPicPr preferRelativeResize="0"/>
          <p:nvPr/>
        </p:nvPicPr>
        <p:blipFill rotWithShape="1">
          <a:blip r:embed="rId8">
            <a:alphaModFix/>
          </a:blip>
          <a:srcRect/>
          <a:stretch/>
        </p:blipFill>
        <p:spPr>
          <a:xfrm>
            <a:off x="3483075" y="3111830"/>
            <a:ext cx="649725" cy="656733"/>
          </a:xfrm>
          <a:prstGeom prst="rect">
            <a:avLst/>
          </a:prstGeom>
          <a:noFill/>
          <a:ln>
            <a:noFill/>
          </a:ln>
        </p:spPr>
      </p:pic>
      <p:sp>
        <p:nvSpPr>
          <p:cNvPr id="375" name="Google Shape;375;g126585dc664_2_259"/>
          <p:cNvSpPr/>
          <p:nvPr/>
        </p:nvSpPr>
        <p:spPr>
          <a:xfrm>
            <a:off x="759250" y="1356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g126585dc664_2_259"/>
          <p:cNvSpPr/>
          <p:nvPr/>
        </p:nvSpPr>
        <p:spPr>
          <a:xfrm>
            <a:off x="911650" y="2880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g126585dc664_2_259"/>
          <p:cNvSpPr/>
          <p:nvPr/>
        </p:nvSpPr>
        <p:spPr>
          <a:xfrm>
            <a:off x="1064050" y="4404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g126585dc664_2_259"/>
          <p:cNvSpPr/>
          <p:nvPr/>
        </p:nvSpPr>
        <p:spPr>
          <a:xfrm>
            <a:off x="1216450" y="5928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g126585dc664_2_259"/>
          <p:cNvSpPr txBox="1"/>
          <p:nvPr/>
        </p:nvSpPr>
        <p:spPr>
          <a:xfrm>
            <a:off x="223750" y="1509488"/>
            <a:ext cx="28422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Which one of these is the </a:t>
            </a:r>
            <a:r>
              <a:rPr lang="en" sz="1200" b="1" i="0" u="none" strike="noStrike" cap="none">
                <a:solidFill>
                  <a:schemeClr val="dk1"/>
                </a:solidFill>
                <a:highlight>
                  <a:srgbClr val="FFFFFF"/>
                </a:highlight>
                <a:latin typeface="Arial"/>
                <a:ea typeface="Arial"/>
                <a:cs typeface="Arial"/>
                <a:sym typeface="Arial"/>
              </a:rPr>
              <a:t>start </a:t>
            </a:r>
            <a:r>
              <a:rPr lang="en" sz="1200" b="0" i="0" u="none" strike="noStrike" cap="none">
                <a:solidFill>
                  <a:schemeClr val="dk1"/>
                </a:solidFill>
                <a:highlight>
                  <a:srgbClr val="FFFFFF"/>
                </a:highlight>
                <a:latin typeface="Arial"/>
                <a:ea typeface="Arial"/>
                <a:cs typeface="Arial"/>
                <a:sym typeface="Arial"/>
              </a:rPr>
              <a:t>block?</a:t>
            </a:r>
            <a:endParaRPr sz="1200" b="0" i="0" u="none" strike="noStrike" cap="none">
              <a:solidFill>
                <a:srgbClr val="000000"/>
              </a:solidFill>
              <a:latin typeface="Arial"/>
              <a:ea typeface="Arial"/>
              <a:cs typeface="Arial"/>
              <a:sym typeface="Arial"/>
            </a:endParaRPr>
          </a:p>
        </p:txBody>
      </p:sp>
      <p:sp>
        <p:nvSpPr>
          <p:cNvPr id="380" name="Google Shape;380;g126585dc664_2_259"/>
          <p:cNvSpPr txBox="1"/>
          <p:nvPr/>
        </p:nvSpPr>
        <p:spPr>
          <a:xfrm>
            <a:off x="247300" y="2706575"/>
            <a:ext cx="24903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Is the </a:t>
            </a:r>
            <a:r>
              <a:rPr lang="en" sz="1200" b="1" i="0" u="none" strike="noStrike" cap="none">
                <a:solidFill>
                  <a:schemeClr val="dk1"/>
                </a:solidFill>
                <a:highlight>
                  <a:srgbClr val="FFFFFF"/>
                </a:highlight>
                <a:latin typeface="Arial"/>
                <a:ea typeface="Arial"/>
                <a:cs typeface="Arial"/>
                <a:sym typeface="Arial"/>
              </a:rPr>
              <a:t>think block</a:t>
            </a:r>
            <a:r>
              <a:rPr lang="en" sz="1200" b="0" i="0" u="none" strike="noStrike" cap="none">
                <a:solidFill>
                  <a:schemeClr val="dk1"/>
                </a:solidFill>
                <a:highlight>
                  <a:srgbClr val="FFFFFF"/>
                </a:highlight>
                <a:latin typeface="Arial"/>
                <a:ea typeface="Arial"/>
                <a:cs typeface="Arial"/>
                <a:sym typeface="Arial"/>
              </a:rPr>
              <a:t> purple?</a:t>
            </a:r>
            <a:endParaRPr sz="1200" b="0" i="0" u="none" strike="noStrike" cap="none">
              <a:solidFill>
                <a:srgbClr val="000000"/>
              </a:solidFill>
              <a:latin typeface="Arial"/>
              <a:ea typeface="Arial"/>
              <a:cs typeface="Arial"/>
              <a:sym typeface="Arial"/>
            </a:endParaRPr>
          </a:p>
        </p:txBody>
      </p:sp>
      <p:sp>
        <p:nvSpPr>
          <p:cNvPr id="381" name="Google Shape;381;g126585dc664_2_259"/>
          <p:cNvSpPr txBox="1"/>
          <p:nvPr/>
        </p:nvSpPr>
        <p:spPr>
          <a:xfrm>
            <a:off x="3380400" y="2678588"/>
            <a:ext cx="1568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True</a:t>
            </a:r>
            <a:endParaRPr sz="1400" b="0" i="0" u="none" strike="noStrike" cap="none">
              <a:solidFill>
                <a:srgbClr val="000000"/>
              </a:solidFill>
              <a:latin typeface="Arial"/>
              <a:ea typeface="Arial"/>
              <a:cs typeface="Arial"/>
              <a:sym typeface="Arial"/>
            </a:endParaRPr>
          </a:p>
        </p:txBody>
      </p:sp>
      <p:sp>
        <p:nvSpPr>
          <p:cNvPr id="382" name="Google Shape;382;g126585dc664_2_259"/>
          <p:cNvSpPr txBox="1"/>
          <p:nvPr/>
        </p:nvSpPr>
        <p:spPr>
          <a:xfrm>
            <a:off x="4999788" y="2678588"/>
            <a:ext cx="1438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False</a:t>
            </a:r>
            <a:endParaRPr sz="1400" b="0" i="0" u="none" strike="noStrike" cap="none">
              <a:solidFill>
                <a:srgbClr val="000000"/>
              </a:solidFill>
              <a:latin typeface="Arial"/>
              <a:ea typeface="Arial"/>
              <a:cs typeface="Arial"/>
              <a:sym typeface="Arial"/>
            </a:endParaRPr>
          </a:p>
        </p:txBody>
      </p:sp>
      <p:sp>
        <p:nvSpPr>
          <p:cNvPr id="383" name="Google Shape;383;g126585dc664_2_259"/>
          <p:cNvSpPr txBox="1"/>
          <p:nvPr/>
        </p:nvSpPr>
        <p:spPr>
          <a:xfrm>
            <a:off x="223750" y="3178675"/>
            <a:ext cx="28422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Which one of these is the </a:t>
            </a:r>
            <a:r>
              <a:rPr lang="en" sz="1200" b="1" i="0" u="none" strike="noStrike" cap="none">
                <a:solidFill>
                  <a:schemeClr val="dk1"/>
                </a:solidFill>
                <a:highlight>
                  <a:srgbClr val="FFFFFF"/>
                </a:highlight>
                <a:latin typeface="Arial"/>
                <a:ea typeface="Arial"/>
                <a:cs typeface="Arial"/>
                <a:sym typeface="Arial"/>
              </a:rPr>
              <a:t>choose a sprite</a:t>
            </a:r>
            <a:r>
              <a:rPr lang="en" sz="1200" b="0" i="0" u="none" strike="noStrike" cap="none">
                <a:solidFill>
                  <a:schemeClr val="dk1"/>
                </a:solidFill>
                <a:highlight>
                  <a:srgbClr val="FFFFFF"/>
                </a:highlight>
                <a:latin typeface="Arial"/>
                <a:ea typeface="Arial"/>
                <a:cs typeface="Arial"/>
                <a:sym typeface="Arial"/>
              </a:rPr>
              <a:t> block?</a:t>
            </a:r>
            <a:endParaRPr sz="1200" b="0" i="0" u="none" strike="noStrike" cap="none">
              <a:solidFill>
                <a:srgbClr val="000000"/>
              </a:solidFill>
              <a:latin typeface="Arial"/>
              <a:ea typeface="Arial"/>
              <a:cs typeface="Arial"/>
              <a:sym typeface="Arial"/>
            </a:endParaRPr>
          </a:p>
        </p:txBody>
      </p:sp>
      <p:sp>
        <p:nvSpPr>
          <p:cNvPr id="384" name="Google Shape;384;g126585dc664_2_259"/>
          <p:cNvSpPr txBox="1"/>
          <p:nvPr/>
        </p:nvSpPr>
        <p:spPr>
          <a:xfrm>
            <a:off x="223750" y="4326825"/>
            <a:ext cx="24459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Which block allows you to switch to a new </a:t>
            </a:r>
            <a:r>
              <a:rPr lang="en" sz="1200" b="1" i="0" u="none" strike="noStrike" cap="none">
                <a:solidFill>
                  <a:schemeClr val="dk1"/>
                </a:solidFill>
                <a:highlight>
                  <a:srgbClr val="FFFFFF"/>
                </a:highlight>
                <a:latin typeface="Arial"/>
                <a:ea typeface="Arial"/>
                <a:cs typeface="Arial"/>
                <a:sym typeface="Arial"/>
              </a:rPr>
              <a:t>costume</a:t>
            </a:r>
            <a:r>
              <a:rPr lang="en" sz="1200" b="0" i="0" u="none" strike="noStrike" cap="none">
                <a:solidFill>
                  <a:schemeClr val="dk1"/>
                </a:solidFill>
                <a:highlight>
                  <a:srgbClr val="FFFFFF"/>
                </a:highlight>
                <a:latin typeface="Arial"/>
                <a:ea typeface="Arial"/>
                <a:cs typeface="Arial"/>
                <a:sym typeface="Arial"/>
              </a:rPr>
              <a:t>?</a:t>
            </a:r>
            <a:endParaRPr sz="800" b="0" i="0" u="none" strike="noStrike" cap="none">
              <a:solidFill>
                <a:srgbClr val="000000"/>
              </a:solidFill>
              <a:latin typeface="Arial"/>
              <a:ea typeface="Arial"/>
              <a:cs typeface="Arial"/>
              <a:sym typeface="Arial"/>
            </a:endParaRPr>
          </a:p>
        </p:txBody>
      </p:sp>
      <p:cxnSp>
        <p:nvCxnSpPr>
          <p:cNvPr id="385" name="Google Shape;385;g126585dc664_2_259"/>
          <p:cNvCxnSpPr/>
          <p:nvPr/>
        </p:nvCxnSpPr>
        <p:spPr>
          <a:xfrm>
            <a:off x="326300" y="1974950"/>
            <a:ext cx="8397900" cy="0"/>
          </a:xfrm>
          <a:prstGeom prst="straightConnector1">
            <a:avLst/>
          </a:prstGeom>
          <a:noFill/>
          <a:ln w="28575" cap="flat" cmpd="sng">
            <a:solidFill>
              <a:srgbClr val="0097A7"/>
            </a:solidFill>
            <a:prstDash val="solid"/>
            <a:round/>
            <a:headEnd type="none" w="sm" len="sm"/>
            <a:tailEnd type="none" w="sm" len="sm"/>
          </a:ln>
        </p:spPr>
      </p:cxnSp>
      <p:cxnSp>
        <p:nvCxnSpPr>
          <p:cNvPr id="386" name="Google Shape;386;g126585dc664_2_259"/>
          <p:cNvCxnSpPr/>
          <p:nvPr/>
        </p:nvCxnSpPr>
        <p:spPr>
          <a:xfrm>
            <a:off x="272600" y="3039663"/>
            <a:ext cx="8397900" cy="0"/>
          </a:xfrm>
          <a:prstGeom prst="straightConnector1">
            <a:avLst/>
          </a:prstGeom>
          <a:noFill/>
          <a:ln w="28575" cap="flat" cmpd="sng">
            <a:solidFill>
              <a:srgbClr val="0097A7"/>
            </a:solidFill>
            <a:prstDash val="solid"/>
            <a:round/>
            <a:headEnd type="none" w="sm" len="sm"/>
            <a:tailEnd type="none" w="sm" len="sm"/>
          </a:ln>
        </p:spPr>
      </p:cxnSp>
      <p:cxnSp>
        <p:nvCxnSpPr>
          <p:cNvPr id="387" name="Google Shape;387;g126585dc664_2_259"/>
          <p:cNvCxnSpPr/>
          <p:nvPr/>
        </p:nvCxnSpPr>
        <p:spPr>
          <a:xfrm>
            <a:off x="272600" y="3716800"/>
            <a:ext cx="8397900" cy="0"/>
          </a:xfrm>
          <a:prstGeom prst="straightConnector1">
            <a:avLst/>
          </a:prstGeom>
          <a:noFill/>
          <a:ln w="28575" cap="flat" cmpd="sng">
            <a:solidFill>
              <a:srgbClr val="0097A7"/>
            </a:solidFill>
            <a:prstDash val="solid"/>
            <a:round/>
            <a:headEnd type="none" w="sm" len="sm"/>
            <a:tailEnd type="none" w="sm" len="sm"/>
          </a:ln>
        </p:spPr>
      </p:cxnSp>
      <p:pic>
        <p:nvPicPr>
          <p:cNvPr id="388" name="Google Shape;388;g126585dc664_2_259"/>
          <p:cNvPicPr preferRelativeResize="0"/>
          <p:nvPr/>
        </p:nvPicPr>
        <p:blipFill rotWithShape="1">
          <a:blip r:embed="rId6">
            <a:alphaModFix/>
          </a:blip>
          <a:srcRect/>
          <a:stretch/>
        </p:blipFill>
        <p:spPr>
          <a:xfrm>
            <a:off x="5051300" y="4631888"/>
            <a:ext cx="1661415" cy="573600"/>
          </a:xfrm>
          <a:prstGeom prst="rect">
            <a:avLst/>
          </a:prstGeom>
          <a:noFill/>
          <a:ln>
            <a:noFill/>
          </a:ln>
        </p:spPr>
      </p:pic>
      <p:sp>
        <p:nvSpPr>
          <p:cNvPr id="389" name="Google Shape;389;g126585dc664_2_259"/>
          <p:cNvSpPr txBox="1"/>
          <p:nvPr/>
        </p:nvSpPr>
        <p:spPr>
          <a:xfrm>
            <a:off x="3263000" y="377825"/>
            <a:ext cx="50148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chemeClr val="dk1"/>
                </a:solidFill>
                <a:highlight>
                  <a:srgbClr val="FFFFFF"/>
                </a:highlight>
                <a:latin typeface="Arial"/>
                <a:ea typeface="Arial"/>
                <a:cs typeface="Arial"/>
                <a:sym typeface="Arial"/>
              </a:rPr>
              <a:t>Supercoders, move the blue boxes to the right answer.</a:t>
            </a:r>
            <a:endParaRPr sz="1400" b="1" i="0" u="none" strike="noStrike" cap="none">
              <a:solidFill>
                <a:srgbClr val="000000"/>
              </a:solidFill>
              <a:latin typeface="Arial"/>
              <a:ea typeface="Arial"/>
              <a:cs typeface="Arial"/>
              <a:sym typeface="Arial"/>
            </a:endParaRPr>
          </a:p>
        </p:txBody>
      </p:sp>
      <p:pic>
        <p:nvPicPr>
          <p:cNvPr id="390" name="Google Shape;390;g126585dc664_2_259"/>
          <p:cNvPicPr preferRelativeResize="0"/>
          <p:nvPr/>
        </p:nvPicPr>
        <p:blipFill rotWithShape="1">
          <a:blip r:embed="rId9">
            <a:alphaModFix/>
          </a:blip>
          <a:srcRect/>
          <a:stretch/>
        </p:blipFill>
        <p:spPr>
          <a:xfrm>
            <a:off x="6131350" y="1285525"/>
            <a:ext cx="1438275" cy="533400"/>
          </a:xfrm>
          <a:prstGeom prst="rect">
            <a:avLst/>
          </a:prstGeom>
          <a:noFill/>
          <a:ln>
            <a:noFill/>
          </a:ln>
        </p:spPr>
      </p:pic>
      <p:pic>
        <p:nvPicPr>
          <p:cNvPr id="391" name="Google Shape;391;g126585dc664_2_259"/>
          <p:cNvPicPr preferRelativeResize="0"/>
          <p:nvPr/>
        </p:nvPicPr>
        <p:blipFill rotWithShape="1">
          <a:blip r:embed="rId10">
            <a:alphaModFix/>
          </a:blip>
          <a:srcRect/>
          <a:stretch/>
        </p:blipFill>
        <p:spPr>
          <a:xfrm>
            <a:off x="6631775" y="4631899"/>
            <a:ext cx="1256373" cy="351775"/>
          </a:xfrm>
          <a:prstGeom prst="rect">
            <a:avLst/>
          </a:prstGeom>
          <a:noFill/>
          <a:ln>
            <a:noFill/>
          </a:ln>
        </p:spPr>
      </p:pic>
      <p:sp>
        <p:nvSpPr>
          <p:cNvPr id="392" name="Google Shape;392;g126585dc664_2_259"/>
          <p:cNvSpPr txBox="1"/>
          <p:nvPr/>
        </p:nvSpPr>
        <p:spPr>
          <a:xfrm>
            <a:off x="223750" y="2114425"/>
            <a:ext cx="28422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Which one of these is the </a:t>
            </a:r>
            <a:r>
              <a:rPr lang="en" sz="1200" b="1" i="0" u="none" strike="noStrike" cap="none">
                <a:solidFill>
                  <a:schemeClr val="dk1"/>
                </a:solidFill>
                <a:highlight>
                  <a:srgbClr val="FFFFFF"/>
                </a:highlight>
                <a:latin typeface="Arial"/>
                <a:ea typeface="Arial"/>
                <a:cs typeface="Arial"/>
                <a:sym typeface="Arial"/>
              </a:rPr>
              <a:t>wait</a:t>
            </a:r>
            <a:r>
              <a:rPr lang="en" sz="1200" b="0" i="0" u="none" strike="noStrike" cap="none">
                <a:solidFill>
                  <a:schemeClr val="dk1"/>
                </a:solidFill>
                <a:highlight>
                  <a:srgbClr val="FFFFFF"/>
                </a:highlight>
                <a:latin typeface="Arial"/>
                <a:ea typeface="Arial"/>
                <a:cs typeface="Arial"/>
                <a:sym typeface="Arial"/>
              </a:rPr>
              <a:t> block?</a:t>
            </a:r>
            <a:endParaRPr sz="1200" b="0" i="0" u="none" strike="noStrike" cap="none">
              <a:solidFill>
                <a:srgbClr val="000000"/>
              </a:solidFill>
              <a:latin typeface="Arial"/>
              <a:ea typeface="Arial"/>
              <a:cs typeface="Arial"/>
              <a:sym typeface="Arial"/>
            </a:endParaRPr>
          </a:p>
        </p:txBody>
      </p:sp>
      <p:pic>
        <p:nvPicPr>
          <p:cNvPr id="393" name="Google Shape;393;g126585dc664_2_259"/>
          <p:cNvPicPr preferRelativeResize="0"/>
          <p:nvPr/>
        </p:nvPicPr>
        <p:blipFill rotWithShape="1">
          <a:blip r:embed="rId4">
            <a:alphaModFix/>
          </a:blip>
          <a:srcRect/>
          <a:stretch/>
        </p:blipFill>
        <p:spPr>
          <a:xfrm>
            <a:off x="4525274" y="1426414"/>
            <a:ext cx="1361889" cy="369300"/>
          </a:xfrm>
          <a:prstGeom prst="rect">
            <a:avLst/>
          </a:prstGeom>
          <a:noFill/>
          <a:ln>
            <a:noFill/>
          </a:ln>
        </p:spPr>
      </p:pic>
      <p:pic>
        <p:nvPicPr>
          <p:cNvPr id="394" name="Google Shape;394;g126585dc664_2_259"/>
          <p:cNvPicPr preferRelativeResize="0"/>
          <p:nvPr/>
        </p:nvPicPr>
        <p:blipFill rotWithShape="1">
          <a:blip r:embed="rId9">
            <a:alphaModFix/>
          </a:blip>
          <a:srcRect/>
          <a:stretch/>
        </p:blipFill>
        <p:spPr>
          <a:xfrm>
            <a:off x="2958175" y="2018663"/>
            <a:ext cx="1438275" cy="533400"/>
          </a:xfrm>
          <a:prstGeom prst="rect">
            <a:avLst/>
          </a:prstGeom>
          <a:noFill/>
          <a:ln>
            <a:noFill/>
          </a:ln>
        </p:spPr>
      </p:pic>
      <p:pic>
        <p:nvPicPr>
          <p:cNvPr id="395" name="Google Shape;395;g126585dc664_2_259"/>
          <p:cNvPicPr preferRelativeResize="0"/>
          <p:nvPr/>
        </p:nvPicPr>
        <p:blipFill rotWithShape="1">
          <a:blip r:embed="rId8">
            <a:alphaModFix/>
          </a:blip>
          <a:srcRect/>
          <a:stretch/>
        </p:blipFill>
        <p:spPr>
          <a:xfrm>
            <a:off x="6489500" y="2005072"/>
            <a:ext cx="649725" cy="656741"/>
          </a:xfrm>
          <a:prstGeom prst="rect">
            <a:avLst/>
          </a:prstGeom>
          <a:noFill/>
          <a:ln>
            <a:noFill/>
          </a:ln>
        </p:spPr>
      </p:pic>
      <p:cxnSp>
        <p:nvCxnSpPr>
          <p:cNvPr id="396" name="Google Shape;396;g126585dc664_2_259"/>
          <p:cNvCxnSpPr/>
          <p:nvPr/>
        </p:nvCxnSpPr>
        <p:spPr>
          <a:xfrm>
            <a:off x="272600" y="2614650"/>
            <a:ext cx="8397900" cy="0"/>
          </a:xfrm>
          <a:prstGeom prst="straightConnector1">
            <a:avLst/>
          </a:prstGeom>
          <a:noFill/>
          <a:ln w="28575" cap="flat" cmpd="sng">
            <a:solidFill>
              <a:srgbClr val="0097A7"/>
            </a:solidFill>
            <a:prstDash val="solid"/>
            <a:round/>
            <a:headEnd type="none" w="sm" len="sm"/>
            <a:tailEnd type="none" w="sm" len="sm"/>
          </a:ln>
        </p:spPr>
      </p:cxnSp>
      <p:cxnSp>
        <p:nvCxnSpPr>
          <p:cNvPr id="397" name="Google Shape;397;g126585dc664_2_259"/>
          <p:cNvCxnSpPr/>
          <p:nvPr/>
        </p:nvCxnSpPr>
        <p:spPr>
          <a:xfrm>
            <a:off x="326300" y="4418925"/>
            <a:ext cx="8397900" cy="0"/>
          </a:xfrm>
          <a:prstGeom prst="straightConnector1">
            <a:avLst/>
          </a:prstGeom>
          <a:noFill/>
          <a:ln w="28575" cap="flat" cmpd="sng">
            <a:solidFill>
              <a:srgbClr val="0097A7"/>
            </a:solidFill>
            <a:prstDash val="solid"/>
            <a:round/>
            <a:headEnd type="none" w="sm" len="sm"/>
            <a:tailEnd type="none" w="sm" len="sm"/>
          </a:ln>
        </p:spPr>
      </p:cxnSp>
      <p:sp>
        <p:nvSpPr>
          <p:cNvPr id="398" name="Google Shape;398;g126585dc664_2_259"/>
          <p:cNvSpPr txBox="1"/>
          <p:nvPr/>
        </p:nvSpPr>
        <p:spPr>
          <a:xfrm>
            <a:off x="294525" y="3798800"/>
            <a:ext cx="26148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highlight>
                  <a:srgbClr val="FFFFFF"/>
                </a:highlight>
                <a:latin typeface="Arial"/>
                <a:ea typeface="Arial"/>
                <a:cs typeface="Arial"/>
                <a:sym typeface="Arial"/>
              </a:rPr>
              <a:t>Is the </a:t>
            </a:r>
            <a:r>
              <a:rPr lang="en" sz="1200" b="1" i="0" u="none" strike="noStrike" cap="none">
                <a:solidFill>
                  <a:schemeClr val="dk1"/>
                </a:solidFill>
                <a:highlight>
                  <a:srgbClr val="FFFFFF"/>
                </a:highlight>
                <a:latin typeface="Arial"/>
                <a:ea typeface="Arial"/>
                <a:cs typeface="Arial"/>
                <a:sym typeface="Arial"/>
              </a:rPr>
              <a:t>move</a:t>
            </a:r>
            <a:r>
              <a:rPr lang="en" sz="1200" b="0" i="0" u="none" strike="noStrike" cap="none">
                <a:solidFill>
                  <a:schemeClr val="dk1"/>
                </a:solidFill>
                <a:highlight>
                  <a:srgbClr val="FFFFFF"/>
                </a:highlight>
                <a:latin typeface="Arial"/>
                <a:ea typeface="Arial"/>
                <a:cs typeface="Arial"/>
                <a:sym typeface="Arial"/>
              </a:rPr>
              <a:t> block colored yellow, purple, or blue?</a:t>
            </a:r>
            <a:endParaRPr sz="1400" b="0" i="0" u="none" strike="noStrike" cap="none">
              <a:solidFill>
                <a:srgbClr val="000000"/>
              </a:solidFill>
              <a:latin typeface="Arial"/>
              <a:ea typeface="Arial"/>
              <a:cs typeface="Arial"/>
              <a:sym typeface="Arial"/>
            </a:endParaRPr>
          </a:p>
        </p:txBody>
      </p:sp>
      <p:sp>
        <p:nvSpPr>
          <p:cNvPr id="399" name="Google Shape;399;g126585dc664_2_259"/>
          <p:cNvSpPr txBox="1"/>
          <p:nvPr/>
        </p:nvSpPr>
        <p:spPr>
          <a:xfrm>
            <a:off x="3254400" y="3838300"/>
            <a:ext cx="116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yellow</a:t>
            </a:r>
            <a:endParaRPr sz="1400" b="0" i="0" u="none" strike="noStrike" cap="none">
              <a:solidFill>
                <a:srgbClr val="000000"/>
              </a:solidFill>
              <a:latin typeface="Arial"/>
              <a:ea typeface="Arial"/>
              <a:cs typeface="Arial"/>
              <a:sym typeface="Arial"/>
            </a:endParaRPr>
          </a:p>
        </p:txBody>
      </p:sp>
      <p:sp>
        <p:nvSpPr>
          <p:cNvPr id="400" name="Google Shape;400;g126585dc664_2_259"/>
          <p:cNvSpPr txBox="1"/>
          <p:nvPr/>
        </p:nvSpPr>
        <p:spPr>
          <a:xfrm>
            <a:off x="4761075" y="3843513"/>
            <a:ext cx="1408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purple</a:t>
            </a:r>
            <a:endParaRPr sz="1400" b="0" i="0" u="none" strike="noStrike" cap="none">
              <a:solidFill>
                <a:srgbClr val="000000"/>
              </a:solidFill>
              <a:latin typeface="Arial"/>
              <a:ea typeface="Arial"/>
              <a:cs typeface="Arial"/>
              <a:sym typeface="Arial"/>
            </a:endParaRPr>
          </a:p>
        </p:txBody>
      </p:sp>
      <p:sp>
        <p:nvSpPr>
          <p:cNvPr id="401" name="Google Shape;401;g126585dc664_2_259"/>
          <p:cNvSpPr txBox="1"/>
          <p:nvPr/>
        </p:nvSpPr>
        <p:spPr>
          <a:xfrm>
            <a:off x="6611850" y="3855475"/>
            <a:ext cx="1568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blue</a:t>
            </a:r>
            <a:endParaRPr sz="1400" b="0" i="0" u="none" strike="noStrike" cap="none">
              <a:solidFill>
                <a:srgbClr val="000000"/>
              </a:solidFill>
              <a:latin typeface="Arial"/>
              <a:ea typeface="Arial"/>
              <a:cs typeface="Arial"/>
              <a:sym typeface="Arial"/>
            </a:endParaRPr>
          </a:p>
        </p:txBody>
      </p:sp>
      <p:sp>
        <p:nvSpPr>
          <p:cNvPr id="402" name="Google Shape;402;g126585dc664_2_259"/>
          <p:cNvSpPr/>
          <p:nvPr/>
        </p:nvSpPr>
        <p:spPr>
          <a:xfrm>
            <a:off x="1368850" y="74520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g126585dc664_2_259"/>
          <p:cNvSpPr/>
          <p:nvPr/>
        </p:nvSpPr>
        <p:spPr>
          <a:xfrm>
            <a:off x="1508050" y="898750"/>
            <a:ext cx="1161600" cy="573600"/>
          </a:xfrm>
          <a:prstGeom prst="rect">
            <a:avLst/>
          </a:prstGeom>
          <a:noFill/>
          <a:ln w="38100" cap="flat" cmpd="sng">
            <a:solidFill>
              <a:srgbClr val="4285F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g12d47e75622_0_0"/>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Student slides</a:t>
            </a:r>
            <a:endParaRPr sz="6000"/>
          </a:p>
        </p:txBody>
      </p:sp>
      <p:sp>
        <p:nvSpPr>
          <p:cNvPr id="409" name="Google Shape;409;g12d47e75622_0_0"/>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Lesson 5</a:t>
            </a:r>
            <a:endParaRPr sz="3000"/>
          </a:p>
        </p:txBody>
      </p:sp>
      <p:pic>
        <p:nvPicPr>
          <p:cNvPr id="410" name="Google Shape;410;g12d47e75622_0_0" descr="This is a picture of the CS For All logo." title="CS For All"/>
          <p:cNvPicPr preferRelativeResize="0"/>
          <p:nvPr/>
        </p:nvPicPr>
        <p:blipFill rotWithShape="1">
          <a:blip r:embed="rId3">
            <a:alphaModFix/>
          </a:blip>
          <a:srcRect/>
          <a:stretch/>
        </p:blipFill>
        <p:spPr>
          <a:xfrm>
            <a:off x="1865700" y="3442123"/>
            <a:ext cx="4705349" cy="1209675"/>
          </a:xfrm>
          <a:prstGeom prst="rect">
            <a:avLst/>
          </a:prstGeom>
          <a:noFill/>
          <a:ln>
            <a:noFill/>
          </a:ln>
        </p:spPr>
      </p:pic>
      <p:pic>
        <p:nvPicPr>
          <p:cNvPr id="411" name="Google Shape;411;g12d47e75622_0_0"/>
          <p:cNvPicPr preferRelativeResize="0"/>
          <p:nvPr/>
        </p:nvPicPr>
        <p:blipFill rotWithShape="1">
          <a:blip r:embed="rId4">
            <a:alphaModFix/>
          </a:blip>
          <a:srcRect/>
          <a:stretch/>
        </p:blipFill>
        <p:spPr>
          <a:xfrm>
            <a:off x="6669400" y="3506823"/>
            <a:ext cx="1063128" cy="1080274"/>
          </a:xfrm>
          <a:prstGeom prst="rect">
            <a:avLst/>
          </a:prstGeom>
          <a:noFill/>
          <a:ln>
            <a:noFill/>
          </a:ln>
        </p:spPr>
      </p:pic>
      <p:sp>
        <p:nvSpPr>
          <p:cNvPr id="412" name="Google Shape;412;g12d47e75622_0_0"/>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Lesson created by the GMU-ODU CSforAll Team. For more information about </a:t>
            </a:r>
            <a:endParaRPr sz="800" b="1" i="0" u="none" strike="noStrike" cap="none">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this lesson and our CSforAll initiative, contact Dr. Amy Hutchison at </a:t>
            </a:r>
            <a:r>
              <a:rPr lang="en" sz="800" b="1" i="0" u="sng" strike="noStrike" cap="none">
                <a:solidFill>
                  <a:srgbClr val="F16666"/>
                </a:solidFill>
                <a:latin typeface="Arial"/>
                <a:ea typeface="Arial"/>
                <a:cs typeface="Arial"/>
                <a:sym typeface="Arial"/>
                <a:hlinkClick r:id="rId5">
                  <a:extLst>
                    <a:ext uri="{A12FA001-AC4F-418D-AE19-62706E023703}">
                      <ahyp:hlinkClr xmlns:ahyp="http://schemas.microsoft.com/office/drawing/2018/hyperlinkcolor" val="tx"/>
                    </a:ext>
                  </a:extLst>
                </a:hlinkClick>
              </a:rPr>
              <a:t>ahutchi9@gmu.edu</a:t>
            </a:r>
            <a:endParaRPr sz="800" b="0" i="0" u="none" strike="noStrike" cap="none">
              <a:solidFill>
                <a:srgbClr val="000000"/>
              </a:solidFill>
              <a:latin typeface="Arial"/>
              <a:ea typeface="Arial"/>
              <a:cs typeface="Arial"/>
              <a:sym typeface="Arial"/>
            </a:endParaRPr>
          </a:p>
        </p:txBody>
      </p:sp>
      <p:pic>
        <p:nvPicPr>
          <p:cNvPr id="413" name="Google Shape;413;g12d47e75622_0_0" descr="This is a picture of the CS For All logo." title="CS For All"/>
          <p:cNvPicPr preferRelativeResize="0"/>
          <p:nvPr/>
        </p:nvPicPr>
        <p:blipFill rotWithShape="1">
          <a:blip r:embed="rId3">
            <a:alphaModFix/>
          </a:blip>
          <a:srcRect/>
          <a:stretch/>
        </p:blipFill>
        <p:spPr>
          <a:xfrm>
            <a:off x="1865700" y="3442123"/>
            <a:ext cx="4705349" cy="1209675"/>
          </a:xfrm>
          <a:prstGeom prst="rect">
            <a:avLst/>
          </a:prstGeom>
          <a:noFill/>
          <a:ln>
            <a:noFill/>
          </a:ln>
        </p:spPr>
      </p:pic>
      <p:pic>
        <p:nvPicPr>
          <p:cNvPr id="414" name="Google Shape;414;g12d47e75622_0_0"/>
          <p:cNvPicPr preferRelativeResize="0"/>
          <p:nvPr/>
        </p:nvPicPr>
        <p:blipFill rotWithShape="1">
          <a:blip r:embed="rId4">
            <a:alphaModFix/>
          </a:blip>
          <a:srcRect/>
          <a:stretch/>
        </p:blipFill>
        <p:spPr>
          <a:xfrm>
            <a:off x="6669400" y="3506823"/>
            <a:ext cx="1063128" cy="1080274"/>
          </a:xfrm>
          <a:prstGeom prst="rect">
            <a:avLst/>
          </a:prstGeom>
          <a:noFill/>
          <a:ln>
            <a:noFill/>
          </a:ln>
        </p:spPr>
      </p:pic>
      <p:sp>
        <p:nvSpPr>
          <p:cNvPr id="415" name="Google Shape;415;g12d47e75622_0_0"/>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Lesson created by the GMU-ODU CSforAll Team. For more information about </a:t>
            </a:r>
            <a:endParaRPr sz="800" b="1" i="0" u="none" strike="noStrike" cap="none">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F16666"/>
                </a:solidFill>
                <a:latin typeface="Arial"/>
                <a:ea typeface="Arial"/>
                <a:cs typeface="Arial"/>
                <a:sym typeface="Arial"/>
              </a:rPr>
              <a:t>this lesson and our CSforAll initiative, contact Dr. Amy Hutchison at </a:t>
            </a:r>
            <a:r>
              <a:rPr lang="en" sz="800" b="1" i="0" u="sng" strike="noStrike" cap="none">
                <a:solidFill>
                  <a:srgbClr val="F16666"/>
                </a:solidFill>
                <a:latin typeface="Arial"/>
                <a:ea typeface="Arial"/>
                <a:cs typeface="Arial"/>
                <a:sym typeface="Arial"/>
                <a:hlinkClick r:id="rId5">
                  <a:extLst>
                    <a:ext uri="{A12FA001-AC4F-418D-AE19-62706E023703}">
                      <ahyp:hlinkClr xmlns:ahyp="http://schemas.microsoft.com/office/drawing/2018/hyperlinkcolor" val="tx"/>
                    </a:ext>
                  </a:extLst>
                </a:hlinkClick>
              </a:rPr>
              <a:t>ahutchi9@gmu.edu</a:t>
            </a:r>
            <a:endParaRPr sz="8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Lesson Objectives:  I can…</a:t>
            </a:r>
            <a:endParaRPr/>
          </a:p>
        </p:txBody>
      </p:sp>
      <p:sp>
        <p:nvSpPr>
          <p:cNvPr id="112" name="Google Shape;112;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1000"/>
              </a:spcBef>
              <a:spcAft>
                <a:spcPts val="0"/>
              </a:spcAft>
              <a:buSzPts val="1800"/>
              <a:buChar char="●"/>
            </a:pPr>
            <a:r>
              <a:rPr lang="en"/>
              <a:t>Review familiar patterns and sequences     </a:t>
            </a:r>
            <a:endParaRPr/>
          </a:p>
          <a:p>
            <a:pPr marL="457200" lvl="0" indent="-342900" algn="l" rtl="0">
              <a:lnSpc>
                <a:spcPct val="115000"/>
              </a:lnSpc>
              <a:spcBef>
                <a:spcPts val="1000"/>
              </a:spcBef>
              <a:spcAft>
                <a:spcPts val="0"/>
              </a:spcAft>
              <a:buSzPts val="1800"/>
              <a:buChar char="●"/>
            </a:pPr>
            <a:r>
              <a:rPr lang="en"/>
              <a:t>Review Scratch objects and blocks                                                                                            </a:t>
            </a:r>
            <a:endParaRPr/>
          </a:p>
          <a:p>
            <a:pPr marL="457200" lvl="0" indent="-342900" algn="l" rtl="0">
              <a:lnSpc>
                <a:spcPct val="115000"/>
              </a:lnSpc>
              <a:spcBef>
                <a:spcPts val="1000"/>
              </a:spcBef>
              <a:spcAft>
                <a:spcPts val="0"/>
              </a:spcAft>
              <a:buSzPts val="1800"/>
              <a:buChar char="●"/>
            </a:pPr>
            <a:r>
              <a:rPr lang="en"/>
              <a:t>Identify and use the start block, speak block, think block</a:t>
            </a:r>
            <a:endParaRPr/>
          </a:p>
          <a:p>
            <a:pPr marL="457200" lvl="0" indent="-342900" algn="l" rtl="0">
              <a:lnSpc>
                <a:spcPct val="115000"/>
              </a:lnSpc>
              <a:spcBef>
                <a:spcPts val="1000"/>
              </a:spcBef>
              <a:spcAft>
                <a:spcPts val="0"/>
              </a:spcAft>
              <a:buSzPts val="1800"/>
              <a:buChar char="●"/>
            </a:pPr>
            <a:r>
              <a:rPr lang="en"/>
              <a:t>Select and drag Scratch blocks to sequence a code (unplugged)</a:t>
            </a:r>
            <a:endParaRPr/>
          </a:p>
          <a:p>
            <a:pPr marL="0" lvl="0" indent="0" algn="l" rtl="0">
              <a:lnSpc>
                <a:spcPct val="115000"/>
              </a:lnSpc>
              <a:spcBef>
                <a:spcPts val="1000"/>
              </a:spcBef>
              <a:spcAft>
                <a:spcPts val="1200"/>
              </a:spcAft>
              <a:buSzPts val="18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g12d47e75622_0_17"/>
          <p:cNvSpPr txBox="1">
            <a:spLocks noGrp="1"/>
          </p:cNvSpPr>
          <p:nvPr>
            <p:ph type="ctrTitle"/>
          </p:nvPr>
        </p:nvSpPr>
        <p:spPr>
          <a:xfrm>
            <a:off x="311700" y="595975"/>
            <a:ext cx="8520600" cy="19578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
                <a:latin typeface="Bebas Neue"/>
                <a:ea typeface="Bebas Neue"/>
                <a:cs typeface="Bebas Neue"/>
                <a:sym typeface="Bebas Neue"/>
              </a:rPr>
              <a:t>Optional Debugging Activity </a:t>
            </a:r>
            <a:endParaRPr>
              <a:latin typeface="Bebas Neue"/>
              <a:ea typeface="Bebas Neue"/>
              <a:cs typeface="Bebas Neue"/>
              <a:sym typeface="Bebas Neue"/>
            </a:endParaRPr>
          </a:p>
        </p:txBody>
      </p:sp>
      <p:sp>
        <p:nvSpPr>
          <p:cNvPr id="421" name="Google Shape;421;g12d47e75622_0_17"/>
          <p:cNvSpPr txBox="1">
            <a:spLocks noGrp="1"/>
          </p:cNvSpPr>
          <p:nvPr>
            <p:ph type="subTitle" idx="1"/>
          </p:nvPr>
        </p:nvSpPr>
        <p:spPr>
          <a:xfrm>
            <a:off x="311700" y="316582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sz="1200">
                <a:solidFill>
                  <a:schemeClr val="dk1"/>
                </a:solidFill>
                <a:highlight>
                  <a:srgbClr val="FFFFFF"/>
                </a:highlight>
              </a:rPr>
              <a:t>ASSISTANCE NEEDED! CAN YOU DEBUG THESE CODING PROJECTS?</a:t>
            </a:r>
            <a:endParaRPr sz="1200">
              <a:solidFill>
                <a:schemeClr val="dk1"/>
              </a:solidFill>
              <a:highlight>
                <a:srgbClr val="FFFFFF"/>
              </a:highlight>
            </a:endParaRPr>
          </a:p>
          <a:p>
            <a:pPr marL="0" lvl="0" indent="0" algn="ctr" rtl="0">
              <a:lnSpc>
                <a:spcPct val="100000"/>
              </a:lnSpc>
              <a:spcBef>
                <a:spcPts val="0"/>
              </a:spcBef>
              <a:spcAft>
                <a:spcPts val="0"/>
              </a:spcAft>
              <a:buSzPts val="2800"/>
              <a:buNone/>
            </a:pPr>
            <a:r>
              <a:rPr lang="en" sz="1200">
                <a:solidFill>
                  <a:schemeClr val="dk1"/>
                </a:solidFill>
                <a:highlight>
                  <a:srgbClr val="FFFFFF"/>
                </a:highlight>
              </a:rPr>
              <a:t>In this activity, you will examine the problem and find a solution for each of the debugging challenges </a:t>
            </a:r>
            <a:endParaRPr sz="1200">
              <a:solidFill>
                <a:schemeClr val="dk1"/>
              </a:solidFill>
              <a:highlight>
                <a:srgbClr val="FFFFFF"/>
              </a:highlight>
            </a:endParaRPr>
          </a:p>
        </p:txBody>
      </p:sp>
      <p:pic>
        <p:nvPicPr>
          <p:cNvPr id="422" name="Google Shape;422;g12d47e75622_0_17"/>
          <p:cNvPicPr preferRelativeResize="0"/>
          <p:nvPr/>
        </p:nvPicPr>
        <p:blipFill rotWithShape="1">
          <a:blip r:embed="rId3">
            <a:alphaModFix/>
          </a:blip>
          <a:srcRect/>
          <a:stretch/>
        </p:blipFill>
        <p:spPr>
          <a:xfrm>
            <a:off x="7620125" y="3297474"/>
            <a:ext cx="1438775" cy="18460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g12d47e75622_0_2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Tips</a:t>
            </a:r>
            <a:endParaRPr/>
          </a:p>
        </p:txBody>
      </p:sp>
      <p:sp>
        <p:nvSpPr>
          <p:cNvPr id="428" name="Google Shape;428;g12d47e75622_0_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lnSpcReduction="20000"/>
          </a:bodyPr>
          <a:lstStyle/>
          <a:p>
            <a:pPr marL="457200" lvl="0" indent="-317182" algn="l" rtl="0">
              <a:lnSpc>
                <a:spcPct val="166670"/>
              </a:lnSpc>
              <a:spcBef>
                <a:spcPts val="900"/>
              </a:spcBef>
              <a:spcAft>
                <a:spcPts val="0"/>
              </a:spcAft>
              <a:buClr>
                <a:schemeClr val="accent2"/>
              </a:buClr>
              <a:buSzPct val="100000"/>
              <a:buChar char="●"/>
            </a:pPr>
            <a:r>
              <a:rPr lang="en">
                <a:solidFill>
                  <a:schemeClr val="accent2"/>
                </a:solidFill>
                <a:highlight>
                  <a:srgbClr val="FFFFFF"/>
                </a:highlight>
              </a:rPr>
              <a:t>There are often multiple solutions to a problem.</a:t>
            </a:r>
            <a:endParaRPr>
              <a:solidFill>
                <a:schemeClr val="accent2"/>
              </a:solidFill>
              <a:highlight>
                <a:srgbClr val="FFFFFF"/>
              </a:highlight>
            </a:endParaRPr>
          </a:p>
          <a:p>
            <a:pPr marL="457200" lvl="0" indent="-317182" algn="l" rtl="0">
              <a:lnSpc>
                <a:spcPct val="166670"/>
              </a:lnSpc>
              <a:spcBef>
                <a:spcPts val="0"/>
              </a:spcBef>
              <a:spcAft>
                <a:spcPts val="0"/>
              </a:spcAft>
              <a:buClr>
                <a:schemeClr val="accent2"/>
              </a:buClr>
              <a:buSzPct val="100000"/>
              <a:buChar char="●"/>
            </a:pPr>
            <a:r>
              <a:rPr lang="en">
                <a:solidFill>
                  <a:schemeClr val="accent2"/>
                </a:solidFill>
                <a:highlight>
                  <a:srgbClr val="FFFFFF"/>
                </a:highlight>
              </a:rPr>
              <a:t>Make a list of possible bugs in the program.</a:t>
            </a:r>
            <a:endParaRPr>
              <a:solidFill>
                <a:schemeClr val="accent2"/>
              </a:solidFill>
              <a:highlight>
                <a:srgbClr val="FFFFFF"/>
              </a:highlight>
            </a:endParaRPr>
          </a:p>
          <a:p>
            <a:pPr marL="457200" lvl="0" indent="-300037" algn="l" rtl="0">
              <a:lnSpc>
                <a:spcPct val="166670"/>
              </a:lnSpc>
              <a:spcBef>
                <a:spcPts val="0"/>
              </a:spcBef>
              <a:spcAft>
                <a:spcPts val="0"/>
              </a:spcAft>
              <a:buClr>
                <a:schemeClr val="accent2"/>
              </a:buClr>
              <a:buSzPts val="2790"/>
              <a:buChar char="●"/>
            </a:pPr>
            <a:r>
              <a:rPr lang="en">
                <a:solidFill>
                  <a:schemeClr val="accent2"/>
                </a:solidFill>
                <a:highlight>
                  <a:srgbClr val="FFFFFF"/>
                </a:highlight>
              </a:rPr>
              <a:t>Break the program into smaller, manageable pieces.</a:t>
            </a:r>
            <a:endParaRPr sz="900">
              <a:solidFill>
                <a:schemeClr val="dk1"/>
              </a:solidFill>
              <a:highlight>
                <a:srgbClr val="FFFFFF"/>
              </a:highlight>
            </a:endParaRPr>
          </a:p>
          <a:p>
            <a:pPr marL="457200" lvl="0" indent="-317182" algn="l" rtl="0">
              <a:lnSpc>
                <a:spcPct val="166670"/>
              </a:lnSpc>
              <a:spcBef>
                <a:spcPts val="0"/>
              </a:spcBef>
              <a:spcAft>
                <a:spcPts val="0"/>
              </a:spcAft>
              <a:buClr>
                <a:schemeClr val="accent2"/>
              </a:buClr>
              <a:buSzPct val="100000"/>
              <a:buChar char="●"/>
            </a:pPr>
            <a:r>
              <a:rPr lang="en">
                <a:solidFill>
                  <a:schemeClr val="accent2"/>
                </a:solidFill>
                <a:highlight>
                  <a:srgbClr val="FFFFFF"/>
                </a:highlight>
              </a:rPr>
              <a:t>Test the program out first to identify the problem.</a:t>
            </a:r>
            <a:endParaRPr>
              <a:solidFill>
                <a:schemeClr val="accent2"/>
              </a:solidFill>
              <a:highlight>
                <a:srgbClr val="FFFFFF"/>
              </a:highlight>
            </a:endParaRPr>
          </a:p>
          <a:p>
            <a:pPr marL="457200" lvl="0" indent="-317182" algn="l" rtl="0">
              <a:lnSpc>
                <a:spcPct val="166670"/>
              </a:lnSpc>
              <a:spcBef>
                <a:spcPts val="0"/>
              </a:spcBef>
              <a:spcAft>
                <a:spcPts val="0"/>
              </a:spcAft>
              <a:buClr>
                <a:schemeClr val="accent2"/>
              </a:buClr>
              <a:buSzPct val="100000"/>
              <a:buChar char="●"/>
            </a:pPr>
            <a:r>
              <a:rPr lang="en">
                <a:solidFill>
                  <a:schemeClr val="accent2"/>
                </a:solidFill>
                <a:highlight>
                  <a:srgbClr val="FFFFFF"/>
                </a:highlight>
              </a:rPr>
              <a:t>Keep track of your work! This can be a useful reminder of what you have already tried and point you toward what to try next.</a:t>
            </a:r>
            <a:endParaRPr>
              <a:solidFill>
                <a:schemeClr val="accent2"/>
              </a:solidFill>
              <a:highlight>
                <a:srgbClr val="FFFFFF"/>
              </a:highlight>
            </a:endParaRPr>
          </a:p>
          <a:p>
            <a:pPr marL="457200" lvl="0" indent="-317182" algn="l" rtl="0">
              <a:lnSpc>
                <a:spcPct val="166670"/>
              </a:lnSpc>
              <a:spcBef>
                <a:spcPts val="0"/>
              </a:spcBef>
              <a:spcAft>
                <a:spcPts val="0"/>
              </a:spcAft>
              <a:buClr>
                <a:schemeClr val="accent2"/>
              </a:buClr>
              <a:buSzPct val="100000"/>
              <a:buChar char="●"/>
            </a:pPr>
            <a:r>
              <a:rPr lang="en">
                <a:solidFill>
                  <a:schemeClr val="accent2"/>
                </a:solidFill>
                <a:highlight>
                  <a:srgbClr val="FFFFFF"/>
                </a:highlight>
              </a:rPr>
              <a:t>Share and compare your problem finding and problem solving approaches with a neighbor until you find something that works for you!</a:t>
            </a:r>
            <a:endParaRPr>
              <a:solidFill>
                <a:schemeClr val="accent2"/>
              </a:solidFill>
              <a:highlight>
                <a:srgbClr val="FFFFFF"/>
              </a:highlight>
            </a:endParaRPr>
          </a:p>
          <a:p>
            <a:pPr marL="0" lvl="0" indent="0" algn="l" rtl="0">
              <a:lnSpc>
                <a:spcPct val="115000"/>
              </a:lnSpc>
              <a:spcBef>
                <a:spcPts val="0"/>
              </a:spcBef>
              <a:spcAft>
                <a:spcPts val="1200"/>
              </a:spcAft>
              <a:buSzPct val="108107"/>
              <a:buNone/>
            </a:pPr>
            <a:endParaRPr/>
          </a:p>
        </p:txBody>
      </p:sp>
      <p:pic>
        <p:nvPicPr>
          <p:cNvPr id="429" name="Google Shape;429;g12d47e75622_0_23"/>
          <p:cNvPicPr preferRelativeResize="0"/>
          <p:nvPr/>
        </p:nvPicPr>
        <p:blipFill rotWithShape="1">
          <a:blip r:embed="rId3">
            <a:alphaModFix/>
          </a:blip>
          <a:srcRect/>
          <a:stretch/>
        </p:blipFill>
        <p:spPr>
          <a:xfrm>
            <a:off x="7665050" y="158799"/>
            <a:ext cx="1438775" cy="18460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1:</a:t>
            </a:r>
            <a:endParaRPr/>
          </a:p>
        </p:txBody>
      </p:sp>
      <p:sp>
        <p:nvSpPr>
          <p:cNvPr id="69" name="Google Shape;69;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indent="0">
              <a:buNone/>
            </a:pPr>
            <a:r>
              <a:rPr lang="en" sz="2000" dirty="0">
                <a:solidFill>
                  <a:schemeClr val="dk1"/>
                </a:solidFill>
                <a:highlight>
                  <a:srgbClr val="FFFFFF"/>
                </a:highlight>
                <a:latin typeface="Oswald"/>
                <a:ea typeface="Oswald"/>
                <a:cs typeface="Oswald"/>
                <a:sym typeface="Oswald"/>
              </a:rPr>
              <a:t>To debug, download the .sb3 file from the following </a:t>
            </a:r>
            <a:r>
              <a:rPr lang="en" sz="2000" dirty="0">
                <a:solidFill>
                  <a:schemeClr val="dk1"/>
                </a:solidFill>
                <a:highlight>
                  <a:srgbClr val="FFFFFF"/>
                </a:highlight>
                <a:latin typeface="Oswald"/>
                <a:ea typeface="Oswald"/>
                <a:cs typeface="Oswald"/>
                <a:sym typeface="Oswald"/>
                <a:hlinkClick r:id="rId3"/>
              </a:rPr>
              <a:t>link</a:t>
            </a:r>
            <a:r>
              <a:rPr lang="en" sz="1200" dirty="0">
                <a:solidFill>
                  <a:schemeClr val="dk1"/>
                </a:solidFill>
              </a:rPr>
              <a:t>: </a:t>
            </a:r>
            <a:r>
              <a:rPr lang="en" sz="2000" dirty="0">
                <a:solidFill>
                  <a:schemeClr val="dk1"/>
                </a:solidFill>
                <a:highlight>
                  <a:srgbClr val="FFFFFF"/>
                </a:highlight>
                <a:latin typeface="Oswald"/>
                <a:hlinkClick r:id="rId3">
                  <a:extLst>
                    <a:ext uri="{A12FA001-AC4F-418D-AE19-62706E023703}">
                      <ahyp:hlinkClr xmlns:ahyp="http://schemas.microsoft.com/office/drawing/2018/hyperlinkcolor" val="tx"/>
                    </a:ext>
                  </a:extLst>
                </a:hlinkClick>
              </a:rPr>
              <a:t>https://</a:t>
            </a:r>
            <a:r>
              <a:rPr lang="en-US" sz="2000" dirty="0">
                <a:solidFill>
                  <a:schemeClr val="dk1"/>
                </a:solidFill>
                <a:highlight>
                  <a:srgbClr val="FFFFFF"/>
                </a:highlight>
                <a:latin typeface="Oswald"/>
                <a:hlinkClick r:id="rId3">
                  <a:extLst>
                    <a:ext uri="{A12FA001-AC4F-418D-AE19-62706E023703}">
                      <ahyp:hlinkClr xmlns:ahyp="http://schemas.microsoft.com/office/drawing/2018/hyperlinkcolor" val="tx"/>
                    </a:ext>
                  </a:extLst>
                </a:hlinkClick>
              </a:rPr>
              <a:t>bit.ly/3RcpLyo</a:t>
            </a:r>
            <a:endParaRPr lang="en-US" sz="2000" dirty="0">
              <a:solidFill>
                <a:schemeClr val="dk1"/>
              </a:solidFill>
              <a:highlight>
                <a:srgbClr val="FFFFFF"/>
              </a:highlight>
              <a:latin typeface="Oswald"/>
            </a:endParaRPr>
          </a:p>
          <a:p>
            <a:pPr marL="0" lvl="0" indent="0" algn="l" rtl="0">
              <a:spcBef>
                <a:spcPts val="0"/>
              </a:spcBef>
              <a:spcAft>
                <a:spcPts val="0"/>
              </a:spcAft>
              <a:buNone/>
            </a:pPr>
            <a:r>
              <a:rPr lang="en-US" sz="2000" dirty="0">
                <a:solidFill>
                  <a:schemeClr val="dk1"/>
                </a:solidFill>
                <a:highlight>
                  <a:srgbClr val="FFFFFF"/>
                </a:highlight>
                <a:latin typeface="Oswald"/>
                <a:ea typeface="Oswald"/>
                <a:cs typeface="Oswald"/>
                <a:sym typeface="Oswald"/>
              </a:rPr>
              <a:t>Next, go to the following CS First Scratch </a:t>
            </a:r>
            <a:r>
              <a:rPr lang="en-US" sz="2000" dirty="0">
                <a:solidFill>
                  <a:schemeClr val="dk1"/>
                </a:solidFill>
                <a:highlight>
                  <a:srgbClr val="FFFFFF"/>
                </a:highlight>
                <a:latin typeface="Oswald"/>
                <a:ea typeface="Oswald"/>
                <a:cs typeface="Oswald"/>
                <a:sym typeface="Oswald"/>
                <a:hlinkClick r:id="rId4"/>
              </a:rPr>
              <a:t>Link</a:t>
            </a:r>
            <a:r>
              <a:rPr lang="en-US" sz="2000" dirty="0">
                <a:solidFill>
                  <a:schemeClr val="dk1"/>
                </a:solidFill>
                <a:highlight>
                  <a:srgbClr val="FFFFFF"/>
                </a:highlight>
                <a:latin typeface="Oswald"/>
                <a:ea typeface="Oswald"/>
                <a:cs typeface="Oswald"/>
                <a:sym typeface="Oswald"/>
              </a:rPr>
              <a:t>: </a:t>
            </a:r>
            <a:r>
              <a:rPr lang="en-US" sz="2000" dirty="0">
                <a:solidFill>
                  <a:schemeClr val="dk1"/>
                </a:solidFill>
                <a:highlight>
                  <a:srgbClr val="FFFFFF"/>
                </a:highlight>
                <a:latin typeface="Oswald"/>
                <a:ea typeface="Oswald"/>
                <a:cs typeface="Oswald"/>
                <a:sym typeface="Oswald"/>
                <a:hlinkClick r:id="rId4"/>
              </a:rPr>
              <a:t>https://bit.ly/3PexYzB</a:t>
            </a:r>
            <a:endParaRPr lang="en-US" sz="2000" dirty="0">
              <a:solidFill>
                <a:schemeClr val="dk1"/>
              </a:solidFill>
              <a:highlight>
                <a:srgbClr val="FFFFFF"/>
              </a:highlight>
              <a:latin typeface="Oswald"/>
              <a:ea typeface="Oswald"/>
              <a:cs typeface="Oswald"/>
              <a:sym typeface="Oswald"/>
            </a:endParaRPr>
          </a:p>
          <a:p>
            <a:pPr marL="0" lvl="0" indent="0" algn="l" rtl="0">
              <a:spcBef>
                <a:spcPts val="0"/>
              </a:spcBef>
              <a:spcAft>
                <a:spcPts val="0"/>
              </a:spcAft>
              <a:buNone/>
            </a:pPr>
            <a:r>
              <a:rPr lang="en-US" sz="2000" dirty="0">
                <a:solidFill>
                  <a:schemeClr val="dk1"/>
                </a:solidFill>
                <a:highlight>
                  <a:srgbClr val="FFFFFF"/>
                </a:highlight>
                <a:latin typeface="Oswald"/>
                <a:sym typeface="Oswald"/>
              </a:rPr>
              <a:t>Click Sign in and Choose “I’m a student”</a:t>
            </a:r>
          </a:p>
          <a:p>
            <a:pPr marL="0" lvl="0" indent="0" algn="l" rtl="0">
              <a:spcBef>
                <a:spcPts val="0"/>
              </a:spcBef>
              <a:spcAft>
                <a:spcPts val="0"/>
              </a:spcAft>
              <a:buNone/>
            </a:pPr>
            <a:r>
              <a:rPr lang="en-US" sz="2000" dirty="0">
                <a:solidFill>
                  <a:schemeClr val="dk1"/>
                </a:solidFill>
                <a:highlight>
                  <a:srgbClr val="FFFFFF"/>
                </a:highlight>
                <a:latin typeface="Oswald"/>
                <a:sym typeface="Oswald"/>
              </a:rPr>
              <a:t>Click “File” menu and Choose “Load from your computer”</a:t>
            </a:r>
          </a:p>
          <a:p>
            <a:pPr marL="0" lvl="0" indent="0" algn="l" rtl="0">
              <a:spcBef>
                <a:spcPts val="0"/>
              </a:spcBef>
              <a:spcAft>
                <a:spcPts val="0"/>
              </a:spcAft>
              <a:buNone/>
            </a:pPr>
            <a:r>
              <a:rPr lang="en-US" sz="2000" dirty="0">
                <a:solidFill>
                  <a:schemeClr val="dk1"/>
                </a:solidFill>
                <a:highlight>
                  <a:srgbClr val="FFFFFF"/>
                </a:highlight>
                <a:latin typeface="Oswald"/>
                <a:sym typeface="Oswald"/>
              </a:rPr>
              <a:t>Now you can start debugging!!! Have fun!!!</a:t>
            </a:r>
            <a:endParaRPr lang="en-US" dirty="0"/>
          </a:p>
        </p:txBody>
      </p:sp>
      <p:pic>
        <p:nvPicPr>
          <p:cNvPr id="71" name="Google Shape;71;p15"/>
          <p:cNvPicPr preferRelativeResize="0"/>
          <p:nvPr/>
        </p:nvPicPr>
        <p:blipFill>
          <a:blip r:embed="rId5">
            <a:alphaModFix/>
          </a:blip>
          <a:stretch>
            <a:fillRect/>
          </a:stretch>
        </p:blipFill>
        <p:spPr>
          <a:xfrm>
            <a:off x="7252138" y="3142593"/>
            <a:ext cx="1390675" cy="1376722"/>
          </a:xfrm>
          <a:prstGeom prst="rect">
            <a:avLst/>
          </a:prstGeom>
          <a:noFill/>
          <a:ln>
            <a:noFill/>
          </a:ln>
        </p:spPr>
      </p:pic>
      <p:sp>
        <p:nvSpPr>
          <p:cNvPr id="72" name="Google Shape;72;p15"/>
          <p:cNvSpPr txBox="1"/>
          <p:nvPr/>
        </p:nvSpPr>
        <p:spPr>
          <a:xfrm>
            <a:off x="397064" y="3276854"/>
            <a:ext cx="46011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dirty="0">
                <a:solidFill>
                  <a:schemeClr val="dk1"/>
                </a:solidFill>
                <a:highlight>
                  <a:srgbClr val="FFFFFF"/>
                </a:highlight>
              </a:rPr>
              <a:t>Challenge: </a:t>
            </a:r>
            <a:r>
              <a:rPr lang="en" sz="1200" dirty="0">
                <a:solidFill>
                  <a:schemeClr val="dk1"/>
                </a:solidFill>
                <a:highlight>
                  <a:srgbClr val="FFFFFF"/>
                </a:highlight>
              </a:rPr>
              <a:t>In this project, when the green flag is clicked, firstly Coco should say ‘’Hello, World! I'm Coco." in a speech bubble and next Pascal should say "Hello, World! I'm Pascal." in a speech bubble. However, both Coco and Pascal's speech bubbles appear at the same time. How can we debug this?</a:t>
            </a:r>
            <a:endParaRPr dirty="0"/>
          </a:p>
        </p:txBody>
      </p:sp>
      <p:pic>
        <p:nvPicPr>
          <p:cNvPr id="3" name="Picture 2">
            <a:extLst>
              <a:ext uri="{FF2B5EF4-FFF2-40B4-BE49-F238E27FC236}">
                <a16:creationId xmlns:a16="http://schemas.microsoft.com/office/drawing/2014/main" id="{F8B7C8B1-31B6-00ED-C8C4-7D619B51A94D}"/>
              </a:ext>
            </a:extLst>
          </p:cNvPr>
          <p:cNvPicPr>
            <a:picLocks noChangeAspect="1"/>
          </p:cNvPicPr>
          <p:nvPr/>
        </p:nvPicPr>
        <p:blipFill>
          <a:blip r:embed="rId6"/>
          <a:stretch>
            <a:fillRect/>
          </a:stretch>
        </p:blipFill>
        <p:spPr>
          <a:xfrm>
            <a:off x="4202072" y="1928165"/>
            <a:ext cx="1018025" cy="353630"/>
          </a:xfrm>
          <a:prstGeom prst="rect">
            <a:avLst/>
          </a:prstGeom>
        </p:spPr>
      </p:pic>
      <p:pic>
        <p:nvPicPr>
          <p:cNvPr id="5" name="Picture 4">
            <a:extLst>
              <a:ext uri="{FF2B5EF4-FFF2-40B4-BE49-F238E27FC236}">
                <a16:creationId xmlns:a16="http://schemas.microsoft.com/office/drawing/2014/main" id="{855932B5-4AF2-190D-1534-5562F132E0EA}"/>
              </a:ext>
            </a:extLst>
          </p:cNvPr>
          <p:cNvPicPr>
            <a:picLocks noChangeAspect="1"/>
          </p:cNvPicPr>
          <p:nvPr/>
        </p:nvPicPr>
        <p:blipFill>
          <a:blip r:embed="rId7"/>
          <a:stretch>
            <a:fillRect/>
          </a:stretch>
        </p:blipFill>
        <p:spPr>
          <a:xfrm>
            <a:off x="6044068" y="2353217"/>
            <a:ext cx="1018583" cy="156275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6"/>
          <p:cNvPicPr preferRelativeResize="0"/>
          <p:nvPr/>
        </p:nvPicPr>
        <p:blipFill>
          <a:blip r:embed="rId3">
            <a:alphaModFix/>
          </a:blip>
          <a:stretch>
            <a:fillRect/>
          </a:stretch>
        </p:blipFill>
        <p:spPr>
          <a:xfrm>
            <a:off x="4650525" y="1995650"/>
            <a:ext cx="3631125" cy="1969425"/>
          </a:xfrm>
          <a:prstGeom prst="rect">
            <a:avLst/>
          </a:prstGeom>
          <a:noFill/>
          <a:ln>
            <a:noFill/>
          </a:ln>
        </p:spPr>
      </p:pic>
      <p:sp>
        <p:nvSpPr>
          <p:cNvPr id="78" name="Google Shape;7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1 Answer Key</a:t>
            </a:r>
            <a:endParaRPr/>
          </a:p>
        </p:txBody>
      </p:sp>
      <p:sp>
        <p:nvSpPr>
          <p:cNvPr id="79" name="Google Shape;79;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dirty="0">
                <a:solidFill>
                  <a:schemeClr val="dk1"/>
                </a:solidFill>
              </a:rPr>
              <a:t>After you have tried to debug this challenge, check out this project for a sample solution using </a:t>
            </a:r>
            <a:r>
              <a:rPr lang="en-US" sz="1200" u="sng" dirty="0">
                <a:solidFill>
                  <a:schemeClr val="hlink"/>
                </a:solidFill>
                <a:hlinkClick r:id="rId4"/>
              </a:rPr>
              <a:t>https://bit.ly/3Lm6Ey7</a:t>
            </a:r>
            <a:endParaRPr lang="en-US" sz="1200" u="sng" dirty="0">
              <a:solidFill>
                <a:schemeClr val="hlink"/>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1200"/>
              </a:spcAft>
              <a:buNone/>
            </a:pPr>
            <a:endParaRPr dirty="0"/>
          </a:p>
        </p:txBody>
      </p:sp>
      <p:pic>
        <p:nvPicPr>
          <p:cNvPr id="80" name="Google Shape;80;p16"/>
          <p:cNvPicPr preferRelativeResize="0"/>
          <p:nvPr/>
        </p:nvPicPr>
        <p:blipFill>
          <a:blip r:embed="rId5">
            <a:alphaModFix/>
          </a:blip>
          <a:stretch>
            <a:fillRect/>
          </a:stretch>
        </p:blipFill>
        <p:spPr>
          <a:xfrm>
            <a:off x="423553" y="1579475"/>
            <a:ext cx="4079075" cy="3325750"/>
          </a:xfrm>
          <a:prstGeom prst="rect">
            <a:avLst/>
          </a:prstGeom>
          <a:noFill/>
          <a:ln>
            <a:noFill/>
          </a:ln>
        </p:spPr>
      </p:pic>
      <p:sp>
        <p:nvSpPr>
          <p:cNvPr id="81" name="Google Shape;81;p16"/>
          <p:cNvSpPr/>
          <p:nvPr/>
        </p:nvSpPr>
        <p:spPr>
          <a:xfrm>
            <a:off x="4864150" y="2848983"/>
            <a:ext cx="1577700" cy="4026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6"/>
          <p:cNvSpPr/>
          <p:nvPr/>
        </p:nvSpPr>
        <p:spPr>
          <a:xfrm rot="5628072">
            <a:off x="5254877" y="2325285"/>
            <a:ext cx="710463" cy="402586"/>
          </a:xfrm>
          <a:prstGeom prst="rightArrow">
            <a:avLst>
              <a:gd name="adj1" fmla="val 50000"/>
              <a:gd name="adj2" fmla="val 50000"/>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6"/>
          <p:cNvSpPr txBox="1"/>
          <p:nvPr/>
        </p:nvSpPr>
        <p:spPr>
          <a:xfrm>
            <a:off x="4655375" y="1590950"/>
            <a:ext cx="2712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Possible Solution: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2:</a:t>
            </a:r>
            <a:endParaRPr/>
          </a:p>
        </p:txBody>
      </p:sp>
      <p:sp>
        <p:nvSpPr>
          <p:cNvPr id="89" name="Google Shape;89;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dirty="0">
                <a:solidFill>
                  <a:schemeClr val="dk1"/>
                </a:solidFill>
                <a:highlight>
                  <a:srgbClr val="FFFFFF"/>
                </a:highlight>
                <a:latin typeface="Oswald"/>
                <a:ea typeface="Oswald"/>
                <a:cs typeface="Oswald"/>
                <a:sym typeface="Oswald"/>
              </a:rPr>
              <a:t>To debug, download the .sb3 file from the following </a:t>
            </a:r>
            <a:r>
              <a:rPr lang="en" sz="2000" dirty="0">
                <a:solidFill>
                  <a:schemeClr val="dk1"/>
                </a:solidFill>
                <a:highlight>
                  <a:srgbClr val="FFFFFF"/>
                </a:highlight>
                <a:latin typeface="Oswald"/>
                <a:ea typeface="Oswald"/>
                <a:cs typeface="Oswald"/>
                <a:sym typeface="Oswald"/>
                <a:hlinkClick r:id="rId3"/>
              </a:rPr>
              <a:t>link</a:t>
            </a:r>
            <a:r>
              <a:rPr lang="en" sz="1200" dirty="0">
                <a:solidFill>
                  <a:schemeClr val="dk1"/>
                </a:solidFill>
              </a:rPr>
              <a:t>: </a:t>
            </a:r>
            <a:r>
              <a:rPr lang="en-US" sz="2000" dirty="0">
                <a:solidFill>
                  <a:schemeClr val="dk1"/>
                </a:solidFill>
                <a:highlight>
                  <a:srgbClr val="FFFFFF"/>
                </a:highlight>
                <a:latin typeface="Oswald"/>
                <a:hlinkClick r:id="rId3">
                  <a:extLst>
                    <a:ext uri="{A12FA001-AC4F-418D-AE19-62706E023703}">
                      <ahyp:hlinkClr xmlns:ahyp="http://schemas.microsoft.com/office/drawing/2018/hyperlinkcolor" val="tx"/>
                    </a:ext>
                  </a:extLst>
                </a:hlinkClick>
              </a:rPr>
              <a:t>https://bit.ly/460mk1Y</a:t>
            </a:r>
            <a:endParaRPr lang="en-US" sz="2000" dirty="0">
              <a:solidFill>
                <a:schemeClr val="dk1"/>
              </a:solidFill>
              <a:highlight>
                <a:srgbClr val="FFFFFF"/>
              </a:highlight>
              <a:latin typeface="Oswald"/>
            </a:endParaRPr>
          </a:p>
          <a:p>
            <a:pPr marL="0" lvl="0" indent="0" algn="l" rtl="0">
              <a:spcBef>
                <a:spcPts val="0"/>
              </a:spcBef>
              <a:spcAft>
                <a:spcPts val="0"/>
              </a:spcAft>
              <a:buNone/>
            </a:pPr>
            <a:endParaRPr lang="en-US" sz="900" dirty="0"/>
          </a:p>
          <a:p>
            <a:pPr marL="0" lvl="0" indent="0" algn="l" rtl="0">
              <a:spcBef>
                <a:spcPts val="0"/>
              </a:spcBef>
              <a:spcAft>
                <a:spcPts val="0"/>
              </a:spcAft>
              <a:buNone/>
            </a:pPr>
            <a:r>
              <a:rPr lang="en-US" sz="2000" dirty="0">
                <a:solidFill>
                  <a:schemeClr val="dk1"/>
                </a:solidFill>
                <a:highlight>
                  <a:srgbClr val="FFFFFF"/>
                </a:highlight>
                <a:latin typeface="Oswald"/>
                <a:ea typeface="Oswald"/>
                <a:cs typeface="Oswald"/>
                <a:sym typeface="Oswald"/>
              </a:rPr>
              <a:t>Next, go to the following CS First Scratch </a:t>
            </a:r>
            <a:r>
              <a:rPr lang="en-US" sz="2000" dirty="0">
                <a:solidFill>
                  <a:schemeClr val="dk1"/>
                </a:solidFill>
                <a:highlight>
                  <a:srgbClr val="FFFFFF"/>
                </a:highlight>
                <a:latin typeface="Oswald"/>
                <a:ea typeface="Oswald"/>
                <a:cs typeface="Oswald"/>
                <a:sym typeface="Oswald"/>
                <a:hlinkClick r:id="rId4"/>
              </a:rPr>
              <a:t>Link</a:t>
            </a:r>
            <a:r>
              <a:rPr lang="en-US" sz="2000" dirty="0">
                <a:solidFill>
                  <a:schemeClr val="dk1"/>
                </a:solidFill>
                <a:highlight>
                  <a:srgbClr val="FFFFFF"/>
                </a:highlight>
                <a:latin typeface="Oswald"/>
                <a:ea typeface="Oswald"/>
                <a:cs typeface="Oswald"/>
                <a:sym typeface="Oswald"/>
              </a:rPr>
              <a:t>: </a:t>
            </a:r>
            <a:r>
              <a:rPr lang="en-US" sz="2000" dirty="0">
                <a:solidFill>
                  <a:schemeClr val="dk1"/>
                </a:solidFill>
                <a:highlight>
                  <a:srgbClr val="FFFFFF"/>
                </a:highlight>
                <a:latin typeface="Oswald"/>
                <a:ea typeface="Oswald"/>
                <a:cs typeface="Oswald"/>
                <a:sym typeface="Oswald"/>
                <a:hlinkClick r:id="rId4"/>
              </a:rPr>
              <a:t>https://bit.ly/3PexYzB</a:t>
            </a:r>
            <a:endParaRPr lang="en-US" sz="2000" dirty="0">
              <a:solidFill>
                <a:schemeClr val="dk1"/>
              </a:solidFill>
              <a:highlight>
                <a:srgbClr val="FFFFFF"/>
              </a:highlight>
              <a:latin typeface="Oswald"/>
              <a:ea typeface="Oswald"/>
              <a:cs typeface="Oswald"/>
              <a:sym typeface="Oswald"/>
            </a:endParaRPr>
          </a:p>
          <a:p>
            <a:pPr marL="0" lvl="0" indent="0" algn="l" rtl="0">
              <a:spcBef>
                <a:spcPts val="0"/>
              </a:spcBef>
              <a:spcAft>
                <a:spcPts val="0"/>
              </a:spcAft>
              <a:buNone/>
            </a:pPr>
            <a:r>
              <a:rPr lang="en-US" sz="2000" dirty="0">
                <a:solidFill>
                  <a:schemeClr val="dk1"/>
                </a:solidFill>
                <a:highlight>
                  <a:srgbClr val="FFFFFF"/>
                </a:highlight>
                <a:latin typeface="Oswald"/>
                <a:sym typeface="Oswald"/>
              </a:rPr>
              <a:t>Click Sign in and Choose “I’m a student”</a:t>
            </a:r>
          </a:p>
          <a:p>
            <a:pPr marL="0" lvl="0" indent="0" algn="l" rtl="0">
              <a:spcBef>
                <a:spcPts val="0"/>
              </a:spcBef>
              <a:spcAft>
                <a:spcPts val="0"/>
              </a:spcAft>
              <a:buNone/>
            </a:pPr>
            <a:r>
              <a:rPr lang="en-US" sz="2000" dirty="0">
                <a:solidFill>
                  <a:schemeClr val="dk1"/>
                </a:solidFill>
                <a:highlight>
                  <a:srgbClr val="FFFFFF"/>
                </a:highlight>
                <a:latin typeface="Oswald"/>
                <a:sym typeface="Oswald"/>
              </a:rPr>
              <a:t>Click “File” menu and Choose “Load from your computer”</a:t>
            </a:r>
          </a:p>
          <a:p>
            <a:pPr marL="0" lvl="0" indent="0" algn="l" rtl="0">
              <a:spcBef>
                <a:spcPts val="0"/>
              </a:spcBef>
              <a:spcAft>
                <a:spcPts val="0"/>
              </a:spcAft>
              <a:buNone/>
            </a:pPr>
            <a:r>
              <a:rPr lang="en-US" sz="2000" dirty="0">
                <a:solidFill>
                  <a:schemeClr val="dk1"/>
                </a:solidFill>
                <a:highlight>
                  <a:srgbClr val="FFFFFF"/>
                </a:highlight>
                <a:latin typeface="Oswald"/>
                <a:sym typeface="Oswald"/>
              </a:rPr>
              <a:t>Now you can start debugging!!! Have fun!!!</a:t>
            </a:r>
            <a:endParaRPr lang="en-US" sz="2000" dirty="0"/>
          </a:p>
        </p:txBody>
      </p:sp>
      <p:pic>
        <p:nvPicPr>
          <p:cNvPr id="91" name="Google Shape;91;p17"/>
          <p:cNvPicPr preferRelativeResize="0"/>
          <p:nvPr/>
        </p:nvPicPr>
        <p:blipFill>
          <a:blip r:embed="rId5">
            <a:alphaModFix/>
          </a:blip>
          <a:stretch>
            <a:fillRect/>
          </a:stretch>
        </p:blipFill>
        <p:spPr>
          <a:xfrm>
            <a:off x="6466788" y="2375555"/>
            <a:ext cx="1578414" cy="1860633"/>
          </a:xfrm>
          <a:prstGeom prst="rect">
            <a:avLst/>
          </a:prstGeom>
          <a:noFill/>
          <a:ln>
            <a:noFill/>
          </a:ln>
        </p:spPr>
      </p:pic>
      <p:sp>
        <p:nvSpPr>
          <p:cNvPr id="92" name="Google Shape;92;p17"/>
          <p:cNvSpPr txBox="1"/>
          <p:nvPr/>
        </p:nvSpPr>
        <p:spPr>
          <a:xfrm>
            <a:off x="311700" y="3252275"/>
            <a:ext cx="40179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t>Challenge:</a:t>
            </a:r>
            <a:r>
              <a:rPr lang="en" dirty="0"/>
              <a:t> In this project, when the green flag is clicked, Coco firstly should say ‘’Woof! Woof!" in a speech bubble and next as a sound. But the sound happens before the speech bubble- and Coco only makes one ‘Woof!’ sound! How can we debug this?</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8"/>
          <p:cNvPicPr preferRelativeResize="0"/>
          <p:nvPr/>
        </p:nvPicPr>
        <p:blipFill>
          <a:blip r:embed="rId3">
            <a:alphaModFix/>
          </a:blip>
          <a:stretch>
            <a:fillRect/>
          </a:stretch>
        </p:blipFill>
        <p:spPr>
          <a:xfrm>
            <a:off x="4173950" y="1943525"/>
            <a:ext cx="4387349" cy="2814250"/>
          </a:xfrm>
          <a:prstGeom prst="rect">
            <a:avLst/>
          </a:prstGeom>
          <a:noFill/>
          <a:ln>
            <a:noFill/>
          </a:ln>
        </p:spPr>
      </p:pic>
      <p:sp>
        <p:nvSpPr>
          <p:cNvPr id="98" name="Google Shape;9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2 Answer Key</a:t>
            </a:r>
            <a:endParaRPr/>
          </a:p>
        </p:txBody>
      </p:sp>
      <p:sp>
        <p:nvSpPr>
          <p:cNvPr id="99" name="Google Shape;99;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dirty="0">
                <a:solidFill>
                  <a:schemeClr val="dk1"/>
                </a:solidFill>
              </a:rPr>
              <a:t>After you have tried to debug this challenge, check out this project for a sample solution using </a:t>
            </a:r>
            <a:r>
              <a:rPr lang="en-US" sz="1200" u="sng" dirty="0">
                <a:solidFill>
                  <a:schemeClr val="hlink"/>
                </a:solidFill>
                <a:hlinkClick r:id="rId4"/>
              </a:rPr>
              <a:t>https://bit.ly/3RriBGq</a:t>
            </a:r>
            <a:endParaRPr lang="en-US" sz="1200" u="sng" dirty="0">
              <a:solidFill>
                <a:schemeClr val="hlink"/>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1200"/>
              </a:spcAft>
              <a:buNone/>
            </a:pPr>
            <a:endParaRPr dirty="0"/>
          </a:p>
        </p:txBody>
      </p:sp>
      <p:pic>
        <p:nvPicPr>
          <p:cNvPr id="100" name="Google Shape;100;p18"/>
          <p:cNvPicPr preferRelativeResize="0"/>
          <p:nvPr/>
        </p:nvPicPr>
        <p:blipFill>
          <a:blip r:embed="rId5">
            <a:alphaModFix/>
          </a:blip>
          <a:stretch>
            <a:fillRect/>
          </a:stretch>
        </p:blipFill>
        <p:spPr>
          <a:xfrm>
            <a:off x="344749" y="1984575"/>
            <a:ext cx="3582726" cy="2955025"/>
          </a:xfrm>
          <a:prstGeom prst="rect">
            <a:avLst/>
          </a:prstGeom>
          <a:noFill/>
          <a:ln>
            <a:noFill/>
          </a:ln>
        </p:spPr>
      </p:pic>
      <p:sp>
        <p:nvSpPr>
          <p:cNvPr id="101" name="Google Shape;101;p18"/>
          <p:cNvSpPr txBox="1"/>
          <p:nvPr/>
        </p:nvSpPr>
        <p:spPr>
          <a:xfrm>
            <a:off x="4212425" y="1600000"/>
            <a:ext cx="185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a:solidFill>
                  <a:schemeClr val="dk1"/>
                </a:solidFill>
              </a:rPr>
              <a:t>Possible Solution: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3:</a:t>
            </a:r>
            <a:endParaRPr/>
          </a:p>
        </p:txBody>
      </p:sp>
      <p:sp>
        <p:nvSpPr>
          <p:cNvPr id="107" name="Google Shape;107;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dirty="0">
                <a:solidFill>
                  <a:schemeClr val="dk1"/>
                </a:solidFill>
                <a:highlight>
                  <a:srgbClr val="FFFFFF"/>
                </a:highlight>
                <a:latin typeface="Oswald"/>
                <a:ea typeface="Oswald"/>
                <a:cs typeface="Oswald"/>
                <a:sym typeface="Oswald"/>
              </a:rPr>
              <a:t>To debug, download the .sb3 file from the following </a:t>
            </a:r>
            <a:r>
              <a:rPr lang="en" sz="1800" dirty="0">
                <a:solidFill>
                  <a:schemeClr val="dk1"/>
                </a:solidFill>
                <a:highlight>
                  <a:srgbClr val="FFFFFF"/>
                </a:highlight>
                <a:latin typeface="Oswald"/>
                <a:ea typeface="Oswald"/>
                <a:cs typeface="Oswald"/>
                <a:sym typeface="Oswald"/>
                <a:hlinkClick r:id="rId3"/>
              </a:rPr>
              <a:t>link</a:t>
            </a:r>
            <a:r>
              <a:rPr lang="en" sz="1100" dirty="0">
                <a:solidFill>
                  <a:schemeClr val="dk1"/>
                </a:solidFill>
              </a:rPr>
              <a:t>: </a:t>
            </a:r>
            <a:r>
              <a:rPr lang="en-US" dirty="0">
                <a:hlinkClick r:id="rId3"/>
              </a:rPr>
              <a:t>https://bit.ly/3RfWliX</a:t>
            </a:r>
            <a:r>
              <a:rPr lang="en-US" dirty="0"/>
              <a:t> </a:t>
            </a:r>
          </a:p>
          <a:p>
            <a:pPr marL="0" lvl="0" indent="0" algn="l" rtl="0">
              <a:spcBef>
                <a:spcPts val="0"/>
              </a:spcBef>
              <a:spcAft>
                <a:spcPts val="0"/>
              </a:spcAft>
              <a:buNone/>
            </a:pPr>
            <a:r>
              <a:rPr lang="en-US" sz="1800" dirty="0">
                <a:solidFill>
                  <a:schemeClr val="dk1"/>
                </a:solidFill>
                <a:highlight>
                  <a:srgbClr val="FFFFFF"/>
                </a:highlight>
                <a:latin typeface="Oswald"/>
                <a:ea typeface="Oswald"/>
                <a:cs typeface="Oswald"/>
                <a:sym typeface="Oswald"/>
              </a:rPr>
              <a:t>Next, go to the following CS First Scratch </a:t>
            </a:r>
            <a:r>
              <a:rPr lang="en-US" sz="1800" dirty="0">
                <a:solidFill>
                  <a:schemeClr val="dk1"/>
                </a:solidFill>
                <a:highlight>
                  <a:srgbClr val="FFFFFF"/>
                </a:highlight>
                <a:latin typeface="Oswald"/>
                <a:ea typeface="Oswald"/>
                <a:cs typeface="Oswald"/>
                <a:sym typeface="Oswald"/>
                <a:hlinkClick r:id="rId4"/>
              </a:rPr>
              <a:t>Link</a:t>
            </a:r>
            <a:r>
              <a:rPr lang="en-US" sz="1800" dirty="0">
                <a:solidFill>
                  <a:schemeClr val="dk1"/>
                </a:solidFill>
                <a:highlight>
                  <a:srgbClr val="FFFFFF"/>
                </a:highlight>
                <a:latin typeface="Oswald"/>
                <a:ea typeface="Oswald"/>
                <a:cs typeface="Oswald"/>
                <a:sym typeface="Oswald"/>
              </a:rPr>
              <a:t>: </a:t>
            </a:r>
            <a:r>
              <a:rPr lang="en-US" sz="1800" dirty="0">
                <a:solidFill>
                  <a:schemeClr val="dk1"/>
                </a:solidFill>
                <a:highlight>
                  <a:srgbClr val="FFFFFF"/>
                </a:highlight>
                <a:latin typeface="Oswald"/>
                <a:ea typeface="Oswald"/>
                <a:cs typeface="Oswald"/>
                <a:sym typeface="Oswald"/>
                <a:hlinkClick r:id="rId4"/>
              </a:rPr>
              <a:t>https://bit.ly/3PexYzB</a:t>
            </a:r>
            <a:endParaRPr lang="en-US" sz="1800" dirty="0">
              <a:solidFill>
                <a:schemeClr val="dk1"/>
              </a:solidFill>
              <a:highlight>
                <a:srgbClr val="FFFFFF"/>
              </a:highlight>
              <a:latin typeface="Oswald"/>
              <a:ea typeface="Oswald"/>
              <a:cs typeface="Oswald"/>
              <a:sym typeface="Oswald"/>
            </a:endParaRPr>
          </a:p>
          <a:p>
            <a:pPr marL="0" lvl="0" indent="0" algn="l" rtl="0">
              <a:spcBef>
                <a:spcPts val="0"/>
              </a:spcBef>
              <a:spcAft>
                <a:spcPts val="0"/>
              </a:spcAft>
              <a:buNone/>
            </a:pPr>
            <a:r>
              <a:rPr lang="en-US" sz="1800" dirty="0">
                <a:solidFill>
                  <a:schemeClr val="dk1"/>
                </a:solidFill>
                <a:highlight>
                  <a:srgbClr val="FFFFFF"/>
                </a:highlight>
                <a:latin typeface="Oswald"/>
                <a:sym typeface="Oswald"/>
              </a:rPr>
              <a:t>Click Sign in and Choose “I’m a student”</a:t>
            </a:r>
          </a:p>
          <a:p>
            <a:pPr marL="0" lvl="0" indent="0" algn="l" rtl="0">
              <a:spcBef>
                <a:spcPts val="0"/>
              </a:spcBef>
              <a:spcAft>
                <a:spcPts val="0"/>
              </a:spcAft>
              <a:buNone/>
            </a:pPr>
            <a:r>
              <a:rPr lang="en-US" sz="1800" dirty="0">
                <a:solidFill>
                  <a:schemeClr val="dk1"/>
                </a:solidFill>
                <a:highlight>
                  <a:srgbClr val="FFFFFF"/>
                </a:highlight>
                <a:latin typeface="Oswald"/>
                <a:sym typeface="Oswald"/>
              </a:rPr>
              <a:t>Click “File” menu and Choose “Load from your computer”</a:t>
            </a:r>
          </a:p>
          <a:p>
            <a:pPr marL="0" lvl="0" indent="0" algn="l" rtl="0">
              <a:spcBef>
                <a:spcPts val="0"/>
              </a:spcBef>
              <a:spcAft>
                <a:spcPts val="0"/>
              </a:spcAft>
              <a:buNone/>
            </a:pPr>
            <a:r>
              <a:rPr lang="en-US" sz="1800" dirty="0">
                <a:solidFill>
                  <a:schemeClr val="dk1"/>
                </a:solidFill>
                <a:highlight>
                  <a:srgbClr val="FFFFFF"/>
                </a:highlight>
                <a:latin typeface="Oswald"/>
                <a:sym typeface="Oswald"/>
              </a:rPr>
              <a:t>Now you can start debugging!!! Have fun!!!</a:t>
            </a:r>
            <a:endParaRPr lang="en-US" dirty="0"/>
          </a:p>
          <a:p>
            <a:pPr marL="0" lvl="0" indent="0" algn="l" rtl="0">
              <a:spcBef>
                <a:spcPts val="0"/>
              </a:spcBef>
              <a:spcAft>
                <a:spcPts val="0"/>
              </a:spcAft>
              <a:buClr>
                <a:schemeClr val="dk1"/>
              </a:buClr>
              <a:buSzPts val="1100"/>
              <a:buFont typeface="Arial"/>
              <a:buNone/>
            </a:pPr>
            <a:endParaRPr dirty="0"/>
          </a:p>
        </p:txBody>
      </p:sp>
      <p:pic>
        <p:nvPicPr>
          <p:cNvPr id="109" name="Google Shape;109;p19"/>
          <p:cNvPicPr preferRelativeResize="0"/>
          <p:nvPr/>
        </p:nvPicPr>
        <p:blipFill>
          <a:blip r:embed="rId5">
            <a:alphaModFix/>
          </a:blip>
          <a:stretch>
            <a:fillRect/>
          </a:stretch>
        </p:blipFill>
        <p:spPr>
          <a:xfrm>
            <a:off x="6052008" y="2290713"/>
            <a:ext cx="1993194" cy="1945475"/>
          </a:xfrm>
          <a:prstGeom prst="rect">
            <a:avLst/>
          </a:prstGeom>
          <a:noFill/>
          <a:ln>
            <a:noFill/>
          </a:ln>
        </p:spPr>
      </p:pic>
      <p:sp>
        <p:nvSpPr>
          <p:cNvPr id="110" name="Google Shape;110;p19"/>
          <p:cNvSpPr txBox="1"/>
          <p:nvPr/>
        </p:nvSpPr>
        <p:spPr>
          <a:xfrm>
            <a:off x="378914" y="3189488"/>
            <a:ext cx="4017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t>Challenge:</a:t>
            </a:r>
            <a:r>
              <a:rPr lang="en" dirty="0"/>
              <a:t> When the green flag is clicked, both Coco and Pascal should respond to Pearl and say "Hi, Pearl!". But only Pascal responds and says "Hi, Pearl!". How do we fix the program?</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Debugging Challenge 3 Answer Key</a:t>
            </a:r>
            <a:endParaRPr/>
          </a:p>
        </p:txBody>
      </p:sp>
      <p:sp>
        <p:nvSpPr>
          <p:cNvPr id="116" name="Google Shape;116;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200" dirty="0">
                <a:solidFill>
                  <a:schemeClr val="dk1"/>
                </a:solidFill>
              </a:rPr>
              <a:t>After you have tried to debug this challenge, check out this project for a sample solution using </a:t>
            </a:r>
            <a:r>
              <a:rPr lang="en-US" sz="1200" u="sng" dirty="0">
                <a:solidFill>
                  <a:schemeClr val="hlink"/>
                </a:solidFill>
                <a:hlinkClick r:id="rId3"/>
              </a:rPr>
              <a:t>https://bit.ly/3RmSlNw</a:t>
            </a:r>
            <a:endParaRPr lang="en-US" sz="1200" u="sng" dirty="0">
              <a:solidFill>
                <a:schemeClr val="hlink"/>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1200"/>
              </a:spcAft>
              <a:buNone/>
            </a:pPr>
            <a:endParaRPr dirty="0"/>
          </a:p>
        </p:txBody>
      </p:sp>
      <p:sp>
        <p:nvSpPr>
          <p:cNvPr id="117" name="Google Shape;117;p20"/>
          <p:cNvSpPr txBox="1"/>
          <p:nvPr/>
        </p:nvSpPr>
        <p:spPr>
          <a:xfrm>
            <a:off x="4212425" y="1600000"/>
            <a:ext cx="185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Possible Solution:</a:t>
            </a:r>
            <a:endParaRPr/>
          </a:p>
        </p:txBody>
      </p:sp>
      <p:pic>
        <p:nvPicPr>
          <p:cNvPr id="118" name="Google Shape;118;p20"/>
          <p:cNvPicPr preferRelativeResize="0"/>
          <p:nvPr/>
        </p:nvPicPr>
        <p:blipFill>
          <a:blip r:embed="rId4">
            <a:alphaModFix/>
          </a:blip>
          <a:stretch>
            <a:fillRect/>
          </a:stretch>
        </p:blipFill>
        <p:spPr>
          <a:xfrm>
            <a:off x="399099" y="2061025"/>
            <a:ext cx="3722926" cy="3029425"/>
          </a:xfrm>
          <a:prstGeom prst="rect">
            <a:avLst/>
          </a:prstGeom>
          <a:noFill/>
          <a:ln>
            <a:noFill/>
          </a:ln>
        </p:spPr>
      </p:pic>
      <p:pic>
        <p:nvPicPr>
          <p:cNvPr id="119" name="Google Shape;119;p20"/>
          <p:cNvPicPr preferRelativeResize="0"/>
          <p:nvPr/>
        </p:nvPicPr>
        <p:blipFill>
          <a:blip r:embed="rId5">
            <a:alphaModFix/>
          </a:blip>
          <a:stretch>
            <a:fillRect/>
          </a:stretch>
        </p:blipFill>
        <p:spPr>
          <a:xfrm>
            <a:off x="4322625" y="2174000"/>
            <a:ext cx="3984725" cy="2803475"/>
          </a:xfrm>
          <a:prstGeom prst="rect">
            <a:avLst/>
          </a:prstGeom>
          <a:noFill/>
          <a:ln>
            <a:noFill/>
          </a:ln>
        </p:spPr>
      </p:pic>
      <p:sp>
        <p:nvSpPr>
          <p:cNvPr id="120" name="Google Shape;120;p20"/>
          <p:cNvSpPr/>
          <p:nvPr/>
        </p:nvSpPr>
        <p:spPr>
          <a:xfrm>
            <a:off x="4427550" y="2582476"/>
            <a:ext cx="2279700" cy="8073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0"/>
          <p:cNvSpPr/>
          <p:nvPr/>
        </p:nvSpPr>
        <p:spPr>
          <a:xfrm rot="5627948">
            <a:off x="5941867" y="1749311"/>
            <a:ext cx="842151" cy="779310"/>
          </a:xfrm>
          <a:prstGeom prst="rightArrow">
            <a:avLst>
              <a:gd name="adj1" fmla="val 50000"/>
              <a:gd name="adj2" fmla="val 50000"/>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g12d47e75622_0_81"/>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Debugging Challenge 4 - Bonus</a:t>
            </a:r>
            <a:endParaRPr/>
          </a:p>
        </p:txBody>
      </p:sp>
      <p:sp>
        <p:nvSpPr>
          <p:cNvPr id="493" name="Google Shape;493;g12d47e75622_0_8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sz="2000">
                <a:solidFill>
                  <a:schemeClr val="dk1"/>
                </a:solidFill>
                <a:highlight>
                  <a:srgbClr val="FFFFFF"/>
                </a:highlight>
                <a:latin typeface="Oswald"/>
                <a:ea typeface="Oswald"/>
                <a:cs typeface="Oswald"/>
                <a:sym typeface="Oswald"/>
              </a:rPr>
              <a:t>To debug, visit the following link</a:t>
            </a:r>
            <a:r>
              <a:rPr lang="en" sz="1200">
                <a:solidFill>
                  <a:schemeClr val="dk1"/>
                </a:solidFill>
              </a:rPr>
              <a:t>:</a:t>
            </a:r>
            <a:r>
              <a:rPr lang="en" sz="1200">
                <a:solidFill>
                  <a:schemeClr val="dk1"/>
                </a:solidFill>
                <a:uFill>
                  <a:noFill/>
                </a:uFill>
                <a:hlinkClick r:id="rId3">
                  <a:extLst>
                    <a:ext uri="{A12FA001-AC4F-418D-AE19-62706E023703}">
                      <ahyp:hlinkClr xmlns:ahyp="http://schemas.microsoft.com/office/drawing/2018/hyperlinkcolor" val="tx"/>
                    </a:ext>
                  </a:extLst>
                </a:hlinkClick>
              </a:rPr>
              <a:t> </a:t>
            </a:r>
            <a:r>
              <a:rPr lang="en" sz="1200" u="sng">
                <a:solidFill>
                  <a:schemeClr val="hlink"/>
                </a:solidFill>
                <a:hlinkClick r:id="rId4"/>
              </a:rPr>
              <a:t>https://bit.ly/3HI5NmX</a:t>
            </a:r>
            <a:endParaRPr sz="1200" u="sng">
              <a:solidFill>
                <a:srgbClr val="0563C1"/>
              </a:solidFill>
            </a:endParaRPr>
          </a:p>
          <a:p>
            <a:pPr marL="0" lvl="0" indent="0" algn="l" rtl="0">
              <a:lnSpc>
                <a:spcPct val="115000"/>
              </a:lnSpc>
              <a:spcBef>
                <a:spcPts val="0"/>
              </a:spcBef>
              <a:spcAft>
                <a:spcPts val="0"/>
              </a:spcAft>
              <a:buSzPts val="1800"/>
              <a:buNone/>
            </a:pPr>
            <a:endParaRPr sz="1200">
              <a:solidFill>
                <a:srgbClr val="000000"/>
              </a:solidFill>
              <a:highlight>
                <a:srgbClr val="FFFFFF"/>
              </a:highlight>
            </a:endParaRPr>
          </a:p>
          <a:p>
            <a:pPr marL="0" lvl="0" indent="0" algn="l" rtl="0">
              <a:lnSpc>
                <a:spcPct val="115000"/>
              </a:lnSpc>
              <a:spcBef>
                <a:spcPts val="0"/>
              </a:spcBef>
              <a:spcAft>
                <a:spcPts val="0"/>
              </a:spcAft>
              <a:buSzPts val="1800"/>
              <a:buNone/>
            </a:pPr>
            <a:r>
              <a:rPr lang="en" sz="2000">
                <a:solidFill>
                  <a:schemeClr val="dk1"/>
                </a:solidFill>
                <a:highlight>
                  <a:srgbClr val="FFFFFF"/>
                </a:highlight>
                <a:latin typeface="Oswald"/>
                <a:ea typeface="Oswald"/>
                <a:cs typeface="Oswald"/>
                <a:sym typeface="Oswald"/>
              </a:rPr>
              <a:t>Next, click on</a:t>
            </a:r>
            <a:r>
              <a:rPr lang="en" sz="1200">
                <a:solidFill>
                  <a:srgbClr val="000000"/>
                </a:solidFill>
                <a:highlight>
                  <a:srgbClr val="FFFFFF"/>
                </a:highlight>
              </a:rPr>
              <a:t> </a:t>
            </a:r>
            <a:endParaRPr/>
          </a:p>
        </p:txBody>
      </p:sp>
      <p:pic>
        <p:nvPicPr>
          <p:cNvPr id="494" name="Google Shape;494;g12d47e75622_0_81"/>
          <p:cNvPicPr preferRelativeResize="0"/>
          <p:nvPr/>
        </p:nvPicPr>
        <p:blipFill rotWithShape="1">
          <a:blip r:embed="rId5">
            <a:alphaModFix/>
          </a:blip>
          <a:srcRect/>
          <a:stretch/>
        </p:blipFill>
        <p:spPr>
          <a:xfrm>
            <a:off x="1779525" y="1801525"/>
            <a:ext cx="816768" cy="269825"/>
          </a:xfrm>
          <a:prstGeom prst="rect">
            <a:avLst/>
          </a:prstGeom>
          <a:noFill/>
          <a:ln>
            <a:noFill/>
          </a:ln>
        </p:spPr>
      </p:pic>
      <p:pic>
        <p:nvPicPr>
          <p:cNvPr id="495" name="Google Shape;495;g12d47e75622_0_81"/>
          <p:cNvPicPr preferRelativeResize="0"/>
          <p:nvPr/>
        </p:nvPicPr>
        <p:blipFill rotWithShape="1">
          <a:blip r:embed="rId6">
            <a:alphaModFix/>
          </a:blip>
          <a:srcRect/>
          <a:stretch/>
        </p:blipFill>
        <p:spPr>
          <a:xfrm>
            <a:off x="5704326" y="1232713"/>
            <a:ext cx="2340876" cy="3003475"/>
          </a:xfrm>
          <a:prstGeom prst="rect">
            <a:avLst/>
          </a:prstGeom>
          <a:noFill/>
          <a:ln>
            <a:noFill/>
          </a:ln>
        </p:spPr>
      </p:pic>
      <p:sp>
        <p:nvSpPr>
          <p:cNvPr id="496" name="Google Shape;496;g12d47e75622_0_81"/>
          <p:cNvSpPr txBox="1"/>
          <p:nvPr/>
        </p:nvSpPr>
        <p:spPr>
          <a:xfrm>
            <a:off x="470050" y="2458750"/>
            <a:ext cx="40227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Challenge: </a:t>
            </a:r>
            <a:r>
              <a:rPr lang="en" sz="1400" b="0" i="0" u="none" strike="noStrike" cap="none">
                <a:solidFill>
                  <a:srgbClr val="000000"/>
                </a:solidFill>
                <a:latin typeface="Arial"/>
                <a:ea typeface="Arial"/>
                <a:cs typeface="Arial"/>
                <a:sym typeface="Arial"/>
              </a:rPr>
              <a:t>When green flag is clicked, Coco should start on top of bed. Can you reset?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g12d47e75622_0_89"/>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Bonus Debugging Challenge 4 Answer Key</a:t>
            </a:r>
            <a:endParaRPr/>
          </a:p>
        </p:txBody>
      </p:sp>
      <p:sp>
        <p:nvSpPr>
          <p:cNvPr id="502" name="Google Shape;502;g12d47e75622_0_8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1200">
                <a:solidFill>
                  <a:schemeClr val="dk1"/>
                </a:solidFill>
              </a:rPr>
              <a:t>After you have tried to debug this challenge, check out this project for a sample solution using </a:t>
            </a:r>
            <a:r>
              <a:rPr lang="en" sz="1200" u="sng">
                <a:solidFill>
                  <a:schemeClr val="hlink"/>
                </a:solidFill>
                <a:hlinkClick r:id="rId3"/>
              </a:rPr>
              <a:t>https://bit.ly/32Ti2yu</a:t>
            </a:r>
            <a:endParaRPr sz="1200">
              <a:solidFill>
                <a:schemeClr val="dk1"/>
              </a:solidFill>
            </a:endParaRPr>
          </a:p>
          <a:p>
            <a:pPr marL="0" lvl="0" indent="0" algn="l" rtl="0">
              <a:lnSpc>
                <a:spcPct val="115000"/>
              </a:lnSpc>
              <a:spcBef>
                <a:spcPts val="0"/>
              </a:spcBef>
              <a:spcAft>
                <a:spcPts val="0"/>
              </a:spcAft>
              <a:buSzPts val="1800"/>
              <a:buNone/>
            </a:pPr>
            <a:endParaRPr sz="1200">
              <a:solidFill>
                <a:schemeClr val="dk1"/>
              </a:solidFill>
            </a:endParaRPr>
          </a:p>
          <a:p>
            <a:pPr marL="0" lvl="0" indent="0" algn="l" rtl="0">
              <a:lnSpc>
                <a:spcPct val="115000"/>
              </a:lnSpc>
              <a:spcBef>
                <a:spcPts val="0"/>
              </a:spcBef>
              <a:spcAft>
                <a:spcPts val="0"/>
              </a:spcAft>
              <a:buSzPts val="1800"/>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1200"/>
              </a:spcAft>
              <a:buSzPts val="1800"/>
              <a:buNone/>
            </a:pPr>
            <a:endParaRPr/>
          </a:p>
        </p:txBody>
      </p:sp>
      <p:pic>
        <p:nvPicPr>
          <p:cNvPr id="503" name="Google Shape;503;g12d47e75622_0_89"/>
          <p:cNvPicPr preferRelativeResize="0"/>
          <p:nvPr/>
        </p:nvPicPr>
        <p:blipFill rotWithShape="1">
          <a:blip r:embed="rId4">
            <a:alphaModFix/>
          </a:blip>
          <a:srcRect/>
          <a:stretch/>
        </p:blipFill>
        <p:spPr>
          <a:xfrm>
            <a:off x="377948" y="1684375"/>
            <a:ext cx="3492275" cy="2637475"/>
          </a:xfrm>
          <a:prstGeom prst="rect">
            <a:avLst/>
          </a:prstGeom>
          <a:noFill/>
          <a:ln>
            <a:noFill/>
          </a:ln>
        </p:spPr>
      </p:pic>
      <p:pic>
        <p:nvPicPr>
          <p:cNvPr id="504" name="Google Shape;504;g12d47e75622_0_89"/>
          <p:cNvPicPr preferRelativeResize="0"/>
          <p:nvPr/>
        </p:nvPicPr>
        <p:blipFill rotWithShape="1">
          <a:blip r:embed="rId5">
            <a:alphaModFix/>
          </a:blip>
          <a:srcRect/>
          <a:stretch/>
        </p:blipFill>
        <p:spPr>
          <a:xfrm>
            <a:off x="4115600" y="2323175"/>
            <a:ext cx="4395799" cy="1998675"/>
          </a:xfrm>
          <a:prstGeom prst="rect">
            <a:avLst/>
          </a:prstGeom>
          <a:noFill/>
          <a:ln>
            <a:noFill/>
          </a:ln>
        </p:spPr>
      </p:pic>
      <p:sp>
        <p:nvSpPr>
          <p:cNvPr id="505" name="Google Shape;505;g12d47e75622_0_89"/>
          <p:cNvSpPr/>
          <p:nvPr/>
        </p:nvSpPr>
        <p:spPr>
          <a:xfrm>
            <a:off x="4183000" y="2193050"/>
            <a:ext cx="1585800" cy="912000"/>
          </a:xfrm>
          <a:prstGeom prst="rect">
            <a:avLst/>
          </a:prstGeom>
          <a:noFill/>
          <a:ln w="38100" cap="flat" cmpd="sng">
            <a:solidFill>
              <a:srgbClr val="0563C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g12d47e75622_0_89"/>
          <p:cNvSpPr txBox="1"/>
          <p:nvPr/>
        </p:nvSpPr>
        <p:spPr>
          <a:xfrm>
            <a:off x="4158200" y="1663275"/>
            <a:ext cx="312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Possible Solution: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Scratch block Warm up: Pattern 1</a:t>
            </a:r>
            <a:endParaRPr/>
          </a:p>
        </p:txBody>
      </p:sp>
      <p:sp>
        <p:nvSpPr>
          <p:cNvPr id="118" name="Google Shape;118;p3"/>
          <p:cNvSpPr txBox="1">
            <a:spLocks noGrp="1"/>
          </p:cNvSpPr>
          <p:nvPr>
            <p:ph type="body" idx="1"/>
          </p:nvPr>
        </p:nvSpPr>
        <p:spPr>
          <a:xfrm>
            <a:off x="208450" y="839950"/>
            <a:ext cx="5821500" cy="11847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1200"/>
              </a:spcAft>
              <a:buSzPts val="1800"/>
              <a:buNone/>
            </a:pPr>
            <a:r>
              <a:rPr lang="en"/>
              <a:t>Use this space to create your pattern digitally! You can use the space on this slide to copy, paste, and move around the blocks to create your pattern. </a:t>
            </a:r>
            <a:endParaRPr/>
          </a:p>
        </p:txBody>
      </p:sp>
      <p:pic>
        <p:nvPicPr>
          <p:cNvPr id="119" name="Google Shape;119;p3"/>
          <p:cNvPicPr preferRelativeResize="0"/>
          <p:nvPr/>
        </p:nvPicPr>
        <p:blipFill rotWithShape="1">
          <a:blip r:embed="rId3">
            <a:alphaModFix/>
          </a:blip>
          <a:srcRect/>
          <a:stretch/>
        </p:blipFill>
        <p:spPr>
          <a:xfrm>
            <a:off x="5785200" y="3208038"/>
            <a:ext cx="1828800" cy="493776"/>
          </a:xfrm>
          <a:prstGeom prst="rect">
            <a:avLst/>
          </a:prstGeom>
          <a:noFill/>
          <a:ln>
            <a:noFill/>
          </a:ln>
        </p:spPr>
      </p:pic>
      <p:pic>
        <p:nvPicPr>
          <p:cNvPr id="120" name="Google Shape;120;p3"/>
          <p:cNvPicPr preferRelativeResize="0"/>
          <p:nvPr/>
        </p:nvPicPr>
        <p:blipFill rotWithShape="1">
          <a:blip r:embed="rId4">
            <a:alphaModFix/>
          </a:blip>
          <a:srcRect/>
          <a:stretch/>
        </p:blipFill>
        <p:spPr>
          <a:xfrm>
            <a:off x="6029925" y="4032725"/>
            <a:ext cx="2377439" cy="731520"/>
          </a:xfrm>
          <a:prstGeom prst="rect">
            <a:avLst/>
          </a:prstGeom>
          <a:noFill/>
          <a:ln>
            <a:noFill/>
          </a:ln>
        </p:spPr>
      </p:pic>
      <p:pic>
        <p:nvPicPr>
          <p:cNvPr id="121" name="Google Shape;121;p3"/>
          <p:cNvPicPr preferRelativeResize="0"/>
          <p:nvPr/>
        </p:nvPicPr>
        <p:blipFill rotWithShape="1">
          <a:blip r:embed="rId5">
            <a:alphaModFix/>
          </a:blip>
          <a:srcRect/>
          <a:stretch/>
        </p:blipFill>
        <p:spPr>
          <a:xfrm>
            <a:off x="5707775" y="2145638"/>
            <a:ext cx="2377439" cy="731520"/>
          </a:xfrm>
          <a:prstGeom prst="rect">
            <a:avLst/>
          </a:prstGeom>
          <a:noFill/>
          <a:ln>
            <a:noFill/>
          </a:ln>
        </p:spPr>
      </p:pic>
      <p:pic>
        <p:nvPicPr>
          <p:cNvPr id="122" name="Google Shape;122;p3"/>
          <p:cNvPicPr preferRelativeResize="0"/>
          <p:nvPr/>
        </p:nvPicPr>
        <p:blipFill rotWithShape="1">
          <a:blip r:embed="rId6">
            <a:alphaModFix/>
          </a:blip>
          <a:srcRect/>
          <a:stretch/>
        </p:blipFill>
        <p:spPr>
          <a:xfrm>
            <a:off x="208450" y="3312389"/>
            <a:ext cx="1828800" cy="512064"/>
          </a:xfrm>
          <a:prstGeom prst="rect">
            <a:avLst/>
          </a:prstGeom>
          <a:noFill/>
          <a:ln>
            <a:noFill/>
          </a:ln>
        </p:spPr>
      </p:pic>
      <p:pic>
        <p:nvPicPr>
          <p:cNvPr id="123" name="Google Shape;123;p3"/>
          <p:cNvPicPr preferRelativeResize="0"/>
          <p:nvPr/>
        </p:nvPicPr>
        <p:blipFill rotWithShape="1">
          <a:blip r:embed="rId7">
            <a:alphaModFix/>
          </a:blip>
          <a:srcRect/>
          <a:stretch/>
        </p:blipFill>
        <p:spPr>
          <a:xfrm>
            <a:off x="3657598" y="3206950"/>
            <a:ext cx="1828801" cy="495946"/>
          </a:xfrm>
          <a:prstGeom prst="rect">
            <a:avLst/>
          </a:prstGeom>
          <a:noFill/>
          <a:ln>
            <a:noFill/>
          </a:ln>
        </p:spPr>
      </p:pic>
      <p:pic>
        <p:nvPicPr>
          <p:cNvPr id="124" name="Google Shape;124;p3"/>
          <p:cNvPicPr preferRelativeResize="0"/>
          <p:nvPr/>
        </p:nvPicPr>
        <p:blipFill rotWithShape="1">
          <a:blip r:embed="rId8">
            <a:alphaModFix/>
          </a:blip>
          <a:srcRect/>
          <a:stretch/>
        </p:blipFill>
        <p:spPr>
          <a:xfrm>
            <a:off x="2271406" y="3303259"/>
            <a:ext cx="914400" cy="530352"/>
          </a:xfrm>
          <a:prstGeom prst="rect">
            <a:avLst/>
          </a:prstGeom>
          <a:noFill/>
          <a:ln>
            <a:noFill/>
          </a:ln>
        </p:spPr>
      </p:pic>
      <p:pic>
        <p:nvPicPr>
          <p:cNvPr id="125" name="Google Shape;125;p3"/>
          <p:cNvPicPr preferRelativeResize="0"/>
          <p:nvPr/>
        </p:nvPicPr>
        <p:blipFill rotWithShape="1">
          <a:blip r:embed="rId9">
            <a:alphaModFix/>
          </a:blip>
          <a:srcRect/>
          <a:stretch/>
        </p:blipFill>
        <p:spPr>
          <a:xfrm>
            <a:off x="454698" y="4032725"/>
            <a:ext cx="1024127" cy="489493"/>
          </a:xfrm>
          <a:prstGeom prst="rect">
            <a:avLst/>
          </a:prstGeom>
          <a:noFill/>
          <a:ln>
            <a:noFill/>
          </a:ln>
        </p:spPr>
      </p:pic>
      <p:grpSp>
        <p:nvGrpSpPr>
          <p:cNvPr id="126" name="Google Shape;126;p3"/>
          <p:cNvGrpSpPr/>
          <p:nvPr/>
        </p:nvGrpSpPr>
        <p:grpSpPr>
          <a:xfrm>
            <a:off x="1569600" y="4122150"/>
            <a:ext cx="2377439" cy="731520"/>
            <a:chOff x="1930475" y="4122150"/>
            <a:chExt cx="2377439" cy="731520"/>
          </a:xfrm>
        </p:grpSpPr>
        <p:pic>
          <p:nvPicPr>
            <p:cNvPr id="127" name="Google Shape;127;p3"/>
            <p:cNvPicPr preferRelativeResize="0"/>
            <p:nvPr/>
          </p:nvPicPr>
          <p:blipFill rotWithShape="1">
            <a:blip r:embed="rId4">
              <a:alphaModFix/>
            </a:blip>
            <a:srcRect/>
            <a:stretch/>
          </p:blipFill>
          <p:spPr>
            <a:xfrm>
              <a:off x="1930475" y="4122150"/>
              <a:ext cx="2377439" cy="731520"/>
            </a:xfrm>
            <a:prstGeom prst="rect">
              <a:avLst/>
            </a:prstGeom>
            <a:noFill/>
            <a:ln>
              <a:noFill/>
            </a:ln>
          </p:spPr>
        </p:pic>
        <p:sp>
          <p:nvSpPr>
            <p:cNvPr id="128" name="Google Shape;128;p3"/>
            <p:cNvSpPr/>
            <p:nvPr/>
          </p:nvSpPr>
          <p:spPr>
            <a:xfrm>
              <a:off x="2661175" y="4249175"/>
              <a:ext cx="165900" cy="165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9" name="Google Shape;129;p3"/>
          <p:cNvGrpSpPr/>
          <p:nvPr/>
        </p:nvGrpSpPr>
        <p:grpSpPr>
          <a:xfrm>
            <a:off x="3559150" y="4122150"/>
            <a:ext cx="2377439" cy="731520"/>
            <a:chOff x="3559150" y="4122150"/>
            <a:chExt cx="2377439" cy="731520"/>
          </a:xfrm>
        </p:grpSpPr>
        <p:pic>
          <p:nvPicPr>
            <p:cNvPr id="130" name="Google Shape;130;p3"/>
            <p:cNvPicPr preferRelativeResize="0"/>
            <p:nvPr/>
          </p:nvPicPr>
          <p:blipFill rotWithShape="1">
            <a:blip r:embed="rId5">
              <a:alphaModFix/>
            </a:blip>
            <a:srcRect/>
            <a:stretch/>
          </p:blipFill>
          <p:spPr>
            <a:xfrm>
              <a:off x="3559150" y="4122150"/>
              <a:ext cx="2377439" cy="731520"/>
            </a:xfrm>
            <a:prstGeom prst="rect">
              <a:avLst/>
            </a:prstGeom>
            <a:noFill/>
            <a:ln>
              <a:noFill/>
            </a:ln>
          </p:spPr>
        </p:pic>
        <p:sp>
          <p:nvSpPr>
            <p:cNvPr id="131" name="Google Shape;131;p3"/>
            <p:cNvSpPr/>
            <p:nvPr/>
          </p:nvSpPr>
          <p:spPr>
            <a:xfrm>
              <a:off x="4284075" y="4275350"/>
              <a:ext cx="165900" cy="148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g12d47e75622_0_98"/>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Debugging Challenge 5: Bonus</a:t>
            </a:r>
            <a:endParaRPr/>
          </a:p>
        </p:txBody>
      </p:sp>
      <p:sp>
        <p:nvSpPr>
          <p:cNvPr id="512" name="Google Shape;512;g12d47e75622_0_9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r>
              <a:rPr lang="en" sz="2000">
                <a:solidFill>
                  <a:schemeClr val="dk1"/>
                </a:solidFill>
                <a:highlight>
                  <a:srgbClr val="FFFFFF"/>
                </a:highlight>
                <a:latin typeface="Oswald"/>
                <a:ea typeface="Oswald"/>
                <a:cs typeface="Oswald"/>
                <a:sym typeface="Oswald"/>
              </a:rPr>
              <a:t>To debug, visit the following link</a:t>
            </a:r>
            <a:r>
              <a:rPr lang="en" sz="1200">
                <a:solidFill>
                  <a:schemeClr val="dk1"/>
                </a:solidFill>
              </a:rPr>
              <a:t>:</a:t>
            </a:r>
            <a:r>
              <a:rPr lang="en" sz="1200">
                <a:solidFill>
                  <a:schemeClr val="dk1"/>
                </a:solidFill>
                <a:uFill>
                  <a:noFill/>
                </a:uFill>
                <a:hlinkClick r:id="rId3">
                  <a:extLst>
                    <a:ext uri="{A12FA001-AC4F-418D-AE19-62706E023703}">
                      <ahyp:hlinkClr xmlns:ahyp="http://schemas.microsoft.com/office/drawing/2018/hyperlinkcolor" val="tx"/>
                    </a:ext>
                  </a:extLst>
                </a:hlinkClick>
              </a:rPr>
              <a:t> </a:t>
            </a:r>
            <a:r>
              <a:rPr lang="en" sz="1200" u="sng">
                <a:solidFill>
                  <a:srgbClr val="0563C1"/>
                </a:solidFill>
                <a:hlinkClick r:id="rId3">
                  <a:extLst>
                    <a:ext uri="{A12FA001-AC4F-418D-AE19-62706E023703}">
                      <ahyp:hlinkClr xmlns:ahyp="http://schemas.microsoft.com/office/drawing/2018/hyperlinkcolor" val="tx"/>
                    </a:ext>
                  </a:extLst>
                </a:hlinkClick>
              </a:rPr>
              <a:t>https://bit.ly/3qPnaLT</a:t>
            </a:r>
            <a:endParaRPr sz="1200" u="sng">
              <a:solidFill>
                <a:srgbClr val="0563C1"/>
              </a:solidFill>
            </a:endParaRPr>
          </a:p>
          <a:p>
            <a:pPr marL="0" lvl="0" indent="0" algn="l" rtl="0">
              <a:lnSpc>
                <a:spcPct val="115000"/>
              </a:lnSpc>
              <a:spcBef>
                <a:spcPts val="0"/>
              </a:spcBef>
              <a:spcAft>
                <a:spcPts val="0"/>
              </a:spcAft>
              <a:buSzPts val="1800"/>
              <a:buNone/>
            </a:pPr>
            <a:endParaRPr sz="1200">
              <a:solidFill>
                <a:srgbClr val="000000"/>
              </a:solidFill>
              <a:highlight>
                <a:srgbClr val="FFFFFF"/>
              </a:highlight>
            </a:endParaRPr>
          </a:p>
          <a:p>
            <a:pPr marL="0" lvl="0" indent="0" algn="l" rtl="0">
              <a:lnSpc>
                <a:spcPct val="115000"/>
              </a:lnSpc>
              <a:spcBef>
                <a:spcPts val="0"/>
              </a:spcBef>
              <a:spcAft>
                <a:spcPts val="0"/>
              </a:spcAft>
              <a:buSzPts val="1800"/>
              <a:buNone/>
            </a:pPr>
            <a:r>
              <a:rPr lang="en" sz="2000">
                <a:solidFill>
                  <a:schemeClr val="dk1"/>
                </a:solidFill>
                <a:highlight>
                  <a:srgbClr val="FFFFFF"/>
                </a:highlight>
                <a:latin typeface="Oswald"/>
                <a:ea typeface="Oswald"/>
                <a:cs typeface="Oswald"/>
                <a:sym typeface="Oswald"/>
              </a:rPr>
              <a:t>Next, click on</a:t>
            </a:r>
            <a:r>
              <a:rPr lang="en" sz="1200">
                <a:solidFill>
                  <a:srgbClr val="000000"/>
                </a:solidFill>
                <a:highlight>
                  <a:srgbClr val="FFFFFF"/>
                </a:highlight>
              </a:rPr>
              <a:t> </a:t>
            </a:r>
            <a:endParaRPr/>
          </a:p>
        </p:txBody>
      </p:sp>
      <p:pic>
        <p:nvPicPr>
          <p:cNvPr id="513" name="Google Shape;513;g12d47e75622_0_98"/>
          <p:cNvPicPr preferRelativeResize="0"/>
          <p:nvPr/>
        </p:nvPicPr>
        <p:blipFill rotWithShape="1">
          <a:blip r:embed="rId4">
            <a:alphaModFix/>
          </a:blip>
          <a:srcRect/>
          <a:stretch/>
        </p:blipFill>
        <p:spPr>
          <a:xfrm>
            <a:off x="1779525" y="1801525"/>
            <a:ext cx="816768" cy="269825"/>
          </a:xfrm>
          <a:prstGeom prst="rect">
            <a:avLst/>
          </a:prstGeom>
          <a:noFill/>
          <a:ln>
            <a:noFill/>
          </a:ln>
        </p:spPr>
      </p:pic>
      <p:pic>
        <p:nvPicPr>
          <p:cNvPr id="514" name="Google Shape;514;g12d47e75622_0_98"/>
          <p:cNvPicPr preferRelativeResize="0"/>
          <p:nvPr/>
        </p:nvPicPr>
        <p:blipFill rotWithShape="1">
          <a:blip r:embed="rId5">
            <a:alphaModFix/>
          </a:blip>
          <a:srcRect/>
          <a:stretch/>
        </p:blipFill>
        <p:spPr>
          <a:xfrm>
            <a:off x="5704326" y="1232713"/>
            <a:ext cx="2340876" cy="3003475"/>
          </a:xfrm>
          <a:prstGeom prst="rect">
            <a:avLst/>
          </a:prstGeom>
          <a:noFill/>
          <a:ln>
            <a:noFill/>
          </a:ln>
        </p:spPr>
      </p:pic>
      <p:sp>
        <p:nvSpPr>
          <p:cNvPr id="515" name="Google Shape;515;g12d47e75622_0_98"/>
          <p:cNvSpPr txBox="1"/>
          <p:nvPr/>
        </p:nvSpPr>
        <p:spPr>
          <a:xfrm>
            <a:off x="451975" y="2250850"/>
            <a:ext cx="4601100" cy="2986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400" b="1" i="0" u="none" strike="noStrike" cap="none">
                <a:solidFill>
                  <a:srgbClr val="000000"/>
                </a:solidFill>
                <a:latin typeface="Arial"/>
                <a:ea typeface="Arial"/>
                <a:cs typeface="Arial"/>
                <a:sym typeface="Arial"/>
              </a:rPr>
              <a:t>Challenge</a:t>
            </a:r>
            <a:r>
              <a:rPr lang="en"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rgbClr val="000000"/>
                </a:solidFill>
                <a:latin typeface="Arial"/>
                <a:ea typeface="Arial"/>
                <a:cs typeface="Arial"/>
                <a:sym typeface="Arial"/>
              </a:rPr>
              <a:t>(1) I do not want Coco to think, "Hello! I'm Coco. " I want Coco to say, "Hi, my name is Coco."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rgbClr val="000000"/>
                </a:solidFill>
                <a:latin typeface="Arial"/>
                <a:ea typeface="Arial"/>
                <a:cs typeface="Arial"/>
                <a:sym typeface="Arial"/>
              </a:rPr>
              <a:t>(2) I do not want Coco to move 200 steps. I want Coco to move 100 steps.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rgbClr val="000000"/>
                </a:solidFill>
                <a:latin typeface="Arial"/>
                <a:ea typeface="Arial"/>
                <a:cs typeface="Arial"/>
                <a:sym typeface="Arial"/>
              </a:rPr>
              <a:t>(3) Also, I want Coco to go back to the center of the stage when I click the green flag.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rgbClr val="000000"/>
                </a:solidFill>
                <a:latin typeface="Arial"/>
                <a:ea typeface="Arial"/>
                <a:cs typeface="Arial"/>
                <a:sym typeface="Arial"/>
              </a:rPr>
              <a:t>(4) Also, I do not want Coco to meow, I want Coco to bark when I click the green flag.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rgbClr val="000000"/>
                </a:solidFill>
                <a:latin typeface="Arial"/>
                <a:ea typeface="Arial"/>
                <a:cs typeface="Arial"/>
                <a:sym typeface="Arial"/>
              </a:rPr>
              <a:t>What should I do? Can you help?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g12d47e75622_0_106"/>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Debugging Challenge 5 Answer Key</a:t>
            </a:r>
            <a:endParaRPr/>
          </a:p>
        </p:txBody>
      </p:sp>
      <p:sp>
        <p:nvSpPr>
          <p:cNvPr id="521" name="Google Shape;521;g12d47e75622_0_10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1200">
                <a:solidFill>
                  <a:schemeClr val="dk1"/>
                </a:solidFill>
              </a:rPr>
              <a:t>After you have tried to debug this challenge, check out this project for a sample solution using </a:t>
            </a:r>
            <a:r>
              <a:rPr lang="en" sz="1200" u="sng">
                <a:solidFill>
                  <a:schemeClr val="hlink"/>
                </a:solidFill>
                <a:hlinkClick r:id="rId3"/>
              </a:rPr>
              <a:t>https:/bit.ly/3zuSHXw</a:t>
            </a:r>
            <a:endParaRPr sz="1200">
              <a:solidFill>
                <a:schemeClr val="dk1"/>
              </a:solidFill>
            </a:endParaRPr>
          </a:p>
          <a:p>
            <a:pPr marL="0" lvl="0" indent="0" algn="l" rtl="0">
              <a:lnSpc>
                <a:spcPct val="115000"/>
              </a:lnSpc>
              <a:spcBef>
                <a:spcPts val="0"/>
              </a:spcBef>
              <a:spcAft>
                <a:spcPts val="0"/>
              </a:spcAft>
              <a:buSzPts val="1800"/>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1200"/>
              </a:spcAft>
              <a:buSzPts val="1800"/>
              <a:buNone/>
            </a:pPr>
            <a:endParaRPr/>
          </a:p>
        </p:txBody>
      </p:sp>
      <p:pic>
        <p:nvPicPr>
          <p:cNvPr id="522" name="Google Shape;522;g12d47e75622_0_106"/>
          <p:cNvPicPr preferRelativeResize="0"/>
          <p:nvPr/>
        </p:nvPicPr>
        <p:blipFill rotWithShape="1">
          <a:blip r:embed="rId4">
            <a:alphaModFix/>
          </a:blip>
          <a:srcRect/>
          <a:stretch/>
        </p:blipFill>
        <p:spPr>
          <a:xfrm>
            <a:off x="356629" y="1775650"/>
            <a:ext cx="3812599" cy="2793225"/>
          </a:xfrm>
          <a:prstGeom prst="rect">
            <a:avLst/>
          </a:prstGeom>
          <a:noFill/>
          <a:ln>
            <a:noFill/>
          </a:ln>
        </p:spPr>
      </p:pic>
      <p:pic>
        <p:nvPicPr>
          <p:cNvPr id="523" name="Google Shape;523;g12d47e75622_0_106"/>
          <p:cNvPicPr preferRelativeResize="0"/>
          <p:nvPr/>
        </p:nvPicPr>
        <p:blipFill rotWithShape="1">
          <a:blip r:embed="rId5">
            <a:alphaModFix/>
          </a:blip>
          <a:srcRect/>
          <a:stretch/>
        </p:blipFill>
        <p:spPr>
          <a:xfrm>
            <a:off x="4368425" y="2287000"/>
            <a:ext cx="3703450" cy="2544625"/>
          </a:xfrm>
          <a:prstGeom prst="rect">
            <a:avLst/>
          </a:prstGeom>
          <a:noFill/>
          <a:ln>
            <a:noFill/>
          </a:ln>
        </p:spPr>
      </p:pic>
      <p:sp>
        <p:nvSpPr>
          <p:cNvPr id="524" name="Google Shape;524;g12d47e75622_0_106"/>
          <p:cNvSpPr txBox="1"/>
          <p:nvPr/>
        </p:nvSpPr>
        <p:spPr>
          <a:xfrm>
            <a:off x="4338975" y="1753675"/>
            <a:ext cx="2522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Possible Solution: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g12d47e75622_0_11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Debugging Challenge 6: Bonus </a:t>
            </a:r>
            <a:endParaRPr/>
          </a:p>
        </p:txBody>
      </p:sp>
      <p:sp>
        <p:nvSpPr>
          <p:cNvPr id="530" name="Google Shape;530;g12d47e75622_0_1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2000">
                <a:solidFill>
                  <a:schemeClr val="dk1"/>
                </a:solidFill>
                <a:highlight>
                  <a:srgbClr val="FFFFFF"/>
                </a:highlight>
                <a:latin typeface="Oswald"/>
                <a:ea typeface="Oswald"/>
                <a:cs typeface="Oswald"/>
                <a:sym typeface="Oswald"/>
              </a:rPr>
              <a:t>To debug, visit the following link</a:t>
            </a:r>
            <a:r>
              <a:rPr lang="en" sz="1200">
                <a:solidFill>
                  <a:schemeClr val="dk1"/>
                </a:solidFill>
              </a:rPr>
              <a:t>:</a:t>
            </a:r>
            <a:r>
              <a:rPr lang="en" sz="1200">
                <a:solidFill>
                  <a:schemeClr val="dk1"/>
                </a:solidFill>
                <a:uFill>
                  <a:noFill/>
                </a:uFill>
                <a:hlinkClick r:id="rId3">
                  <a:extLst>
                    <a:ext uri="{A12FA001-AC4F-418D-AE19-62706E023703}">
                      <ahyp:hlinkClr xmlns:ahyp="http://schemas.microsoft.com/office/drawing/2018/hyperlinkcolor" val="tx"/>
                    </a:ext>
                  </a:extLst>
                </a:hlinkClick>
              </a:rPr>
              <a:t> </a:t>
            </a:r>
            <a:r>
              <a:rPr lang="en" sz="1200" u="sng">
                <a:solidFill>
                  <a:schemeClr val="hlink"/>
                </a:solidFill>
                <a:hlinkClick r:id="rId4"/>
              </a:rPr>
              <a:t>https://bit.ly/3EYeGr4</a:t>
            </a:r>
            <a:endParaRPr sz="1200" u="sng">
              <a:solidFill>
                <a:srgbClr val="0563C1"/>
              </a:solidFill>
            </a:endParaRPr>
          </a:p>
          <a:p>
            <a:pPr marL="0" lvl="0" indent="0" algn="l" rtl="0">
              <a:lnSpc>
                <a:spcPct val="115000"/>
              </a:lnSpc>
              <a:spcBef>
                <a:spcPts val="0"/>
              </a:spcBef>
              <a:spcAft>
                <a:spcPts val="0"/>
              </a:spcAft>
              <a:buSzPts val="1800"/>
              <a:buNone/>
            </a:pPr>
            <a:endParaRPr sz="1200">
              <a:solidFill>
                <a:srgbClr val="000000"/>
              </a:solidFill>
              <a:highlight>
                <a:srgbClr val="FFFFFF"/>
              </a:highlight>
            </a:endParaRPr>
          </a:p>
          <a:p>
            <a:pPr marL="0" lvl="0" indent="0" algn="l" rtl="0">
              <a:lnSpc>
                <a:spcPct val="115000"/>
              </a:lnSpc>
              <a:spcBef>
                <a:spcPts val="0"/>
              </a:spcBef>
              <a:spcAft>
                <a:spcPts val="0"/>
              </a:spcAft>
              <a:buSzPts val="1800"/>
              <a:buNone/>
            </a:pPr>
            <a:r>
              <a:rPr lang="en" sz="1200">
                <a:solidFill>
                  <a:srgbClr val="000000"/>
                </a:solidFill>
                <a:highlight>
                  <a:srgbClr val="FFFFFF"/>
                </a:highlight>
              </a:rPr>
              <a:t>Next, click on </a:t>
            </a:r>
            <a:endParaRPr/>
          </a:p>
        </p:txBody>
      </p:sp>
      <p:pic>
        <p:nvPicPr>
          <p:cNvPr id="531" name="Google Shape;531;g12d47e75622_0_114"/>
          <p:cNvPicPr preferRelativeResize="0"/>
          <p:nvPr/>
        </p:nvPicPr>
        <p:blipFill rotWithShape="1">
          <a:blip r:embed="rId5">
            <a:alphaModFix/>
          </a:blip>
          <a:srcRect/>
          <a:stretch/>
        </p:blipFill>
        <p:spPr>
          <a:xfrm>
            <a:off x="1372750" y="1720175"/>
            <a:ext cx="816768" cy="269825"/>
          </a:xfrm>
          <a:prstGeom prst="rect">
            <a:avLst/>
          </a:prstGeom>
          <a:noFill/>
          <a:ln>
            <a:noFill/>
          </a:ln>
        </p:spPr>
      </p:pic>
      <p:pic>
        <p:nvPicPr>
          <p:cNvPr id="532" name="Google Shape;532;g12d47e75622_0_114"/>
          <p:cNvPicPr preferRelativeResize="0"/>
          <p:nvPr/>
        </p:nvPicPr>
        <p:blipFill rotWithShape="1">
          <a:blip r:embed="rId6">
            <a:alphaModFix/>
          </a:blip>
          <a:srcRect/>
          <a:stretch/>
        </p:blipFill>
        <p:spPr>
          <a:xfrm>
            <a:off x="5211326" y="1249138"/>
            <a:ext cx="2340876" cy="3003475"/>
          </a:xfrm>
          <a:prstGeom prst="rect">
            <a:avLst/>
          </a:prstGeom>
          <a:noFill/>
          <a:ln>
            <a:noFill/>
          </a:ln>
        </p:spPr>
      </p:pic>
      <p:sp>
        <p:nvSpPr>
          <p:cNvPr id="533" name="Google Shape;533;g12d47e75622_0_114"/>
          <p:cNvSpPr txBox="1"/>
          <p:nvPr/>
        </p:nvSpPr>
        <p:spPr>
          <a:xfrm>
            <a:off x="501200" y="2727875"/>
            <a:ext cx="3475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g12d47e75622_0_114"/>
          <p:cNvSpPr/>
          <p:nvPr/>
        </p:nvSpPr>
        <p:spPr>
          <a:xfrm>
            <a:off x="6590425" y="221850"/>
            <a:ext cx="2340900" cy="1449000"/>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chemeClr val="dk1"/>
                </a:solidFill>
                <a:latin typeface="Arial"/>
                <a:ea typeface="Arial"/>
                <a:cs typeface="Arial"/>
                <a:sym typeface="Arial"/>
              </a:rPr>
              <a:t>Hint: Pay attention to “Wait” blocks</a:t>
            </a:r>
            <a:endParaRPr sz="1400" b="0" i="0" u="none" strike="noStrike" cap="none">
              <a:solidFill>
                <a:srgbClr val="000000"/>
              </a:solidFill>
              <a:latin typeface="Arial"/>
              <a:ea typeface="Arial"/>
              <a:cs typeface="Arial"/>
              <a:sym typeface="Arial"/>
            </a:endParaRPr>
          </a:p>
        </p:txBody>
      </p:sp>
      <p:sp>
        <p:nvSpPr>
          <p:cNvPr id="535" name="Google Shape;535;g12d47e75622_0_114"/>
          <p:cNvSpPr txBox="1"/>
          <p:nvPr/>
        </p:nvSpPr>
        <p:spPr>
          <a:xfrm>
            <a:off x="461025" y="2413550"/>
            <a:ext cx="3950400" cy="169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Challenge:</a:t>
            </a:r>
            <a:r>
              <a:rPr lang="en" sz="1400" b="0" i="0" u="none" strike="noStrike" cap="none">
                <a:solidFill>
                  <a:srgbClr val="000000"/>
                </a:solidFill>
                <a:latin typeface="Arial"/>
                <a:ea typeface="Arial"/>
                <a:cs typeface="Arial"/>
                <a:sym typeface="Arial"/>
              </a:rPr>
              <a:t> In this project, Coco wants to show you a dance. When you click on the green flag, she should do a dance while the dance music plays along with her. However, as soon as she starts to dance she stops but the dance beat continues without her! How can we fix this program?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g12d47e75622_0_12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Bonus Debugging Challenge 6 Answer Key</a:t>
            </a:r>
            <a:endParaRPr/>
          </a:p>
        </p:txBody>
      </p:sp>
      <p:sp>
        <p:nvSpPr>
          <p:cNvPr id="541" name="Google Shape;541;g12d47e75622_0_1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1200">
                <a:solidFill>
                  <a:schemeClr val="dk1"/>
                </a:solidFill>
              </a:rPr>
              <a:t>After you have tried to debug this challenge, check out this project for a sample solution using </a:t>
            </a:r>
            <a:r>
              <a:rPr lang="en" sz="1200" u="sng">
                <a:solidFill>
                  <a:schemeClr val="hlink"/>
                </a:solidFill>
                <a:hlinkClick r:id="rId3"/>
              </a:rPr>
              <a:t>https://bit.ly/3JDZUZU</a:t>
            </a:r>
            <a:endParaRPr sz="1200">
              <a:solidFill>
                <a:schemeClr val="dk1"/>
              </a:solidFill>
            </a:endParaRPr>
          </a:p>
          <a:p>
            <a:pPr marL="0" lvl="0" indent="0" algn="l" rtl="0">
              <a:lnSpc>
                <a:spcPct val="115000"/>
              </a:lnSpc>
              <a:spcBef>
                <a:spcPts val="0"/>
              </a:spcBef>
              <a:spcAft>
                <a:spcPts val="0"/>
              </a:spcAft>
              <a:buSzPts val="1800"/>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1200"/>
              </a:spcAft>
              <a:buSzPts val="1800"/>
              <a:buNone/>
            </a:pPr>
            <a:endParaRPr/>
          </a:p>
        </p:txBody>
      </p:sp>
      <p:pic>
        <p:nvPicPr>
          <p:cNvPr id="542" name="Google Shape;542;g12d47e75622_0_124"/>
          <p:cNvPicPr preferRelativeResize="0"/>
          <p:nvPr/>
        </p:nvPicPr>
        <p:blipFill rotWithShape="1">
          <a:blip r:embed="rId4">
            <a:alphaModFix/>
          </a:blip>
          <a:srcRect/>
          <a:stretch/>
        </p:blipFill>
        <p:spPr>
          <a:xfrm>
            <a:off x="385474" y="1635075"/>
            <a:ext cx="3686299" cy="3040099"/>
          </a:xfrm>
          <a:prstGeom prst="rect">
            <a:avLst/>
          </a:prstGeom>
          <a:noFill/>
          <a:ln>
            <a:noFill/>
          </a:ln>
        </p:spPr>
      </p:pic>
      <p:pic>
        <p:nvPicPr>
          <p:cNvPr id="543" name="Google Shape;543;g12d47e75622_0_124"/>
          <p:cNvPicPr preferRelativeResize="0"/>
          <p:nvPr/>
        </p:nvPicPr>
        <p:blipFill rotWithShape="1">
          <a:blip r:embed="rId5">
            <a:alphaModFix/>
          </a:blip>
          <a:srcRect/>
          <a:stretch/>
        </p:blipFill>
        <p:spPr>
          <a:xfrm>
            <a:off x="4215175" y="2079064"/>
            <a:ext cx="3902399" cy="2641387"/>
          </a:xfrm>
          <a:prstGeom prst="rect">
            <a:avLst/>
          </a:prstGeom>
          <a:noFill/>
          <a:ln>
            <a:noFill/>
          </a:ln>
        </p:spPr>
      </p:pic>
      <p:sp>
        <p:nvSpPr>
          <p:cNvPr id="544" name="Google Shape;544;g12d47e75622_0_124"/>
          <p:cNvSpPr/>
          <p:nvPr/>
        </p:nvSpPr>
        <p:spPr>
          <a:xfrm>
            <a:off x="6834775" y="2445903"/>
            <a:ext cx="1282800" cy="2517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g12d47e75622_0_124"/>
          <p:cNvSpPr/>
          <p:nvPr/>
        </p:nvSpPr>
        <p:spPr>
          <a:xfrm rot="5628072">
            <a:off x="7818177" y="1876792"/>
            <a:ext cx="710463" cy="402586"/>
          </a:xfrm>
          <a:prstGeom prst="rightArrow">
            <a:avLst>
              <a:gd name="adj1" fmla="val 50000"/>
              <a:gd name="adj2" fmla="val 50000"/>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g12d47e75622_0_124"/>
          <p:cNvSpPr txBox="1"/>
          <p:nvPr/>
        </p:nvSpPr>
        <p:spPr>
          <a:xfrm>
            <a:off x="4257625" y="1627125"/>
            <a:ext cx="28113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Possible Solution: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g12d47e75622_0_13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Finished!</a:t>
            </a:r>
            <a:endParaRPr/>
          </a:p>
        </p:txBody>
      </p:sp>
      <p:sp>
        <p:nvSpPr>
          <p:cNvPr id="552" name="Google Shape;552;g12d47e75622_0_134"/>
          <p:cNvSpPr txBox="1"/>
          <p:nvPr/>
        </p:nvSpPr>
        <p:spPr>
          <a:xfrm>
            <a:off x="244075" y="1364950"/>
            <a:ext cx="8208000" cy="2662800"/>
          </a:xfrm>
          <a:prstGeom prst="rect">
            <a:avLst/>
          </a:prstGeom>
          <a:noFill/>
          <a:ln>
            <a:noFill/>
          </a:ln>
        </p:spPr>
        <p:txBody>
          <a:bodyPr spcFirstLastPara="1" wrap="square" lIns="91425" tIns="91425" rIns="91425" bIns="91425" anchor="t" anchorCtr="0">
            <a:spAutoFit/>
          </a:bodyPr>
          <a:lstStyle/>
          <a:p>
            <a:pPr marL="457200" marR="0" lvl="0" indent="-374650" algn="l" rtl="0">
              <a:lnSpc>
                <a:spcPct val="100000"/>
              </a:lnSpc>
              <a:spcBef>
                <a:spcPts val="0"/>
              </a:spcBef>
              <a:spcAft>
                <a:spcPts val="0"/>
              </a:spcAft>
              <a:buClr>
                <a:srgbClr val="000000"/>
              </a:buClr>
              <a:buSzPts val="2300"/>
              <a:buFont typeface="Arial"/>
              <a:buChar char="●"/>
            </a:pPr>
            <a:r>
              <a:rPr lang="en" sz="2300" b="0" i="0" u="none" strike="noStrike" cap="none">
                <a:solidFill>
                  <a:srgbClr val="000000"/>
                </a:solidFill>
                <a:latin typeface="Arial"/>
                <a:ea typeface="Arial"/>
                <a:cs typeface="Arial"/>
                <a:sym typeface="Arial"/>
              </a:rPr>
              <a:t>Discuss your testing and debugging practices with a partner. Make note of the similarities and differences in your strategies. </a:t>
            </a:r>
            <a:endParaRPr sz="2300" b="0" i="0" u="none" strike="noStrike" cap="none">
              <a:solidFill>
                <a:srgbClr val="000000"/>
              </a:solidFill>
              <a:latin typeface="Arial"/>
              <a:ea typeface="Arial"/>
              <a:cs typeface="Arial"/>
              <a:sym typeface="Arial"/>
            </a:endParaRPr>
          </a:p>
          <a:p>
            <a:pPr marL="457200" marR="0" lvl="0" indent="-374650" algn="l" rtl="0">
              <a:lnSpc>
                <a:spcPct val="100000"/>
              </a:lnSpc>
              <a:spcBef>
                <a:spcPts val="0"/>
              </a:spcBef>
              <a:spcAft>
                <a:spcPts val="0"/>
              </a:spcAft>
              <a:buClr>
                <a:srgbClr val="000000"/>
              </a:buClr>
              <a:buSzPts val="2300"/>
              <a:buFont typeface="Arial"/>
              <a:buChar char="●"/>
            </a:pPr>
            <a:r>
              <a:rPr lang="en" sz="2300" b="0" i="0" u="none" strike="noStrike" cap="none">
                <a:solidFill>
                  <a:srgbClr val="000000"/>
                </a:solidFill>
                <a:latin typeface="Arial"/>
                <a:ea typeface="Arial"/>
                <a:cs typeface="Arial"/>
                <a:sym typeface="Arial"/>
              </a:rPr>
              <a:t>Add code commentary by right clicking on blocks in your scripts. This can help others understand different parts of your program! </a:t>
            </a:r>
            <a:endParaRPr sz="2300" b="0" i="0" u="none" strike="noStrike" cap="none">
              <a:solidFill>
                <a:srgbClr val="000000"/>
              </a:solidFill>
              <a:latin typeface="Arial"/>
              <a:ea typeface="Arial"/>
              <a:cs typeface="Arial"/>
              <a:sym typeface="Arial"/>
            </a:endParaRPr>
          </a:p>
          <a:p>
            <a:pPr marL="457200" marR="0" lvl="0" indent="-374650" algn="l" rtl="0">
              <a:lnSpc>
                <a:spcPct val="100000"/>
              </a:lnSpc>
              <a:spcBef>
                <a:spcPts val="0"/>
              </a:spcBef>
              <a:spcAft>
                <a:spcPts val="0"/>
              </a:spcAft>
              <a:buClr>
                <a:srgbClr val="000000"/>
              </a:buClr>
              <a:buSzPts val="2300"/>
              <a:buFont typeface="Arial"/>
              <a:buChar char="●"/>
            </a:pPr>
            <a:r>
              <a:rPr lang="en" sz="2300" b="0" i="0" u="none" strike="noStrike" cap="none">
                <a:solidFill>
                  <a:srgbClr val="000000"/>
                </a:solidFill>
                <a:latin typeface="Arial"/>
                <a:ea typeface="Arial"/>
                <a:cs typeface="Arial"/>
                <a:sym typeface="Arial"/>
              </a:rPr>
              <a:t>Help a neighbor!</a:t>
            </a:r>
            <a:endParaRPr sz="23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g12d47e75622_0_139"/>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
              <a:t>Acknowledgments:</a:t>
            </a:r>
            <a:endParaRPr/>
          </a:p>
        </p:txBody>
      </p:sp>
      <p:sp>
        <p:nvSpPr>
          <p:cNvPr id="558" name="Google Shape;558;g12d47e75622_0_13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a:t>Activities were adapted from ScratchEdTeam and Impact Conectar!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Scratch block Warm up: Pattern 2</a:t>
            </a:r>
            <a:endParaRPr/>
          </a:p>
        </p:txBody>
      </p:sp>
      <p:sp>
        <p:nvSpPr>
          <p:cNvPr id="137" name="Google Shape;137;p4"/>
          <p:cNvSpPr txBox="1">
            <a:spLocks noGrp="1"/>
          </p:cNvSpPr>
          <p:nvPr>
            <p:ph type="body" idx="1"/>
          </p:nvPr>
        </p:nvSpPr>
        <p:spPr>
          <a:xfrm>
            <a:off x="208450" y="839950"/>
            <a:ext cx="5821500" cy="11847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r>
              <a:rPr lang="en"/>
              <a:t>Use this space for your second pattern (if you have one!)</a:t>
            </a:r>
            <a:endParaRPr/>
          </a:p>
        </p:txBody>
      </p:sp>
      <p:pic>
        <p:nvPicPr>
          <p:cNvPr id="138" name="Google Shape;138;p4"/>
          <p:cNvPicPr preferRelativeResize="0"/>
          <p:nvPr/>
        </p:nvPicPr>
        <p:blipFill rotWithShape="1">
          <a:blip r:embed="rId3">
            <a:alphaModFix/>
          </a:blip>
          <a:srcRect/>
          <a:stretch/>
        </p:blipFill>
        <p:spPr>
          <a:xfrm>
            <a:off x="5879000" y="3010900"/>
            <a:ext cx="1828800" cy="493776"/>
          </a:xfrm>
          <a:prstGeom prst="rect">
            <a:avLst/>
          </a:prstGeom>
          <a:noFill/>
          <a:ln>
            <a:noFill/>
          </a:ln>
        </p:spPr>
      </p:pic>
      <p:pic>
        <p:nvPicPr>
          <p:cNvPr id="139" name="Google Shape;139;p4"/>
          <p:cNvPicPr preferRelativeResize="0"/>
          <p:nvPr/>
        </p:nvPicPr>
        <p:blipFill rotWithShape="1">
          <a:blip r:embed="rId4">
            <a:alphaModFix/>
          </a:blip>
          <a:srcRect/>
          <a:stretch/>
        </p:blipFill>
        <p:spPr>
          <a:xfrm>
            <a:off x="6029925" y="4032725"/>
            <a:ext cx="2377439" cy="731520"/>
          </a:xfrm>
          <a:prstGeom prst="rect">
            <a:avLst/>
          </a:prstGeom>
          <a:noFill/>
          <a:ln>
            <a:noFill/>
          </a:ln>
        </p:spPr>
      </p:pic>
      <p:pic>
        <p:nvPicPr>
          <p:cNvPr id="140" name="Google Shape;140;p4"/>
          <p:cNvPicPr preferRelativeResize="0"/>
          <p:nvPr/>
        </p:nvPicPr>
        <p:blipFill rotWithShape="1">
          <a:blip r:embed="rId5">
            <a:alphaModFix/>
          </a:blip>
          <a:srcRect/>
          <a:stretch/>
        </p:blipFill>
        <p:spPr>
          <a:xfrm>
            <a:off x="6216250" y="1714750"/>
            <a:ext cx="2377439" cy="731520"/>
          </a:xfrm>
          <a:prstGeom prst="rect">
            <a:avLst/>
          </a:prstGeom>
          <a:noFill/>
          <a:ln>
            <a:noFill/>
          </a:ln>
        </p:spPr>
      </p:pic>
      <p:pic>
        <p:nvPicPr>
          <p:cNvPr id="141" name="Google Shape;141;p4"/>
          <p:cNvPicPr preferRelativeResize="0"/>
          <p:nvPr/>
        </p:nvPicPr>
        <p:blipFill rotWithShape="1">
          <a:blip r:embed="rId6">
            <a:alphaModFix/>
          </a:blip>
          <a:srcRect/>
          <a:stretch/>
        </p:blipFill>
        <p:spPr>
          <a:xfrm>
            <a:off x="208450" y="3312389"/>
            <a:ext cx="1828800" cy="512064"/>
          </a:xfrm>
          <a:prstGeom prst="rect">
            <a:avLst/>
          </a:prstGeom>
          <a:noFill/>
          <a:ln>
            <a:noFill/>
          </a:ln>
        </p:spPr>
      </p:pic>
      <p:pic>
        <p:nvPicPr>
          <p:cNvPr id="142" name="Google Shape;142;p4"/>
          <p:cNvPicPr preferRelativeResize="0"/>
          <p:nvPr/>
        </p:nvPicPr>
        <p:blipFill rotWithShape="1">
          <a:blip r:embed="rId7">
            <a:alphaModFix/>
          </a:blip>
          <a:srcRect/>
          <a:stretch/>
        </p:blipFill>
        <p:spPr>
          <a:xfrm>
            <a:off x="3657598" y="1832538"/>
            <a:ext cx="1828801" cy="495946"/>
          </a:xfrm>
          <a:prstGeom prst="rect">
            <a:avLst/>
          </a:prstGeom>
          <a:noFill/>
          <a:ln>
            <a:noFill/>
          </a:ln>
        </p:spPr>
      </p:pic>
      <p:pic>
        <p:nvPicPr>
          <p:cNvPr id="143" name="Google Shape;143;p4"/>
          <p:cNvPicPr preferRelativeResize="0"/>
          <p:nvPr/>
        </p:nvPicPr>
        <p:blipFill rotWithShape="1">
          <a:blip r:embed="rId8">
            <a:alphaModFix/>
          </a:blip>
          <a:srcRect/>
          <a:stretch/>
        </p:blipFill>
        <p:spPr>
          <a:xfrm>
            <a:off x="3657606" y="1302209"/>
            <a:ext cx="914400" cy="530352"/>
          </a:xfrm>
          <a:prstGeom prst="rect">
            <a:avLst/>
          </a:prstGeom>
          <a:noFill/>
          <a:ln>
            <a:noFill/>
          </a:ln>
        </p:spPr>
      </p:pic>
      <p:pic>
        <p:nvPicPr>
          <p:cNvPr id="144" name="Google Shape;144;p4"/>
          <p:cNvPicPr preferRelativeResize="0"/>
          <p:nvPr/>
        </p:nvPicPr>
        <p:blipFill rotWithShape="1">
          <a:blip r:embed="rId9">
            <a:alphaModFix/>
          </a:blip>
          <a:srcRect/>
          <a:stretch/>
        </p:blipFill>
        <p:spPr>
          <a:xfrm>
            <a:off x="208448" y="4122150"/>
            <a:ext cx="1024127" cy="489493"/>
          </a:xfrm>
          <a:prstGeom prst="rect">
            <a:avLst/>
          </a:prstGeom>
          <a:noFill/>
          <a:ln>
            <a:noFill/>
          </a:ln>
        </p:spPr>
      </p:pic>
      <p:grpSp>
        <p:nvGrpSpPr>
          <p:cNvPr id="145" name="Google Shape;145;p4"/>
          <p:cNvGrpSpPr/>
          <p:nvPr/>
        </p:nvGrpSpPr>
        <p:grpSpPr>
          <a:xfrm>
            <a:off x="1539875" y="4122150"/>
            <a:ext cx="2377439" cy="731520"/>
            <a:chOff x="1930475" y="4122150"/>
            <a:chExt cx="2377439" cy="731520"/>
          </a:xfrm>
        </p:grpSpPr>
        <p:pic>
          <p:nvPicPr>
            <p:cNvPr id="146" name="Google Shape;146;p4"/>
            <p:cNvPicPr preferRelativeResize="0"/>
            <p:nvPr/>
          </p:nvPicPr>
          <p:blipFill rotWithShape="1">
            <a:blip r:embed="rId4">
              <a:alphaModFix/>
            </a:blip>
            <a:srcRect/>
            <a:stretch/>
          </p:blipFill>
          <p:spPr>
            <a:xfrm>
              <a:off x="1930475" y="4122150"/>
              <a:ext cx="2377439" cy="731520"/>
            </a:xfrm>
            <a:prstGeom prst="rect">
              <a:avLst/>
            </a:prstGeom>
            <a:noFill/>
            <a:ln>
              <a:noFill/>
            </a:ln>
          </p:spPr>
        </p:pic>
        <p:sp>
          <p:nvSpPr>
            <p:cNvPr id="147" name="Google Shape;147;p4"/>
            <p:cNvSpPr/>
            <p:nvPr/>
          </p:nvSpPr>
          <p:spPr>
            <a:xfrm>
              <a:off x="2661175" y="4249175"/>
              <a:ext cx="165900" cy="165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8" name="Google Shape;148;p4"/>
          <p:cNvGrpSpPr/>
          <p:nvPr/>
        </p:nvGrpSpPr>
        <p:grpSpPr>
          <a:xfrm>
            <a:off x="3559150" y="4122150"/>
            <a:ext cx="2377439" cy="731520"/>
            <a:chOff x="3559150" y="4122150"/>
            <a:chExt cx="2377439" cy="731520"/>
          </a:xfrm>
        </p:grpSpPr>
        <p:pic>
          <p:nvPicPr>
            <p:cNvPr id="149" name="Google Shape;149;p4"/>
            <p:cNvPicPr preferRelativeResize="0"/>
            <p:nvPr/>
          </p:nvPicPr>
          <p:blipFill rotWithShape="1">
            <a:blip r:embed="rId5">
              <a:alphaModFix/>
            </a:blip>
            <a:srcRect/>
            <a:stretch/>
          </p:blipFill>
          <p:spPr>
            <a:xfrm>
              <a:off x="3559150" y="4122150"/>
              <a:ext cx="2377439" cy="731520"/>
            </a:xfrm>
            <a:prstGeom prst="rect">
              <a:avLst/>
            </a:prstGeom>
            <a:noFill/>
            <a:ln>
              <a:noFill/>
            </a:ln>
          </p:spPr>
        </p:pic>
        <p:sp>
          <p:nvSpPr>
            <p:cNvPr id="150" name="Google Shape;150;p4"/>
            <p:cNvSpPr/>
            <p:nvPr/>
          </p:nvSpPr>
          <p:spPr>
            <a:xfrm>
              <a:off x="4284075" y="4275350"/>
              <a:ext cx="165900" cy="148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126585dc664_0_5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Pair Programming</a:t>
            </a:r>
            <a:endParaRPr/>
          </a:p>
        </p:txBody>
      </p:sp>
      <p:pic>
        <p:nvPicPr>
          <p:cNvPr id="156" name="Google Shape;156;g126585dc664_0_53" descr="Featuring Fiona and Semira from Generation Code. &#10;Special thanks to Eckstein Middle School for use of the space.&#10;&#10;Help us caption &amp; translate this video!&#10;&#10;https://amara.org/v/FjE2/" title="Pair Programming">
            <a:hlinkClick r:id="rId3"/>
          </p:cNvPr>
          <p:cNvPicPr preferRelativeResize="0"/>
          <p:nvPr/>
        </p:nvPicPr>
        <p:blipFill rotWithShape="1">
          <a:blip r:embed="rId4">
            <a:alphaModFix/>
          </a:blip>
          <a:srcRect/>
          <a:stretch/>
        </p:blipFill>
        <p:spPr>
          <a:xfrm>
            <a:off x="2193775" y="1268880"/>
            <a:ext cx="4508100" cy="3381075"/>
          </a:xfrm>
          <a:prstGeom prst="rect">
            <a:avLst/>
          </a:prstGeom>
          <a:noFill/>
          <a:ln>
            <a:noFill/>
          </a:ln>
        </p:spPr>
      </p:pic>
      <p:sp>
        <p:nvSpPr>
          <p:cNvPr id="157" name="Google Shape;157;g126585dc664_0_53"/>
          <p:cNvSpPr txBox="1"/>
          <p:nvPr/>
        </p:nvSpPr>
        <p:spPr>
          <a:xfrm>
            <a:off x="3296435" y="530257"/>
            <a:ext cx="5797484"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dirty="0">
                <a:solidFill>
                  <a:srgbClr val="000000"/>
                </a:solidFill>
                <a:latin typeface="Arial"/>
                <a:ea typeface="Arial"/>
                <a:cs typeface="Arial"/>
                <a:sym typeface="Arial"/>
              </a:rPr>
              <a:t>https://www.dropbox.com/scl/fi/mbqb1i88iulbi5pbl18ih/Pair-Programming-1080p.mp4?rlkey=bdnmsj9rwfu2p81qsxwg9n2vw&amp;st=rj6ki4sl&amp;dl=0</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p>
            <a:pPr marL="0" lvl="0" indent="0" algn="just" rtl="0">
              <a:lnSpc>
                <a:spcPct val="100000"/>
              </a:lnSpc>
              <a:spcBef>
                <a:spcPts val="0"/>
              </a:spcBef>
              <a:spcAft>
                <a:spcPts val="0"/>
              </a:spcAft>
              <a:buClr>
                <a:schemeClr val="dk1"/>
              </a:buClr>
              <a:buSzPts val="1100"/>
              <a:buFont typeface="Arial"/>
              <a:buNone/>
            </a:pPr>
            <a:r>
              <a:rPr lang="en" sz="1400">
                <a:highlight>
                  <a:srgbClr val="FFFFFF"/>
                </a:highlight>
              </a:rPr>
              <a:t>Put the blocks in the correct order to help the sheep find the grass.</a:t>
            </a:r>
            <a:endParaRPr/>
          </a:p>
        </p:txBody>
      </p:sp>
      <p:graphicFrame>
        <p:nvGraphicFramePr>
          <p:cNvPr id="163" name="Google Shape;163;p13"/>
          <p:cNvGraphicFramePr/>
          <p:nvPr/>
        </p:nvGraphicFramePr>
        <p:xfrm>
          <a:off x="311700" y="1574500"/>
          <a:ext cx="3000000" cy="3000000"/>
        </p:xfrm>
        <a:graphic>
          <a:graphicData uri="http://schemas.openxmlformats.org/drawingml/2006/table">
            <a:tbl>
              <a:tblPr bandRow="1" bandCol="1">
                <a:noFill/>
                <a:tableStyleId>{1CC2DBAB-33C7-411C-88DF-FDF121D009EF}</a:tableStyleId>
              </a:tblPr>
              <a:tblGrid>
                <a:gridCol w="360050">
                  <a:extLst>
                    <a:ext uri="{9D8B030D-6E8A-4147-A177-3AD203B41FA5}">
                      <a16:colId xmlns:a16="http://schemas.microsoft.com/office/drawing/2014/main" val="20000"/>
                    </a:ext>
                  </a:extLst>
                </a:gridCol>
                <a:gridCol w="360050">
                  <a:extLst>
                    <a:ext uri="{9D8B030D-6E8A-4147-A177-3AD203B41FA5}">
                      <a16:colId xmlns:a16="http://schemas.microsoft.com/office/drawing/2014/main" val="20001"/>
                    </a:ext>
                  </a:extLst>
                </a:gridCol>
                <a:gridCol w="360050">
                  <a:extLst>
                    <a:ext uri="{9D8B030D-6E8A-4147-A177-3AD203B41FA5}">
                      <a16:colId xmlns:a16="http://schemas.microsoft.com/office/drawing/2014/main" val="20002"/>
                    </a:ext>
                  </a:extLst>
                </a:gridCol>
                <a:gridCol w="360050">
                  <a:extLst>
                    <a:ext uri="{9D8B030D-6E8A-4147-A177-3AD203B41FA5}">
                      <a16:colId xmlns:a16="http://schemas.microsoft.com/office/drawing/2014/main" val="20003"/>
                    </a:ext>
                  </a:extLst>
                </a:gridCol>
                <a:gridCol w="360050">
                  <a:extLst>
                    <a:ext uri="{9D8B030D-6E8A-4147-A177-3AD203B41FA5}">
                      <a16:colId xmlns:a16="http://schemas.microsoft.com/office/drawing/2014/main" val="20004"/>
                    </a:ext>
                  </a:extLst>
                </a:gridCol>
                <a:gridCol w="360050">
                  <a:extLst>
                    <a:ext uri="{9D8B030D-6E8A-4147-A177-3AD203B41FA5}">
                      <a16:colId xmlns:a16="http://schemas.microsoft.com/office/drawing/2014/main" val="20005"/>
                    </a:ext>
                  </a:extLst>
                </a:gridCol>
              </a:tblGrid>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0"/>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1"/>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r>
                        <a:rPr lang="en" sz="1400" u="none" strike="noStrike" cap="none"/>
                        <a:t> </a:t>
                      </a: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2"/>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3"/>
                  </a:ext>
                </a:extLst>
              </a:tr>
            </a:tbl>
          </a:graphicData>
        </a:graphic>
      </p:graphicFrame>
      <p:pic>
        <p:nvPicPr>
          <p:cNvPr id="164" name="Google Shape;164;p13"/>
          <p:cNvPicPr preferRelativeResize="0"/>
          <p:nvPr/>
        </p:nvPicPr>
        <p:blipFill rotWithShape="1">
          <a:blip r:embed="rId3">
            <a:alphaModFix/>
          </a:blip>
          <a:srcRect/>
          <a:stretch/>
        </p:blipFill>
        <p:spPr>
          <a:xfrm>
            <a:off x="2151450" y="2008850"/>
            <a:ext cx="285750" cy="285750"/>
          </a:xfrm>
          <a:prstGeom prst="rect">
            <a:avLst/>
          </a:prstGeom>
          <a:noFill/>
          <a:ln>
            <a:noFill/>
          </a:ln>
        </p:spPr>
      </p:pic>
      <p:pic>
        <p:nvPicPr>
          <p:cNvPr id="165" name="Google Shape;165;p13"/>
          <p:cNvPicPr preferRelativeResize="0"/>
          <p:nvPr/>
        </p:nvPicPr>
        <p:blipFill rotWithShape="1">
          <a:blip r:embed="rId4">
            <a:alphaModFix/>
          </a:blip>
          <a:srcRect/>
          <a:stretch/>
        </p:blipFill>
        <p:spPr>
          <a:xfrm>
            <a:off x="1751900" y="2741775"/>
            <a:ext cx="360050" cy="252049"/>
          </a:xfrm>
          <a:prstGeom prst="rect">
            <a:avLst/>
          </a:prstGeom>
          <a:noFill/>
          <a:ln>
            <a:noFill/>
          </a:ln>
        </p:spPr>
      </p:pic>
      <p:cxnSp>
        <p:nvCxnSpPr>
          <p:cNvPr id="166" name="Google Shape;166;p13"/>
          <p:cNvCxnSpPr/>
          <p:nvPr/>
        </p:nvCxnSpPr>
        <p:spPr>
          <a:xfrm>
            <a:off x="2747725" y="842650"/>
            <a:ext cx="43500" cy="4050300"/>
          </a:xfrm>
          <a:prstGeom prst="straightConnector1">
            <a:avLst/>
          </a:prstGeom>
          <a:noFill/>
          <a:ln w="9525" cap="flat" cmpd="sng">
            <a:solidFill>
              <a:srgbClr val="595959"/>
            </a:solidFill>
            <a:prstDash val="solid"/>
            <a:round/>
            <a:headEnd type="none" w="sm" len="sm"/>
            <a:tailEnd type="none" w="sm" len="sm"/>
          </a:ln>
        </p:spPr>
      </p:cxnSp>
      <p:cxnSp>
        <p:nvCxnSpPr>
          <p:cNvPr id="167" name="Google Shape;167;p13"/>
          <p:cNvCxnSpPr/>
          <p:nvPr/>
        </p:nvCxnSpPr>
        <p:spPr>
          <a:xfrm>
            <a:off x="5776050" y="842650"/>
            <a:ext cx="43500" cy="4050300"/>
          </a:xfrm>
          <a:prstGeom prst="straightConnector1">
            <a:avLst/>
          </a:prstGeom>
          <a:noFill/>
          <a:ln w="9525" cap="flat" cmpd="sng">
            <a:solidFill>
              <a:srgbClr val="595959"/>
            </a:solidFill>
            <a:prstDash val="solid"/>
            <a:round/>
            <a:headEnd type="none" w="sm" len="sm"/>
            <a:tailEnd type="none" w="sm" len="sm"/>
          </a:ln>
        </p:spPr>
      </p:cxnSp>
      <p:sp>
        <p:nvSpPr>
          <p:cNvPr id="168" name="Google Shape;168;p13"/>
          <p:cNvSpPr txBox="1"/>
          <p:nvPr/>
        </p:nvSpPr>
        <p:spPr>
          <a:xfrm>
            <a:off x="323950" y="3365800"/>
            <a:ext cx="21132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highlight>
                  <a:srgbClr val="FFFFFF"/>
                </a:highlight>
                <a:latin typeface="Arial"/>
                <a:ea typeface="Arial"/>
                <a:cs typeface="Arial"/>
                <a:sym typeface="Arial"/>
              </a:rPr>
              <a:t>Drag the blocks from the middle column to the right column to solve the puzzle.</a:t>
            </a:r>
            <a:endParaRPr sz="1400" b="0" i="0" u="none" strike="noStrike" cap="none">
              <a:solidFill>
                <a:schemeClr val="dk1"/>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9" name="Google Shape;169;p13"/>
          <p:cNvPicPr preferRelativeResize="0"/>
          <p:nvPr/>
        </p:nvPicPr>
        <p:blipFill rotWithShape="1">
          <a:blip r:embed="rId5">
            <a:alphaModFix/>
          </a:blip>
          <a:srcRect/>
          <a:stretch/>
        </p:blipFill>
        <p:spPr>
          <a:xfrm>
            <a:off x="6508825" y="1017724"/>
            <a:ext cx="1370950" cy="548640"/>
          </a:xfrm>
          <a:prstGeom prst="rect">
            <a:avLst/>
          </a:prstGeom>
          <a:noFill/>
          <a:ln>
            <a:noFill/>
          </a:ln>
        </p:spPr>
      </p:pic>
      <p:sp>
        <p:nvSpPr>
          <p:cNvPr id="170" name="Google Shape;170;p13"/>
          <p:cNvSpPr txBox="1"/>
          <p:nvPr/>
        </p:nvSpPr>
        <p:spPr>
          <a:xfrm>
            <a:off x="346375" y="3099950"/>
            <a:ext cx="21132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201F1E"/>
                </a:solidFill>
                <a:highlight>
                  <a:srgbClr val="FFFFFF"/>
                </a:highlight>
                <a:latin typeface="Arial"/>
                <a:ea typeface="Arial"/>
                <a:cs typeface="Arial"/>
                <a:sym typeface="Arial"/>
              </a:rPr>
              <a:t>Each square equals to a single step</a:t>
            </a:r>
            <a:endParaRPr sz="1200" b="0" i="0" u="none" strike="noStrike" cap="none">
              <a:solidFill>
                <a:srgbClr val="000000"/>
              </a:solidFill>
              <a:latin typeface="Arial"/>
              <a:ea typeface="Arial"/>
              <a:cs typeface="Arial"/>
              <a:sym typeface="Arial"/>
            </a:endParaRPr>
          </a:p>
        </p:txBody>
      </p:sp>
      <p:grpSp>
        <p:nvGrpSpPr>
          <p:cNvPr id="171" name="Google Shape;171;p13"/>
          <p:cNvGrpSpPr/>
          <p:nvPr/>
        </p:nvGrpSpPr>
        <p:grpSpPr>
          <a:xfrm>
            <a:off x="2861062" y="1846425"/>
            <a:ext cx="1371600" cy="548640"/>
            <a:chOff x="4189600" y="1934550"/>
            <a:chExt cx="1371600" cy="548640"/>
          </a:xfrm>
        </p:grpSpPr>
        <p:pic>
          <p:nvPicPr>
            <p:cNvPr id="172" name="Google Shape;172;p13"/>
            <p:cNvPicPr preferRelativeResize="0"/>
            <p:nvPr/>
          </p:nvPicPr>
          <p:blipFill rotWithShape="1">
            <a:blip r:embed="rId6">
              <a:alphaModFix/>
            </a:blip>
            <a:srcRect/>
            <a:stretch/>
          </p:blipFill>
          <p:spPr>
            <a:xfrm>
              <a:off x="4189600" y="1934550"/>
              <a:ext cx="1371600" cy="548640"/>
            </a:xfrm>
            <a:prstGeom prst="rect">
              <a:avLst/>
            </a:prstGeom>
            <a:noFill/>
            <a:ln>
              <a:noFill/>
            </a:ln>
          </p:spPr>
        </p:pic>
        <p:pic>
          <p:nvPicPr>
            <p:cNvPr id="173" name="Google Shape;173;p13"/>
            <p:cNvPicPr preferRelativeResize="0"/>
            <p:nvPr/>
          </p:nvPicPr>
          <p:blipFill rotWithShape="1">
            <a:blip r:embed="rId7">
              <a:alphaModFix/>
            </a:blip>
            <a:srcRect/>
            <a:stretch/>
          </p:blipFill>
          <p:spPr>
            <a:xfrm>
              <a:off x="4457700" y="2094587"/>
              <a:ext cx="228600" cy="228600"/>
            </a:xfrm>
            <a:prstGeom prst="rect">
              <a:avLst/>
            </a:prstGeom>
            <a:noFill/>
            <a:ln>
              <a:noFill/>
            </a:ln>
          </p:spPr>
        </p:pic>
        <p:sp>
          <p:nvSpPr>
            <p:cNvPr id="174" name="Google Shape;174;p13"/>
            <p:cNvSpPr txBox="1"/>
            <p:nvPr/>
          </p:nvSpPr>
          <p:spPr>
            <a:xfrm>
              <a:off x="4686300" y="2008850"/>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90</a:t>
              </a:r>
              <a:endParaRPr sz="1200" b="0" i="0" u="none" strike="noStrike" cap="none">
                <a:solidFill>
                  <a:srgbClr val="000000"/>
                </a:solidFill>
                <a:latin typeface="Arial"/>
                <a:ea typeface="Arial"/>
                <a:cs typeface="Arial"/>
                <a:sym typeface="Arial"/>
              </a:endParaRPr>
            </a:p>
          </p:txBody>
        </p:sp>
      </p:grpSp>
      <p:grpSp>
        <p:nvGrpSpPr>
          <p:cNvPr id="175" name="Google Shape;175;p13"/>
          <p:cNvGrpSpPr/>
          <p:nvPr/>
        </p:nvGrpSpPr>
        <p:grpSpPr>
          <a:xfrm>
            <a:off x="2861062" y="2593475"/>
            <a:ext cx="1371600" cy="548640"/>
            <a:chOff x="4189600" y="2593475"/>
            <a:chExt cx="1371600" cy="548640"/>
          </a:xfrm>
        </p:grpSpPr>
        <p:grpSp>
          <p:nvGrpSpPr>
            <p:cNvPr id="176" name="Google Shape;176;p13"/>
            <p:cNvGrpSpPr/>
            <p:nvPr/>
          </p:nvGrpSpPr>
          <p:grpSpPr>
            <a:xfrm>
              <a:off x="4189600" y="2593475"/>
              <a:ext cx="1371600" cy="548640"/>
              <a:chOff x="4189600" y="1934550"/>
              <a:chExt cx="1371600" cy="548640"/>
            </a:xfrm>
          </p:grpSpPr>
          <p:pic>
            <p:nvPicPr>
              <p:cNvPr id="177" name="Google Shape;177;p13"/>
              <p:cNvPicPr preferRelativeResize="0"/>
              <p:nvPr/>
            </p:nvPicPr>
            <p:blipFill rotWithShape="1">
              <a:blip r:embed="rId6">
                <a:alphaModFix/>
              </a:blip>
              <a:srcRect/>
              <a:stretch/>
            </p:blipFill>
            <p:spPr>
              <a:xfrm>
                <a:off x="4189600" y="1934550"/>
                <a:ext cx="1371600" cy="548640"/>
              </a:xfrm>
              <a:prstGeom prst="rect">
                <a:avLst/>
              </a:prstGeom>
              <a:noFill/>
              <a:ln>
                <a:noFill/>
              </a:ln>
            </p:spPr>
          </p:pic>
          <p:pic>
            <p:nvPicPr>
              <p:cNvPr id="178" name="Google Shape;178;p13"/>
              <p:cNvPicPr preferRelativeResize="0"/>
              <p:nvPr/>
            </p:nvPicPr>
            <p:blipFill rotWithShape="1">
              <a:blip r:embed="rId7">
                <a:alphaModFix/>
              </a:blip>
              <a:srcRect/>
              <a:stretch/>
            </p:blipFill>
            <p:spPr>
              <a:xfrm>
                <a:off x="4457700" y="2094587"/>
                <a:ext cx="228600" cy="228600"/>
              </a:xfrm>
              <a:prstGeom prst="rect">
                <a:avLst/>
              </a:prstGeom>
              <a:noFill/>
              <a:ln>
                <a:noFill/>
              </a:ln>
            </p:spPr>
          </p:pic>
          <p:sp>
            <p:nvSpPr>
              <p:cNvPr id="179" name="Google Shape;179;p13"/>
              <p:cNvSpPr txBox="1"/>
              <p:nvPr/>
            </p:nvSpPr>
            <p:spPr>
              <a:xfrm>
                <a:off x="4686300" y="2008850"/>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90</a:t>
                </a:r>
                <a:endParaRPr sz="1200" b="0" i="0" u="none" strike="noStrike" cap="none">
                  <a:solidFill>
                    <a:srgbClr val="000000"/>
                  </a:solidFill>
                  <a:latin typeface="Arial"/>
                  <a:ea typeface="Arial"/>
                  <a:cs typeface="Arial"/>
                  <a:sym typeface="Arial"/>
                </a:endParaRPr>
              </a:p>
            </p:txBody>
          </p:sp>
        </p:grpSp>
        <p:pic>
          <p:nvPicPr>
            <p:cNvPr id="180" name="Google Shape;180;p13"/>
            <p:cNvPicPr preferRelativeResize="0"/>
            <p:nvPr/>
          </p:nvPicPr>
          <p:blipFill rotWithShape="1">
            <a:blip r:embed="rId8">
              <a:alphaModFix/>
            </a:blip>
            <a:srcRect/>
            <a:stretch/>
          </p:blipFill>
          <p:spPr>
            <a:xfrm>
              <a:off x="4501325" y="2753489"/>
              <a:ext cx="228600" cy="228600"/>
            </a:xfrm>
            <a:prstGeom prst="rect">
              <a:avLst/>
            </a:prstGeom>
            <a:noFill/>
            <a:ln>
              <a:noFill/>
            </a:ln>
          </p:spPr>
        </p:pic>
      </p:grpSp>
      <p:grpSp>
        <p:nvGrpSpPr>
          <p:cNvPr id="181" name="Google Shape;181;p13"/>
          <p:cNvGrpSpPr/>
          <p:nvPr/>
        </p:nvGrpSpPr>
        <p:grpSpPr>
          <a:xfrm>
            <a:off x="2861062" y="1099374"/>
            <a:ext cx="1371599" cy="548640"/>
            <a:chOff x="4189588" y="1151724"/>
            <a:chExt cx="1371599" cy="548640"/>
          </a:xfrm>
        </p:grpSpPr>
        <p:pic>
          <p:nvPicPr>
            <p:cNvPr id="182" name="Google Shape;182;p13"/>
            <p:cNvPicPr preferRelativeResize="0"/>
            <p:nvPr/>
          </p:nvPicPr>
          <p:blipFill rotWithShape="1">
            <a:blip r:embed="rId9">
              <a:alphaModFix/>
            </a:blip>
            <a:srcRect/>
            <a:stretch/>
          </p:blipFill>
          <p:spPr>
            <a:xfrm>
              <a:off x="4189588" y="1151724"/>
              <a:ext cx="1371599" cy="548640"/>
            </a:xfrm>
            <a:prstGeom prst="rect">
              <a:avLst/>
            </a:prstGeom>
            <a:noFill/>
            <a:ln>
              <a:noFill/>
            </a:ln>
          </p:spPr>
        </p:pic>
        <p:sp>
          <p:nvSpPr>
            <p:cNvPr id="183" name="Google Shape;183;p13"/>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184" name="Google Shape;184;p13"/>
          <p:cNvGrpSpPr/>
          <p:nvPr/>
        </p:nvGrpSpPr>
        <p:grpSpPr>
          <a:xfrm>
            <a:off x="2861062" y="4146849"/>
            <a:ext cx="1371599" cy="548640"/>
            <a:chOff x="4189588" y="1151724"/>
            <a:chExt cx="1371599" cy="548640"/>
          </a:xfrm>
        </p:grpSpPr>
        <p:pic>
          <p:nvPicPr>
            <p:cNvPr id="185" name="Google Shape;185;p13"/>
            <p:cNvPicPr preferRelativeResize="0"/>
            <p:nvPr/>
          </p:nvPicPr>
          <p:blipFill rotWithShape="1">
            <a:blip r:embed="rId9">
              <a:alphaModFix/>
            </a:blip>
            <a:srcRect/>
            <a:stretch/>
          </p:blipFill>
          <p:spPr>
            <a:xfrm>
              <a:off x="4189588" y="1151724"/>
              <a:ext cx="1371599" cy="548640"/>
            </a:xfrm>
            <a:prstGeom prst="rect">
              <a:avLst/>
            </a:prstGeom>
            <a:noFill/>
            <a:ln>
              <a:noFill/>
            </a:ln>
          </p:spPr>
        </p:pic>
        <p:sp>
          <p:nvSpPr>
            <p:cNvPr id="186" name="Google Shape;186;p13"/>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187" name="Google Shape;187;p13"/>
          <p:cNvGrpSpPr/>
          <p:nvPr/>
        </p:nvGrpSpPr>
        <p:grpSpPr>
          <a:xfrm>
            <a:off x="2861062" y="3340524"/>
            <a:ext cx="1371599" cy="548640"/>
            <a:chOff x="4189588" y="1151724"/>
            <a:chExt cx="1371599" cy="548640"/>
          </a:xfrm>
        </p:grpSpPr>
        <p:pic>
          <p:nvPicPr>
            <p:cNvPr id="188" name="Google Shape;188;p13"/>
            <p:cNvPicPr preferRelativeResize="0"/>
            <p:nvPr/>
          </p:nvPicPr>
          <p:blipFill rotWithShape="1">
            <a:blip r:embed="rId9">
              <a:alphaModFix/>
            </a:blip>
            <a:srcRect/>
            <a:stretch/>
          </p:blipFill>
          <p:spPr>
            <a:xfrm>
              <a:off x="4189588" y="1151724"/>
              <a:ext cx="1371599" cy="548640"/>
            </a:xfrm>
            <a:prstGeom prst="rect">
              <a:avLst/>
            </a:prstGeom>
            <a:noFill/>
            <a:ln>
              <a:noFill/>
            </a:ln>
          </p:spPr>
        </p:pic>
        <p:sp>
          <p:nvSpPr>
            <p:cNvPr id="189" name="Google Shape;189;p13"/>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pic>
        <p:nvPicPr>
          <p:cNvPr id="190" name="Google Shape;190;p13"/>
          <p:cNvPicPr preferRelativeResize="0"/>
          <p:nvPr/>
        </p:nvPicPr>
        <p:blipFill rotWithShape="1">
          <a:blip r:embed="rId10">
            <a:alphaModFix/>
          </a:blip>
          <a:srcRect/>
          <a:stretch/>
        </p:blipFill>
        <p:spPr>
          <a:xfrm>
            <a:off x="138796" y="3118613"/>
            <a:ext cx="285750" cy="28576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p>
            <a:pPr marL="0" lvl="0" indent="0" algn="just" rtl="0">
              <a:lnSpc>
                <a:spcPct val="100000"/>
              </a:lnSpc>
              <a:spcBef>
                <a:spcPts val="0"/>
              </a:spcBef>
              <a:spcAft>
                <a:spcPts val="0"/>
              </a:spcAft>
              <a:buClr>
                <a:schemeClr val="dk1"/>
              </a:buClr>
              <a:buSzPts val="1100"/>
              <a:buFont typeface="Arial"/>
              <a:buNone/>
            </a:pPr>
            <a:r>
              <a:rPr lang="en" sz="1400">
                <a:highlight>
                  <a:srgbClr val="FFFFFF"/>
                </a:highlight>
              </a:rPr>
              <a:t>Put the blocks in the correct order to help the sheep find the grass. </a:t>
            </a:r>
            <a:endParaRPr/>
          </a:p>
        </p:txBody>
      </p:sp>
      <p:graphicFrame>
        <p:nvGraphicFramePr>
          <p:cNvPr id="196" name="Google Shape;196;p14"/>
          <p:cNvGraphicFramePr/>
          <p:nvPr/>
        </p:nvGraphicFramePr>
        <p:xfrm>
          <a:off x="311700" y="1574500"/>
          <a:ext cx="3000000" cy="3000000"/>
        </p:xfrm>
        <a:graphic>
          <a:graphicData uri="http://schemas.openxmlformats.org/drawingml/2006/table">
            <a:tbl>
              <a:tblPr bandRow="1" bandCol="1">
                <a:noFill/>
                <a:tableStyleId>{1CC2DBAB-33C7-411C-88DF-FDF121D009EF}</a:tableStyleId>
              </a:tblPr>
              <a:tblGrid>
                <a:gridCol w="360050">
                  <a:extLst>
                    <a:ext uri="{9D8B030D-6E8A-4147-A177-3AD203B41FA5}">
                      <a16:colId xmlns:a16="http://schemas.microsoft.com/office/drawing/2014/main" val="20000"/>
                    </a:ext>
                  </a:extLst>
                </a:gridCol>
                <a:gridCol w="360050">
                  <a:extLst>
                    <a:ext uri="{9D8B030D-6E8A-4147-A177-3AD203B41FA5}">
                      <a16:colId xmlns:a16="http://schemas.microsoft.com/office/drawing/2014/main" val="20001"/>
                    </a:ext>
                  </a:extLst>
                </a:gridCol>
                <a:gridCol w="360050">
                  <a:extLst>
                    <a:ext uri="{9D8B030D-6E8A-4147-A177-3AD203B41FA5}">
                      <a16:colId xmlns:a16="http://schemas.microsoft.com/office/drawing/2014/main" val="20002"/>
                    </a:ext>
                  </a:extLst>
                </a:gridCol>
                <a:gridCol w="360050">
                  <a:extLst>
                    <a:ext uri="{9D8B030D-6E8A-4147-A177-3AD203B41FA5}">
                      <a16:colId xmlns:a16="http://schemas.microsoft.com/office/drawing/2014/main" val="20003"/>
                    </a:ext>
                  </a:extLst>
                </a:gridCol>
                <a:gridCol w="360050">
                  <a:extLst>
                    <a:ext uri="{9D8B030D-6E8A-4147-A177-3AD203B41FA5}">
                      <a16:colId xmlns:a16="http://schemas.microsoft.com/office/drawing/2014/main" val="20004"/>
                    </a:ext>
                  </a:extLst>
                </a:gridCol>
                <a:gridCol w="360050">
                  <a:extLst>
                    <a:ext uri="{9D8B030D-6E8A-4147-A177-3AD203B41FA5}">
                      <a16:colId xmlns:a16="http://schemas.microsoft.com/office/drawing/2014/main" val="20005"/>
                    </a:ext>
                  </a:extLst>
                </a:gridCol>
              </a:tblGrid>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0"/>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1"/>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r>
                        <a:rPr lang="en" sz="1400" u="none" strike="noStrike" cap="none"/>
                        <a:t> </a:t>
                      </a: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dk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2"/>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3"/>
                  </a:ext>
                </a:extLst>
              </a:tr>
            </a:tbl>
          </a:graphicData>
        </a:graphic>
      </p:graphicFrame>
      <p:pic>
        <p:nvPicPr>
          <p:cNvPr id="197" name="Google Shape;197;p14"/>
          <p:cNvPicPr preferRelativeResize="0"/>
          <p:nvPr/>
        </p:nvPicPr>
        <p:blipFill rotWithShape="1">
          <a:blip r:embed="rId3">
            <a:alphaModFix/>
          </a:blip>
          <a:srcRect/>
          <a:stretch/>
        </p:blipFill>
        <p:spPr>
          <a:xfrm>
            <a:off x="1031800" y="2008850"/>
            <a:ext cx="285750" cy="285750"/>
          </a:xfrm>
          <a:prstGeom prst="rect">
            <a:avLst/>
          </a:prstGeom>
          <a:noFill/>
          <a:ln>
            <a:noFill/>
          </a:ln>
        </p:spPr>
      </p:pic>
      <p:pic>
        <p:nvPicPr>
          <p:cNvPr id="198" name="Google Shape;198;p14"/>
          <p:cNvPicPr preferRelativeResize="0"/>
          <p:nvPr/>
        </p:nvPicPr>
        <p:blipFill rotWithShape="1">
          <a:blip r:embed="rId4">
            <a:alphaModFix/>
          </a:blip>
          <a:srcRect/>
          <a:stretch/>
        </p:blipFill>
        <p:spPr>
          <a:xfrm flipH="1">
            <a:off x="1751900" y="2741775"/>
            <a:ext cx="360050" cy="252049"/>
          </a:xfrm>
          <a:prstGeom prst="rect">
            <a:avLst/>
          </a:prstGeom>
          <a:noFill/>
          <a:ln>
            <a:noFill/>
          </a:ln>
        </p:spPr>
      </p:pic>
      <p:cxnSp>
        <p:nvCxnSpPr>
          <p:cNvPr id="199" name="Google Shape;199;p14"/>
          <p:cNvCxnSpPr/>
          <p:nvPr/>
        </p:nvCxnSpPr>
        <p:spPr>
          <a:xfrm>
            <a:off x="2747725" y="842650"/>
            <a:ext cx="43500" cy="4050300"/>
          </a:xfrm>
          <a:prstGeom prst="straightConnector1">
            <a:avLst/>
          </a:prstGeom>
          <a:noFill/>
          <a:ln w="9525" cap="flat" cmpd="sng">
            <a:solidFill>
              <a:srgbClr val="595959"/>
            </a:solidFill>
            <a:prstDash val="solid"/>
            <a:round/>
            <a:headEnd type="none" w="sm" len="sm"/>
            <a:tailEnd type="none" w="sm" len="sm"/>
          </a:ln>
        </p:spPr>
      </p:cxnSp>
      <p:cxnSp>
        <p:nvCxnSpPr>
          <p:cNvPr id="200" name="Google Shape;200;p14"/>
          <p:cNvCxnSpPr/>
          <p:nvPr/>
        </p:nvCxnSpPr>
        <p:spPr>
          <a:xfrm>
            <a:off x="5776050" y="842650"/>
            <a:ext cx="43500" cy="4050300"/>
          </a:xfrm>
          <a:prstGeom prst="straightConnector1">
            <a:avLst/>
          </a:prstGeom>
          <a:noFill/>
          <a:ln w="9525" cap="flat" cmpd="sng">
            <a:solidFill>
              <a:srgbClr val="595959"/>
            </a:solidFill>
            <a:prstDash val="solid"/>
            <a:round/>
            <a:headEnd type="none" w="sm" len="sm"/>
            <a:tailEnd type="none" w="sm" len="sm"/>
          </a:ln>
        </p:spPr>
      </p:cxnSp>
      <p:sp>
        <p:nvSpPr>
          <p:cNvPr id="201" name="Google Shape;201;p14"/>
          <p:cNvSpPr txBox="1"/>
          <p:nvPr/>
        </p:nvSpPr>
        <p:spPr>
          <a:xfrm>
            <a:off x="323950" y="3365800"/>
            <a:ext cx="2113200" cy="1477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highlight>
                  <a:srgbClr val="FFFFFF"/>
                </a:highlight>
                <a:latin typeface="Arial"/>
                <a:ea typeface="Arial"/>
                <a:cs typeface="Arial"/>
                <a:sym typeface="Arial"/>
              </a:rPr>
              <a:t>Drag the blocks from the middle column to the right column to solve the puzzle (Only use the provided blocks).</a:t>
            </a:r>
            <a:endParaRPr sz="1400" b="0" i="0" u="none" strike="noStrike" cap="none">
              <a:solidFill>
                <a:schemeClr val="dk1"/>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2" name="Google Shape;202;p14"/>
          <p:cNvPicPr preferRelativeResize="0"/>
          <p:nvPr/>
        </p:nvPicPr>
        <p:blipFill rotWithShape="1">
          <a:blip r:embed="rId5">
            <a:alphaModFix/>
          </a:blip>
          <a:srcRect/>
          <a:stretch/>
        </p:blipFill>
        <p:spPr>
          <a:xfrm>
            <a:off x="6508825" y="1017724"/>
            <a:ext cx="1370950" cy="548640"/>
          </a:xfrm>
          <a:prstGeom prst="rect">
            <a:avLst/>
          </a:prstGeom>
          <a:noFill/>
          <a:ln>
            <a:noFill/>
          </a:ln>
        </p:spPr>
      </p:pic>
      <p:grpSp>
        <p:nvGrpSpPr>
          <p:cNvPr id="203" name="Google Shape;203;p14"/>
          <p:cNvGrpSpPr/>
          <p:nvPr/>
        </p:nvGrpSpPr>
        <p:grpSpPr>
          <a:xfrm>
            <a:off x="2861062" y="1846425"/>
            <a:ext cx="1371600" cy="548640"/>
            <a:chOff x="4189600" y="1934550"/>
            <a:chExt cx="1371600" cy="548640"/>
          </a:xfrm>
        </p:grpSpPr>
        <p:pic>
          <p:nvPicPr>
            <p:cNvPr id="204" name="Google Shape;204;p14"/>
            <p:cNvPicPr preferRelativeResize="0"/>
            <p:nvPr/>
          </p:nvPicPr>
          <p:blipFill rotWithShape="1">
            <a:blip r:embed="rId6">
              <a:alphaModFix/>
            </a:blip>
            <a:srcRect/>
            <a:stretch/>
          </p:blipFill>
          <p:spPr>
            <a:xfrm>
              <a:off x="4189600" y="1934550"/>
              <a:ext cx="1371600" cy="548640"/>
            </a:xfrm>
            <a:prstGeom prst="rect">
              <a:avLst/>
            </a:prstGeom>
            <a:noFill/>
            <a:ln>
              <a:noFill/>
            </a:ln>
          </p:spPr>
        </p:pic>
        <p:pic>
          <p:nvPicPr>
            <p:cNvPr id="205" name="Google Shape;205;p14"/>
            <p:cNvPicPr preferRelativeResize="0"/>
            <p:nvPr/>
          </p:nvPicPr>
          <p:blipFill rotWithShape="1">
            <a:blip r:embed="rId7">
              <a:alphaModFix/>
            </a:blip>
            <a:srcRect/>
            <a:stretch/>
          </p:blipFill>
          <p:spPr>
            <a:xfrm>
              <a:off x="4457700" y="2094587"/>
              <a:ext cx="228600" cy="228600"/>
            </a:xfrm>
            <a:prstGeom prst="rect">
              <a:avLst/>
            </a:prstGeom>
            <a:noFill/>
            <a:ln>
              <a:noFill/>
            </a:ln>
          </p:spPr>
        </p:pic>
        <p:sp>
          <p:nvSpPr>
            <p:cNvPr id="206" name="Google Shape;206;p14"/>
            <p:cNvSpPr txBox="1"/>
            <p:nvPr/>
          </p:nvSpPr>
          <p:spPr>
            <a:xfrm>
              <a:off x="4686300" y="2008850"/>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90</a:t>
              </a:r>
              <a:endParaRPr sz="1200" b="0" i="0" u="none" strike="noStrike" cap="none">
                <a:solidFill>
                  <a:srgbClr val="000000"/>
                </a:solidFill>
                <a:latin typeface="Arial"/>
                <a:ea typeface="Arial"/>
                <a:cs typeface="Arial"/>
                <a:sym typeface="Arial"/>
              </a:endParaRPr>
            </a:p>
          </p:txBody>
        </p:sp>
      </p:grpSp>
      <p:grpSp>
        <p:nvGrpSpPr>
          <p:cNvPr id="207" name="Google Shape;207;p14"/>
          <p:cNvGrpSpPr/>
          <p:nvPr/>
        </p:nvGrpSpPr>
        <p:grpSpPr>
          <a:xfrm>
            <a:off x="2861062" y="2593475"/>
            <a:ext cx="1371600" cy="548640"/>
            <a:chOff x="4189600" y="2593475"/>
            <a:chExt cx="1371600" cy="548640"/>
          </a:xfrm>
        </p:grpSpPr>
        <p:grpSp>
          <p:nvGrpSpPr>
            <p:cNvPr id="208" name="Google Shape;208;p14"/>
            <p:cNvGrpSpPr/>
            <p:nvPr/>
          </p:nvGrpSpPr>
          <p:grpSpPr>
            <a:xfrm>
              <a:off x="4189600" y="2593475"/>
              <a:ext cx="1371600" cy="548640"/>
              <a:chOff x="4189600" y="1934550"/>
              <a:chExt cx="1371600" cy="548640"/>
            </a:xfrm>
          </p:grpSpPr>
          <p:pic>
            <p:nvPicPr>
              <p:cNvPr id="209" name="Google Shape;209;p14"/>
              <p:cNvPicPr preferRelativeResize="0"/>
              <p:nvPr/>
            </p:nvPicPr>
            <p:blipFill rotWithShape="1">
              <a:blip r:embed="rId6">
                <a:alphaModFix/>
              </a:blip>
              <a:srcRect/>
              <a:stretch/>
            </p:blipFill>
            <p:spPr>
              <a:xfrm>
                <a:off x="4189600" y="1934550"/>
                <a:ext cx="1371600" cy="548640"/>
              </a:xfrm>
              <a:prstGeom prst="rect">
                <a:avLst/>
              </a:prstGeom>
              <a:noFill/>
              <a:ln>
                <a:noFill/>
              </a:ln>
            </p:spPr>
          </p:pic>
          <p:pic>
            <p:nvPicPr>
              <p:cNvPr id="210" name="Google Shape;210;p14"/>
              <p:cNvPicPr preferRelativeResize="0"/>
              <p:nvPr/>
            </p:nvPicPr>
            <p:blipFill rotWithShape="1">
              <a:blip r:embed="rId7">
                <a:alphaModFix/>
              </a:blip>
              <a:srcRect/>
              <a:stretch/>
            </p:blipFill>
            <p:spPr>
              <a:xfrm>
                <a:off x="4457700" y="2094587"/>
                <a:ext cx="228600" cy="228600"/>
              </a:xfrm>
              <a:prstGeom prst="rect">
                <a:avLst/>
              </a:prstGeom>
              <a:noFill/>
              <a:ln>
                <a:noFill/>
              </a:ln>
            </p:spPr>
          </p:pic>
          <p:sp>
            <p:nvSpPr>
              <p:cNvPr id="211" name="Google Shape;211;p14"/>
              <p:cNvSpPr txBox="1"/>
              <p:nvPr/>
            </p:nvSpPr>
            <p:spPr>
              <a:xfrm>
                <a:off x="4686300" y="2008850"/>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90</a:t>
                </a:r>
                <a:endParaRPr sz="1200" b="0" i="0" u="none" strike="noStrike" cap="none">
                  <a:solidFill>
                    <a:srgbClr val="000000"/>
                  </a:solidFill>
                  <a:latin typeface="Arial"/>
                  <a:ea typeface="Arial"/>
                  <a:cs typeface="Arial"/>
                  <a:sym typeface="Arial"/>
                </a:endParaRPr>
              </a:p>
            </p:txBody>
          </p:sp>
        </p:grpSp>
        <p:pic>
          <p:nvPicPr>
            <p:cNvPr id="212" name="Google Shape;212;p14"/>
            <p:cNvPicPr preferRelativeResize="0"/>
            <p:nvPr/>
          </p:nvPicPr>
          <p:blipFill rotWithShape="1">
            <a:blip r:embed="rId8">
              <a:alphaModFix/>
            </a:blip>
            <a:srcRect/>
            <a:stretch/>
          </p:blipFill>
          <p:spPr>
            <a:xfrm>
              <a:off x="4501325" y="2753489"/>
              <a:ext cx="228600" cy="228600"/>
            </a:xfrm>
            <a:prstGeom prst="rect">
              <a:avLst/>
            </a:prstGeom>
            <a:noFill/>
            <a:ln>
              <a:noFill/>
            </a:ln>
          </p:spPr>
        </p:pic>
      </p:grpSp>
      <p:grpSp>
        <p:nvGrpSpPr>
          <p:cNvPr id="213" name="Google Shape;213;p14"/>
          <p:cNvGrpSpPr/>
          <p:nvPr/>
        </p:nvGrpSpPr>
        <p:grpSpPr>
          <a:xfrm>
            <a:off x="2861062" y="1099374"/>
            <a:ext cx="1371599" cy="548640"/>
            <a:chOff x="4189588" y="1151724"/>
            <a:chExt cx="1371599" cy="548640"/>
          </a:xfrm>
        </p:grpSpPr>
        <p:pic>
          <p:nvPicPr>
            <p:cNvPr id="214" name="Google Shape;214;p14"/>
            <p:cNvPicPr preferRelativeResize="0"/>
            <p:nvPr/>
          </p:nvPicPr>
          <p:blipFill rotWithShape="1">
            <a:blip r:embed="rId9">
              <a:alphaModFix/>
            </a:blip>
            <a:srcRect/>
            <a:stretch/>
          </p:blipFill>
          <p:spPr>
            <a:xfrm>
              <a:off x="4189588" y="1151724"/>
              <a:ext cx="1371599" cy="548640"/>
            </a:xfrm>
            <a:prstGeom prst="rect">
              <a:avLst/>
            </a:prstGeom>
            <a:noFill/>
            <a:ln>
              <a:noFill/>
            </a:ln>
          </p:spPr>
        </p:pic>
        <p:sp>
          <p:nvSpPr>
            <p:cNvPr id="215" name="Google Shape;215;p14"/>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216" name="Google Shape;216;p14"/>
          <p:cNvGrpSpPr/>
          <p:nvPr/>
        </p:nvGrpSpPr>
        <p:grpSpPr>
          <a:xfrm>
            <a:off x="4318550" y="1808499"/>
            <a:ext cx="1371599" cy="548640"/>
            <a:chOff x="4189588" y="1151724"/>
            <a:chExt cx="1371599" cy="548640"/>
          </a:xfrm>
        </p:grpSpPr>
        <p:pic>
          <p:nvPicPr>
            <p:cNvPr id="217" name="Google Shape;217;p14"/>
            <p:cNvPicPr preferRelativeResize="0"/>
            <p:nvPr/>
          </p:nvPicPr>
          <p:blipFill rotWithShape="1">
            <a:blip r:embed="rId9">
              <a:alphaModFix/>
            </a:blip>
            <a:srcRect/>
            <a:stretch/>
          </p:blipFill>
          <p:spPr>
            <a:xfrm>
              <a:off x="4189588" y="1151724"/>
              <a:ext cx="1371599" cy="548640"/>
            </a:xfrm>
            <a:prstGeom prst="rect">
              <a:avLst/>
            </a:prstGeom>
            <a:noFill/>
            <a:ln>
              <a:noFill/>
            </a:ln>
          </p:spPr>
        </p:pic>
        <p:sp>
          <p:nvSpPr>
            <p:cNvPr id="218" name="Google Shape;218;p14"/>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219" name="Google Shape;219;p14"/>
          <p:cNvGrpSpPr/>
          <p:nvPr/>
        </p:nvGrpSpPr>
        <p:grpSpPr>
          <a:xfrm>
            <a:off x="2861062" y="3340524"/>
            <a:ext cx="1371599" cy="548640"/>
            <a:chOff x="4189588" y="1151724"/>
            <a:chExt cx="1371599" cy="548640"/>
          </a:xfrm>
        </p:grpSpPr>
        <p:pic>
          <p:nvPicPr>
            <p:cNvPr id="220" name="Google Shape;220;p14"/>
            <p:cNvPicPr preferRelativeResize="0"/>
            <p:nvPr/>
          </p:nvPicPr>
          <p:blipFill rotWithShape="1">
            <a:blip r:embed="rId9">
              <a:alphaModFix/>
            </a:blip>
            <a:srcRect/>
            <a:stretch/>
          </p:blipFill>
          <p:spPr>
            <a:xfrm>
              <a:off x="4189588" y="1151724"/>
              <a:ext cx="1371599" cy="548640"/>
            </a:xfrm>
            <a:prstGeom prst="rect">
              <a:avLst/>
            </a:prstGeom>
            <a:noFill/>
            <a:ln>
              <a:noFill/>
            </a:ln>
          </p:spPr>
        </p:pic>
        <p:sp>
          <p:nvSpPr>
            <p:cNvPr id="221" name="Google Shape;221;p14"/>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222" name="Google Shape;222;p14"/>
          <p:cNvGrpSpPr/>
          <p:nvPr/>
        </p:nvGrpSpPr>
        <p:grpSpPr>
          <a:xfrm>
            <a:off x="4318550" y="1099374"/>
            <a:ext cx="1371599" cy="548640"/>
            <a:chOff x="4189588" y="1151724"/>
            <a:chExt cx="1371599" cy="548640"/>
          </a:xfrm>
        </p:grpSpPr>
        <p:pic>
          <p:nvPicPr>
            <p:cNvPr id="223" name="Google Shape;223;p14"/>
            <p:cNvPicPr preferRelativeResize="0"/>
            <p:nvPr/>
          </p:nvPicPr>
          <p:blipFill rotWithShape="1">
            <a:blip r:embed="rId9">
              <a:alphaModFix/>
            </a:blip>
            <a:srcRect/>
            <a:stretch/>
          </p:blipFill>
          <p:spPr>
            <a:xfrm>
              <a:off x="4189588" y="1151724"/>
              <a:ext cx="1371599" cy="548640"/>
            </a:xfrm>
            <a:prstGeom prst="rect">
              <a:avLst/>
            </a:prstGeom>
            <a:noFill/>
            <a:ln>
              <a:noFill/>
            </a:ln>
          </p:spPr>
        </p:pic>
        <p:sp>
          <p:nvSpPr>
            <p:cNvPr id="224" name="Google Shape;224;p14"/>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sp>
        <p:nvSpPr>
          <p:cNvPr id="225" name="Google Shape;225;p14"/>
          <p:cNvSpPr txBox="1"/>
          <p:nvPr/>
        </p:nvSpPr>
        <p:spPr>
          <a:xfrm>
            <a:off x="3416913" y="3889175"/>
            <a:ext cx="24609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highlight>
                  <a:srgbClr val="FFFFFF"/>
                </a:highlight>
                <a:latin typeface="Arial"/>
                <a:ea typeface="Arial"/>
                <a:cs typeface="Arial"/>
                <a:sym typeface="Arial"/>
              </a:rPr>
              <a:t>There is an extra block that is not needed in the solution.</a:t>
            </a:r>
            <a:endParaRPr sz="1400" b="0" i="0" u="none" strike="noStrike" cap="none">
              <a:solidFill>
                <a:srgbClr val="000000"/>
              </a:solidFill>
              <a:latin typeface="Arial"/>
              <a:ea typeface="Arial"/>
              <a:cs typeface="Arial"/>
              <a:sym typeface="Arial"/>
            </a:endParaRPr>
          </a:p>
        </p:txBody>
      </p:sp>
      <p:pic>
        <p:nvPicPr>
          <p:cNvPr id="226" name="Google Shape;226;p14"/>
          <p:cNvPicPr preferRelativeResize="0"/>
          <p:nvPr/>
        </p:nvPicPr>
        <p:blipFill rotWithShape="1">
          <a:blip r:embed="rId10">
            <a:alphaModFix/>
          </a:blip>
          <a:srcRect/>
          <a:stretch/>
        </p:blipFill>
        <p:spPr>
          <a:xfrm>
            <a:off x="2861068" y="3987900"/>
            <a:ext cx="615580" cy="615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5"/>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p>
            <a:pPr marL="0" lvl="0" indent="0" algn="just" rtl="0">
              <a:lnSpc>
                <a:spcPct val="100000"/>
              </a:lnSpc>
              <a:spcBef>
                <a:spcPts val="0"/>
              </a:spcBef>
              <a:spcAft>
                <a:spcPts val="0"/>
              </a:spcAft>
              <a:buClr>
                <a:schemeClr val="dk1"/>
              </a:buClr>
              <a:buSzPts val="1100"/>
              <a:buFont typeface="Arial"/>
              <a:buNone/>
            </a:pPr>
            <a:r>
              <a:rPr lang="en" sz="1400">
                <a:highlight>
                  <a:srgbClr val="FFFFFF"/>
                </a:highlight>
              </a:rPr>
              <a:t>Put the blocks in the correct order to help the sheep find the grass.</a:t>
            </a:r>
            <a:endParaRPr/>
          </a:p>
        </p:txBody>
      </p:sp>
      <p:graphicFrame>
        <p:nvGraphicFramePr>
          <p:cNvPr id="232" name="Google Shape;232;p15"/>
          <p:cNvGraphicFramePr/>
          <p:nvPr/>
        </p:nvGraphicFramePr>
        <p:xfrm>
          <a:off x="311700" y="1574500"/>
          <a:ext cx="3000000" cy="3000000"/>
        </p:xfrm>
        <a:graphic>
          <a:graphicData uri="http://schemas.openxmlformats.org/drawingml/2006/table">
            <a:tbl>
              <a:tblPr bandRow="1" bandCol="1">
                <a:noFill/>
                <a:tableStyleId>{1CC2DBAB-33C7-411C-88DF-FDF121D009EF}</a:tableStyleId>
              </a:tblPr>
              <a:tblGrid>
                <a:gridCol w="360050">
                  <a:extLst>
                    <a:ext uri="{9D8B030D-6E8A-4147-A177-3AD203B41FA5}">
                      <a16:colId xmlns:a16="http://schemas.microsoft.com/office/drawing/2014/main" val="20000"/>
                    </a:ext>
                  </a:extLst>
                </a:gridCol>
                <a:gridCol w="360050">
                  <a:extLst>
                    <a:ext uri="{9D8B030D-6E8A-4147-A177-3AD203B41FA5}">
                      <a16:colId xmlns:a16="http://schemas.microsoft.com/office/drawing/2014/main" val="20001"/>
                    </a:ext>
                  </a:extLst>
                </a:gridCol>
                <a:gridCol w="360050">
                  <a:extLst>
                    <a:ext uri="{9D8B030D-6E8A-4147-A177-3AD203B41FA5}">
                      <a16:colId xmlns:a16="http://schemas.microsoft.com/office/drawing/2014/main" val="20002"/>
                    </a:ext>
                  </a:extLst>
                </a:gridCol>
                <a:gridCol w="360050">
                  <a:extLst>
                    <a:ext uri="{9D8B030D-6E8A-4147-A177-3AD203B41FA5}">
                      <a16:colId xmlns:a16="http://schemas.microsoft.com/office/drawing/2014/main" val="20003"/>
                    </a:ext>
                  </a:extLst>
                </a:gridCol>
                <a:gridCol w="360050">
                  <a:extLst>
                    <a:ext uri="{9D8B030D-6E8A-4147-A177-3AD203B41FA5}">
                      <a16:colId xmlns:a16="http://schemas.microsoft.com/office/drawing/2014/main" val="20004"/>
                    </a:ext>
                  </a:extLst>
                </a:gridCol>
                <a:gridCol w="360050">
                  <a:extLst>
                    <a:ext uri="{9D8B030D-6E8A-4147-A177-3AD203B41FA5}">
                      <a16:colId xmlns:a16="http://schemas.microsoft.com/office/drawing/2014/main" val="20005"/>
                    </a:ext>
                  </a:extLst>
                </a:gridCol>
              </a:tblGrid>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dk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dk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dk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dk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dk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0"/>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dk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1"/>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r>
                        <a:rPr lang="en" sz="1400" u="none" strike="noStrike" cap="none"/>
                        <a:t> </a:t>
                      </a:r>
                      <a:endParaRPr sz="1400" u="none" strike="noStrike" cap="none"/>
                    </a:p>
                  </a:txBody>
                  <a:tcPr marL="68575" marR="68575" marT="0" marB="0">
                    <a:solidFill>
                      <a:schemeClr val="dk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dk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2"/>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dk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dk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3"/>
                  </a:ext>
                </a:extLst>
              </a:tr>
            </a:tbl>
          </a:graphicData>
        </a:graphic>
      </p:graphicFrame>
      <p:pic>
        <p:nvPicPr>
          <p:cNvPr id="233" name="Google Shape;233;p15"/>
          <p:cNvPicPr preferRelativeResize="0"/>
          <p:nvPr/>
        </p:nvPicPr>
        <p:blipFill rotWithShape="1">
          <a:blip r:embed="rId3">
            <a:alphaModFix/>
          </a:blip>
          <a:srcRect/>
          <a:stretch/>
        </p:blipFill>
        <p:spPr>
          <a:xfrm>
            <a:off x="1031800" y="2341150"/>
            <a:ext cx="285750" cy="285750"/>
          </a:xfrm>
          <a:prstGeom prst="rect">
            <a:avLst/>
          </a:prstGeom>
          <a:noFill/>
          <a:ln>
            <a:noFill/>
          </a:ln>
        </p:spPr>
      </p:pic>
      <p:pic>
        <p:nvPicPr>
          <p:cNvPr id="234" name="Google Shape;234;p15"/>
          <p:cNvPicPr preferRelativeResize="0"/>
          <p:nvPr/>
        </p:nvPicPr>
        <p:blipFill rotWithShape="1">
          <a:blip r:embed="rId4">
            <a:alphaModFix/>
          </a:blip>
          <a:srcRect/>
          <a:stretch/>
        </p:blipFill>
        <p:spPr>
          <a:xfrm flipH="1">
            <a:off x="1751900" y="2358000"/>
            <a:ext cx="360050" cy="252049"/>
          </a:xfrm>
          <a:prstGeom prst="rect">
            <a:avLst/>
          </a:prstGeom>
          <a:noFill/>
          <a:ln>
            <a:noFill/>
          </a:ln>
        </p:spPr>
      </p:pic>
      <p:cxnSp>
        <p:nvCxnSpPr>
          <p:cNvPr id="235" name="Google Shape;235;p15"/>
          <p:cNvCxnSpPr/>
          <p:nvPr/>
        </p:nvCxnSpPr>
        <p:spPr>
          <a:xfrm>
            <a:off x="2747725" y="842650"/>
            <a:ext cx="43500" cy="4050300"/>
          </a:xfrm>
          <a:prstGeom prst="straightConnector1">
            <a:avLst/>
          </a:prstGeom>
          <a:noFill/>
          <a:ln w="9525" cap="flat" cmpd="sng">
            <a:solidFill>
              <a:srgbClr val="595959"/>
            </a:solidFill>
            <a:prstDash val="solid"/>
            <a:round/>
            <a:headEnd type="none" w="sm" len="sm"/>
            <a:tailEnd type="none" w="sm" len="sm"/>
          </a:ln>
        </p:spPr>
      </p:cxnSp>
      <p:cxnSp>
        <p:nvCxnSpPr>
          <p:cNvPr id="236" name="Google Shape;236;p15"/>
          <p:cNvCxnSpPr/>
          <p:nvPr/>
        </p:nvCxnSpPr>
        <p:spPr>
          <a:xfrm>
            <a:off x="5776050" y="842650"/>
            <a:ext cx="43500" cy="4050300"/>
          </a:xfrm>
          <a:prstGeom prst="straightConnector1">
            <a:avLst/>
          </a:prstGeom>
          <a:noFill/>
          <a:ln w="9525" cap="flat" cmpd="sng">
            <a:solidFill>
              <a:srgbClr val="595959"/>
            </a:solidFill>
            <a:prstDash val="solid"/>
            <a:round/>
            <a:headEnd type="none" w="sm" len="sm"/>
            <a:tailEnd type="none" w="sm" len="sm"/>
          </a:ln>
        </p:spPr>
      </p:cxnSp>
      <p:sp>
        <p:nvSpPr>
          <p:cNvPr id="237" name="Google Shape;237;p15"/>
          <p:cNvSpPr txBox="1"/>
          <p:nvPr/>
        </p:nvSpPr>
        <p:spPr>
          <a:xfrm>
            <a:off x="323950" y="3365800"/>
            <a:ext cx="21132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chemeClr val="dk1"/>
                </a:solidFill>
                <a:highlight>
                  <a:srgbClr val="FFFFFF"/>
                </a:highlight>
                <a:latin typeface="Arial"/>
                <a:ea typeface="Arial"/>
                <a:cs typeface="Arial"/>
                <a:sym typeface="Arial"/>
              </a:rPr>
              <a:t>Drag the blocks from the middle column to the right column to solve the puzzle.</a:t>
            </a:r>
            <a:endParaRPr sz="1400" b="0" i="0" u="none" strike="noStrike" cap="none">
              <a:solidFill>
                <a:schemeClr val="dk1"/>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8" name="Google Shape;238;p15"/>
          <p:cNvPicPr preferRelativeResize="0"/>
          <p:nvPr/>
        </p:nvPicPr>
        <p:blipFill rotWithShape="1">
          <a:blip r:embed="rId5">
            <a:alphaModFix/>
          </a:blip>
          <a:srcRect/>
          <a:stretch/>
        </p:blipFill>
        <p:spPr>
          <a:xfrm>
            <a:off x="6508825" y="1017724"/>
            <a:ext cx="1370950" cy="548640"/>
          </a:xfrm>
          <a:prstGeom prst="rect">
            <a:avLst/>
          </a:prstGeom>
          <a:noFill/>
          <a:ln>
            <a:noFill/>
          </a:ln>
        </p:spPr>
      </p:pic>
      <p:grpSp>
        <p:nvGrpSpPr>
          <p:cNvPr id="239" name="Google Shape;239;p15"/>
          <p:cNvGrpSpPr/>
          <p:nvPr/>
        </p:nvGrpSpPr>
        <p:grpSpPr>
          <a:xfrm>
            <a:off x="2869100" y="1507112"/>
            <a:ext cx="1371600" cy="548640"/>
            <a:chOff x="4189600" y="1934550"/>
            <a:chExt cx="1371600" cy="548640"/>
          </a:xfrm>
        </p:grpSpPr>
        <p:pic>
          <p:nvPicPr>
            <p:cNvPr id="240" name="Google Shape;240;p15"/>
            <p:cNvPicPr preferRelativeResize="0"/>
            <p:nvPr/>
          </p:nvPicPr>
          <p:blipFill rotWithShape="1">
            <a:blip r:embed="rId6">
              <a:alphaModFix/>
            </a:blip>
            <a:srcRect/>
            <a:stretch/>
          </p:blipFill>
          <p:spPr>
            <a:xfrm>
              <a:off x="4189600" y="1934550"/>
              <a:ext cx="1371600" cy="548640"/>
            </a:xfrm>
            <a:prstGeom prst="rect">
              <a:avLst/>
            </a:prstGeom>
            <a:noFill/>
            <a:ln>
              <a:noFill/>
            </a:ln>
          </p:spPr>
        </p:pic>
        <p:pic>
          <p:nvPicPr>
            <p:cNvPr id="241" name="Google Shape;241;p15"/>
            <p:cNvPicPr preferRelativeResize="0"/>
            <p:nvPr/>
          </p:nvPicPr>
          <p:blipFill rotWithShape="1">
            <a:blip r:embed="rId7">
              <a:alphaModFix/>
            </a:blip>
            <a:srcRect/>
            <a:stretch/>
          </p:blipFill>
          <p:spPr>
            <a:xfrm>
              <a:off x="4457700" y="2094587"/>
              <a:ext cx="228600" cy="228600"/>
            </a:xfrm>
            <a:prstGeom prst="rect">
              <a:avLst/>
            </a:prstGeom>
            <a:noFill/>
            <a:ln>
              <a:noFill/>
            </a:ln>
          </p:spPr>
        </p:pic>
        <p:sp>
          <p:nvSpPr>
            <p:cNvPr id="242" name="Google Shape;242;p15"/>
            <p:cNvSpPr txBox="1"/>
            <p:nvPr/>
          </p:nvSpPr>
          <p:spPr>
            <a:xfrm>
              <a:off x="4686300" y="2008850"/>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90</a:t>
              </a:r>
              <a:endParaRPr sz="1200" b="0" i="0" u="none" strike="noStrike" cap="none">
                <a:solidFill>
                  <a:srgbClr val="000000"/>
                </a:solidFill>
                <a:latin typeface="Arial"/>
                <a:ea typeface="Arial"/>
                <a:cs typeface="Arial"/>
                <a:sym typeface="Arial"/>
              </a:endParaRPr>
            </a:p>
          </p:txBody>
        </p:sp>
      </p:grpSp>
      <p:grpSp>
        <p:nvGrpSpPr>
          <p:cNvPr id="243" name="Google Shape;243;p15"/>
          <p:cNvGrpSpPr/>
          <p:nvPr/>
        </p:nvGrpSpPr>
        <p:grpSpPr>
          <a:xfrm>
            <a:off x="2869087" y="905224"/>
            <a:ext cx="1371599" cy="548640"/>
            <a:chOff x="4189588" y="1151724"/>
            <a:chExt cx="1371599" cy="548640"/>
          </a:xfrm>
        </p:grpSpPr>
        <p:pic>
          <p:nvPicPr>
            <p:cNvPr id="244" name="Google Shape;244;p15"/>
            <p:cNvPicPr preferRelativeResize="0"/>
            <p:nvPr/>
          </p:nvPicPr>
          <p:blipFill rotWithShape="1">
            <a:blip r:embed="rId8">
              <a:alphaModFix/>
            </a:blip>
            <a:srcRect/>
            <a:stretch/>
          </p:blipFill>
          <p:spPr>
            <a:xfrm>
              <a:off x="4189588" y="1151724"/>
              <a:ext cx="1371599" cy="548640"/>
            </a:xfrm>
            <a:prstGeom prst="rect">
              <a:avLst/>
            </a:prstGeom>
            <a:noFill/>
            <a:ln>
              <a:noFill/>
            </a:ln>
          </p:spPr>
        </p:pic>
        <p:sp>
          <p:nvSpPr>
            <p:cNvPr id="245" name="Google Shape;245;p15"/>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246" name="Google Shape;246;p15"/>
          <p:cNvGrpSpPr/>
          <p:nvPr/>
        </p:nvGrpSpPr>
        <p:grpSpPr>
          <a:xfrm>
            <a:off x="4322575" y="1507099"/>
            <a:ext cx="1371599" cy="548640"/>
            <a:chOff x="4189588" y="1151724"/>
            <a:chExt cx="1371599" cy="548640"/>
          </a:xfrm>
        </p:grpSpPr>
        <p:pic>
          <p:nvPicPr>
            <p:cNvPr id="247" name="Google Shape;247;p15"/>
            <p:cNvPicPr preferRelativeResize="0"/>
            <p:nvPr/>
          </p:nvPicPr>
          <p:blipFill rotWithShape="1">
            <a:blip r:embed="rId8">
              <a:alphaModFix/>
            </a:blip>
            <a:srcRect/>
            <a:stretch/>
          </p:blipFill>
          <p:spPr>
            <a:xfrm>
              <a:off x="4189588" y="1151724"/>
              <a:ext cx="1371599" cy="548640"/>
            </a:xfrm>
            <a:prstGeom prst="rect">
              <a:avLst/>
            </a:prstGeom>
            <a:noFill/>
            <a:ln>
              <a:noFill/>
            </a:ln>
          </p:spPr>
        </p:pic>
        <p:sp>
          <p:nvSpPr>
            <p:cNvPr id="248" name="Google Shape;248;p15"/>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249" name="Google Shape;249;p15"/>
          <p:cNvGrpSpPr/>
          <p:nvPr/>
        </p:nvGrpSpPr>
        <p:grpSpPr>
          <a:xfrm>
            <a:off x="2861000" y="2100399"/>
            <a:ext cx="1371599" cy="548640"/>
            <a:chOff x="4189588" y="1151724"/>
            <a:chExt cx="1371599" cy="548640"/>
          </a:xfrm>
        </p:grpSpPr>
        <p:pic>
          <p:nvPicPr>
            <p:cNvPr id="250" name="Google Shape;250;p15"/>
            <p:cNvPicPr preferRelativeResize="0"/>
            <p:nvPr/>
          </p:nvPicPr>
          <p:blipFill rotWithShape="1">
            <a:blip r:embed="rId8">
              <a:alphaModFix/>
            </a:blip>
            <a:srcRect/>
            <a:stretch/>
          </p:blipFill>
          <p:spPr>
            <a:xfrm>
              <a:off x="4189588" y="1151724"/>
              <a:ext cx="1371599" cy="548640"/>
            </a:xfrm>
            <a:prstGeom prst="rect">
              <a:avLst/>
            </a:prstGeom>
            <a:noFill/>
            <a:ln>
              <a:noFill/>
            </a:ln>
          </p:spPr>
        </p:pic>
        <p:sp>
          <p:nvSpPr>
            <p:cNvPr id="251" name="Google Shape;251;p15"/>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252" name="Google Shape;252;p15"/>
          <p:cNvGrpSpPr/>
          <p:nvPr/>
        </p:nvGrpSpPr>
        <p:grpSpPr>
          <a:xfrm>
            <a:off x="4322563" y="905224"/>
            <a:ext cx="1371599" cy="548640"/>
            <a:chOff x="4189588" y="1151724"/>
            <a:chExt cx="1371599" cy="548640"/>
          </a:xfrm>
        </p:grpSpPr>
        <p:pic>
          <p:nvPicPr>
            <p:cNvPr id="253" name="Google Shape;253;p15"/>
            <p:cNvPicPr preferRelativeResize="0"/>
            <p:nvPr/>
          </p:nvPicPr>
          <p:blipFill rotWithShape="1">
            <a:blip r:embed="rId8">
              <a:alphaModFix/>
            </a:blip>
            <a:srcRect/>
            <a:stretch/>
          </p:blipFill>
          <p:spPr>
            <a:xfrm>
              <a:off x="4189588" y="1151724"/>
              <a:ext cx="1371599" cy="548640"/>
            </a:xfrm>
            <a:prstGeom prst="rect">
              <a:avLst/>
            </a:prstGeom>
            <a:noFill/>
            <a:ln>
              <a:noFill/>
            </a:ln>
          </p:spPr>
        </p:pic>
        <p:sp>
          <p:nvSpPr>
            <p:cNvPr id="254" name="Google Shape;254;p15"/>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255" name="Google Shape;255;p15"/>
          <p:cNvGrpSpPr/>
          <p:nvPr/>
        </p:nvGrpSpPr>
        <p:grpSpPr>
          <a:xfrm>
            <a:off x="2900037" y="2817150"/>
            <a:ext cx="1371600" cy="548640"/>
            <a:chOff x="4189600" y="2593475"/>
            <a:chExt cx="1371600" cy="548640"/>
          </a:xfrm>
        </p:grpSpPr>
        <p:grpSp>
          <p:nvGrpSpPr>
            <p:cNvPr id="256" name="Google Shape;256;p15"/>
            <p:cNvGrpSpPr/>
            <p:nvPr/>
          </p:nvGrpSpPr>
          <p:grpSpPr>
            <a:xfrm>
              <a:off x="4189600" y="2593475"/>
              <a:ext cx="1371600" cy="548640"/>
              <a:chOff x="4189600" y="1934550"/>
              <a:chExt cx="1371600" cy="548640"/>
            </a:xfrm>
          </p:grpSpPr>
          <p:pic>
            <p:nvPicPr>
              <p:cNvPr id="257" name="Google Shape;257;p15"/>
              <p:cNvPicPr preferRelativeResize="0"/>
              <p:nvPr/>
            </p:nvPicPr>
            <p:blipFill rotWithShape="1">
              <a:blip r:embed="rId6">
                <a:alphaModFix/>
              </a:blip>
              <a:srcRect/>
              <a:stretch/>
            </p:blipFill>
            <p:spPr>
              <a:xfrm>
                <a:off x="4189600" y="1934550"/>
                <a:ext cx="1371600" cy="548640"/>
              </a:xfrm>
              <a:prstGeom prst="rect">
                <a:avLst/>
              </a:prstGeom>
              <a:noFill/>
              <a:ln>
                <a:noFill/>
              </a:ln>
            </p:spPr>
          </p:pic>
          <p:pic>
            <p:nvPicPr>
              <p:cNvPr id="258" name="Google Shape;258;p15"/>
              <p:cNvPicPr preferRelativeResize="0"/>
              <p:nvPr/>
            </p:nvPicPr>
            <p:blipFill rotWithShape="1">
              <a:blip r:embed="rId7">
                <a:alphaModFix/>
              </a:blip>
              <a:srcRect/>
              <a:stretch/>
            </p:blipFill>
            <p:spPr>
              <a:xfrm>
                <a:off x="4457700" y="2094587"/>
                <a:ext cx="228600" cy="228600"/>
              </a:xfrm>
              <a:prstGeom prst="rect">
                <a:avLst/>
              </a:prstGeom>
              <a:noFill/>
              <a:ln>
                <a:noFill/>
              </a:ln>
            </p:spPr>
          </p:pic>
          <p:sp>
            <p:nvSpPr>
              <p:cNvPr id="259" name="Google Shape;259;p15"/>
              <p:cNvSpPr txBox="1"/>
              <p:nvPr/>
            </p:nvSpPr>
            <p:spPr>
              <a:xfrm>
                <a:off x="4686300" y="2008850"/>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90</a:t>
                </a:r>
                <a:endParaRPr sz="1200" b="0" i="0" u="none" strike="noStrike" cap="none">
                  <a:solidFill>
                    <a:srgbClr val="000000"/>
                  </a:solidFill>
                  <a:latin typeface="Arial"/>
                  <a:ea typeface="Arial"/>
                  <a:cs typeface="Arial"/>
                  <a:sym typeface="Arial"/>
                </a:endParaRPr>
              </a:p>
            </p:txBody>
          </p:sp>
        </p:grpSp>
        <p:pic>
          <p:nvPicPr>
            <p:cNvPr id="260" name="Google Shape;260;p15"/>
            <p:cNvPicPr preferRelativeResize="0"/>
            <p:nvPr/>
          </p:nvPicPr>
          <p:blipFill rotWithShape="1">
            <a:blip r:embed="rId9">
              <a:alphaModFix/>
            </a:blip>
            <a:srcRect/>
            <a:stretch/>
          </p:blipFill>
          <p:spPr>
            <a:xfrm>
              <a:off x="4501325" y="2753489"/>
              <a:ext cx="228600" cy="228600"/>
            </a:xfrm>
            <a:prstGeom prst="rect">
              <a:avLst/>
            </a:prstGeom>
            <a:noFill/>
            <a:ln>
              <a:noFill/>
            </a:ln>
          </p:spPr>
        </p:pic>
      </p:grpSp>
      <p:grpSp>
        <p:nvGrpSpPr>
          <p:cNvPr id="261" name="Google Shape;261;p15"/>
          <p:cNvGrpSpPr/>
          <p:nvPr/>
        </p:nvGrpSpPr>
        <p:grpSpPr>
          <a:xfrm>
            <a:off x="2900037" y="3462150"/>
            <a:ext cx="1371600" cy="548640"/>
            <a:chOff x="4189600" y="2593475"/>
            <a:chExt cx="1371600" cy="548640"/>
          </a:xfrm>
        </p:grpSpPr>
        <p:grpSp>
          <p:nvGrpSpPr>
            <p:cNvPr id="262" name="Google Shape;262;p15"/>
            <p:cNvGrpSpPr/>
            <p:nvPr/>
          </p:nvGrpSpPr>
          <p:grpSpPr>
            <a:xfrm>
              <a:off x="4189600" y="2593475"/>
              <a:ext cx="1371600" cy="548640"/>
              <a:chOff x="4189600" y="1934550"/>
              <a:chExt cx="1371600" cy="548640"/>
            </a:xfrm>
          </p:grpSpPr>
          <p:pic>
            <p:nvPicPr>
              <p:cNvPr id="263" name="Google Shape;263;p15"/>
              <p:cNvPicPr preferRelativeResize="0"/>
              <p:nvPr/>
            </p:nvPicPr>
            <p:blipFill rotWithShape="1">
              <a:blip r:embed="rId6">
                <a:alphaModFix/>
              </a:blip>
              <a:srcRect/>
              <a:stretch/>
            </p:blipFill>
            <p:spPr>
              <a:xfrm>
                <a:off x="4189600" y="1934550"/>
                <a:ext cx="1371600" cy="548640"/>
              </a:xfrm>
              <a:prstGeom prst="rect">
                <a:avLst/>
              </a:prstGeom>
              <a:noFill/>
              <a:ln>
                <a:noFill/>
              </a:ln>
            </p:spPr>
          </p:pic>
          <p:pic>
            <p:nvPicPr>
              <p:cNvPr id="264" name="Google Shape;264;p15"/>
              <p:cNvPicPr preferRelativeResize="0"/>
              <p:nvPr/>
            </p:nvPicPr>
            <p:blipFill rotWithShape="1">
              <a:blip r:embed="rId7">
                <a:alphaModFix/>
              </a:blip>
              <a:srcRect/>
              <a:stretch/>
            </p:blipFill>
            <p:spPr>
              <a:xfrm>
                <a:off x="4457700" y="2094587"/>
                <a:ext cx="228600" cy="228600"/>
              </a:xfrm>
              <a:prstGeom prst="rect">
                <a:avLst/>
              </a:prstGeom>
              <a:noFill/>
              <a:ln>
                <a:noFill/>
              </a:ln>
            </p:spPr>
          </p:pic>
          <p:sp>
            <p:nvSpPr>
              <p:cNvPr id="265" name="Google Shape;265;p15"/>
              <p:cNvSpPr txBox="1"/>
              <p:nvPr/>
            </p:nvSpPr>
            <p:spPr>
              <a:xfrm>
                <a:off x="4686300" y="2008850"/>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90</a:t>
                </a:r>
                <a:endParaRPr sz="1200" b="0" i="0" u="none" strike="noStrike" cap="none">
                  <a:solidFill>
                    <a:srgbClr val="000000"/>
                  </a:solidFill>
                  <a:latin typeface="Arial"/>
                  <a:ea typeface="Arial"/>
                  <a:cs typeface="Arial"/>
                  <a:sym typeface="Arial"/>
                </a:endParaRPr>
              </a:p>
            </p:txBody>
          </p:sp>
        </p:grpSp>
        <p:pic>
          <p:nvPicPr>
            <p:cNvPr id="266" name="Google Shape;266;p15"/>
            <p:cNvPicPr preferRelativeResize="0"/>
            <p:nvPr/>
          </p:nvPicPr>
          <p:blipFill rotWithShape="1">
            <a:blip r:embed="rId9">
              <a:alphaModFix/>
            </a:blip>
            <a:srcRect/>
            <a:stretch/>
          </p:blipFill>
          <p:spPr>
            <a:xfrm>
              <a:off x="4501325" y="2753489"/>
              <a:ext cx="228600" cy="228600"/>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6"/>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p>
            <a:pPr marL="0" lvl="0" indent="0" algn="just" rtl="0">
              <a:lnSpc>
                <a:spcPct val="100000"/>
              </a:lnSpc>
              <a:spcBef>
                <a:spcPts val="0"/>
              </a:spcBef>
              <a:spcAft>
                <a:spcPts val="0"/>
              </a:spcAft>
              <a:buClr>
                <a:schemeClr val="dk1"/>
              </a:buClr>
              <a:buSzPts val="1100"/>
              <a:buFont typeface="Arial"/>
              <a:buNone/>
            </a:pPr>
            <a:r>
              <a:rPr lang="en" sz="1400">
                <a:highlight>
                  <a:srgbClr val="FFFFFF"/>
                </a:highlight>
              </a:rPr>
              <a:t>Now it is your turn to create puzzles and ask your friends to solve them based on the challenges you provided.</a:t>
            </a:r>
            <a:endParaRPr/>
          </a:p>
        </p:txBody>
      </p:sp>
      <p:graphicFrame>
        <p:nvGraphicFramePr>
          <p:cNvPr id="272" name="Google Shape;272;p16"/>
          <p:cNvGraphicFramePr/>
          <p:nvPr/>
        </p:nvGraphicFramePr>
        <p:xfrm>
          <a:off x="311700" y="1574500"/>
          <a:ext cx="3000000" cy="3000000"/>
        </p:xfrm>
        <a:graphic>
          <a:graphicData uri="http://schemas.openxmlformats.org/drawingml/2006/table">
            <a:tbl>
              <a:tblPr bandRow="1" bandCol="1">
                <a:noFill/>
                <a:tableStyleId>{1CC2DBAB-33C7-411C-88DF-FDF121D009EF}</a:tableStyleId>
              </a:tblPr>
              <a:tblGrid>
                <a:gridCol w="360050">
                  <a:extLst>
                    <a:ext uri="{9D8B030D-6E8A-4147-A177-3AD203B41FA5}">
                      <a16:colId xmlns:a16="http://schemas.microsoft.com/office/drawing/2014/main" val="20000"/>
                    </a:ext>
                  </a:extLst>
                </a:gridCol>
                <a:gridCol w="360050">
                  <a:extLst>
                    <a:ext uri="{9D8B030D-6E8A-4147-A177-3AD203B41FA5}">
                      <a16:colId xmlns:a16="http://schemas.microsoft.com/office/drawing/2014/main" val="20001"/>
                    </a:ext>
                  </a:extLst>
                </a:gridCol>
                <a:gridCol w="360050">
                  <a:extLst>
                    <a:ext uri="{9D8B030D-6E8A-4147-A177-3AD203B41FA5}">
                      <a16:colId xmlns:a16="http://schemas.microsoft.com/office/drawing/2014/main" val="20002"/>
                    </a:ext>
                  </a:extLst>
                </a:gridCol>
                <a:gridCol w="360050">
                  <a:extLst>
                    <a:ext uri="{9D8B030D-6E8A-4147-A177-3AD203B41FA5}">
                      <a16:colId xmlns:a16="http://schemas.microsoft.com/office/drawing/2014/main" val="20003"/>
                    </a:ext>
                  </a:extLst>
                </a:gridCol>
                <a:gridCol w="360050">
                  <a:extLst>
                    <a:ext uri="{9D8B030D-6E8A-4147-A177-3AD203B41FA5}">
                      <a16:colId xmlns:a16="http://schemas.microsoft.com/office/drawing/2014/main" val="20004"/>
                    </a:ext>
                  </a:extLst>
                </a:gridCol>
                <a:gridCol w="360050">
                  <a:extLst>
                    <a:ext uri="{9D8B030D-6E8A-4147-A177-3AD203B41FA5}">
                      <a16:colId xmlns:a16="http://schemas.microsoft.com/office/drawing/2014/main" val="20005"/>
                    </a:ext>
                  </a:extLst>
                </a:gridCol>
              </a:tblGrid>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0"/>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1"/>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r>
                        <a:rPr lang="en" sz="1400" u="none" strike="noStrike" cap="none"/>
                        <a:t> </a:t>
                      </a: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2"/>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3"/>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4"/>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chemeClr val="lt1"/>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5"/>
                  </a:ext>
                </a:extLst>
              </a:tr>
            </a:tbl>
          </a:graphicData>
        </a:graphic>
      </p:graphicFrame>
      <p:cxnSp>
        <p:nvCxnSpPr>
          <p:cNvPr id="273" name="Google Shape;273;p16"/>
          <p:cNvCxnSpPr/>
          <p:nvPr/>
        </p:nvCxnSpPr>
        <p:spPr>
          <a:xfrm>
            <a:off x="2747725" y="842650"/>
            <a:ext cx="43500" cy="4050300"/>
          </a:xfrm>
          <a:prstGeom prst="straightConnector1">
            <a:avLst/>
          </a:prstGeom>
          <a:noFill/>
          <a:ln w="9525" cap="flat" cmpd="sng">
            <a:solidFill>
              <a:srgbClr val="595959"/>
            </a:solidFill>
            <a:prstDash val="solid"/>
            <a:round/>
            <a:headEnd type="none" w="sm" len="sm"/>
            <a:tailEnd type="none" w="sm" len="sm"/>
          </a:ln>
        </p:spPr>
      </p:cxnSp>
      <p:cxnSp>
        <p:nvCxnSpPr>
          <p:cNvPr id="274" name="Google Shape;274;p16"/>
          <p:cNvCxnSpPr/>
          <p:nvPr/>
        </p:nvCxnSpPr>
        <p:spPr>
          <a:xfrm>
            <a:off x="5776050" y="842650"/>
            <a:ext cx="43500" cy="4050300"/>
          </a:xfrm>
          <a:prstGeom prst="straightConnector1">
            <a:avLst/>
          </a:prstGeom>
          <a:noFill/>
          <a:ln w="9525" cap="flat" cmpd="sng">
            <a:solidFill>
              <a:srgbClr val="595959"/>
            </a:solidFill>
            <a:prstDash val="solid"/>
            <a:round/>
            <a:headEnd type="none" w="sm" len="sm"/>
            <a:tailEnd type="none" w="sm" len="sm"/>
          </a:ln>
        </p:spPr>
      </p:cxnSp>
      <p:sp>
        <p:nvSpPr>
          <p:cNvPr id="275" name="Google Shape;275;p16"/>
          <p:cNvSpPr txBox="1"/>
          <p:nvPr/>
        </p:nvSpPr>
        <p:spPr>
          <a:xfrm>
            <a:off x="323950" y="3365800"/>
            <a:ext cx="2113200" cy="6156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6" name="Google Shape;276;p16"/>
          <p:cNvPicPr preferRelativeResize="0"/>
          <p:nvPr/>
        </p:nvPicPr>
        <p:blipFill rotWithShape="1">
          <a:blip r:embed="rId3">
            <a:alphaModFix/>
          </a:blip>
          <a:srcRect/>
          <a:stretch/>
        </p:blipFill>
        <p:spPr>
          <a:xfrm>
            <a:off x="6508825" y="1017724"/>
            <a:ext cx="1370950" cy="548640"/>
          </a:xfrm>
          <a:prstGeom prst="rect">
            <a:avLst/>
          </a:prstGeom>
          <a:noFill/>
          <a:ln>
            <a:noFill/>
          </a:ln>
        </p:spPr>
      </p:pic>
      <p:grpSp>
        <p:nvGrpSpPr>
          <p:cNvPr id="277" name="Google Shape;277;p16"/>
          <p:cNvGrpSpPr/>
          <p:nvPr/>
        </p:nvGrpSpPr>
        <p:grpSpPr>
          <a:xfrm>
            <a:off x="2861062" y="1846425"/>
            <a:ext cx="1371600" cy="548640"/>
            <a:chOff x="4189600" y="1934550"/>
            <a:chExt cx="1371600" cy="548640"/>
          </a:xfrm>
        </p:grpSpPr>
        <p:pic>
          <p:nvPicPr>
            <p:cNvPr id="278" name="Google Shape;278;p16"/>
            <p:cNvPicPr preferRelativeResize="0"/>
            <p:nvPr/>
          </p:nvPicPr>
          <p:blipFill rotWithShape="1">
            <a:blip r:embed="rId4">
              <a:alphaModFix/>
            </a:blip>
            <a:srcRect/>
            <a:stretch/>
          </p:blipFill>
          <p:spPr>
            <a:xfrm>
              <a:off x="4189600" y="1934550"/>
              <a:ext cx="1371600" cy="548640"/>
            </a:xfrm>
            <a:prstGeom prst="rect">
              <a:avLst/>
            </a:prstGeom>
            <a:noFill/>
            <a:ln>
              <a:noFill/>
            </a:ln>
          </p:spPr>
        </p:pic>
        <p:pic>
          <p:nvPicPr>
            <p:cNvPr id="279" name="Google Shape;279;p16"/>
            <p:cNvPicPr preferRelativeResize="0"/>
            <p:nvPr/>
          </p:nvPicPr>
          <p:blipFill rotWithShape="1">
            <a:blip r:embed="rId5">
              <a:alphaModFix/>
            </a:blip>
            <a:srcRect/>
            <a:stretch/>
          </p:blipFill>
          <p:spPr>
            <a:xfrm>
              <a:off x="4457700" y="2094587"/>
              <a:ext cx="228600" cy="228600"/>
            </a:xfrm>
            <a:prstGeom prst="rect">
              <a:avLst/>
            </a:prstGeom>
            <a:noFill/>
            <a:ln>
              <a:noFill/>
            </a:ln>
          </p:spPr>
        </p:pic>
        <p:sp>
          <p:nvSpPr>
            <p:cNvPr id="280" name="Google Shape;280;p16"/>
            <p:cNvSpPr txBox="1"/>
            <p:nvPr/>
          </p:nvSpPr>
          <p:spPr>
            <a:xfrm>
              <a:off x="4686300" y="2008850"/>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90</a:t>
              </a:r>
              <a:endParaRPr sz="1200" b="0" i="0" u="none" strike="noStrike" cap="none">
                <a:solidFill>
                  <a:srgbClr val="000000"/>
                </a:solidFill>
                <a:latin typeface="Arial"/>
                <a:ea typeface="Arial"/>
                <a:cs typeface="Arial"/>
                <a:sym typeface="Arial"/>
              </a:endParaRPr>
            </a:p>
          </p:txBody>
        </p:sp>
      </p:grpSp>
      <p:grpSp>
        <p:nvGrpSpPr>
          <p:cNvPr id="281" name="Google Shape;281;p16"/>
          <p:cNvGrpSpPr/>
          <p:nvPr/>
        </p:nvGrpSpPr>
        <p:grpSpPr>
          <a:xfrm>
            <a:off x="2861062" y="2593475"/>
            <a:ext cx="1371600" cy="548640"/>
            <a:chOff x="4189600" y="2593475"/>
            <a:chExt cx="1371600" cy="548640"/>
          </a:xfrm>
        </p:grpSpPr>
        <p:grpSp>
          <p:nvGrpSpPr>
            <p:cNvPr id="282" name="Google Shape;282;p16"/>
            <p:cNvGrpSpPr/>
            <p:nvPr/>
          </p:nvGrpSpPr>
          <p:grpSpPr>
            <a:xfrm>
              <a:off x="4189600" y="2593475"/>
              <a:ext cx="1371600" cy="548640"/>
              <a:chOff x="4189600" y="1934550"/>
              <a:chExt cx="1371600" cy="548640"/>
            </a:xfrm>
          </p:grpSpPr>
          <p:pic>
            <p:nvPicPr>
              <p:cNvPr id="283" name="Google Shape;283;p16"/>
              <p:cNvPicPr preferRelativeResize="0"/>
              <p:nvPr/>
            </p:nvPicPr>
            <p:blipFill rotWithShape="1">
              <a:blip r:embed="rId4">
                <a:alphaModFix/>
              </a:blip>
              <a:srcRect/>
              <a:stretch/>
            </p:blipFill>
            <p:spPr>
              <a:xfrm>
                <a:off x="4189600" y="1934550"/>
                <a:ext cx="1371600" cy="548640"/>
              </a:xfrm>
              <a:prstGeom prst="rect">
                <a:avLst/>
              </a:prstGeom>
              <a:noFill/>
              <a:ln>
                <a:noFill/>
              </a:ln>
            </p:spPr>
          </p:pic>
          <p:pic>
            <p:nvPicPr>
              <p:cNvPr id="284" name="Google Shape;284;p16"/>
              <p:cNvPicPr preferRelativeResize="0"/>
              <p:nvPr/>
            </p:nvPicPr>
            <p:blipFill rotWithShape="1">
              <a:blip r:embed="rId5">
                <a:alphaModFix/>
              </a:blip>
              <a:srcRect/>
              <a:stretch/>
            </p:blipFill>
            <p:spPr>
              <a:xfrm>
                <a:off x="4457700" y="2094587"/>
                <a:ext cx="228600" cy="228600"/>
              </a:xfrm>
              <a:prstGeom prst="rect">
                <a:avLst/>
              </a:prstGeom>
              <a:noFill/>
              <a:ln>
                <a:noFill/>
              </a:ln>
            </p:spPr>
          </p:pic>
          <p:sp>
            <p:nvSpPr>
              <p:cNvPr id="285" name="Google Shape;285;p16"/>
              <p:cNvSpPr txBox="1"/>
              <p:nvPr/>
            </p:nvSpPr>
            <p:spPr>
              <a:xfrm>
                <a:off x="4686300" y="2008850"/>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90</a:t>
                </a:r>
                <a:endParaRPr sz="1200" b="0" i="0" u="none" strike="noStrike" cap="none">
                  <a:solidFill>
                    <a:srgbClr val="000000"/>
                  </a:solidFill>
                  <a:latin typeface="Arial"/>
                  <a:ea typeface="Arial"/>
                  <a:cs typeface="Arial"/>
                  <a:sym typeface="Arial"/>
                </a:endParaRPr>
              </a:p>
            </p:txBody>
          </p:sp>
        </p:grpSp>
        <p:pic>
          <p:nvPicPr>
            <p:cNvPr id="286" name="Google Shape;286;p16"/>
            <p:cNvPicPr preferRelativeResize="0"/>
            <p:nvPr/>
          </p:nvPicPr>
          <p:blipFill rotWithShape="1">
            <a:blip r:embed="rId6">
              <a:alphaModFix/>
            </a:blip>
            <a:srcRect/>
            <a:stretch/>
          </p:blipFill>
          <p:spPr>
            <a:xfrm>
              <a:off x="4501325" y="2753489"/>
              <a:ext cx="228600" cy="228600"/>
            </a:xfrm>
            <a:prstGeom prst="rect">
              <a:avLst/>
            </a:prstGeom>
            <a:noFill/>
            <a:ln>
              <a:noFill/>
            </a:ln>
          </p:spPr>
        </p:pic>
      </p:grpSp>
      <p:grpSp>
        <p:nvGrpSpPr>
          <p:cNvPr id="287" name="Google Shape;287;p16"/>
          <p:cNvGrpSpPr/>
          <p:nvPr/>
        </p:nvGrpSpPr>
        <p:grpSpPr>
          <a:xfrm>
            <a:off x="2861062" y="1099374"/>
            <a:ext cx="1371599" cy="548640"/>
            <a:chOff x="4189588" y="1151724"/>
            <a:chExt cx="1371599" cy="548640"/>
          </a:xfrm>
        </p:grpSpPr>
        <p:pic>
          <p:nvPicPr>
            <p:cNvPr id="288" name="Google Shape;288;p16"/>
            <p:cNvPicPr preferRelativeResize="0"/>
            <p:nvPr/>
          </p:nvPicPr>
          <p:blipFill rotWithShape="1">
            <a:blip r:embed="rId7">
              <a:alphaModFix/>
            </a:blip>
            <a:srcRect/>
            <a:stretch/>
          </p:blipFill>
          <p:spPr>
            <a:xfrm>
              <a:off x="4189588" y="1151724"/>
              <a:ext cx="1371599" cy="548640"/>
            </a:xfrm>
            <a:prstGeom prst="rect">
              <a:avLst/>
            </a:prstGeom>
            <a:noFill/>
            <a:ln>
              <a:noFill/>
            </a:ln>
          </p:spPr>
        </p:pic>
        <p:sp>
          <p:nvSpPr>
            <p:cNvPr id="289" name="Google Shape;289;p16"/>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290" name="Google Shape;290;p16"/>
          <p:cNvGrpSpPr/>
          <p:nvPr/>
        </p:nvGrpSpPr>
        <p:grpSpPr>
          <a:xfrm>
            <a:off x="2861062" y="4146849"/>
            <a:ext cx="1371599" cy="548640"/>
            <a:chOff x="4189588" y="1151724"/>
            <a:chExt cx="1371599" cy="548640"/>
          </a:xfrm>
        </p:grpSpPr>
        <p:pic>
          <p:nvPicPr>
            <p:cNvPr id="291" name="Google Shape;291;p16"/>
            <p:cNvPicPr preferRelativeResize="0"/>
            <p:nvPr/>
          </p:nvPicPr>
          <p:blipFill rotWithShape="1">
            <a:blip r:embed="rId7">
              <a:alphaModFix/>
            </a:blip>
            <a:srcRect/>
            <a:stretch/>
          </p:blipFill>
          <p:spPr>
            <a:xfrm>
              <a:off x="4189588" y="1151724"/>
              <a:ext cx="1371599" cy="548640"/>
            </a:xfrm>
            <a:prstGeom prst="rect">
              <a:avLst/>
            </a:prstGeom>
            <a:noFill/>
            <a:ln>
              <a:noFill/>
            </a:ln>
          </p:spPr>
        </p:pic>
        <p:sp>
          <p:nvSpPr>
            <p:cNvPr id="292" name="Google Shape;292;p16"/>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293" name="Google Shape;293;p16"/>
          <p:cNvGrpSpPr/>
          <p:nvPr/>
        </p:nvGrpSpPr>
        <p:grpSpPr>
          <a:xfrm>
            <a:off x="2861062" y="3340524"/>
            <a:ext cx="1371599" cy="548640"/>
            <a:chOff x="4189588" y="1151724"/>
            <a:chExt cx="1371599" cy="548640"/>
          </a:xfrm>
        </p:grpSpPr>
        <p:pic>
          <p:nvPicPr>
            <p:cNvPr id="294" name="Google Shape;294;p16"/>
            <p:cNvPicPr preferRelativeResize="0"/>
            <p:nvPr/>
          </p:nvPicPr>
          <p:blipFill rotWithShape="1">
            <a:blip r:embed="rId7">
              <a:alphaModFix/>
            </a:blip>
            <a:srcRect/>
            <a:stretch/>
          </p:blipFill>
          <p:spPr>
            <a:xfrm>
              <a:off x="4189588" y="1151724"/>
              <a:ext cx="1371599" cy="548640"/>
            </a:xfrm>
            <a:prstGeom prst="rect">
              <a:avLst/>
            </a:prstGeom>
            <a:noFill/>
            <a:ln>
              <a:noFill/>
            </a:ln>
          </p:spPr>
        </p:pic>
        <p:sp>
          <p:nvSpPr>
            <p:cNvPr id="295" name="Google Shape;295;p16"/>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2419</Words>
  <Application>Microsoft Office PowerPoint</Application>
  <PresentationFormat>On-screen Show (16:9)</PresentationFormat>
  <Paragraphs>239</Paragraphs>
  <Slides>35</Slides>
  <Notes>35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Proxima Nova</vt:lpstr>
      <vt:lpstr>Arial</vt:lpstr>
      <vt:lpstr>Oswald</vt:lpstr>
      <vt:lpstr>Alfa Slab One</vt:lpstr>
      <vt:lpstr>Open Sans</vt:lpstr>
      <vt:lpstr>Bebas Neue</vt:lpstr>
      <vt:lpstr>Monoton</vt:lpstr>
      <vt:lpstr>Gameday</vt:lpstr>
      <vt:lpstr>Simple Light</vt:lpstr>
      <vt:lpstr>Student slides</vt:lpstr>
      <vt:lpstr>Lesson Objectives:  I can…</vt:lpstr>
      <vt:lpstr>Scratch block Warm up: Pattern 1</vt:lpstr>
      <vt:lpstr>Scratch block Warm up: Pattern 2</vt:lpstr>
      <vt:lpstr>Pair Programming</vt:lpstr>
      <vt:lpstr>Put the blocks in the correct order to help the sheep find the grass.</vt:lpstr>
      <vt:lpstr>Put the blocks in the correct order to help the sheep find the grass. </vt:lpstr>
      <vt:lpstr>Put the blocks in the correct order to help the sheep find the grass.</vt:lpstr>
      <vt:lpstr>Now it is your turn to create puzzles and ask your friends to solve them based on the challenges you provided.</vt:lpstr>
      <vt:lpstr>Great job!</vt:lpstr>
      <vt:lpstr>Student slides</vt:lpstr>
      <vt:lpstr>Independent Practice: </vt:lpstr>
      <vt:lpstr>Student slides</vt:lpstr>
      <vt:lpstr>Patterns &amp; sequencing review activity </vt:lpstr>
      <vt:lpstr>Independent practice </vt:lpstr>
      <vt:lpstr>Student slides</vt:lpstr>
      <vt:lpstr>Warm up</vt:lpstr>
      <vt:lpstr>PowerPoint Presentation</vt:lpstr>
      <vt:lpstr>Student slides</vt:lpstr>
      <vt:lpstr>Optional Debugging Activity </vt:lpstr>
      <vt:lpstr>Tips</vt:lpstr>
      <vt:lpstr>Debugging Challenge 1:</vt:lpstr>
      <vt:lpstr>Debugging Challenge 1 Answer Key</vt:lpstr>
      <vt:lpstr>Debugging Challenge 2:</vt:lpstr>
      <vt:lpstr>Debugging Challenge 2 Answer Key</vt:lpstr>
      <vt:lpstr>Debugging Challenge 3:</vt:lpstr>
      <vt:lpstr>Debugging Challenge 3 Answer Key</vt:lpstr>
      <vt:lpstr>Debugging Challenge 4 - Bonus</vt:lpstr>
      <vt:lpstr>Bonus Debugging Challenge 4 Answer Key</vt:lpstr>
      <vt:lpstr>Debugging Challenge 5: Bonus</vt:lpstr>
      <vt:lpstr>Debugging Challenge 5 Answer Key</vt:lpstr>
      <vt:lpstr>Debugging Challenge 6: Bonus </vt:lpstr>
      <vt:lpstr>Bonus Debugging Challenge 6 Answer Key</vt:lpstr>
      <vt:lpstr>Finished!</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slides</dc:title>
  <cp:lastModifiedBy>Franziska Iffland</cp:lastModifiedBy>
  <cp:revision>2</cp:revision>
  <dcterms:modified xsi:type="dcterms:W3CDTF">2024-12-17T15:29:04Z</dcterms:modified>
</cp:coreProperties>
</file>