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72" r:id="rId4"/>
    <p:sldId id="259" r:id="rId5"/>
    <p:sldId id="260" r:id="rId6"/>
    <p:sldId id="261" r:id="rId7"/>
    <p:sldId id="262" r:id="rId8"/>
    <p:sldId id="263" r:id="rId9"/>
    <p:sldId id="270" r:id="rId10"/>
    <p:sldId id="271" r:id="rId11"/>
  </p:sldIdLst>
  <p:sldSz cx="9144000" cy="5143500" type="screen16x9"/>
  <p:notesSz cx="6858000" cy="9144000"/>
  <p:embeddedFontLst>
    <p:embeddedFont>
      <p:font typeface="Open Sans" panose="020B0606030504020204" pitchFamily="34" charset="0"/>
      <p:regular r:id="rId13"/>
      <p:bold r:id="rId14"/>
      <p:italic r:id="rId15"/>
      <p:boldItalic r:id="rId16"/>
    </p:embeddedFont>
    <p:embeddedFont>
      <p:font typeface="Oswald" panose="00000500000000000000" pitchFamily="2"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89" autoAdjust="0"/>
    <p:restoredTop sz="80068"/>
  </p:normalViewPr>
  <p:slideViewPr>
    <p:cSldViewPr snapToGrid="0">
      <p:cViewPr varScale="1">
        <p:scale>
          <a:sx n="104" d="100"/>
          <a:sy n="104" d="100"/>
        </p:scale>
        <p:origin x="88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scratched.gse.harvard.edu/discussions/creative-computing-2012/debugging-strategies-and-spiral-debug-it-challeng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cc18ea72f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0cc18ea72f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cc18ea72f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cc18ea72f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Adopted from </a:t>
            </a:r>
            <a:r>
              <a:rPr lang="en" u="sng">
                <a:solidFill>
                  <a:schemeClr val="hlink"/>
                </a:solidFill>
                <a:hlinkClick r:id="rId3"/>
              </a:rPr>
              <a:t>Debug it!</a:t>
            </a:r>
            <a:r>
              <a:rPr lang="en"/>
              <a:t> And Scratch </a:t>
            </a:r>
            <a:r>
              <a:rPr lang="en" u="sng">
                <a:solidFill>
                  <a:schemeClr val="hlink"/>
                </a:solidFill>
                <a:hlinkClick r:id="rId4"/>
              </a:rPr>
              <a:t>debugging strategies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ccec5a6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ccec5a6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101Dm_z5Q4ey2P-jLWdat31g_4bLJcXDR</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b="1" i="1" dirty="0">
              <a:solidFill>
                <a:srgbClr val="3D3D3D"/>
              </a:solidFill>
              <a:effectLst/>
              <a:latin typeface="Open Sans"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ba1c53a3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ba1c53a3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ba1c53a3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ba1c53a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/file/d/1fq0EiEv5HhEhYSBLjXUyWVfoFNLPU9b5/</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1fq0EiEv5HhEhYSBLjXUyWVfoFNLPU9b5</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/460mk1Y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ccec5a6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ccec5a61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/file/d/1TyH_8Q3-0yiFlIkQov59p_TlgqKcrmMN/</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1TyH_8Q3-0yiFlIkQov59p_TlgqKcrmMN</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/3RriBGq</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cc18ea72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cc18ea72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/file/d/1Wx4EdU4qF_y7CAPnmUP86OepZeCY5a1O/</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1Wx4EdU4qF_y7CAPnmUP86OepZeCY5a1O</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/3RfWliX</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cc18ea72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cc18ea72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/file/d/1yCUpHkIS0JDOAN860UF0LwgWZheCzlAK/</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1yCUpHkIS0JDOAN860UF0LwgWZheCzlAK</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/3RmSlNw</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cc18ea72f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0cc18ea72f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Adopted from </a:t>
            </a:r>
            <a:r>
              <a:rPr lang="en" u="sng">
                <a:solidFill>
                  <a:schemeClr val="hlink"/>
                </a:solidFill>
                <a:hlinkClick r:id="rId3"/>
              </a:rPr>
              <a:t>Debug it!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bit.ly/3RcpLyo"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bit.ly/3PexYz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bit.ly/3Lm6Ey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it.ly/460mk1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bit.ly/3PexYz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bit.ly/3RriBGq"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it.ly/3RfWli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bit.ly/3PexYzB"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it.ly/3RmSlN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Debugging with Coco </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200">
                <a:solidFill>
                  <a:schemeClr val="dk1"/>
                </a:solidFill>
                <a:highlight>
                  <a:srgbClr val="FFFFFF"/>
                </a:highlight>
              </a:rPr>
              <a:t>ASSISTANCE NEEDED! CAN YOU DEBUG THESE CODING PROJECTS?</a:t>
            </a:r>
            <a:endParaRPr sz="1200">
              <a:solidFill>
                <a:schemeClr val="dk1"/>
              </a:solidFill>
              <a:highlight>
                <a:srgbClr val="FFFFFF"/>
              </a:highlight>
            </a:endParaRPr>
          </a:p>
          <a:p>
            <a:pPr marL="0" lvl="0" indent="0" algn="ctr" rtl="0">
              <a:spcBef>
                <a:spcPts val="0"/>
              </a:spcBef>
              <a:spcAft>
                <a:spcPts val="0"/>
              </a:spcAft>
              <a:buNone/>
            </a:pPr>
            <a:r>
              <a:rPr lang="en" sz="1200">
                <a:solidFill>
                  <a:schemeClr val="dk1"/>
                </a:solidFill>
                <a:highlight>
                  <a:srgbClr val="FFFFFF"/>
                </a:highlight>
              </a:rPr>
              <a:t>In this activity, you will examine the problem and find a solution for each of the debugging challenges </a:t>
            </a:r>
            <a:endParaRPr sz="1200">
              <a:solidFill>
                <a:schemeClr val="dk1"/>
              </a:solidFill>
              <a:highlight>
                <a:srgbClr val="FFFFFF"/>
              </a:highlight>
            </a:endParaRPr>
          </a:p>
        </p:txBody>
      </p:sp>
      <p:pic>
        <p:nvPicPr>
          <p:cNvPr id="56" name="Google Shape;56;p13"/>
          <p:cNvPicPr preferRelativeResize="0"/>
          <p:nvPr/>
        </p:nvPicPr>
        <p:blipFill>
          <a:blip r:embed="rId3">
            <a:alphaModFix/>
          </a:blip>
          <a:stretch>
            <a:fillRect/>
          </a:stretch>
        </p:blipFill>
        <p:spPr>
          <a:xfrm>
            <a:off x="7665050" y="158799"/>
            <a:ext cx="1438775" cy="1846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Acknowledgments:</a:t>
            </a:r>
            <a:endParaRPr/>
          </a:p>
        </p:txBody>
      </p:sp>
      <p:sp>
        <p:nvSpPr>
          <p:cNvPr id="192" name="Google Shape;192;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Activities were adapted from ScratchEdTeam and Impact Conectar!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Tips</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lnSpc>
                <a:spcPct val="166670"/>
              </a:lnSpc>
              <a:spcBef>
                <a:spcPts val="900"/>
              </a:spcBef>
              <a:spcAft>
                <a:spcPts val="0"/>
              </a:spcAft>
              <a:buClr>
                <a:schemeClr val="accent2"/>
              </a:buClr>
              <a:buSzPct val="100000"/>
              <a:buChar char="●"/>
            </a:pPr>
            <a:r>
              <a:rPr lang="en" dirty="0">
                <a:solidFill>
                  <a:schemeClr val="accent2"/>
                </a:solidFill>
                <a:highlight>
                  <a:srgbClr val="FFFFFF"/>
                </a:highlight>
              </a:rPr>
              <a:t>There are often multiple solutions to a problem.</a:t>
            </a:r>
            <a:endParaRPr dirty="0">
              <a:solidFill>
                <a:schemeClr val="accent2"/>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Make a list of possible bugs in the program.</a:t>
            </a: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Break the program into smaller, manageable pieces.</a:t>
            </a:r>
            <a:endParaRPr sz="900" dirty="0">
              <a:solidFill>
                <a:schemeClr val="dk1"/>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Test the program out first to identify the problem.</a:t>
            </a:r>
            <a:endParaRPr dirty="0">
              <a:solidFill>
                <a:schemeClr val="accent2"/>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Keep track of your work! This can be a useful reminder of what you have already tried and point you toward what to try next.</a:t>
            </a:r>
            <a:endParaRPr dirty="0">
              <a:solidFill>
                <a:schemeClr val="accent2"/>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Share and compare your problem finding and problem solving approaches with a neighbor until you find something that works for you!</a:t>
            </a:r>
            <a:endParaRPr dirty="0">
              <a:solidFill>
                <a:schemeClr val="accent2"/>
              </a:solidFill>
              <a:highlight>
                <a:srgbClr val="FFFFFF"/>
              </a:highlight>
            </a:endParaRPr>
          </a:p>
          <a:p>
            <a:pPr marL="0" lvl="0" indent="0" algn="l" rtl="0">
              <a:spcBef>
                <a:spcPts val="0"/>
              </a:spcBef>
              <a:spcAft>
                <a:spcPts val="1200"/>
              </a:spcAft>
              <a:buNone/>
            </a:pPr>
            <a:endParaRPr dirty="0"/>
          </a:p>
        </p:txBody>
      </p:sp>
      <p:pic>
        <p:nvPicPr>
          <p:cNvPr id="63" name="Google Shape;63;p14"/>
          <p:cNvPicPr preferRelativeResize="0"/>
          <p:nvPr/>
        </p:nvPicPr>
        <p:blipFill>
          <a:blip r:embed="rId3">
            <a:alphaModFix/>
          </a:blip>
          <a:stretch>
            <a:fillRect/>
          </a:stretch>
        </p:blipFill>
        <p:spPr>
          <a:xfrm>
            <a:off x="7665050" y="158799"/>
            <a:ext cx="1438775" cy="1846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https://</a:t>
            </a:r>
            <a:r>
              <a:rPr lang="en-US"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bit.ly/3RcpLyo</a:t>
            </a:r>
            <a:endParaRPr lang="en-US" sz="2000" dirty="0">
              <a:solidFill>
                <a:schemeClr val="dk1"/>
              </a:solidFill>
              <a:highlight>
                <a:srgbClr val="FFFFFF"/>
              </a:highlight>
              <a:latin typeface="Oswald"/>
            </a:endParaRPr>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dirty="0"/>
          </a:p>
        </p:txBody>
      </p:sp>
      <p:pic>
        <p:nvPicPr>
          <p:cNvPr id="71" name="Google Shape;71;p15"/>
          <p:cNvPicPr preferRelativeResize="0"/>
          <p:nvPr/>
        </p:nvPicPr>
        <p:blipFill>
          <a:blip r:embed="rId5">
            <a:alphaModFix/>
          </a:blip>
          <a:stretch>
            <a:fillRect/>
          </a:stretch>
        </p:blipFill>
        <p:spPr>
          <a:xfrm>
            <a:off x="7252138" y="3142593"/>
            <a:ext cx="1390675" cy="1376722"/>
          </a:xfrm>
          <a:prstGeom prst="rect">
            <a:avLst/>
          </a:prstGeom>
          <a:noFill/>
          <a:ln>
            <a:noFill/>
          </a:ln>
        </p:spPr>
      </p:pic>
      <p:sp>
        <p:nvSpPr>
          <p:cNvPr id="72" name="Google Shape;72;p15"/>
          <p:cNvSpPr txBox="1"/>
          <p:nvPr/>
        </p:nvSpPr>
        <p:spPr>
          <a:xfrm>
            <a:off x="397064" y="3276854"/>
            <a:ext cx="4601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dk1"/>
                </a:solidFill>
                <a:highlight>
                  <a:srgbClr val="FFFFFF"/>
                </a:highlight>
              </a:rPr>
              <a:t>Challenge: </a:t>
            </a:r>
            <a:r>
              <a:rPr lang="en" sz="1200" dirty="0">
                <a:solidFill>
                  <a:schemeClr val="dk1"/>
                </a:solidFill>
                <a:highlight>
                  <a:srgbClr val="FFFFFF"/>
                </a:highlight>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dirty="0"/>
          </a:p>
        </p:txBody>
      </p:sp>
      <p:pic>
        <p:nvPicPr>
          <p:cNvPr id="3" name="Picture 2">
            <a:extLst>
              <a:ext uri="{FF2B5EF4-FFF2-40B4-BE49-F238E27FC236}">
                <a16:creationId xmlns:a16="http://schemas.microsoft.com/office/drawing/2014/main" id="{F8B7C8B1-31B6-00ED-C8C4-7D619B51A94D}"/>
              </a:ext>
            </a:extLst>
          </p:cNvPr>
          <p:cNvPicPr>
            <a:picLocks noChangeAspect="1"/>
          </p:cNvPicPr>
          <p:nvPr/>
        </p:nvPicPr>
        <p:blipFill>
          <a:blip r:embed="rId6"/>
          <a:stretch>
            <a:fillRect/>
          </a:stretch>
        </p:blipFill>
        <p:spPr>
          <a:xfrm>
            <a:off x="4202072" y="1928165"/>
            <a:ext cx="1018025" cy="353630"/>
          </a:xfrm>
          <a:prstGeom prst="rect">
            <a:avLst/>
          </a:prstGeom>
        </p:spPr>
      </p:pic>
      <p:pic>
        <p:nvPicPr>
          <p:cNvPr id="5" name="Picture 4">
            <a:extLst>
              <a:ext uri="{FF2B5EF4-FFF2-40B4-BE49-F238E27FC236}">
                <a16:creationId xmlns:a16="http://schemas.microsoft.com/office/drawing/2014/main" id="{855932B5-4AF2-190D-1534-5562F132E0EA}"/>
              </a:ext>
            </a:extLst>
          </p:cNvPr>
          <p:cNvPicPr>
            <a:picLocks noChangeAspect="1"/>
          </p:cNvPicPr>
          <p:nvPr/>
        </p:nvPicPr>
        <p:blipFill>
          <a:blip r:embed="rId7"/>
          <a:stretch>
            <a:fillRect/>
          </a:stretch>
        </p:blipFill>
        <p:spPr>
          <a:xfrm>
            <a:off x="6044068" y="2353217"/>
            <a:ext cx="1018583" cy="15627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4650525" y="1995650"/>
            <a:ext cx="3631125" cy="1969425"/>
          </a:xfrm>
          <a:prstGeom prst="rect">
            <a:avLst/>
          </a:prstGeom>
          <a:noFill/>
          <a:ln>
            <a:noFill/>
          </a:ln>
        </p:spPr>
      </p:pic>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 Answer Key</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https://bit.ly/3Lm6Ey7</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80" name="Google Shape;80;p16"/>
          <p:cNvPicPr preferRelativeResize="0"/>
          <p:nvPr/>
        </p:nvPicPr>
        <p:blipFill>
          <a:blip r:embed="rId5">
            <a:alphaModFix/>
          </a:blip>
          <a:stretch>
            <a:fillRect/>
          </a:stretch>
        </p:blipFill>
        <p:spPr>
          <a:xfrm>
            <a:off x="423553" y="1579475"/>
            <a:ext cx="4079075" cy="3325750"/>
          </a:xfrm>
          <a:prstGeom prst="rect">
            <a:avLst/>
          </a:prstGeom>
          <a:noFill/>
          <a:ln>
            <a:noFill/>
          </a:ln>
        </p:spPr>
      </p:pic>
      <p:sp>
        <p:nvSpPr>
          <p:cNvPr id="81" name="Google Shape;81;p16"/>
          <p:cNvSpPr/>
          <p:nvPr/>
        </p:nvSpPr>
        <p:spPr>
          <a:xfrm>
            <a:off x="4864150" y="2848983"/>
            <a:ext cx="1577700" cy="402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rot="5628072">
            <a:off x="5254877" y="2325285"/>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p:nvPr/>
        </p:nvSpPr>
        <p:spPr>
          <a:xfrm>
            <a:off x="4655375" y="1590950"/>
            <a:ext cx="271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US"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https://bit.ly/460mk1Y</a:t>
            </a:r>
            <a:endParaRPr lang="en-US" sz="2000" dirty="0">
              <a:solidFill>
                <a:schemeClr val="dk1"/>
              </a:solidFill>
              <a:highlight>
                <a:srgbClr val="FFFFFF"/>
              </a:highlight>
              <a:latin typeface="Oswald"/>
            </a:endParaRPr>
          </a:p>
          <a:p>
            <a:pPr marL="0" lvl="0" indent="0" algn="l" rtl="0">
              <a:spcBef>
                <a:spcPts val="0"/>
              </a:spcBef>
              <a:spcAft>
                <a:spcPts val="0"/>
              </a:spcAft>
              <a:buNone/>
            </a:pPr>
            <a:endParaRPr lang="en-US" sz="900" dirty="0"/>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sz="2000" dirty="0"/>
          </a:p>
        </p:txBody>
      </p:sp>
      <p:pic>
        <p:nvPicPr>
          <p:cNvPr id="91" name="Google Shape;91;p17"/>
          <p:cNvPicPr preferRelativeResize="0"/>
          <p:nvPr/>
        </p:nvPicPr>
        <p:blipFill>
          <a:blip r:embed="rId5">
            <a:alphaModFix/>
          </a:blip>
          <a:stretch>
            <a:fillRect/>
          </a:stretch>
        </p:blipFill>
        <p:spPr>
          <a:xfrm>
            <a:off x="6466788" y="2375555"/>
            <a:ext cx="1578414" cy="1860633"/>
          </a:xfrm>
          <a:prstGeom prst="rect">
            <a:avLst/>
          </a:prstGeom>
          <a:noFill/>
          <a:ln>
            <a:noFill/>
          </a:ln>
        </p:spPr>
      </p:pic>
      <p:sp>
        <p:nvSpPr>
          <p:cNvPr id="92" name="Google Shape;92;p17"/>
          <p:cNvSpPr txBox="1"/>
          <p:nvPr/>
        </p:nvSpPr>
        <p:spPr>
          <a:xfrm>
            <a:off x="311700" y="3252275"/>
            <a:ext cx="4017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In this project, when the green flag is clicked, Coco firstly should say ‘’Woof! Woof!" in a speech bubble and next as a sound. But the sound happens before the speech bubble- and Coco only makes one ‘Woof!’ sound! How can we debug this?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4173950" y="1943525"/>
            <a:ext cx="4387349" cy="2814250"/>
          </a:xfrm>
          <a:prstGeom prst="rect">
            <a:avLst/>
          </a:prstGeom>
          <a:noFill/>
          <a:ln>
            <a:noFill/>
          </a:ln>
        </p:spPr>
      </p:pic>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 Answer Key</a:t>
            </a: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https://bit.ly/3RriBGq</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100" name="Google Shape;100;p18"/>
          <p:cNvPicPr preferRelativeResize="0"/>
          <p:nvPr/>
        </p:nvPicPr>
        <p:blipFill>
          <a:blip r:embed="rId5">
            <a:alphaModFix/>
          </a:blip>
          <a:stretch>
            <a:fillRect/>
          </a:stretch>
        </p:blipFill>
        <p:spPr>
          <a:xfrm>
            <a:off x="344749" y="1984575"/>
            <a:ext cx="3582726" cy="2955025"/>
          </a:xfrm>
          <a:prstGeom prst="rect">
            <a:avLst/>
          </a:prstGeom>
          <a:noFill/>
          <a:ln>
            <a:noFill/>
          </a:ln>
        </p:spPr>
      </p:pic>
      <p:sp>
        <p:nvSpPr>
          <p:cNvPr id="101" name="Google Shape;101;p18"/>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Possible Solution: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a:t>
            </a: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chemeClr val="dk1"/>
                </a:solidFill>
                <a:highlight>
                  <a:srgbClr val="FFFFFF"/>
                </a:highlight>
                <a:latin typeface="Oswald"/>
                <a:ea typeface="Oswald"/>
                <a:cs typeface="Oswald"/>
                <a:sym typeface="Oswald"/>
              </a:rPr>
              <a:t>To debug, download the .sb3 file from the following </a:t>
            </a:r>
            <a:r>
              <a:rPr lang="en" sz="1800" dirty="0">
                <a:solidFill>
                  <a:schemeClr val="dk1"/>
                </a:solidFill>
                <a:highlight>
                  <a:srgbClr val="FFFFFF"/>
                </a:highlight>
                <a:latin typeface="Oswald"/>
                <a:ea typeface="Oswald"/>
                <a:cs typeface="Oswald"/>
                <a:sym typeface="Oswald"/>
                <a:hlinkClick r:id="rId3"/>
              </a:rPr>
              <a:t>link</a:t>
            </a:r>
            <a:r>
              <a:rPr lang="en" sz="1100" dirty="0">
                <a:solidFill>
                  <a:schemeClr val="dk1"/>
                </a:solidFill>
              </a:rPr>
              <a:t>: </a:t>
            </a:r>
            <a:r>
              <a:rPr lang="en-US" dirty="0">
                <a:hlinkClick r:id="rId3"/>
              </a:rPr>
              <a:t>https://bit.ly/3RfWliX</a:t>
            </a:r>
            <a:r>
              <a:rPr lang="en-US" dirty="0"/>
              <a:t> </a:t>
            </a:r>
          </a:p>
          <a:p>
            <a:pPr marL="0" lvl="0" indent="0" algn="l" rtl="0">
              <a:spcBef>
                <a:spcPts val="0"/>
              </a:spcBef>
              <a:spcAft>
                <a:spcPts val="0"/>
              </a:spcAft>
              <a:buNone/>
            </a:pPr>
            <a:r>
              <a:rPr lang="en-US" sz="1800" dirty="0">
                <a:solidFill>
                  <a:schemeClr val="dk1"/>
                </a:solidFill>
                <a:highlight>
                  <a:srgbClr val="FFFFFF"/>
                </a:highlight>
                <a:latin typeface="Oswald"/>
                <a:ea typeface="Oswald"/>
                <a:cs typeface="Oswald"/>
                <a:sym typeface="Oswald"/>
              </a:rPr>
              <a:t>Next, go to the following CS First Scratch </a:t>
            </a:r>
            <a:r>
              <a:rPr lang="en-US" sz="1800" dirty="0">
                <a:solidFill>
                  <a:schemeClr val="dk1"/>
                </a:solidFill>
                <a:highlight>
                  <a:srgbClr val="FFFFFF"/>
                </a:highlight>
                <a:latin typeface="Oswald"/>
                <a:ea typeface="Oswald"/>
                <a:cs typeface="Oswald"/>
                <a:sym typeface="Oswald"/>
                <a:hlinkClick r:id="rId4"/>
              </a:rPr>
              <a:t>Link</a:t>
            </a:r>
            <a:r>
              <a:rPr lang="en-US" sz="1800" dirty="0">
                <a:solidFill>
                  <a:schemeClr val="dk1"/>
                </a:solidFill>
                <a:highlight>
                  <a:srgbClr val="FFFFFF"/>
                </a:highlight>
                <a:latin typeface="Oswald"/>
                <a:ea typeface="Oswald"/>
                <a:cs typeface="Oswald"/>
                <a:sym typeface="Oswald"/>
              </a:rPr>
              <a:t>: </a:t>
            </a:r>
            <a:r>
              <a:rPr lang="en-US" sz="1800" dirty="0">
                <a:solidFill>
                  <a:schemeClr val="dk1"/>
                </a:solidFill>
                <a:highlight>
                  <a:srgbClr val="FFFFFF"/>
                </a:highlight>
                <a:latin typeface="Oswald"/>
                <a:ea typeface="Oswald"/>
                <a:cs typeface="Oswald"/>
                <a:sym typeface="Oswald"/>
                <a:hlinkClick r:id="rId4"/>
              </a:rPr>
              <a:t>https://bit.ly/3PexYzB</a:t>
            </a:r>
            <a:endParaRPr lang="en-US" sz="18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1800" dirty="0">
                <a:solidFill>
                  <a:schemeClr val="dk1"/>
                </a:solidFill>
                <a:highlight>
                  <a:srgbClr val="FFFFFF"/>
                </a:highlight>
                <a:latin typeface="Oswald"/>
                <a:sym typeface="Oswald"/>
              </a:rPr>
              <a:t>Now you can start debugging!!! Have fun!!!</a:t>
            </a:r>
            <a:endParaRPr lang="en-US" dirty="0"/>
          </a:p>
          <a:p>
            <a:pPr marL="0" lvl="0" indent="0" algn="l" rtl="0">
              <a:spcBef>
                <a:spcPts val="0"/>
              </a:spcBef>
              <a:spcAft>
                <a:spcPts val="0"/>
              </a:spcAft>
              <a:buClr>
                <a:schemeClr val="dk1"/>
              </a:buClr>
              <a:buSzPts val="1100"/>
              <a:buFont typeface="Arial"/>
              <a:buNone/>
            </a:pPr>
            <a:endParaRPr dirty="0"/>
          </a:p>
        </p:txBody>
      </p:sp>
      <p:pic>
        <p:nvPicPr>
          <p:cNvPr id="109" name="Google Shape;109;p19"/>
          <p:cNvPicPr preferRelativeResize="0"/>
          <p:nvPr/>
        </p:nvPicPr>
        <p:blipFill>
          <a:blip r:embed="rId5">
            <a:alphaModFix/>
          </a:blip>
          <a:stretch>
            <a:fillRect/>
          </a:stretch>
        </p:blipFill>
        <p:spPr>
          <a:xfrm>
            <a:off x="6052008" y="2290713"/>
            <a:ext cx="1993194" cy="1945475"/>
          </a:xfrm>
          <a:prstGeom prst="rect">
            <a:avLst/>
          </a:prstGeom>
          <a:noFill/>
          <a:ln>
            <a:noFill/>
          </a:ln>
        </p:spPr>
      </p:pic>
      <p:sp>
        <p:nvSpPr>
          <p:cNvPr id="110" name="Google Shape;110;p19"/>
          <p:cNvSpPr txBox="1"/>
          <p:nvPr/>
        </p:nvSpPr>
        <p:spPr>
          <a:xfrm>
            <a:off x="378914" y="3189488"/>
            <a:ext cx="401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When the green flag is clicked, both Coco and Pascal should respond to Pearl and say "Hi, Pearl!". But only Pascal responds and says "Hi, Pearl!". How do we fix the program?</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 Answer Key</a:t>
            </a:r>
            <a:endParaRPr/>
          </a:p>
        </p:txBody>
      </p:sp>
      <p:sp>
        <p:nvSpPr>
          <p:cNvPr id="116" name="Google Shape;11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3"/>
              </a:rPr>
              <a:t>https://bit.ly/3RmSlNw</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sp>
        <p:nvSpPr>
          <p:cNvPr id="117" name="Google Shape;117;p20"/>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Possible Solution:</a:t>
            </a:r>
            <a:endParaRPr/>
          </a:p>
        </p:txBody>
      </p:sp>
      <p:pic>
        <p:nvPicPr>
          <p:cNvPr id="118" name="Google Shape;118;p20"/>
          <p:cNvPicPr preferRelativeResize="0"/>
          <p:nvPr/>
        </p:nvPicPr>
        <p:blipFill>
          <a:blip r:embed="rId4">
            <a:alphaModFix/>
          </a:blip>
          <a:stretch>
            <a:fillRect/>
          </a:stretch>
        </p:blipFill>
        <p:spPr>
          <a:xfrm>
            <a:off x="399099" y="2061025"/>
            <a:ext cx="3722926" cy="3029425"/>
          </a:xfrm>
          <a:prstGeom prst="rect">
            <a:avLst/>
          </a:prstGeom>
          <a:noFill/>
          <a:ln>
            <a:noFill/>
          </a:ln>
        </p:spPr>
      </p:pic>
      <p:pic>
        <p:nvPicPr>
          <p:cNvPr id="119" name="Google Shape;119;p20"/>
          <p:cNvPicPr preferRelativeResize="0"/>
          <p:nvPr/>
        </p:nvPicPr>
        <p:blipFill>
          <a:blip r:embed="rId5">
            <a:alphaModFix/>
          </a:blip>
          <a:stretch>
            <a:fillRect/>
          </a:stretch>
        </p:blipFill>
        <p:spPr>
          <a:xfrm>
            <a:off x="4322625" y="2174000"/>
            <a:ext cx="3984725" cy="2803475"/>
          </a:xfrm>
          <a:prstGeom prst="rect">
            <a:avLst/>
          </a:prstGeom>
          <a:noFill/>
          <a:ln>
            <a:noFill/>
          </a:ln>
        </p:spPr>
      </p:pic>
      <p:sp>
        <p:nvSpPr>
          <p:cNvPr id="120" name="Google Shape;120;p20"/>
          <p:cNvSpPr/>
          <p:nvPr/>
        </p:nvSpPr>
        <p:spPr>
          <a:xfrm>
            <a:off x="4427550" y="2582476"/>
            <a:ext cx="2279700" cy="8073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rot="5627948">
            <a:off x="5941867" y="1749311"/>
            <a:ext cx="842151" cy="779310"/>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Finished!</a:t>
            </a:r>
            <a:endParaRPr/>
          </a:p>
        </p:txBody>
      </p:sp>
      <p:sp>
        <p:nvSpPr>
          <p:cNvPr id="186" name="Google Shape;186;p27"/>
          <p:cNvSpPr txBox="1"/>
          <p:nvPr/>
        </p:nvSpPr>
        <p:spPr>
          <a:xfrm>
            <a:off x="244075" y="1364950"/>
            <a:ext cx="8208000" cy="2662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Char char="●"/>
            </a:pPr>
            <a:r>
              <a:rPr lang="en" sz="2300"/>
              <a:t>Discuss your testing and debugging practices with a partner. Make note of the similarities and differences in your strategies. </a:t>
            </a:r>
            <a:endParaRPr sz="2300"/>
          </a:p>
          <a:p>
            <a:pPr marL="457200" lvl="0" indent="-374650" algn="l" rtl="0">
              <a:spcBef>
                <a:spcPts val="0"/>
              </a:spcBef>
              <a:spcAft>
                <a:spcPts val="0"/>
              </a:spcAft>
              <a:buSzPts val="2300"/>
              <a:buChar char="●"/>
            </a:pPr>
            <a:r>
              <a:rPr lang="en" sz="2300"/>
              <a:t>Add code commentary by right clicking on blocks in your scripts. This can help others understand different parts of your program! </a:t>
            </a:r>
            <a:endParaRPr sz="2300"/>
          </a:p>
          <a:p>
            <a:pPr marL="457200" lvl="0" indent="-374650" algn="l" rtl="0">
              <a:spcBef>
                <a:spcPts val="0"/>
              </a:spcBef>
              <a:spcAft>
                <a:spcPts val="0"/>
              </a:spcAft>
              <a:buSzPts val="2300"/>
              <a:buChar char="●"/>
            </a:pPr>
            <a:r>
              <a:rPr lang="en" sz="2300"/>
              <a:t>Help a neighbor!</a:t>
            </a:r>
            <a:endParaRPr sz="23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886</Words>
  <Application>Microsoft Office PowerPoint</Application>
  <PresentationFormat>On-screen Show (16:9)</PresentationFormat>
  <Paragraphs>80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Open Sans</vt:lpstr>
      <vt:lpstr>Oswald</vt:lpstr>
      <vt:lpstr>Arial</vt:lpstr>
      <vt:lpstr>Simple Light</vt:lpstr>
      <vt:lpstr>Debugging with Coco </vt:lpstr>
      <vt:lpstr>Tips</vt:lpstr>
      <vt:lpstr>Debugging Challenge 1:</vt:lpstr>
      <vt:lpstr>Debugging Challenge 1 Answer Key</vt:lpstr>
      <vt:lpstr>Debugging Challenge 2:</vt:lpstr>
      <vt:lpstr>Debugging Challenge 2 Answer Key</vt:lpstr>
      <vt:lpstr>Debugging Challenge 3:</vt:lpstr>
      <vt:lpstr>Debugging Challenge 3 Answer Key</vt:lpstr>
      <vt:lpstr>Finished!</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Debugging with Coco </dc:title>
  <cp:lastModifiedBy>Qi Si</cp:lastModifiedBy>
  <cp:revision>5</cp:revision>
  <dcterms:modified xsi:type="dcterms:W3CDTF">2023-09-28T01:03:48Z</dcterms:modified>
</cp:coreProperties>
</file>