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Proxima Nova"/>
      <p:regular r:id="rId41"/>
      <p:bold r:id="rId42"/>
      <p:italic r:id="rId43"/>
      <p:boldItalic r:id="rId44"/>
    </p:embeddedFont>
    <p:embeddedFont>
      <p:font typeface="Roboto"/>
      <p:regular r:id="rId45"/>
      <p:bold r:id="rId46"/>
      <p:italic r:id="rId47"/>
      <p:boldItalic r:id="rId48"/>
    </p:embeddedFont>
    <p:embeddedFont>
      <p:font typeface="Bebas Neue"/>
      <p:regular r:id="rId49"/>
    </p:embeddedFont>
    <p:embeddedFont>
      <p:font typeface="Monoton"/>
      <p:regular r:id="rId50"/>
    </p:embeddedFont>
    <p:embeddedFont>
      <p:font typeface="Alfa Slab One"/>
      <p:regular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2" roundtripDataSignature="AMtx7mic/DtT/8JGMmych76OJPqLzWjv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ProximaNova-bold.fntdata"/><Relationship Id="rId41" Type="http://schemas.openxmlformats.org/officeDocument/2006/relationships/font" Target="fonts/ProximaNova-regular.fntdata"/><Relationship Id="rId44" Type="http://schemas.openxmlformats.org/officeDocument/2006/relationships/font" Target="fonts/ProximaNova-boldItalic.fntdata"/><Relationship Id="rId43" Type="http://schemas.openxmlformats.org/officeDocument/2006/relationships/font" Target="fonts/ProximaNova-italic.fntdata"/><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oldItalic.fntdata"/><Relationship Id="rId47" Type="http://schemas.openxmlformats.org/officeDocument/2006/relationships/font" Target="fonts/Roboto-italic.fntdata"/><Relationship Id="rId49" Type="http://schemas.openxmlformats.org/officeDocument/2006/relationships/font" Target="fonts/BebasNeu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AlfaSlabOne-regular.fntdata"/><Relationship Id="rId50" Type="http://schemas.openxmlformats.org/officeDocument/2006/relationships/font" Target="fonts/Monoton-regular.fntdata"/><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ropbox.com/s/xgv1w5kl8wvrby4/ThinkCoCo_Nov16.mp4?dl=0"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ropbox.com/s/1xakgwx6g8lwp3y/SayForSecondsCoCo_Nov16.mp4?dl=0"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ratch.mit.edu/projects/editor/?tutorial=getStarted&amp;wvideo=rpjvs3v9gj"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28bb8842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128bb88421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2aec09066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12aec090667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2af18cd5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12af18cd5e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2aec09066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12aec090667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trike="sngStrik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262fb84270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g1262fb84270_0_2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Ok, we have some vocabulary we need to make sure we understand:</a:t>
            </a:r>
            <a:endParaRPr/>
          </a:p>
          <a:p>
            <a:pPr indent="0" lvl="0" marL="0" rtl="0" algn="l">
              <a:lnSpc>
                <a:spcPct val="100000"/>
              </a:lnSpc>
              <a:spcBef>
                <a:spcPts val="0"/>
              </a:spcBef>
              <a:spcAft>
                <a:spcPts val="0"/>
              </a:spcAft>
              <a:buSzPts val="1100"/>
              <a:buNone/>
            </a:pPr>
            <a:r>
              <a:rPr b="1" lang="en"/>
              <a:t>Commands</a:t>
            </a:r>
            <a:r>
              <a:rPr lang="en"/>
              <a:t> tell a person or a computer what to do. “I command you to give yourself a pat on the back” (pat my own back).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t/>
            </a:r>
            <a:endParaRPr i="1">
              <a:solidFill>
                <a:srgbClr val="4285F4"/>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262fb84270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1262fb84270_0_2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highlight>
                <a:schemeClr val="accent4"/>
              </a:highlight>
            </a:endParaRPr>
          </a:p>
          <a:p>
            <a:pPr indent="0" lvl="0" marL="0" rtl="0" algn="l">
              <a:lnSpc>
                <a:spcPct val="100000"/>
              </a:lnSpc>
              <a:spcBef>
                <a:spcPts val="0"/>
              </a:spcBef>
              <a:spcAft>
                <a:spcPts val="0"/>
              </a:spcAft>
              <a:buSzPts val="1100"/>
              <a:buNone/>
            </a:pPr>
            <a:r>
              <a:rPr lang="en">
                <a:solidFill>
                  <a:schemeClr val="dk1"/>
                </a:solidFill>
              </a:rPr>
              <a:t>“</a:t>
            </a:r>
            <a:r>
              <a:rPr i="1" lang="en">
                <a:solidFill>
                  <a:schemeClr val="dk1"/>
                </a:solidFill>
              </a:rPr>
              <a:t>Has anyone seen these types of pieces anywhere before? (from warm up) These pieces are actually computer “commands.” </a:t>
            </a:r>
            <a:r>
              <a:rPr b="1" i="1" lang="en">
                <a:solidFill>
                  <a:schemeClr val="dk1"/>
                </a:solidFill>
              </a:rPr>
              <a:t>Command</a:t>
            </a:r>
            <a:r>
              <a:rPr i="1" lang="en">
                <a:solidFill>
                  <a:schemeClr val="dk1"/>
                </a:solidFill>
              </a:rPr>
              <a:t>s tell a person or a computer what to do. </a:t>
            </a:r>
            <a:endParaRPr>
              <a:highlight>
                <a:schemeClr val="accent4"/>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f3f22255fa_0_1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f3f22255fa_0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Code is the language that computer scientists create and use to tell a computer what to do. Code is how we can give instructions to a computer. </a:t>
            </a:r>
            <a:endParaRPr/>
          </a:p>
          <a:p>
            <a:pPr indent="0" lvl="0" marL="0" rtl="0" algn="l">
              <a:lnSpc>
                <a:spcPct val="100000"/>
              </a:lnSpc>
              <a:spcBef>
                <a:spcPts val="0"/>
              </a:spcBef>
              <a:spcAft>
                <a:spcPts val="0"/>
              </a:spcAft>
              <a:buClr>
                <a:schemeClr val="dk1"/>
              </a:buClr>
              <a:buSzPts val="1100"/>
              <a:buFont typeface="Arial"/>
              <a:buNone/>
            </a:pPr>
            <a:r>
              <a:t/>
            </a:r>
            <a:endParaRPr i="1">
              <a:solidFill>
                <a:srgbClr val="4285F4"/>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262fb84270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1262fb84270_0_2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Lets look closely at these blocks again and what they say- </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Click "switch,</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Click “think, </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Click “turn</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“these are commands" written in Scratch code, which is the kind we will be working with. </a:t>
            </a:r>
            <a:r>
              <a:rPr lang="en">
                <a:solidFill>
                  <a:schemeClr val="dk1"/>
                </a:solidFill>
              </a:rPr>
              <a:t>When we put commands together and give the computer a set of instructions, that is called an “</a:t>
            </a:r>
            <a:r>
              <a:rPr b="1" lang="en">
                <a:solidFill>
                  <a:schemeClr val="dk1"/>
                </a:solidFill>
              </a:rPr>
              <a:t>algorithm</a:t>
            </a:r>
            <a:r>
              <a:rPr lang="en">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262fb84270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1262fb84270_0_2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An Algorithm is a list of steps or commands to finish a task. </a:t>
            </a:r>
            <a:endParaRPr i="1">
              <a:solidFill>
                <a:srgbClr val="4285F4"/>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262fb84270_0_2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1262fb84270_0_2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Here’s an example of an algorithm. We’ve taken Scratch commands and put them in the correct order from top to bottom you have created a sequence of instructions. This would tell the computer to say Hi for 2 seconds then turn right 90 degrees.</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a:highlight>
                <a:schemeClr val="accent4"/>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1f3e8019f6_0_5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g11f3e8019f6_0_5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262fb84270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1262fb84270_0_2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Ok, let’s review...</a:t>
            </a:r>
            <a:endParaRPr/>
          </a:p>
          <a:p>
            <a:pPr indent="0" lvl="0" marL="0" rtl="0" algn="l">
              <a:lnSpc>
                <a:spcPct val="100000"/>
              </a:lnSpc>
              <a:spcBef>
                <a:spcPts val="0"/>
              </a:spcBef>
              <a:spcAft>
                <a:spcPts val="0"/>
              </a:spcAft>
              <a:buSzPts val="1100"/>
              <a:buNone/>
            </a:pPr>
            <a:r>
              <a:rPr b="1" lang="en"/>
              <a:t>Commands</a:t>
            </a:r>
            <a:r>
              <a:rPr lang="en"/>
              <a:t> tell a person or a computer what to do. “I command you to give yourself a pat on the back” (pat my own back).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An Algorithm is a list of steps or commands to finish a task. So if I told you to pat yourself on the back, then wiggle your ears, I am putting two commands together in a particular</a:t>
            </a:r>
            <a:r>
              <a:rPr b="1" lang="en"/>
              <a:t> sequence</a:t>
            </a:r>
            <a:r>
              <a:rPr lang="en"/>
              <a:t> I want you to follow. This is a really simple example of an </a:t>
            </a:r>
            <a:r>
              <a:rPr b="1" lang="en"/>
              <a:t>algorithm</a:t>
            </a:r>
            <a:r>
              <a:rPr lang="en"/>
              <a:t>. (Model, pat back, wiggle ears)</a:t>
            </a:r>
            <a:endParaRPr i="1">
              <a:solidFill>
                <a:srgbClr val="4285F4"/>
              </a:solidFill>
            </a:endParaRPr>
          </a:p>
          <a:p>
            <a:pPr indent="0" lvl="0" marL="0" rtl="0" algn="l">
              <a:lnSpc>
                <a:spcPct val="100000"/>
              </a:lnSpc>
              <a:spcBef>
                <a:spcPts val="0"/>
              </a:spcBef>
              <a:spcAft>
                <a:spcPts val="0"/>
              </a:spcAft>
              <a:buSzPts val="1100"/>
              <a:buNone/>
            </a:pPr>
            <a:r>
              <a:t/>
            </a:r>
            <a:endParaRPr i="1">
              <a:solidFill>
                <a:srgbClr val="4285F4"/>
              </a:solidFill>
            </a:endParaRPr>
          </a:p>
          <a:p>
            <a:pPr indent="0" lvl="0" marL="0" rtl="0" algn="l">
              <a:lnSpc>
                <a:spcPct val="100000"/>
              </a:lnSpc>
              <a:spcBef>
                <a:spcPts val="0"/>
              </a:spcBef>
              <a:spcAft>
                <a:spcPts val="0"/>
              </a:spcAft>
              <a:buSzPts val="1100"/>
              <a:buNone/>
            </a:pPr>
            <a:r>
              <a:rPr lang="en">
                <a:solidFill>
                  <a:schemeClr val="dk1"/>
                </a:solidFill>
              </a:rPr>
              <a:t>So a command is an instruction and we can create commands for the computer. When you put commands together you create an algorithm or a list of steps just like Pearl did. But how do you give computers instructions?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We use code! Code is the instruction that computer scientist create and use to tell a computer what to do. </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Writing code is like writing the commands for a computer. When you know how to write code, you can tell computers what to do. We'll learn how to write code in Scratch.</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i="1">
              <a:solidFill>
                <a:srgbClr val="4285F4"/>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20e0340829_0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120e0340829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solidFill>
                  <a:schemeClr val="dk1"/>
                </a:solidFill>
              </a:rPr>
              <a:t>So remember: When we write instructions or when we write code, the </a:t>
            </a:r>
            <a:r>
              <a:rPr b="1" i="1" lang="en">
                <a:solidFill>
                  <a:schemeClr val="dk1"/>
                </a:solidFill>
              </a:rPr>
              <a:t>order</a:t>
            </a:r>
            <a:r>
              <a:rPr i="1" lang="en">
                <a:solidFill>
                  <a:schemeClr val="dk1"/>
                </a:solidFill>
              </a:rPr>
              <a:t> in which we put the commands is called the </a:t>
            </a:r>
            <a:r>
              <a:rPr b="1" i="1" lang="en">
                <a:solidFill>
                  <a:schemeClr val="dk1"/>
                </a:solidFill>
              </a:rPr>
              <a:t>sequence</a:t>
            </a:r>
            <a:r>
              <a:rPr i="1" lang="en">
                <a:solidFill>
                  <a:schemeClr val="dk1"/>
                </a:solidFill>
              </a:rPr>
              <a:t>. It is important that you put your commands in the correct order. Just like when you get ready for school. It is important that you put on your socks BEFORE you put on your shoes. It would not look quite right (and be very </a:t>
            </a:r>
            <a:r>
              <a:rPr lang="en">
                <a:solidFill>
                  <a:schemeClr val="dk1"/>
                </a:solidFill>
              </a:rPr>
              <a:t>uncomfortable</a:t>
            </a:r>
            <a:r>
              <a:rPr i="1" lang="en">
                <a:solidFill>
                  <a:schemeClr val="dk1"/>
                </a:solidFill>
              </a:rPr>
              <a:t>) if you put your shoes on THEN put on your socks! The same is true when we give computers commands in code. Putting commands in the correct sequence is VERY IMPORTANT!”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20e0340829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120e0340829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solidFill>
                  <a:schemeClr val="dk1"/>
                </a:solidFill>
              </a:rPr>
              <a:t>So remember: When we write instructions or when we write code, the </a:t>
            </a:r>
            <a:r>
              <a:rPr b="1" i="1" lang="en">
                <a:solidFill>
                  <a:schemeClr val="dk1"/>
                </a:solidFill>
              </a:rPr>
              <a:t>order</a:t>
            </a:r>
            <a:r>
              <a:rPr i="1" lang="en">
                <a:solidFill>
                  <a:schemeClr val="dk1"/>
                </a:solidFill>
              </a:rPr>
              <a:t> in which we put the commands is called the </a:t>
            </a:r>
            <a:r>
              <a:rPr b="1" i="1" lang="en">
                <a:solidFill>
                  <a:schemeClr val="dk1"/>
                </a:solidFill>
              </a:rPr>
              <a:t>sequence</a:t>
            </a:r>
            <a:r>
              <a:rPr i="1" lang="en">
                <a:solidFill>
                  <a:schemeClr val="dk1"/>
                </a:solidFill>
              </a:rPr>
              <a:t>. It is important that you put your commands in the correct order. Just like when you get ready for school. It is important that you put on your socks BEFORE you put on your shoes. It would not look quite right (and be very </a:t>
            </a:r>
            <a:r>
              <a:rPr lang="en">
                <a:solidFill>
                  <a:schemeClr val="dk1"/>
                </a:solidFill>
              </a:rPr>
              <a:t>uncomfortable</a:t>
            </a:r>
            <a:r>
              <a:rPr i="1" lang="en">
                <a:solidFill>
                  <a:schemeClr val="dk1"/>
                </a:solidFill>
              </a:rPr>
              <a:t>) if you put your shoes on THEN put on your socks! The same is true when we give computers commands in code. Putting commands in the correct sequence is VERY IMPORTANT!”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20e0340829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120e0340829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solidFill>
                  <a:schemeClr val="dk1"/>
                </a:solidFill>
              </a:rPr>
              <a:t>So remember: When we write instructions or when we write code, the </a:t>
            </a:r>
            <a:r>
              <a:rPr b="1" i="1" lang="en">
                <a:solidFill>
                  <a:schemeClr val="dk1"/>
                </a:solidFill>
              </a:rPr>
              <a:t>order</a:t>
            </a:r>
            <a:r>
              <a:rPr i="1" lang="en">
                <a:solidFill>
                  <a:schemeClr val="dk1"/>
                </a:solidFill>
              </a:rPr>
              <a:t> in which we put the commands is called the </a:t>
            </a:r>
            <a:r>
              <a:rPr b="1" i="1" lang="en">
                <a:solidFill>
                  <a:schemeClr val="dk1"/>
                </a:solidFill>
              </a:rPr>
              <a:t>sequence</a:t>
            </a:r>
            <a:r>
              <a:rPr i="1" lang="en">
                <a:solidFill>
                  <a:schemeClr val="dk1"/>
                </a:solidFill>
              </a:rPr>
              <a:t>. It is important that you put your commands in the correct order. Just like when you get ready for school. It is important that you put on your socks BEFORE you put on your shoes. It would not look quite right (and be very </a:t>
            </a:r>
            <a:r>
              <a:rPr lang="en">
                <a:solidFill>
                  <a:schemeClr val="dk1"/>
                </a:solidFill>
              </a:rPr>
              <a:t>uncomfortable</a:t>
            </a:r>
            <a:r>
              <a:rPr i="1" lang="en">
                <a:solidFill>
                  <a:schemeClr val="dk1"/>
                </a:solidFill>
              </a:rPr>
              <a:t>) if you put your shoes on THEN put on your socks! The same is true when we give computers commands in code. Putting commands in the correct sequence is VERY IMPORTANT!”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262fb84270_0_6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g1262fb84270_0_6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i="1" lang="en">
                <a:solidFill>
                  <a:schemeClr val="dk1"/>
                </a:solidFill>
              </a:rPr>
              <a:t>“If you do not follow the correct sequence of commands, your recipe will not turn out correct.</a:t>
            </a:r>
            <a:endParaRPr i="1">
              <a:solidFill>
                <a:schemeClr val="dk1"/>
              </a:solidFill>
            </a:endParaRPr>
          </a:p>
          <a:p>
            <a:pPr indent="0" lvl="0" marL="0" rtl="0" algn="l">
              <a:lnSpc>
                <a:spcPct val="115000"/>
              </a:lnSpc>
              <a:spcBef>
                <a:spcPts val="0"/>
              </a:spcBef>
              <a:spcAft>
                <a:spcPts val="0"/>
              </a:spcAft>
              <a:buSzPts val="1100"/>
              <a:buNone/>
            </a:pPr>
            <a:r>
              <a:rPr i="1" lang="en">
                <a:solidFill>
                  <a:schemeClr val="dk1"/>
                </a:solidFill>
              </a:rPr>
              <a:t>The same thing happens when you don’t identify patterns and follow the correct sequence when writing a code...things will not turn out like you wanted them to!</a:t>
            </a:r>
            <a:endParaRPr i="1" sz="1150">
              <a:solidFill>
                <a:schemeClr val="dk1"/>
              </a:solidFill>
            </a:endParaRPr>
          </a:p>
          <a:p>
            <a:pPr indent="0" lvl="0" marL="0" rtl="0" algn="l">
              <a:lnSpc>
                <a:spcPct val="115000"/>
              </a:lnSpc>
              <a:spcBef>
                <a:spcPts val="0"/>
              </a:spcBef>
              <a:spcAft>
                <a:spcPts val="0"/>
              </a:spcAft>
              <a:buSzPts val="1100"/>
              <a:buNone/>
            </a:pPr>
            <a:r>
              <a:t/>
            </a:r>
            <a:endParaRPr i="1" sz="1150">
              <a:solidFill>
                <a:schemeClr val="dk1"/>
              </a:solidFill>
            </a:endParaRPr>
          </a:p>
          <a:p>
            <a:pPr indent="0" lvl="0" marL="0" rtl="0" algn="l">
              <a:lnSpc>
                <a:spcPct val="115000"/>
              </a:lnSpc>
              <a:spcBef>
                <a:spcPts val="0"/>
              </a:spcBef>
              <a:spcAft>
                <a:spcPts val="0"/>
              </a:spcAft>
              <a:buSzPts val="1100"/>
              <a:buNone/>
            </a:pPr>
            <a:r>
              <a:rPr i="1" lang="en" sz="1150">
                <a:solidFill>
                  <a:schemeClr val="dk1"/>
                </a:solidFill>
              </a:rPr>
              <a:t>When you write a set of instructions or a procedure, you have to be very clear so that others can follow your instructions without getting confused. This is a lot like what computer scientists do: they write instructions for computers. They have to be very clear and careful, because a computer is just a machine and will do </a:t>
            </a:r>
            <a:r>
              <a:rPr i="1" lang="en" sz="1150" u="sng">
                <a:solidFill>
                  <a:schemeClr val="dk1"/>
                </a:solidFill>
              </a:rPr>
              <a:t>exactly </a:t>
            </a:r>
            <a:r>
              <a:rPr i="1" lang="en" sz="1150">
                <a:solidFill>
                  <a:schemeClr val="dk1"/>
                </a:solidFill>
              </a:rPr>
              <a:t>what it is told. No matter if you’re writing for a human or a computer, the instructions have to be in the right order, or the right </a:t>
            </a:r>
            <a:r>
              <a:rPr b="1" i="1" lang="en" sz="1150">
                <a:solidFill>
                  <a:schemeClr val="dk1"/>
                </a:solidFill>
              </a:rPr>
              <a:t>sequence</a:t>
            </a:r>
            <a:r>
              <a:rPr i="1" lang="en" sz="1150">
                <a:solidFill>
                  <a:schemeClr val="dk1"/>
                </a:solidFill>
              </a:rPr>
              <a:t>, or else they would make no sense!</a:t>
            </a:r>
            <a:endParaRPr>
              <a:solidFill>
                <a:schemeClr val="dk1"/>
              </a:solidFill>
            </a:endParaRPr>
          </a:p>
          <a:p>
            <a:pPr indent="0" lvl="0" marL="0" rtl="0" algn="l">
              <a:lnSpc>
                <a:spcPct val="115000"/>
              </a:lnSpc>
              <a:spcBef>
                <a:spcPts val="0"/>
              </a:spcBef>
              <a:spcAft>
                <a:spcPts val="0"/>
              </a:spcAft>
              <a:buSzPts val="1100"/>
              <a:buNone/>
            </a:pPr>
            <a:r>
              <a:t/>
            </a:r>
            <a:endParaRPr i="1" sz="115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262fb84270_0_5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1262fb84270_0_5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We can use a program called Scratch to write code and tell our computer what to do.</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i="1" lang="en">
                <a:solidFill>
                  <a:schemeClr val="dk1"/>
                </a:solidFill>
              </a:rPr>
              <a:t>Scratch uses these command blocks to create an algorithm or list of instructions. This is what some of the command blocks look like, what do you think these blocks might do? Pause here and share with your teacher.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262fb84270_0_4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1262fb84270_0_4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Play the video and click “see inside” to show students how the start block initiates actions in Scratch.</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26472c6b8b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g126472c6b8b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Play the video to show students how the think block works: </a:t>
            </a:r>
            <a:r>
              <a:rPr lang="en" u="sng">
                <a:solidFill>
                  <a:schemeClr val="hlink"/>
                </a:solidFill>
                <a:hlinkClick r:id="rId2"/>
              </a:rPr>
              <a:t>https://www.dropbox.com/s/xgv1w5kl8wvrby4/ThinkCoCo_Nov16.mp4?dl=0</a:t>
            </a:r>
            <a:r>
              <a:rPr lang="en"/>
              <a:t>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26472c6b8b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126472c6b8b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Play the video to show students how the say block works: </a:t>
            </a:r>
            <a:r>
              <a:rPr lang="en" u="sng">
                <a:solidFill>
                  <a:schemeClr val="hlink"/>
                </a:solidFill>
                <a:hlinkClick r:id="rId2"/>
              </a:rPr>
              <a:t>https://www.dropbox.com/s/1xakgwx6g8lwp3y/SayForSecondsCoCo_Nov16.mp4?dl=0</a:t>
            </a:r>
            <a:r>
              <a:rPr lang="en"/>
              <a: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2aec09066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12aec090667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1f3e8019f6_0_5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g11f3e8019f6_0_5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1f3e8019f6_0_6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11f3e8019f6_0_6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trike="sngStrik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1b5fb7de2d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g11b5fb7de2d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Ok, let’s get started. Pause here and leave this screen up so that you can check on your goals. Please navigate to Scartch.mit.edu in your web browser.  </a:t>
            </a:r>
            <a:endParaRPr/>
          </a:p>
          <a:p>
            <a:pPr indent="0" lvl="0" marL="0" rtl="0" algn="l">
              <a:lnSpc>
                <a:spcPct val="100000"/>
              </a:lnSpc>
              <a:spcBef>
                <a:spcPts val="0"/>
              </a:spcBef>
              <a:spcAft>
                <a:spcPts val="0"/>
              </a:spcAft>
              <a:buSzPts val="1100"/>
              <a:buNone/>
            </a:pPr>
            <a:r>
              <a:rPr lang="en"/>
              <a:t>This is just to get familiar with scratch, so don’t worry about making mistakes. Just try a few things and see what happens! If you get stuck, take a deep breath and try again. You can do it!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Note to teacher: as students are working, Review how Scratch blocks can be used to create a pattern and sequence.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84e07f48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g284e07f483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i="1" lang="en">
                <a:solidFill>
                  <a:schemeClr val="dk1"/>
                </a:solidFill>
              </a:rPr>
              <a:t>Model how students can share Scratch creations to their teacher’s studio</a:t>
            </a:r>
            <a:endParaRPr i="1"/>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26472c6b8b_1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g126472c6b8b_1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Video modeling how students can share Scratch creations to their teacher’s studio</a:t>
            </a:r>
            <a:endParaRPr/>
          </a:p>
          <a:p>
            <a:pPr indent="0" lvl="0" marL="0" rtl="0" algn="l">
              <a:lnSpc>
                <a:spcPct val="100000"/>
              </a:lnSpc>
              <a:spcBef>
                <a:spcPts val="0"/>
              </a:spcBef>
              <a:spcAft>
                <a:spcPts val="0"/>
              </a:spcAft>
              <a:buSzPts val="1100"/>
              <a:buNone/>
            </a:pPr>
            <a:r>
              <a:t/>
            </a:r>
            <a:endParaRPr/>
          </a:p>
          <a:p>
            <a:pPr indent="0" lvl="0" marL="457200" rtl="0" algn="l">
              <a:lnSpc>
                <a:spcPct val="115000"/>
              </a:lnSpc>
              <a:spcBef>
                <a:spcPts val="0"/>
              </a:spcBef>
              <a:spcAft>
                <a:spcPts val="0"/>
              </a:spcAft>
              <a:buClr>
                <a:schemeClr val="dk1"/>
              </a:buClr>
              <a:buSzPts val="1100"/>
              <a:buFont typeface="Arial"/>
              <a:buNone/>
            </a:pPr>
            <a:r>
              <a:rPr lang="en" u="sng">
                <a:solidFill>
                  <a:srgbClr val="1C3AA9"/>
                </a:solidFill>
                <a:highlight>
                  <a:schemeClr val="lt1"/>
                </a:highlight>
                <a:latin typeface="Calibri"/>
                <a:ea typeface="Calibri"/>
                <a:cs typeface="Calibri"/>
                <a:sym typeface="Calibri"/>
                <a:hlinkClick r:id="rId2">
                  <a:extLst>
                    <a:ext uri="{A12FA001-AC4F-418D-AE19-62706E023703}">
                      <ahyp:hlinkClr val="tx"/>
                    </a:ext>
                  </a:extLst>
                </a:hlinkClick>
              </a:rPr>
              <a:t>Scratch - Imagine, Program, Share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262fb84270_0_8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g1262fb84270_0_8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Play video</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262fb84270_0_9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1262fb84270_0_9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1f35964a0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11f35964a09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trike="sng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262fb84270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1262fb84270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i="1" lang="en">
                <a:solidFill>
                  <a:schemeClr val="dk1"/>
                </a:solidFill>
              </a:rPr>
              <a:t>Today we are going to learn more about how patterns are used in nearly everything we do. A pattern is a thing that repeats, or a repeated way in which something happens. </a:t>
            </a:r>
            <a:endParaRPr i="1">
              <a:solidFill>
                <a:schemeClr val="dk1"/>
              </a:solidFill>
            </a:endParaRPr>
          </a:p>
          <a:p>
            <a:pPr indent="0" lvl="0" marL="0" rtl="0" algn="l">
              <a:lnSpc>
                <a:spcPct val="115000"/>
              </a:lnSpc>
              <a:spcBef>
                <a:spcPts val="0"/>
              </a:spcBef>
              <a:spcAft>
                <a:spcPts val="0"/>
              </a:spcAft>
              <a:buSzPts val="1100"/>
              <a:buNone/>
            </a:pPr>
            <a:r>
              <a:t/>
            </a:r>
            <a:endParaRPr i="1">
              <a:solidFill>
                <a:schemeClr val="dk1"/>
              </a:solidFill>
            </a:endParaRPr>
          </a:p>
          <a:p>
            <a:pPr indent="0" lvl="0" marL="0" rtl="0" algn="l">
              <a:lnSpc>
                <a:spcPct val="115000"/>
              </a:lnSpc>
              <a:spcBef>
                <a:spcPts val="0"/>
              </a:spcBef>
              <a:spcAft>
                <a:spcPts val="0"/>
              </a:spcAft>
              <a:buSzPts val="1100"/>
              <a:buNone/>
            </a:pPr>
            <a:r>
              <a:rPr i="1" lang="en">
                <a:solidFill>
                  <a:schemeClr val="dk1"/>
                </a:solidFill>
              </a:rPr>
              <a:t>Patterns can be found in many places in our lives. For example, there are patterns in weather such as seasons, days of the week, months of the year, moon cycle, and patterns on a leaf. [You can provide familiar everyday patterns that YOUR students may be familiar with!]. We even use patterns in our writing. </a:t>
            </a:r>
            <a:endParaRPr i="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262fb84270_0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1262fb84270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solidFill>
                  <a:schemeClr val="dk1"/>
                </a:solidFill>
              </a:rPr>
              <a:t>Read slide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f3f22255fa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gf3f22255fa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Another new vocabulary word is sequence: it refers to an ordered set of instructions. In order for a pattern to make sense, it must be in the correct sequence.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f3f22255fa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f3f22255fa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example, here’s a sequence for making a bowl of cereal. If we did these steps out of order, we would not be happy!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f3f22255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f3f22255f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trike="sng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45"/>
          <p:cNvCxnSpPr/>
          <p:nvPr/>
        </p:nvCxnSpPr>
        <p:spPr>
          <a:xfrm flipH="1" rot="10800000">
            <a:off x="-145325" y="2737175"/>
            <a:ext cx="9301200" cy="36300"/>
          </a:xfrm>
          <a:prstGeom prst="straightConnector1">
            <a:avLst/>
          </a:prstGeom>
          <a:noFill/>
          <a:ln cap="flat" cmpd="sng" w="76200">
            <a:solidFill>
              <a:schemeClr val="accent5"/>
            </a:solidFill>
            <a:prstDash val="solid"/>
            <a:round/>
            <a:headEnd len="sm" w="sm" type="none"/>
            <a:tailEnd len="sm" w="sm" type="none"/>
          </a:ln>
        </p:spPr>
      </p:cxnSp>
      <p:sp>
        <p:nvSpPr>
          <p:cNvPr id="11" name="Google Shape;11;p45"/>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2" name="Google Shape;12;p45"/>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53"/>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7" name="Google Shape;47;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54"/>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0" name="Google Shape;50;p54"/>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1" name="Google Shape;51;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 name="Shape 14"/>
        <p:cNvGrpSpPr/>
        <p:nvPr/>
      </p:nvGrpSpPr>
      <p:grpSpPr>
        <a:xfrm>
          <a:off x="0" y="0"/>
          <a:ext cx="0" cy="0"/>
          <a:chOff x="0" y="0"/>
          <a:chExt cx="0" cy="0"/>
        </a:xfrm>
      </p:grpSpPr>
      <p:sp>
        <p:nvSpPr>
          <p:cNvPr id="15" name="Google Shape;15;p4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 name="Google Shape;16;p4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7" name="Google Shape;17;p4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8" name="Google Shape;18;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 name="Google Shape;21;p4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23" name="Shape 23"/>
        <p:cNvGrpSpPr/>
        <p:nvPr/>
      </p:nvGrpSpPr>
      <p:grpSpPr>
        <a:xfrm>
          <a:off x="0" y="0"/>
          <a:ext cx="0" cy="0"/>
          <a:chOff x="0" y="0"/>
          <a:chExt cx="0" cy="0"/>
        </a:xfrm>
      </p:grpSpPr>
      <p:sp>
        <p:nvSpPr>
          <p:cNvPr id="24" name="Google Shape;24;p48"/>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25" name="Google Shape;25;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26" name="Shape 26"/>
        <p:cNvGrpSpPr/>
        <p:nvPr/>
      </p:nvGrpSpPr>
      <p:grpSpPr>
        <a:xfrm>
          <a:off x="0" y="0"/>
          <a:ext cx="0" cy="0"/>
          <a:chOff x="0" y="0"/>
          <a:chExt cx="0" cy="0"/>
        </a:xfrm>
      </p:grpSpPr>
      <p:sp>
        <p:nvSpPr>
          <p:cNvPr id="27" name="Google Shape;27;p49"/>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8" name="Google Shape;28;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5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3" name="Google Shape;33;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51"/>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51"/>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52"/>
          <p:cNvSpPr/>
          <p:nvPr/>
        </p:nvSpPr>
        <p:spPr>
          <a:xfrm>
            <a:off x="4572000" y="100"/>
            <a:ext cx="4572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p52"/>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52"/>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2" name="Google Shape;42;p52"/>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3" name="Google Shape;43;p5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4" name="Google Shape;44;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4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CC0000"/>
              </a:buClr>
              <a:buSzPts val="3000"/>
              <a:buFont typeface="Monoton"/>
              <a:buNone/>
              <a:defRPr b="0" i="0" sz="3000" u="none" cap="none" strike="noStrike">
                <a:solidFill>
                  <a:srgbClr val="CC0000"/>
                </a:solidFill>
                <a:latin typeface="Monoton"/>
                <a:ea typeface="Monoton"/>
                <a:cs typeface="Monoton"/>
                <a:sym typeface="Monoton"/>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000000"/>
              </a:buClr>
              <a:buSzPts val="1800"/>
              <a:buFont typeface="Proxima Nova"/>
              <a:buChar char="●"/>
              <a:defRPr b="0" i="0" sz="1800" u="none" cap="none" strike="noStrike">
                <a:solidFill>
                  <a:srgbClr val="000000"/>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9pPr>
          </a:lstStyle>
          <a:p/>
        </p:txBody>
      </p:sp>
      <p:sp>
        <p:nvSpPr>
          <p:cNvPr id="8" name="Google Shape;8;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hyperlink" Target="mailto:ahutchison1@u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youtube.com/watch?v=cBu3mTyjqho" TargetMode="External"/><Relationship Id="rId4" Type="http://schemas.openxmlformats.org/officeDocument/2006/relationships/hyperlink" Target="https://www.youtube.com/watch?v=n5FXpc1nPr0" TargetMode="External"/><Relationship Id="rId5" Type="http://schemas.openxmlformats.org/officeDocument/2006/relationships/image" Target="../media/image11.png"/><Relationship Id="rId6"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26.png"/><Relationship Id="rId7" Type="http://schemas.openxmlformats.org/officeDocument/2006/relationships/image" Target="../media/image21.png"/><Relationship Id="rId8"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26.png"/><Relationship Id="rId7" Type="http://schemas.openxmlformats.org/officeDocument/2006/relationships/image" Target="../media/image21.png"/><Relationship Id="rId8"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8.png"/><Relationship Id="rId6"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scratch.mit.edu/projects/576227581" TargetMode="External"/><Relationship Id="rId4" Type="http://schemas.openxmlformats.org/officeDocument/2006/relationships/image" Target="../media/image41.png"/><Relationship Id="rId5" Type="http://schemas.openxmlformats.org/officeDocument/2006/relationships/hyperlink" Target="https://www.dropbox.com/s/n1flwnn68llvrku/greenflag.mp4?dl=0" TargetMode="External"/><Relationship Id="rId6"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www.dropbox.com/s/xgv1w5kl8wvrby4/ThinkCoCo_Nov16.mp4?dl=0" TargetMode="Externa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dropbox.com/s/1xakgwx6g8lwp3y/SayForSecondsCoCo_Nov16.mp4?dl=0" TargetMode="Externa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www.dropbox.com/s/g8q897svpc77xsz/Text-to-Speech.mp4?dl=0" TargetMode="External"/><Relationship Id="rId4" Type="http://schemas.openxmlformats.org/officeDocument/2006/relationships/hyperlink" Target="https://www.dropbox.com/s/mp9dk4t57238yuj/translate.mp4?dl=0" TargetMode="External"/><Relationship Id="rId5" Type="http://schemas.openxmlformats.org/officeDocument/2006/relationships/image" Target="../media/image35.png"/><Relationship Id="rId6"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dropbox.com/scl/fi/4i41o4yd2bw59d9xrn10n/Unit-1-Lesson-1-slides.pptx.pptx?dl=0&amp;rlkey=tx7kt03cmci9k99scwao9koh6#slide=id.g11f3e8019f6_0_527" TargetMode="External"/><Relationship Id="rId4" Type="http://schemas.openxmlformats.org/officeDocument/2006/relationships/hyperlink" Target="https://www.dropbox.com/scl/fi/9p99ja6s8edq1oghsuuja/Student-Copy-Unit-1-Lesson-1-slides.pptx?rlkey=syla3689h17pzmz3li8erbejp&amp;dl=0" TargetMode="External"/><Relationship Id="rId5" Type="http://schemas.openxmlformats.org/officeDocument/2006/relationships/hyperlink" Target="https://www.dropbox.com/s/aqy69n3v1doyxm2/Explanatory%20Writing%20Samples.docx?dl=0" TargetMode="External"/><Relationship Id="rId6" Type="http://schemas.openxmlformats.org/officeDocument/2006/relationships/image" Target="../media/image6.png"/><Relationship Id="rId7" Type="http://schemas.openxmlformats.org/officeDocument/2006/relationships/image" Target="../media/image3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wego.gmu.edu/scratchgo/login.php" TargetMode="External"/><Relationship Id="rId4" Type="http://schemas.openxmlformats.org/officeDocument/2006/relationships/hyperlink" Target="https://wego.gmu.edu/scratchgo/login.php" TargetMode="External"/><Relationship Id="rId5" Type="http://schemas.openxmlformats.org/officeDocument/2006/relationships/hyperlink" Target="https://wego.gmu.edu/scratchgo/login.php" TargetMode="External"/><Relationship Id="rId6" Type="http://schemas.openxmlformats.org/officeDocument/2006/relationships/image" Target="../media/image40.png"/><Relationship Id="rId7" Type="http://schemas.openxmlformats.org/officeDocument/2006/relationships/image" Target="../media/image42.png"/><Relationship Id="rId8"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www.dropbox.com/s/6o6iu58m61nyctq/Student%20-%20How%20To%20Add%20A%20Project%20To%20A%20Studio%20In%20Scratch.mp4?dl=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www.dropbox.com/s/2pdh9cwsxym5m92/Careers%20in%20Tech_%20My%20name%20is%20Tess.mp4?dl=0" TargetMode="Externa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2.png"/><Relationship Id="rId6" Type="http://schemas.openxmlformats.org/officeDocument/2006/relationships/image" Target="../media/image15.png"/><Relationship Id="rId7"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
          <p:cNvSpPr txBox="1"/>
          <p:nvPr>
            <p:ph type="ctrTitle"/>
          </p:nvPr>
        </p:nvSpPr>
        <p:spPr>
          <a:xfrm>
            <a:off x="311700" y="595975"/>
            <a:ext cx="8520600" cy="105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sz="6000"/>
              <a:t>Unit 1   Lesson 1</a:t>
            </a:r>
            <a:endParaRPr sz="6000"/>
          </a:p>
        </p:txBody>
      </p:sp>
      <p:sp>
        <p:nvSpPr>
          <p:cNvPr id="57" name="Google Shape;57;p1"/>
          <p:cNvSpPr txBox="1"/>
          <p:nvPr>
            <p:ph idx="1" type="subTitle"/>
          </p:nvPr>
        </p:nvSpPr>
        <p:spPr>
          <a:xfrm>
            <a:off x="311700" y="1838248"/>
            <a:ext cx="8520600" cy="7335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 sz="3000"/>
              <a:t>Introduction to Patterns, Sequencing, and Coding</a:t>
            </a:r>
            <a:endParaRPr sz="3000"/>
          </a:p>
        </p:txBody>
      </p:sp>
      <p:pic>
        <p:nvPicPr>
          <p:cNvPr descr="This is a picture of the CS For All logo." id="58" name="Google Shape;58;p1" title="CS For All"/>
          <p:cNvPicPr preferRelativeResize="0"/>
          <p:nvPr/>
        </p:nvPicPr>
        <p:blipFill rotWithShape="1">
          <a:blip r:embed="rId3">
            <a:alphaModFix/>
          </a:blip>
          <a:srcRect b="0" l="0" r="0" t="0"/>
          <a:stretch/>
        </p:blipFill>
        <p:spPr>
          <a:xfrm>
            <a:off x="1865700" y="3442123"/>
            <a:ext cx="4705350" cy="1209675"/>
          </a:xfrm>
          <a:prstGeom prst="rect">
            <a:avLst/>
          </a:prstGeom>
          <a:noFill/>
          <a:ln>
            <a:noFill/>
          </a:ln>
        </p:spPr>
      </p:pic>
      <p:pic>
        <p:nvPicPr>
          <p:cNvPr id="59" name="Google Shape;59;p1"/>
          <p:cNvPicPr preferRelativeResize="0"/>
          <p:nvPr/>
        </p:nvPicPr>
        <p:blipFill rotWithShape="1">
          <a:blip r:embed="rId4">
            <a:alphaModFix/>
          </a:blip>
          <a:srcRect b="0" l="0" r="0" t="0"/>
          <a:stretch/>
        </p:blipFill>
        <p:spPr>
          <a:xfrm>
            <a:off x="6669400" y="3506823"/>
            <a:ext cx="1063128" cy="1080275"/>
          </a:xfrm>
          <a:prstGeom prst="rect">
            <a:avLst/>
          </a:prstGeom>
          <a:noFill/>
          <a:ln>
            <a:noFill/>
          </a:ln>
        </p:spPr>
      </p:pic>
      <p:sp>
        <p:nvSpPr>
          <p:cNvPr id="60" name="Google Shape;60;p1"/>
          <p:cNvSpPr txBox="1"/>
          <p:nvPr/>
        </p:nvSpPr>
        <p:spPr>
          <a:xfrm>
            <a:off x="1950025" y="4651800"/>
            <a:ext cx="5782500" cy="553968"/>
          </a:xfrm>
          <a:prstGeom prst="rect">
            <a:avLst/>
          </a:prstGeom>
          <a:noFill/>
          <a:ln>
            <a:noFill/>
          </a:ln>
        </p:spPr>
        <p:txBody>
          <a:bodyPr anchorCtr="0" anchor="t" bIns="91425" lIns="91425" spcFirstLastPara="1" rIns="91425" wrap="square" tIns="91425">
            <a:spAutoFit/>
          </a:bodyPr>
          <a:lstStyle/>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Lesson created by the GMU-ODU CSforAll Team. For more information about </a:t>
            </a:r>
            <a:endParaRPr b="1" i="0" sz="800" u="none" cap="none" strike="noStrike">
              <a:solidFill>
                <a:srgbClr val="F16666"/>
              </a:solidFill>
              <a:latin typeface="Arial"/>
              <a:ea typeface="Arial"/>
              <a:cs typeface="Arial"/>
              <a:sym typeface="Arial"/>
            </a:endParaRPr>
          </a:p>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this lesson and our CSforAll initiative, contact Dr. Amy Hutchison at </a:t>
            </a:r>
            <a:r>
              <a:rPr b="1" i="0" lang="en" sz="800" u="sng" cap="none" strike="noStrike">
                <a:solidFill>
                  <a:srgbClr val="F16666"/>
                </a:solidFill>
                <a:latin typeface="Arial"/>
                <a:ea typeface="Arial"/>
                <a:cs typeface="Arial"/>
                <a:sym typeface="Arial"/>
                <a:hlinkClick r:id="rId5">
                  <a:extLst>
                    <a:ext uri="{A12FA001-AC4F-418D-AE19-62706E023703}">
                      <ahyp:hlinkClr val="tx"/>
                    </a:ext>
                  </a:extLst>
                </a:hlinkClick>
              </a:rPr>
              <a:t>ahutchison1@ua.edu</a:t>
            </a:r>
            <a:endParaRPr b="1" i="0" sz="800" u="sng" cap="none" strike="noStrike">
              <a:solidFill>
                <a:srgbClr val="F16666"/>
              </a:solidFill>
              <a:latin typeface="Arial"/>
              <a:ea typeface="Arial"/>
              <a:cs typeface="Arial"/>
              <a:sym typeface="Arial"/>
            </a:endParaRPr>
          </a:p>
          <a:p>
            <a:pPr indent="0" lvl="0" marL="0" marR="28575" rtl="0" algn="ctr">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61" name="Google Shape;61;p1"/>
          <p:cNvSpPr txBox="1"/>
          <p:nvPr/>
        </p:nvSpPr>
        <p:spPr>
          <a:xfrm>
            <a:off x="3053050" y="2851050"/>
            <a:ext cx="2743200" cy="492600"/>
          </a:xfrm>
          <a:prstGeom prst="rect">
            <a:avLst/>
          </a:prstGeom>
          <a:solidFill>
            <a:schemeClr val="accent6"/>
          </a:solidFill>
          <a:ln>
            <a:noFill/>
          </a:ln>
          <a:effectLst>
            <a:outerShdw blurRad="57150" rotWithShape="0" algn="bl" dir="5400000" dist="19050">
              <a:srgbClr val="000000">
                <a:alpha val="47058"/>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000" u="none" cap="none" strike="noStrike">
                <a:solidFill>
                  <a:srgbClr val="000000"/>
                </a:solidFill>
                <a:latin typeface="Bebas Neue"/>
                <a:ea typeface="Bebas Neue"/>
                <a:cs typeface="Bebas Neue"/>
                <a:sym typeface="Bebas Neue"/>
              </a:rPr>
              <a:t>3rd &amp; 4th Grade</a:t>
            </a:r>
            <a:endParaRPr b="0" i="0" sz="1400" u="none" cap="none" strike="noStrike">
              <a:solidFill>
                <a:srgbClr val="000000"/>
              </a:solidFill>
              <a:latin typeface="Proxima Nova"/>
              <a:ea typeface="Proxima Nova"/>
              <a:cs typeface="Proxima Nova"/>
              <a:sym typeface="Proxima Nova"/>
            </a:endParaRPr>
          </a:p>
        </p:txBody>
      </p:sp>
      <p:sp>
        <p:nvSpPr>
          <p:cNvPr id="62" name="Google Shape;62;p1"/>
          <p:cNvSpPr txBox="1"/>
          <p:nvPr/>
        </p:nvSpPr>
        <p:spPr>
          <a:xfrm>
            <a:off x="3053050" y="2851050"/>
            <a:ext cx="2743200" cy="492600"/>
          </a:xfrm>
          <a:prstGeom prst="rect">
            <a:avLst/>
          </a:prstGeom>
          <a:solidFill>
            <a:srgbClr val="FF00FF"/>
          </a:solidFill>
          <a:ln>
            <a:noFill/>
          </a:ln>
          <a:effectLst>
            <a:outerShdw blurRad="57150" rotWithShape="0" algn="bl" dir="5400000" dist="19050">
              <a:srgbClr val="000000">
                <a:alpha val="48235"/>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000" u="none" cap="none" strike="noStrike">
                <a:solidFill>
                  <a:srgbClr val="000000"/>
                </a:solidFill>
                <a:latin typeface="Bebas Neue"/>
                <a:ea typeface="Bebas Neue"/>
                <a:cs typeface="Bebas Neue"/>
                <a:sym typeface="Bebas Neue"/>
              </a:rPr>
              <a:t>5th &amp; 6th grade</a:t>
            </a:r>
            <a:endParaRPr b="0"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128bb884210_0_0"/>
          <p:cNvSpPr txBox="1"/>
          <p:nvPr>
            <p:ph type="title"/>
          </p:nvPr>
        </p:nvSpPr>
        <p:spPr>
          <a:xfrm>
            <a:off x="228600" y="2775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Create a Rhythmic pattern! </a:t>
            </a:r>
            <a:endParaRPr/>
          </a:p>
        </p:txBody>
      </p:sp>
      <p:sp>
        <p:nvSpPr>
          <p:cNvPr id="128" name="Google Shape;128;g128bb884210_0_0"/>
          <p:cNvSpPr txBox="1"/>
          <p:nvPr>
            <p:ph idx="1" type="body"/>
          </p:nvPr>
        </p:nvSpPr>
        <p:spPr>
          <a:xfrm>
            <a:off x="180300" y="976525"/>
            <a:ext cx="5242200" cy="37443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AutoNum type="arabicPeriod"/>
            </a:pPr>
            <a:r>
              <a:rPr lang="en" sz="1600"/>
              <a:t>Find a partner </a:t>
            </a:r>
            <a:endParaRPr sz="1600"/>
          </a:p>
          <a:p>
            <a:pPr indent="-330200" lvl="0" marL="457200" rtl="0" algn="l">
              <a:lnSpc>
                <a:spcPct val="115000"/>
              </a:lnSpc>
              <a:spcBef>
                <a:spcPts val="0"/>
              </a:spcBef>
              <a:spcAft>
                <a:spcPts val="0"/>
              </a:spcAft>
              <a:buSzPts val="1600"/>
              <a:buAutoNum type="arabicPeriod"/>
            </a:pPr>
            <a:r>
              <a:rPr lang="en" sz="1600"/>
              <a:t>Create a musical pattern using only sounds your body can make! (Optional: see examples on next slide)</a:t>
            </a:r>
            <a:endParaRPr sz="1600"/>
          </a:p>
          <a:p>
            <a:pPr indent="-330200" lvl="1" marL="914400" rtl="0" algn="l">
              <a:lnSpc>
                <a:spcPct val="115000"/>
              </a:lnSpc>
              <a:spcBef>
                <a:spcPts val="0"/>
              </a:spcBef>
              <a:spcAft>
                <a:spcPts val="0"/>
              </a:spcAft>
              <a:buSzPts val="1600"/>
              <a:buAutoNum type="alphaLcPeriod"/>
            </a:pPr>
            <a:r>
              <a:rPr lang="en" sz="1600"/>
              <a:t>Stomp your feet </a:t>
            </a:r>
            <a:endParaRPr sz="1600"/>
          </a:p>
          <a:p>
            <a:pPr indent="-330200" lvl="1" marL="914400" rtl="0" algn="l">
              <a:lnSpc>
                <a:spcPct val="115000"/>
              </a:lnSpc>
              <a:spcBef>
                <a:spcPts val="0"/>
              </a:spcBef>
              <a:spcAft>
                <a:spcPts val="0"/>
              </a:spcAft>
              <a:buSzPts val="1600"/>
              <a:buAutoNum type="alphaLcPeriod"/>
            </a:pPr>
            <a:r>
              <a:rPr lang="en" sz="1600"/>
              <a:t>Clap your hands</a:t>
            </a:r>
            <a:endParaRPr sz="1600"/>
          </a:p>
          <a:p>
            <a:pPr indent="-330200" lvl="1" marL="914400" rtl="0" algn="l">
              <a:lnSpc>
                <a:spcPct val="115000"/>
              </a:lnSpc>
              <a:spcBef>
                <a:spcPts val="0"/>
              </a:spcBef>
              <a:spcAft>
                <a:spcPts val="0"/>
              </a:spcAft>
              <a:buSzPts val="1600"/>
              <a:buAutoNum type="alphaLcPeriod"/>
            </a:pPr>
            <a:r>
              <a:rPr lang="en" sz="1600"/>
              <a:t>Snap your fingers</a:t>
            </a:r>
            <a:endParaRPr sz="1600"/>
          </a:p>
          <a:p>
            <a:pPr indent="-330200" lvl="1" marL="914400" rtl="0" algn="l">
              <a:lnSpc>
                <a:spcPct val="115000"/>
              </a:lnSpc>
              <a:spcBef>
                <a:spcPts val="0"/>
              </a:spcBef>
              <a:spcAft>
                <a:spcPts val="0"/>
              </a:spcAft>
              <a:buSzPts val="1600"/>
              <a:buAutoNum type="alphaLcPeriod"/>
            </a:pPr>
            <a:r>
              <a:rPr lang="en" sz="1600"/>
              <a:t>Pat your stomach</a:t>
            </a:r>
            <a:endParaRPr sz="1600"/>
          </a:p>
          <a:p>
            <a:pPr indent="-330200" lvl="1" marL="914400" rtl="0" algn="l">
              <a:lnSpc>
                <a:spcPct val="115000"/>
              </a:lnSpc>
              <a:spcBef>
                <a:spcPts val="0"/>
              </a:spcBef>
              <a:spcAft>
                <a:spcPts val="0"/>
              </a:spcAft>
              <a:buSzPts val="1600"/>
              <a:buAutoNum type="alphaLcPeriod"/>
            </a:pPr>
            <a:r>
              <a:rPr lang="en" sz="1600"/>
              <a:t>Click your tongue </a:t>
            </a:r>
            <a:endParaRPr sz="1600"/>
          </a:p>
          <a:p>
            <a:pPr indent="-330200" lvl="0" marL="457200" rtl="0" algn="l">
              <a:lnSpc>
                <a:spcPct val="115000"/>
              </a:lnSpc>
              <a:spcBef>
                <a:spcPts val="0"/>
              </a:spcBef>
              <a:spcAft>
                <a:spcPts val="0"/>
              </a:spcAft>
              <a:buSzPts val="1600"/>
              <a:buAutoNum type="arabicPeriod"/>
            </a:pPr>
            <a:r>
              <a:rPr lang="en" sz="1600"/>
              <a:t>The pattern must have </a:t>
            </a:r>
            <a:r>
              <a:rPr b="1" lang="en" sz="1600"/>
              <a:t>three steps</a:t>
            </a:r>
            <a:r>
              <a:rPr lang="en" sz="1600"/>
              <a:t> and repeat </a:t>
            </a:r>
            <a:r>
              <a:rPr b="1" lang="en" sz="1600"/>
              <a:t>at least twice. </a:t>
            </a:r>
            <a:endParaRPr sz="1600"/>
          </a:p>
          <a:p>
            <a:pPr indent="-330200" lvl="1" marL="914400" rtl="0" algn="l">
              <a:lnSpc>
                <a:spcPct val="115000"/>
              </a:lnSpc>
              <a:spcBef>
                <a:spcPts val="0"/>
              </a:spcBef>
              <a:spcAft>
                <a:spcPts val="0"/>
              </a:spcAft>
              <a:buSzPts val="1600"/>
              <a:buAutoNum type="alphaLcPeriod"/>
            </a:pPr>
            <a:r>
              <a:rPr lang="en" sz="1600"/>
              <a:t>Example: clap-snap-clap clap-snap-clap</a:t>
            </a:r>
            <a:endParaRPr sz="1600"/>
          </a:p>
          <a:p>
            <a:pPr indent="-330200" lvl="0" marL="457200" rtl="0" algn="l">
              <a:lnSpc>
                <a:spcPct val="115000"/>
              </a:lnSpc>
              <a:spcBef>
                <a:spcPts val="0"/>
              </a:spcBef>
              <a:spcAft>
                <a:spcPts val="0"/>
              </a:spcAft>
              <a:buSzPts val="1600"/>
              <a:buAutoNum type="arabicPeriod"/>
            </a:pPr>
            <a:r>
              <a:rPr lang="en" sz="1600"/>
              <a:t>(Optional) Find another partner group. Learn their dance and teach them yours! </a:t>
            </a:r>
            <a:endParaRPr sz="1600"/>
          </a:p>
        </p:txBody>
      </p:sp>
      <p:pic>
        <p:nvPicPr>
          <p:cNvPr id="129" name="Google Shape;129;g128bb884210_0_0"/>
          <p:cNvPicPr preferRelativeResize="0"/>
          <p:nvPr/>
        </p:nvPicPr>
        <p:blipFill rotWithShape="1">
          <a:blip r:embed="rId3">
            <a:alphaModFix/>
          </a:blip>
          <a:srcRect b="0" l="0" r="0" t="0"/>
          <a:stretch/>
        </p:blipFill>
        <p:spPr>
          <a:xfrm>
            <a:off x="5422500" y="462975"/>
            <a:ext cx="3152249" cy="2108776"/>
          </a:xfrm>
          <a:prstGeom prst="rect">
            <a:avLst/>
          </a:prstGeom>
          <a:noFill/>
          <a:ln>
            <a:noFill/>
          </a:ln>
        </p:spPr>
      </p:pic>
      <p:pic>
        <p:nvPicPr>
          <p:cNvPr id="130" name="Google Shape;130;g128bb884210_0_0"/>
          <p:cNvPicPr preferRelativeResize="0"/>
          <p:nvPr/>
        </p:nvPicPr>
        <p:blipFill rotWithShape="1">
          <a:blip r:embed="rId4">
            <a:alphaModFix/>
          </a:blip>
          <a:srcRect b="0" l="0" r="0" t="0"/>
          <a:stretch/>
        </p:blipFill>
        <p:spPr>
          <a:xfrm>
            <a:off x="5604250" y="2891024"/>
            <a:ext cx="2744700" cy="1829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2aec090667_0_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Examples of rhythmic and dance patterns:</a:t>
            </a:r>
            <a:endParaRPr/>
          </a:p>
        </p:txBody>
      </p:sp>
      <p:sp>
        <p:nvSpPr>
          <p:cNvPr id="136" name="Google Shape;136;g12aec090667_0_5"/>
          <p:cNvSpPr txBox="1"/>
          <p:nvPr>
            <p:ph idx="1" type="body"/>
          </p:nvPr>
        </p:nvSpPr>
        <p:spPr>
          <a:xfrm>
            <a:off x="1273725" y="4107725"/>
            <a:ext cx="1122900" cy="5727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SzPts val="1800"/>
              <a:buNone/>
            </a:pPr>
            <a:r>
              <a:rPr b="1" lang="en" u="sng">
                <a:solidFill>
                  <a:schemeClr val="hlink"/>
                </a:solidFill>
                <a:hlinkClick r:id="rId3"/>
              </a:rPr>
              <a:t>Tutting</a:t>
            </a:r>
            <a:endParaRPr b="1"/>
          </a:p>
        </p:txBody>
      </p:sp>
      <p:sp>
        <p:nvSpPr>
          <p:cNvPr id="137" name="Google Shape;137;g12aec090667_0_5"/>
          <p:cNvSpPr txBox="1"/>
          <p:nvPr>
            <p:ph idx="1" type="body"/>
          </p:nvPr>
        </p:nvSpPr>
        <p:spPr>
          <a:xfrm>
            <a:off x="6394025" y="3883375"/>
            <a:ext cx="1758300" cy="69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u="sng">
                <a:solidFill>
                  <a:schemeClr val="hlink"/>
                </a:solidFill>
                <a:hlinkClick r:id="rId4"/>
              </a:rPr>
              <a:t>Hand jive</a:t>
            </a:r>
            <a:endParaRPr b="1"/>
          </a:p>
        </p:txBody>
      </p:sp>
      <p:pic>
        <p:nvPicPr>
          <p:cNvPr id="138" name="Google Shape;138;g12aec090667_0_5"/>
          <p:cNvPicPr preferRelativeResize="0"/>
          <p:nvPr/>
        </p:nvPicPr>
        <p:blipFill rotWithShape="1">
          <a:blip r:embed="rId5">
            <a:alphaModFix/>
          </a:blip>
          <a:srcRect b="0" l="0" r="0" t="0"/>
          <a:stretch/>
        </p:blipFill>
        <p:spPr>
          <a:xfrm>
            <a:off x="261525" y="1468003"/>
            <a:ext cx="4226200" cy="2359400"/>
          </a:xfrm>
          <a:prstGeom prst="rect">
            <a:avLst/>
          </a:prstGeom>
          <a:noFill/>
          <a:ln>
            <a:noFill/>
          </a:ln>
        </p:spPr>
      </p:pic>
      <p:pic>
        <p:nvPicPr>
          <p:cNvPr id="139" name="Google Shape;139;g12aec090667_0_5"/>
          <p:cNvPicPr preferRelativeResize="0"/>
          <p:nvPr/>
        </p:nvPicPr>
        <p:blipFill rotWithShape="1">
          <a:blip r:embed="rId6">
            <a:alphaModFix/>
          </a:blip>
          <a:srcRect b="0" l="0" r="0" t="0"/>
          <a:stretch/>
        </p:blipFill>
        <p:spPr>
          <a:xfrm>
            <a:off x="5067825" y="1294000"/>
            <a:ext cx="3510948" cy="2533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2af18cd5e6_0_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Lesson Objectives: I can…</a:t>
            </a:r>
            <a:endParaRPr/>
          </a:p>
        </p:txBody>
      </p:sp>
      <p:sp>
        <p:nvSpPr>
          <p:cNvPr id="145" name="Google Shape;145;g12af18cd5e6_0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1000"/>
              </a:spcBef>
              <a:spcAft>
                <a:spcPts val="0"/>
              </a:spcAft>
              <a:buSzPts val="1800"/>
              <a:buChar char="❏"/>
            </a:pPr>
            <a:r>
              <a:rPr lang="en"/>
              <a:t>Review familiar patterns and sequences     </a:t>
            </a:r>
            <a:endParaRPr/>
          </a:p>
          <a:p>
            <a:pPr indent="-342900" lvl="0" marL="457200" rtl="0" algn="l">
              <a:lnSpc>
                <a:spcPct val="115000"/>
              </a:lnSpc>
              <a:spcBef>
                <a:spcPts val="1000"/>
              </a:spcBef>
              <a:spcAft>
                <a:spcPts val="0"/>
              </a:spcAft>
              <a:buSzPts val="1800"/>
              <a:buChar char="❏"/>
            </a:pPr>
            <a:r>
              <a:rPr lang="en"/>
              <a:t>Review Scratch objects and blocks                                                                                            </a:t>
            </a:r>
            <a:endParaRPr/>
          </a:p>
          <a:p>
            <a:pPr indent="-342900" lvl="0" marL="457200" rtl="0" algn="l">
              <a:lnSpc>
                <a:spcPct val="115000"/>
              </a:lnSpc>
              <a:spcBef>
                <a:spcPts val="1000"/>
              </a:spcBef>
              <a:spcAft>
                <a:spcPts val="0"/>
              </a:spcAft>
              <a:buSzPts val="1800"/>
              <a:buChar char="❏"/>
            </a:pPr>
            <a:r>
              <a:rPr lang="en"/>
              <a:t>Identify and use the start block, speak block, think block</a:t>
            </a:r>
            <a:endParaRPr/>
          </a:p>
          <a:p>
            <a:pPr indent="-342900" lvl="0" marL="457200" rtl="0" algn="l">
              <a:lnSpc>
                <a:spcPct val="115000"/>
              </a:lnSpc>
              <a:spcBef>
                <a:spcPts val="1000"/>
              </a:spcBef>
              <a:spcAft>
                <a:spcPts val="0"/>
              </a:spcAft>
              <a:buSzPts val="1800"/>
              <a:buChar char="❏"/>
            </a:pPr>
            <a:r>
              <a:rPr lang="en"/>
              <a:t>Select and drag Scratch blocks to sequence a code (unplugged)</a:t>
            </a:r>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12aec090667_0_1"/>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Vocabulary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1262fb84270_0_261"/>
          <p:cNvSpPr txBox="1"/>
          <p:nvPr>
            <p:ph type="title"/>
          </p:nvPr>
        </p:nvSpPr>
        <p:spPr>
          <a:xfrm>
            <a:off x="490250" y="526350"/>
            <a:ext cx="81987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90"/>
              <a:buNone/>
            </a:pPr>
            <a:r>
              <a:rPr b="1" lang="en" sz="4220">
                <a:latin typeface="Bebas Neue"/>
                <a:ea typeface="Bebas Neue"/>
                <a:cs typeface="Bebas Neue"/>
                <a:sym typeface="Bebas Neue"/>
              </a:rPr>
              <a:t>Commands</a:t>
            </a:r>
            <a:r>
              <a:rPr lang="en" sz="4220">
                <a:latin typeface="Bebas Neue"/>
                <a:ea typeface="Bebas Neue"/>
                <a:cs typeface="Bebas Neue"/>
                <a:sym typeface="Bebas Neue"/>
              </a:rPr>
              <a:t>: tell a person or computer what to do</a:t>
            </a:r>
            <a:endParaRPr sz="4220">
              <a:latin typeface="Bebas Neue"/>
              <a:ea typeface="Bebas Neue"/>
              <a:cs typeface="Bebas Neue"/>
              <a:sym typeface="Bebas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anim calcmode="lin" valueType="num">
                                      <p:cBhvr additive="base">
                                        <p:cTn dur="1000"/>
                                        <p:tgtEl>
                                          <p:spTgt spid="155">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1262fb84270_0_24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a:t>Computer</a:t>
            </a:r>
            <a:r>
              <a:rPr lang="en"/>
              <a:t> commands</a:t>
            </a:r>
            <a:endParaRPr/>
          </a:p>
        </p:txBody>
      </p:sp>
      <p:pic>
        <p:nvPicPr>
          <p:cNvPr id="161" name="Google Shape;161;g1262fb84270_0_244"/>
          <p:cNvPicPr preferRelativeResize="0"/>
          <p:nvPr/>
        </p:nvPicPr>
        <p:blipFill rotWithShape="1">
          <a:blip r:embed="rId3">
            <a:alphaModFix/>
          </a:blip>
          <a:srcRect b="0" l="0" r="0" t="0"/>
          <a:stretch/>
        </p:blipFill>
        <p:spPr>
          <a:xfrm>
            <a:off x="6642700" y="3391227"/>
            <a:ext cx="2246325" cy="748775"/>
          </a:xfrm>
          <a:prstGeom prst="rect">
            <a:avLst/>
          </a:prstGeom>
          <a:noFill/>
          <a:ln>
            <a:noFill/>
          </a:ln>
        </p:spPr>
      </p:pic>
      <p:pic>
        <p:nvPicPr>
          <p:cNvPr id="162" name="Google Shape;162;g1262fb84270_0_244"/>
          <p:cNvPicPr preferRelativeResize="0"/>
          <p:nvPr/>
        </p:nvPicPr>
        <p:blipFill rotWithShape="1">
          <a:blip r:embed="rId4">
            <a:alphaModFix/>
          </a:blip>
          <a:srcRect b="0" l="0" r="0" t="0"/>
          <a:stretch/>
        </p:blipFill>
        <p:spPr>
          <a:xfrm>
            <a:off x="3056375" y="3891704"/>
            <a:ext cx="3269405" cy="1060700"/>
          </a:xfrm>
          <a:prstGeom prst="rect">
            <a:avLst/>
          </a:prstGeom>
          <a:noFill/>
          <a:ln>
            <a:noFill/>
          </a:ln>
        </p:spPr>
      </p:pic>
      <p:pic>
        <p:nvPicPr>
          <p:cNvPr id="163" name="Google Shape;163;g1262fb84270_0_244"/>
          <p:cNvPicPr preferRelativeResize="0"/>
          <p:nvPr/>
        </p:nvPicPr>
        <p:blipFill rotWithShape="1">
          <a:blip r:embed="rId5">
            <a:alphaModFix/>
          </a:blip>
          <a:srcRect b="0" l="0" r="0" t="0"/>
          <a:stretch/>
        </p:blipFill>
        <p:spPr>
          <a:xfrm>
            <a:off x="5722850" y="2398625"/>
            <a:ext cx="3668650" cy="1191075"/>
          </a:xfrm>
          <a:prstGeom prst="rect">
            <a:avLst/>
          </a:prstGeom>
          <a:noFill/>
          <a:ln>
            <a:noFill/>
          </a:ln>
        </p:spPr>
      </p:pic>
      <p:pic>
        <p:nvPicPr>
          <p:cNvPr id="164" name="Google Shape;164;g1262fb84270_0_244"/>
          <p:cNvPicPr preferRelativeResize="0"/>
          <p:nvPr/>
        </p:nvPicPr>
        <p:blipFill rotWithShape="1">
          <a:blip r:embed="rId6">
            <a:alphaModFix/>
          </a:blip>
          <a:srcRect b="0" l="0" r="0" t="0"/>
          <a:stretch/>
        </p:blipFill>
        <p:spPr>
          <a:xfrm>
            <a:off x="533800" y="1165648"/>
            <a:ext cx="3527149" cy="987575"/>
          </a:xfrm>
          <a:prstGeom prst="rect">
            <a:avLst/>
          </a:prstGeom>
          <a:noFill/>
          <a:ln>
            <a:noFill/>
          </a:ln>
        </p:spPr>
      </p:pic>
      <p:pic>
        <p:nvPicPr>
          <p:cNvPr id="165" name="Google Shape;165;g1262fb84270_0_244"/>
          <p:cNvPicPr preferRelativeResize="0"/>
          <p:nvPr/>
        </p:nvPicPr>
        <p:blipFill rotWithShape="1">
          <a:blip r:embed="rId7">
            <a:alphaModFix/>
          </a:blip>
          <a:srcRect b="0" l="0" r="0" t="0"/>
          <a:stretch/>
        </p:blipFill>
        <p:spPr>
          <a:xfrm>
            <a:off x="4744627" y="1165650"/>
            <a:ext cx="3833525" cy="1039600"/>
          </a:xfrm>
          <a:prstGeom prst="rect">
            <a:avLst/>
          </a:prstGeom>
          <a:noFill/>
          <a:ln>
            <a:noFill/>
          </a:ln>
        </p:spPr>
      </p:pic>
      <p:pic>
        <p:nvPicPr>
          <p:cNvPr id="166" name="Google Shape;166;g1262fb84270_0_244"/>
          <p:cNvPicPr preferRelativeResize="0"/>
          <p:nvPr/>
        </p:nvPicPr>
        <p:blipFill rotWithShape="1">
          <a:blip r:embed="rId8">
            <a:alphaModFix/>
          </a:blip>
          <a:srcRect b="0" l="0" r="0" t="0"/>
          <a:stretch/>
        </p:blipFill>
        <p:spPr>
          <a:xfrm>
            <a:off x="1382969" y="2611264"/>
            <a:ext cx="1828800" cy="1060700"/>
          </a:xfrm>
          <a:prstGeom prst="rect">
            <a:avLst/>
          </a:prstGeom>
          <a:noFill/>
          <a:ln>
            <a:noFill/>
          </a:ln>
        </p:spPr>
      </p:pic>
      <p:pic>
        <p:nvPicPr>
          <p:cNvPr id="167" name="Google Shape;167;g1262fb84270_0_244"/>
          <p:cNvPicPr preferRelativeResize="0"/>
          <p:nvPr/>
        </p:nvPicPr>
        <p:blipFill rotWithShape="1">
          <a:blip r:embed="rId9">
            <a:alphaModFix/>
          </a:blip>
          <a:srcRect b="0" l="0" r="0" t="0"/>
          <a:stretch/>
        </p:blipFill>
        <p:spPr>
          <a:xfrm>
            <a:off x="5373226" y="4139996"/>
            <a:ext cx="1828800" cy="874104"/>
          </a:xfrm>
          <a:prstGeom prst="rect">
            <a:avLst/>
          </a:prstGeom>
          <a:noFill/>
          <a:ln>
            <a:noFill/>
          </a:ln>
        </p:spPr>
      </p:pic>
      <p:grpSp>
        <p:nvGrpSpPr>
          <p:cNvPr id="168" name="Google Shape;168;g1262fb84270_0_244"/>
          <p:cNvGrpSpPr/>
          <p:nvPr/>
        </p:nvGrpSpPr>
        <p:grpSpPr>
          <a:xfrm>
            <a:off x="193743" y="3670398"/>
            <a:ext cx="2601632" cy="1191061"/>
            <a:chOff x="1930475" y="4122150"/>
            <a:chExt cx="2377439" cy="731520"/>
          </a:xfrm>
        </p:grpSpPr>
        <p:pic>
          <p:nvPicPr>
            <p:cNvPr id="169" name="Google Shape;169;g1262fb84270_0_244"/>
            <p:cNvPicPr preferRelativeResize="0"/>
            <p:nvPr/>
          </p:nvPicPr>
          <p:blipFill rotWithShape="1">
            <a:blip r:embed="rId4">
              <a:alphaModFix/>
            </a:blip>
            <a:srcRect b="0" l="0" r="0" t="0"/>
            <a:stretch/>
          </p:blipFill>
          <p:spPr>
            <a:xfrm>
              <a:off x="1930475" y="4122150"/>
              <a:ext cx="2377439" cy="731520"/>
            </a:xfrm>
            <a:prstGeom prst="rect">
              <a:avLst/>
            </a:prstGeom>
            <a:noFill/>
            <a:ln>
              <a:noFill/>
            </a:ln>
          </p:spPr>
        </p:pic>
        <p:sp>
          <p:nvSpPr>
            <p:cNvPr id="170" name="Google Shape;170;g1262fb84270_0_244"/>
            <p:cNvSpPr/>
            <p:nvPr/>
          </p:nvSpPr>
          <p:spPr>
            <a:xfrm>
              <a:off x="2661175" y="4249175"/>
              <a:ext cx="165900" cy="165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 name="Google Shape;171;g1262fb84270_0_244"/>
          <p:cNvGrpSpPr/>
          <p:nvPr/>
        </p:nvGrpSpPr>
        <p:grpSpPr>
          <a:xfrm>
            <a:off x="3378654" y="2536134"/>
            <a:ext cx="2985351" cy="987552"/>
            <a:chOff x="3559150" y="4122150"/>
            <a:chExt cx="2377439" cy="731520"/>
          </a:xfrm>
        </p:grpSpPr>
        <p:pic>
          <p:nvPicPr>
            <p:cNvPr id="172" name="Google Shape;172;g1262fb84270_0_244"/>
            <p:cNvPicPr preferRelativeResize="0"/>
            <p:nvPr/>
          </p:nvPicPr>
          <p:blipFill rotWithShape="1">
            <a:blip r:embed="rId5">
              <a:alphaModFix/>
            </a:blip>
            <a:srcRect b="0" l="0" r="0" t="0"/>
            <a:stretch/>
          </p:blipFill>
          <p:spPr>
            <a:xfrm>
              <a:off x="3559150" y="4122150"/>
              <a:ext cx="2377439" cy="731520"/>
            </a:xfrm>
            <a:prstGeom prst="rect">
              <a:avLst/>
            </a:prstGeom>
            <a:noFill/>
            <a:ln>
              <a:noFill/>
            </a:ln>
          </p:spPr>
        </p:pic>
        <p:sp>
          <p:nvSpPr>
            <p:cNvPr id="173" name="Google Shape;173;g1262fb84270_0_244"/>
            <p:cNvSpPr/>
            <p:nvPr/>
          </p:nvSpPr>
          <p:spPr>
            <a:xfrm>
              <a:off x="4284075" y="4275350"/>
              <a:ext cx="165900" cy="148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f3f22255fa_0_112"/>
          <p:cNvSpPr txBox="1"/>
          <p:nvPr>
            <p:ph type="title"/>
          </p:nvPr>
        </p:nvSpPr>
        <p:spPr>
          <a:xfrm>
            <a:off x="490250" y="526350"/>
            <a:ext cx="81987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90"/>
              <a:buNone/>
            </a:pPr>
            <a:r>
              <a:rPr b="1" lang="en" sz="4120">
                <a:latin typeface="Bebas Neue"/>
                <a:ea typeface="Bebas Neue"/>
                <a:cs typeface="Bebas Neue"/>
                <a:sym typeface="Bebas Neue"/>
              </a:rPr>
              <a:t>Code:</a:t>
            </a:r>
            <a:r>
              <a:rPr lang="en" sz="4120">
                <a:latin typeface="Bebas Neue"/>
                <a:ea typeface="Bebas Neue"/>
                <a:cs typeface="Bebas Neue"/>
                <a:sym typeface="Bebas Neue"/>
              </a:rPr>
              <a:t> </a:t>
            </a:r>
            <a:endParaRPr sz="4120">
              <a:latin typeface="Bebas Neue"/>
              <a:ea typeface="Bebas Neue"/>
              <a:cs typeface="Bebas Neue"/>
              <a:sym typeface="Bebas Neue"/>
            </a:endParaRPr>
          </a:p>
          <a:p>
            <a:pPr indent="0" lvl="0" marL="0" rtl="0" algn="l">
              <a:lnSpc>
                <a:spcPct val="100000"/>
              </a:lnSpc>
              <a:spcBef>
                <a:spcPts val="0"/>
              </a:spcBef>
              <a:spcAft>
                <a:spcPts val="0"/>
              </a:spcAft>
              <a:buClr>
                <a:srgbClr val="000000"/>
              </a:buClr>
              <a:buSzPts val="990"/>
              <a:buFont typeface="Arial"/>
              <a:buNone/>
            </a:pPr>
            <a:r>
              <a:rPr lang="en" sz="4120">
                <a:latin typeface="Bebas Neue"/>
                <a:ea typeface="Bebas Neue"/>
                <a:cs typeface="Bebas Neue"/>
                <a:sym typeface="Bebas Neue"/>
              </a:rPr>
              <a:t>The language that computer scientists create and use to tell a computer what to do.</a:t>
            </a:r>
            <a:endParaRPr sz="4220">
              <a:latin typeface="Bebas Neue"/>
              <a:ea typeface="Bebas Neue"/>
              <a:cs typeface="Bebas Neue"/>
              <a:sym typeface="Bebas Neue"/>
            </a:endParaRPr>
          </a:p>
          <a:p>
            <a:pPr indent="0" lvl="0" marL="0" rtl="0" algn="l">
              <a:lnSpc>
                <a:spcPct val="100000"/>
              </a:lnSpc>
              <a:spcBef>
                <a:spcPts val="0"/>
              </a:spcBef>
              <a:spcAft>
                <a:spcPts val="0"/>
              </a:spcAft>
              <a:buSzPts val="990"/>
              <a:buNone/>
            </a:pPr>
            <a:r>
              <a:t/>
            </a:r>
            <a:endParaRPr b="1" sz="4220">
              <a:latin typeface="Bebas Neue"/>
              <a:ea typeface="Bebas Neue"/>
              <a:cs typeface="Bebas Neue"/>
              <a:sym typeface="Bebas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anim calcmode="lin" valueType="num">
                                      <p:cBhvr additive="base">
                                        <p:cTn dur="1000"/>
                                        <p:tgtEl>
                                          <p:spTgt spid="178">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8">
                                            <p:txEl>
                                              <p:pRg end="1" st="1"/>
                                            </p:txEl>
                                          </p:spTgt>
                                        </p:tgtEl>
                                        <p:attrNameLst>
                                          <p:attrName>style.visibility</p:attrName>
                                        </p:attrNameLst>
                                      </p:cBhvr>
                                      <p:to>
                                        <p:strVal val="visible"/>
                                      </p:to>
                                    </p:set>
                                    <p:anim calcmode="lin" valueType="num">
                                      <p:cBhvr additive="base">
                                        <p:cTn dur="1000"/>
                                        <p:tgtEl>
                                          <p:spTgt spid="178">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8">
                                            <p:txEl>
                                              <p:pRg end="2" st="2"/>
                                            </p:txEl>
                                          </p:spTgt>
                                        </p:tgtEl>
                                        <p:attrNameLst>
                                          <p:attrName>style.visibility</p:attrName>
                                        </p:attrNameLst>
                                      </p:cBhvr>
                                      <p:to>
                                        <p:strVal val="visible"/>
                                      </p:to>
                                    </p:set>
                                    <p:anim calcmode="lin" valueType="num">
                                      <p:cBhvr additive="base">
                                        <p:cTn dur="1000"/>
                                        <p:tgtEl>
                                          <p:spTgt spid="178">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1262fb84270_0_26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a:t>Computer</a:t>
            </a:r>
            <a:r>
              <a:rPr lang="en"/>
              <a:t> commands</a:t>
            </a:r>
            <a:endParaRPr/>
          </a:p>
        </p:txBody>
      </p:sp>
      <p:pic>
        <p:nvPicPr>
          <p:cNvPr id="184" name="Google Shape;184;g1262fb84270_0_265"/>
          <p:cNvPicPr preferRelativeResize="0"/>
          <p:nvPr/>
        </p:nvPicPr>
        <p:blipFill rotWithShape="1">
          <a:blip r:embed="rId3">
            <a:alphaModFix/>
          </a:blip>
          <a:srcRect b="0" l="0" r="0" t="0"/>
          <a:stretch/>
        </p:blipFill>
        <p:spPr>
          <a:xfrm>
            <a:off x="6642700" y="3391227"/>
            <a:ext cx="2246325" cy="748775"/>
          </a:xfrm>
          <a:prstGeom prst="rect">
            <a:avLst/>
          </a:prstGeom>
          <a:noFill/>
          <a:ln>
            <a:noFill/>
          </a:ln>
        </p:spPr>
      </p:pic>
      <p:pic>
        <p:nvPicPr>
          <p:cNvPr id="185" name="Google Shape;185;g1262fb84270_0_265"/>
          <p:cNvPicPr preferRelativeResize="0"/>
          <p:nvPr/>
        </p:nvPicPr>
        <p:blipFill rotWithShape="1">
          <a:blip r:embed="rId4">
            <a:alphaModFix/>
          </a:blip>
          <a:srcRect b="0" l="0" r="0" t="0"/>
          <a:stretch/>
        </p:blipFill>
        <p:spPr>
          <a:xfrm>
            <a:off x="2361150" y="3735579"/>
            <a:ext cx="3269405" cy="1060700"/>
          </a:xfrm>
          <a:prstGeom prst="rect">
            <a:avLst/>
          </a:prstGeom>
          <a:noFill/>
          <a:ln>
            <a:noFill/>
          </a:ln>
        </p:spPr>
      </p:pic>
      <p:pic>
        <p:nvPicPr>
          <p:cNvPr id="186" name="Google Shape;186;g1262fb84270_0_265"/>
          <p:cNvPicPr preferRelativeResize="0"/>
          <p:nvPr/>
        </p:nvPicPr>
        <p:blipFill rotWithShape="1">
          <a:blip r:embed="rId5">
            <a:alphaModFix/>
          </a:blip>
          <a:srcRect b="0" l="0" r="0" t="0"/>
          <a:stretch/>
        </p:blipFill>
        <p:spPr>
          <a:xfrm>
            <a:off x="5722850" y="2398625"/>
            <a:ext cx="3668650" cy="1191075"/>
          </a:xfrm>
          <a:prstGeom prst="rect">
            <a:avLst/>
          </a:prstGeom>
          <a:noFill/>
          <a:ln>
            <a:noFill/>
          </a:ln>
        </p:spPr>
      </p:pic>
      <p:pic>
        <p:nvPicPr>
          <p:cNvPr id="187" name="Google Shape;187;g1262fb84270_0_265"/>
          <p:cNvPicPr preferRelativeResize="0"/>
          <p:nvPr/>
        </p:nvPicPr>
        <p:blipFill rotWithShape="1">
          <a:blip r:embed="rId6">
            <a:alphaModFix/>
          </a:blip>
          <a:srcRect b="0" l="0" r="0" t="0"/>
          <a:stretch/>
        </p:blipFill>
        <p:spPr>
          <a:xfrm>
            <a:off x="533800" y="1165648"/>
            <a:ext cx="3527149" cy="987575"/>
          </a:xfrm>
          <a:prstGeom prst="rect">
            <a:avLst/>
          </a:prstGeom>
          <a:noFill/>
          <a:ln>
            <a:noFill/>
          </a:ln>
        </p:spPr>
      </p:pic>
      <p:pic>
        <p:nvPicPr>
          <p:cNvPr id="188" name="Google Shape;188;g1262fb84270_0_265"/>
          <p:cNvPicPr preferRelativeResize="0"/>
          <p:nvPr/>
        </p:nvPicPr>
        <p:blipFill rotWithShape="1">
          <a:blip r:embed="rId7">
            <a:alphaModFix/>
          </a:blip>
          <a:srcRect b="0" l="0" r="0" t="0"/>
          <a:stretch/>
        </p:blipFill>
        <p:spPr>
          <a:xfrm>
            <a:off x="4744627" y="1165650"/>
            <a:ext cx="3833525" cy="1039600"/>
          </a:xfrm>
          <a:prstGeom prst="rect">
            <a:avLst/>
          </a:prstGeom>
          <a:noFill/>
          <a:ln>
            <a:noFill/>
          </a:ln>
        </p:spPr>
      </p:pic>
      <p:pic>
        <p:nvPicPr>
          <p:cNvPr id="189" name="Google Shape;189;g1262fb84270_0_265"/>
          <p:cNvPicPr preferRelativeResize="0"/>
          <p:nvPr/>
        </p:nvPicPr>
        <p:blipFill rotWithShape="1">
          <a:blip r:embed="rId8">
            <a:alphaModFix/>
          </a:blip>
          <a:srcRect b="0" l="0" r="0" t="0"/>
          <a:stretch/>
        </p:blipFill>
        <p:spPr>
          <a:xfrm>
            <a:off x="720344" y="2499539"/>
            <a:ext cx="1828800" cy="1060700"/>
          </a:xfrm>
          <a:prstGeom prst="rect">
            <a:avLst/>
          </a:prstGeom>
          <a:noFill/>
          <a:ln>
            <a:noFill/>
          </a:ln>
        </p:spPr>
      </p:pic>
      <p:pic>
        <p:nvPicPr>
          <p:cNvPr id="190" name="Google Shape;190;g1262fb84270_0_265"/>
          <p:cNvPicPr preferRelativeResize="0"/>
          <p:nvPr/>
        </p:nvPicPr>
        <p:blipFill rotWithShape="1">
          <a:blip r:embed="rId9">
            <a:alphaModFix/>
          </a:blip>
          <a:srcRect b="0" l="0" r="0" t="0"/>
          <a:stretch/>
        </p:blipFill>
        <p:spPr>
          <a:xfrm>
            <a:off x="5373226" y="4139996"/>
            <a:ext cx="1828800" cy="874104"/>
          </a:xfrm>
          <a:prstGeom prst="rect">
            <a:avLst/>
          </a:prstGeom>
          <a:noFill/>
          <a:ln>
            <a:noFill/>
          </a:ln>
        </p:spPr>
      </p:pic>
      <p:grpSp>
        <p:nvGrpSpPr>
          <p:cNvPr id="191" name="Google Shape;191;g1262fb84270_0_265"/>
          <p:cNvGrpSpPr/>
          <p:nvPr/>
        </p:nvGrpSpPr>
        <p:grpSpPr>
          <a:xfrm>
            <a:off x="193743" y="3670398"/>
            <a:ext cx="2601632" cy="1191061"/>
            <a:chOff x="1930475" y="4122150"/>
            <a:chExt cx="2377439" cy="731520"/>
          </a:xfrm>
        </p:grpSpPr>
        <p:pic>
          <p:nvPicPr>
            <p:cNvPr id="192" name="Google Shape;192;g1262fb84270_0_265"/>
            <p:cNvPicPr preferRelativeResize="0"/>
            <p:nvPr/>
          </p:nvPicPr>
          <p:blipFill rotWithShape="1">
            <a:blip r:embed="rId4">
              <a:alphaModFix/>
            </a:blip>
            <a:srcRect b="0" l="0" r="0" t="0"/>
            <a:stretch/>
          </p:blipFill>
          <p:spPr>
            <a:xfrm>
              <a:off x="1930475" y="4122150"/>
              <a:ext cx="2377439" cy="731520"/>
            </a:xfrm>
            <a:prstGeom prst="rect">
              <a:avLst/>
            </a:prstGeom>
            <a:noFill/>
            <a:ln>
              <a:noFill/>
            </a:ln>
          </p:spPr>
        </p:pic>
        <p:sp>
          <p:nvSpPr>
            <p:cNvPr id="193" name="Google Shape;193;g1262fb84270_0_265"/>
            <p:cNvSpPr/>
            <p:nvPr/>
          </p:nvSpPr>
          <p:spPr>
            <a:xfrm>
              <a:off x="2661175" y="4249175"/>
              <a:ext cx="165900" cy="165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4" name="Google Shape;194;g1262fb84270_0_265"/>
          <p:cNvGrpSpPr/>
          <p:nvPr/>
        </p:nvGrpSpPr>
        <p:grpSpPr>
          <a:xfrm>
            <a:off x="3378654" y="2536134"/>
            <a:ext cx="2985351" cy="987552"/>
            <a:chOff x="3559150" y="4122150"/>
            <a:chExt cx="2377439" cy="731520"/>
          </a:xfrm>
        </p:grpSpPr>
        <p:pic>
          <p:nvPicPr>
            <p:cNvPr id="195" name="Google Shape;195;g1262fb84270_0_265"/>
            <p:cNvPicPr preferRelativeResize="0"/>
            <p:nvPr/>
          </p:nvPicPr>
          <p:blipFill rotWithShape="1">
            <a:blip r:embed="rId5">
              <a:alphaModFix/>
            </a:blip>
            <a:srcRect b="0" l="0" r="0" t="0"/>
            <a:stretch/>
          </p:blipFill>
          <p:spPr>
            <a:xfrm>
              <a:off x="3559150" y="4122150"/>
              <a:ext cx="2377439" cy="731520"/>
            </a:xfrm>
            <a:prstGeom prst="rect">
              <a:avLst/>
            </a:prstGeom>
            <a:noFill/>
            <a:ln>
              <a:noFill/>
            </a:ln>
          </p:spPr>
        </p:pic>
        <p:sp>
          <p:nvSpPr>
            <p:cNvPr id="196" name="Google Shape;196;g1262fb84270_0_265"/>
            <p:cNvSpPr/>
            <p:nvPr/>
          </p:nvSpPr>
          <p:spPr>
            <a:xfrm>
              <a:off x="4284075" y="4275350"/>
              <a:ext cx="165900" cy="148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7" name="Google Shape;197;g1262fb84270_0_265"/>
          <p:cNvSpPr/>
          <p:nvPr/>
        </p:nvSpPr>
        <p:spPr>
          <a:xfrm>
            <a:off x="416500" y="1221100"/>
            <a:ext cx="1287300" cy="874200"/>
          </a:xfrm>
          <a:prstGeom prst="ellipse">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g1262fb84270_0_265"/>
          <p:cNvSpPr/>
          <p:nvPr/>
        </p:nvSpPr>
        <p:spPr>
          <a:xfrm>
            <a:off x="4572000" y="1222338"/>
            <a:ext cx="1287300" cy="874200"/>
          </a:xfrm>
          <a:prstGeom prst="ellipse">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g1262fb84270_0_265"/>
          <p:cNvSpPr/>
          <p:nvPr/>
        </p:nvSpPr>
        <p:spPr>
          <a:xfrm>
            <a:off x="3068825" y="2444100"/>
            <a:ext cx="1287300" cy="874200"/>
          </a:xfrm>
          <a:prstGeom prst="ellipse">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 calcmode="lin" valueType="num">
                                      <p:cBhvr additive="base">
                                        <p:cTn dur="1000"/>
                                        <p:tgtEl>
                                          <p:spTgt spid="197">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197">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 calcmode="lin" valueType="num">
                                      <p:cBhvr additive="base">
                                        <p:cTn dur="1000"/>
                                        <p:tgtEl>
                                          <p:spTgt spid="198">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198">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9">
                                            <p:txEl>
                                              <p:pRg end="0" st="0"/>
                                            </p:txEl>
                                          </p:spTgt>
                                        </p:tgtEl>
                                        <p:attrNameLst>
                                          <p:attrName>style.visibility</p:attrName>
                                        </p:attrNameLst>
                                      </p:cBhvr>
                                      <p:to>
                                        <p:strVal val="visible"/>
                                      </p:to>
                                    </p:set>
                                    <p:anim calcmode="lin" valueType="num">
                                      <p:cBhvr additive="base">
                                        <p:cTn dur="1000"/>
                                        <p:tgtEl>
                                          <p:spTgt spid="199">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19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1262fb84270_0_295"/>
          <p:cNvSpPr txBox="1"/>
          <p:nvPr>
            <p:ph type="title"/>
          </p:nvPr>
        </p:nvSpPr>
        <p:spPr>
          <a:xfrm>
            <a:off x="490250" y="526350"/>
            <a:ext cx="81987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90"/>
              <a:buNone/>
            </a:pPr>
            <a:r>
              <a:t/>
            </a:r>
            <a:endParaRPr sz="4220">
              <a:latin typeface="Bebas Neue"/>
              <a:ea typeface="Bebas Neue"/>
              <a:cs typeface="Bebas Neue"/>
              <a:sym typeface="Bebas Neue"/>
            </a:endParaRPr>
          </a:p>
          <a:p>
            <a:pPr indent="0" lvl="0" marL="0" rtl="0" algn="l">
              <a:lnSpc>
                <a:spcPct val="100000"/>
              </a:lnSpc>
              <a:spcBef>
                <a:spcPts val="0"/>
              </a:spcBef>
              <a:spcAft>
                <a:spcPts val="0"/>
              </a:spcAft>
              <a:buSzPts val="990"/>
              <a:buNone/>
            </a:pPr>
            <a:r>
              <a:rPr b="1" lang="en" sz="4220">
                <a:latin typeface="Bebas Neue"/>
                <a:ea typeface="Bebas Neue"/>
                <a:cs typeface="Bebas Neue"/>
                <a:sym typeface="Bebas Neue"/>
              </a:rPr>
              <a:t>Algorithm</a:t>
            </a:r>
            <a:r>
              <a:rPr lang="en" sz="4220">
                <a:latin typeface="Bebas Neue"/>
                <a:ea typeface="Bebas Neue"/>
                <a:cs typeface="Bebas Neue"/>
                <a:sym typeface="Bebas Neue"/>
              </a:rPr>
              <a:t>: A list of steps to finish a task</a:t>
            </a:r>
            <a:endParaRPr sz="4220">
              <a:latin typeface="Bebas Neue"/>
              <a:ea typeface="Bebas Neue"/>
              <a:cs typeface="Bebas Neue"/>
              <a:sym typeface="Bebas Neue"/>
            </a:endParaRPr>
          </a:p>
          <a:p>
            <a:pPr indent="0" lvl="0" marL="0" rtl="0" algn="l">
              <a:lnSpc>
                <a:spcPct val="100000"/>
              </a:lnSpc>
              <a:spcBef>
                <a:spcPts val="0"/>
              </a:spcBef>
              <a:spcAft>
                <a:spcPts val="0"/>
              </a:spcAft>
              <a:buSzPts val="990"/>
              <a:buNone/>
            </a:pPr>
            <a:r>
              <a:t/>
            </a:r>
            <a:endParaRPr sz="4220">
              <a:latin typeface="Bebas Neue"/>
              <a:ea typeface="Bebas Neue"/>
              <a:cs typeface="Bebas Neue"/>
              <a:sym typeface="Bebas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anim calcmode="lin" valueType="num">
                                      <p:cBhvr additive="base">
                                        <p:cTn dur="1000"/>
                                        <p:tgtEl>
                                          <p:spTgt spid="20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anim calcmode="lin" valueType="num">
                                      <p:cBhvr additive="base">
                                        <p:cTn dur="1000"/>
                                        <p:tgtEl>
                                          <p:spTgt spid="20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anim calcmode="lin" valueType="num">
                                      <p:cBhvr additive="base">
                                        <p:cTn dur="1000"/>
                                        <p:tgtEl>
                                          <p:spTgt spid="20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1262fb84270_0_28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Coding an algorithm</a:t>
            </a:r>
            <a:endParaRPr/>
          </a:p>
        </p:txBody>
      </p:sp>
      <p:pic>
        <p:nvPicPr>
          <p:cNvPr id="210" name="Google Shape;210;g1262fb84270_0_285"/>
          <p:cNvPicPr preferRelativeResize="0"/>
          <p:nvPr/>
        </p:nvPicPr>
        <p:blipFill rotWithShape="1">
          <a:blip r:embed="rId3">
            <a:alphaModFix/>
          </a:blip>
          <a:srcRect b="0" l="0" r="0" t="0"/>
          <a:stretch/>
        </p:blipFill>
        <p:spPr>
          <a:xfrm>
            <a:off x="719508" y="2982642"/>
            <a:ext cx="4155391" cy="1276983"/>
          </a:xfrm>
          <a:prstGeom prst="rect">
            <a:avLst/>
          </a:prstGeom>
          <a:noFill/>
          <a:ln>
            <a:noFill/>
          </a:ln>
        </p:spPr>
      </p:pic>
      <p:pic>
        <p:nvPicPr>
          <p:cNvPr id="211" name="Google Shape;211;g1262fb84270_0_285"/>
          <p:cNvPicPr preferRelativeResize="0"/>
          <p:nvPr/>
        </p:nvPicPr>
        <p:blipFill rotWithShape="1">
          <a:blip r:embed="rId4">
            <a:alphaModFix/>
          </a:blip>
          <a:srcRect b="0" l="0" r="0" t="0"/>
          <a:stretch/>
        </p:blipFill>
        <p:spPr>
          <a:xfrm>
            <a:off x="635275" y="1305050"/>
            <a:ext cx="2324392" cy="1052339"/>
          </a:xfrm>
          <a:prstGeom prst="rect">
            <a:avLst/>
          </a:prstGeom>
          <a:noFill/>
          <a:ln>
            <a:noFill/>
          </a:ln>
        </p:spPr>
      </p:pic>
      <p:sp>
        <p:nvSpPr>
          <p:cNvPr id="212" name="Google Shape;212;g1262fb84270_0_285"/>
          <p:cNvSpPr txBox="1"/>
          <p:nvPr/>
        </p:nvSpPr>
        <p:spPr>
          <a:xfrm>
            <a:off x="1776879" y="2429112"/>
            <a:ext cx="51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pic>
        <p:nvPicPr>
          <p:cNvPr id="213" name="Google Shape;213;g1262fb84270_0_285"/>
          <p:cNvPicPr preferRelativeResize="0"/>
          <p:nvPr/>
        </p:nvPicPr>
        <p:blipFill rotWithShape="1">
          <a:blip r:embed="rId5">
            <a:alphaModFix/>
          </a:blip>
          <a:srcRect b="0" l="0" r="0" t="0"/>
          <a:stretch/>
        </p:blipFill>
        <p:spPr>
          <a:xfrm>
            <a:off x="719508" y="2219273"/>
            <a:ext cx="2855064" cy="901454"/>
          </a:xfrm>
          <a:prstGeom prst="rect">
            <a:avLst/>
          </a:prstGeom>
          <a:noFill/>
          <a:ln>
            <a:noFill/>
          </a:ln>
        </p:spPr>
      </p:pic>
      <p:sp>
        <p:nvSpPr>
          <p:cNvPr id="214" name="Google Shape;214;g1262fb84270_0_285"/>
          <p:cNvSpPr txBox="1"/>
          <p:nvPr/>
        </p:nvSpPr>
        <p:spPr>
          <a:xfrm>
            <a:off x="1341221" y="2429089"/>
            <a:ext cx="517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Hi!</a:t>
            </a:r>
            <a:endParaRPr b="0" i="0" sz="1400" u="none" cap="none" strike="noStrike">
              <a:solidFill>
                <a:srgbClr val="000000"/>
              </a:solidFill>
              <a:latin typeface="Proxima Nova"/>
              <a:ea typeface="Proxima Nova"/>
              <a:cs typeface="Proxima Nova"/>
              <a:sym typeface="Proxima Nova"/>
            </a:endParaRPr>
          </a:p>
        </p:txBody>
      </p:sp>
      <p:sp>
        <p:nvSpPr>
          <p:cNvPr id="215" name="Google Shape;215;g1262fb84270_0_285"/>
          <p:cNvSpPr txBox="1"/>
          <p:nvPr/>
        </p:nvSpPr>
        <p:spPr>
          <a:xfrm>
            <a:off x="2386136" y="2429089"/>
            <a:ext cx="384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2</a:t>
            </a:r>
            <a:endParaRPr b="0" i="0" sz="1400" u="none" cap="none" strike="noStrike">
              <a:solidFill>
                <a:srgbClr val="000000"/>
              </a:solidFill>
              <a:latin typeface="Proxima Nova"/>
              <a:ea typeface="Proxima Nova"/>
              <a:cs typeface="Proxima Nova"/>
              <a:sym typeface="Proxima Nova"/>
            </a:endParaRPr>
          </a:p>
        </p:txBody>
      </p:sp>
      <p:sp>
        <p:nvSpPr>
          <p:cNvPr id="216" name="Google Shape;216;g1262fb84270_0_285"/>
          <p:cNvSpPr txBox="1"/>
          <p:nvPr/>
        </p:nvSpPr>
        <p:spPr>
          <a:xfrm>
            <a:off x="5042713" y="1513364"/>
            <a:ext cx="346601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151515"/>
                </a:solidFill>
                <a:highlight>
                  <a:srgbClr val="FFFFFF"/>
                </a:highlight>
                <a:latin typeface="Arial"/>
                <a:ea typeface="Arial"/>
                <a:cs typeface="Arial"/>
                <a:sym typeface="Arial"/>
              </a:rPr>
              <a:t>This algorithm tells the computer to make the sprite say “Hi!” for 2 seconds then turn right 90 degrees.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11f3e8019f6_0_52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Summary and Standards</a:t>
            </a:r>
            <a:endParaRPr/>
          </a:p>
        </p:txBody>
      </p:sp>
      <p:sp>
        <p:nvSpPr>
          <p:cNvPr id="68" name="Google Shape;68;g11f3e8019f6_0_520"/>
          <p:cNvSpPr txBox="1"/>
          <p:nvPr>
            <p:ph idx="1" type="body"/>
          </p:nvPr>
        </p:nvSpPr>
        <p:spPr>
          <a:xfrm>
            <a:off x="342750" y="1198038"/>
            <a:ext cx="8458500" cy="12825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SzPct val="77776"/>
              <a:buNone/>
            </a:pPr>
            <a:r>
              <a:rPr b="1" lang="en" sz="7200"/>
              <a:t>Summary: </a:t>
            </a:r>
            <a:endParaRPr b="1" sz="7200"/>
          </a:p>
          <a:p>
            <a:pPr indent="0" lvl="0" marL="0" rtl="0" algn="l">
              <a:lnSpc>
                <a:spcPct val="115000"/>
              </a:lnSpc>
              <a:spcBef>
                <a:spcPts val="1200"/>
              </a:spcBef>
              <a:spcAft>
                <a:spcPts val="0"/>
              </a:spcAft>
              <a:buSzPct val="77775"/>
              <a:buNone/>
            </a:pPr>
            <a:r>
              <a:rPr lang="en" sz="7200"/>
              <a:t>In this lesson, students will be introduced to the basic commands of Scratch and sequencing a code.</a:t>
            </a:r>
            <a:endParaRPr/>
          </a:p>
        </p:txBody>
      </p:sp>
      <p:sp>
        <p:nvSpPr>
          <p:cNvPr id="69" name="Google Shape;69;g11f3e8019f6_0_520"/>
          <p:cNvSpPr txBox="1"/>
          <p:nvPr/>
        </p:nvSpPr>
        <p:spPr>
          <a:xfrm>
            <a:off x="311700" y="2469400"/>
            <a:ext cx="4260300" cy="3201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Content Standards: </a:t>
            </a:r>
            <a:endParaRPr b="1"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student will use effective communication skills in group activities.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a) Listen attentively by making eye contact, facing the speaker, asking questions, and summarizing what is said.</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b) Ask and respond to questions from teachers and other group members.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c) Explain what has been learned.</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d) Use language appropriate for context.</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e) Increase listening and speaking vocabularies.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70" name="Google Shape;70;g11f3e8019f6_0_520"/>
          <p:cNvSpPr txBox="1"/>
          <p:nvPr/>
        </p:nvSpPr>
        <p:spPr>
          <a:xfrm>
            <a:off x="4499600" y="2772375"/>
            <a:ext cx="4260300" cy="198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CS Standards:</a:t>
            </a:r>
            <a:endParaRPr b="1"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student will construct sets of step-by-step instructions (algorithms), both independently and collaboratively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a) using sequencing;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b) using events.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1262fb84270_0_299"/>
          <p:cNvSpPr txBox="1"/>
          <p:nvPr>
            <p:ph type="title"/>
          </p:nvPr>
        </p:nvSpPr>
        <p:spPr>
          <a:xfrm>
            <a:off x="490250" y="526350"/>
            <a:ext cx="81987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90"/>
              <a:buNone/>
            </a:pPr>
            <a:r>
              <a:rPr b="1" lang="en" sz="4220">
                <a:latin typeface="Bebas Neue"/>
                <a:ea typeface="Bebas Neue"/>
                <a:cs typeface="Bebas Neue"/>
                <a:sym typeface="Bebas Neue"/>
              </a:rPr>
              <a:t>Commands</a:t>
            </a:r>
            <a:r>
              <a:rPr lang="en" sz="4220">
                <a:latin typeface="Bebas Neue"/>
                <a:ea typeface="Bebas Neue"/>
                <a:cs typeface="Bebas Neue"/>
                <a:sym typeface="Bebas Neue"/>
              </a:rPr>
              <a:t>: tell a person or computer what to do</a:t>
            </a:r>
            <a:endParaRPr sz="4220">
              <a:latin typeface="Bebas Neue"/>
              <a:ea typeface="Bebas Neue"/>
              <a:cs typeface="Bebas Neue"/>
              <a:sym typeface="Bebas Neue"/>
            </a:endParaRPr>
          </a:p>
          <a:p>
            <a:pPr indent="0" lvl="0" marL="0" rtl="0" algn="l">
              <a:lnSpc>
                <a:spcPct val="100000"/>
              </a:lnSpc>
              <a:spcBef>
                <a:spcPts val="0"/>
              </a:spcBef>
              <a:spcAft>
                <a:spcPts val="0"/>
              </a:spcAft>
              <a:buSzPts val="990"/>
              <a:buNone/>
            </a:pPr>
            <a:r>
              <a:t/>
            </a:r>
            <a:endParaRPr sz="4220">
              <a:latin typeface="Bebas Neue"/>
              <a:ea typeface="Bebas Neue"/>
              <a:cs typeface="Bebas Neue"/>
              <a:sym typeface="Bebas Neue"/>
            </a:endParaRPr>
          </a:p>
          <a:p>
            <a:pPr indent="0" lvl="0" marL="0" rtl="0" algn="l">
              <a:lnSpc>
                <a:spcPct val="100000"/>
              </a:lnSpc>
              <a:spcBef>
                <a:spcPts val="0"/>
              </a:spcBef>
              <a:spcAft>
                <a:spcPts val="0"/>
              </a:spcAft>
              <a:buSzPts val="990"/>
              <a:buNone/>
            </a:pPr>
            <a:r>
              <a:rPr b="1" lang="en" sz="4220">
                <a:latin typeface="Bebas Neue"/>
                <a:ea typeface="Bebas Neue"/>
                <a:cs typeface="Bebas Neue"/>
                <a:sym typeface="Bebas Neue"/>
              </a:rPr>
              <a:t>Algorithm</a:t>
            </a:r>
            <a:r>
              <a:rPr lang="en" sz="4220">
                <a:latin typeface="Bebas Neue"/>
                <a:ea typeface="Bebas Neue"/>
                <a:cs typeface="Bebas Neue"/>
                <a:sym typeface="Bebas Neue"/>
              </a:rPr>
              <a:t>: A list of steps to finish a task</a:t>
            </a:r>
            <a:endParaRPr sz="4220">
              <a:latin typeface="Bebas Neue"/>
              <a:ea typeface="Bebas Neue"/>
              <a:cs typeface="Bebas Neue"/>
              <a:sym typeface="Bebas Neue"/>
            </a:endParaRPr>
          </a:p>
          <a:p>
            <a:pPr indent="0" lvl="0" marL="0" rtl="0" algn="l">
              <a:lnSpc>
                <a:spcPct val="100000"/>
              </a:lnSpc>
              <a:spcBef>
                <a:spcPts val="0"/>
              </a:spcBef>
              <a:spcAft>
                <a:spcPts val="0"/>
              </a:spcAft>
              <a:buSzPts val="990"/>
              <a:buNone/>
            </a:pPr>
            <a:r>
              <a:t/>
            </a:r>
            <a:endParaRPr sz="4220">
              <a:latin typeface="Bebas Neue"/>
              <a:ea typeface="Bebas Neue"/>
              <a:cs typeface="Bebas Neue"/>
              <a:sym typeface="Bebas Neue"/>
            </a:endParaRPr>
          </a:p>
          <a:p>
            <a:pPr indent="0" lvl="0" marL="0" rtl="0" algn="l">
              <a:lnSpc>
                <a:spcPct val="100000"/>
              </a:lnSpc>
              <a:spcBef>
                <a:spcPts val="0"/>
              </a:spcBef>
              <a:spcAft>
                <a:spcPts val="0"/>
              </a:spcAft>
              <a:buSzPts val="990"/>
              <a:buNone/>
            </a:pPr>
            <a:r>
              <a:rPr b="1" lang="en" sz="4120">
                <a:latin typeface="Bebas Neue"/>
                <a:ea typeface="Bebas Neue"/>
                <a:cs typeface="Bebas Neue"/>
                <a:sym typeface="Bebas Neue"/>
                <a:extLst>
                  <a:ext uri="http://customooxmlschemas.google.com/">
                    <go:slidesCustomData xmlns:go="http://customooxmlschemas.google.com/" textRoundtripDataId="0"/>
                  </a:ext>
                </a:extLst>
              </a:rPr>
              <a:t>Code:</a:t>
            </a:r>
            <a:r>
              <a:rPr lang="en" sz="4120">
                <a:latin typeface="Bebas Neue"/>
                <a:ea typeface="Bebas Neue"/>
                <a:cs typeface="Bebas Neue"/>
                <a:sym typeface="Bebas Neue"/>
                <a:extLst>
                  <a:ext uri="http://customooxmlschemas.google.com/">
                    <go:slidesCustomData xmlns:go="http://customooxmlschemas.google.com/" textRoundtripDataId="1"/>
                  </a:ext>
                </a:extLst>
              </a:rPr>
              <a:t> The language that computer scientists create and use to tell a computer what to do.</a:t>
            </a:r>
            <a:endParaRPr sz="4220">
              <a:latin typeface="Bebas Neue"/>
              <a:ea typeface="Bebas Neue"/>
              <a:cs typeface="Bebas Neue"/>
              <a:sym typeface="Bebas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anim calcmode="lin" valueType="num">
                                      <p:cBhvr additive="base">
                                        <p:cTn dur="1000"/>
                                        <p:tgtEl>
                                          <p:spTgt spid="221">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21">
                                            <p:txEl>
                                              <p:pRg end="1" st="1"/>
                                            </p:txEl>
                                          </p:spTgt>
                                        </p:tgtEl>
                                        <p:attrNameLst>
                                          <p:attrName>style.visibility</p:attrName>
                                        </p:attrNameLst>
                                      </p:cBhvr>
                                      <p:to>
                                        <p:strVal val="visible"/>
                                      </p:to>
                                    </p:set>
                                    <p:anim calcmode="lin" valueType="num">
                                      <p:cBhvr additive="base">
                                        <p:cTn dur="1000"/>
                                        <p:tgtEl>
                                          <p:spTgt spid="221">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21">
                                            <p:txEl>
                                              <p:pRg end="2" st="2"/>
                                            </p:txEl>
                                          </p:spTgt>
                                        </p:tgtEl>
                                        <p:attrNameLst>
                                          <p:attrName>style.visibility</p:attrName>
                                        </p:attrNameLst>
                                      </p:cBhvr>
                                      <p:to>
                                        <p:strVal val="visible"/>
                                      </p:to>
                                    </p:set>
                                    <p:anim calcmode="lin" valueType="num">
                                      <p:cBhvr additive="base">
                                        <p:cTn dur="1000"/>
                                        <p:tgtEl>
                                          <p:spTgt spid="221">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21">
                                            <p:txEl>
                                              <p:pRg end="3" st="3"/>
                                            </p:txEl>
                                          </p:spTgt>
                                        </p:tgtEl>
                                        <p:attrNameLst>
                                          <p:attrName>style.visibility</p:attrName>
                                        </p:attrNameLst>
                                      </p:cBhvr>
                                      <p:to>
                                        <p:strVal val="visible"/>
                                      </p:to>
                                    </p:set>
                                    <p:anim calcmode="lin" valueType="num">
                                      <p:cBhvr additive="base">
                                        <p:cTn dur="1000"/>
                                        <p:tgtEl>
                                          <p:spTgt spid="221">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21">
                                            <p:txEl>
                                              <p:pRg end="4" st="4"/>
                                            </p:txEl>
                                          </p:spTgt>
                                        </p:tgtEl>
                                        <p:attrNameLst>
                                          <p:attrName>style.visibility</p:attrName>
                                        </p:attrNameLst>
                                      </p:cBhvr>
                                      <p:to>
                                        <p:strVal val="visible"/>
                                      </p:to>
                                    </p:set>
                                    <p:anim calcmode="lin" valueType="num">
                                      <p:cBhvr additive="base">
                                        <p:cTn dur="1000"/>
                                        <p:tgtEl>
                                          <p:spTgt spid="221">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120e0340829_0_60"/>
          <p:cNvSpPr txBox="1"/>
          <p:nvPr>
            <p:ph type="title"/>
          </p:nvPr>
        </p:nvSpPr>
        <p:spPr>
          <a:xfrm>
            <a:off x="490250" y="526350"/>
            <a:ext cx="8198700" cy="26160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b="1" lang="en">
                <a:latin typeface="Bebas Neue"/>
                <a:ea typeface="Bebas Neue"/>
                <a:cs typeface="Bebas Neue"/>
                <a:sym typeface="Bebas Neue"/>
              </a:rPr>
              <a:t>Commands</a:t>
            </a:r>
            <a:r>
              <a:rPr lang="en">
                <a:latin typeface="Bebas Neue"/>
                <a:ea typeface="Bebas Neue"/>
                <a:cs typeface="Bebas Neue"/>
                <a:sym typeface="Bebas Neue"/>
              </a:rPr>
              <a:t> must be in the correct </a:t>
            </a:r>
            <a:r>
              <a:rPr b="1" lang="en">
                <a:latin typeface="Bebas Neue"/>
                <a:ea typeface="Bebas Neue"/>
                <a:cs typeface="Bebas Neue"/>
                <a:sym typeface="Bebas Neue"/>
              </a:rPr>
              <a:t>sequence</a:t>
            </a:r>
            <a:endParaRPr b="1"/>
          </a:p>
        </p:txBody>
      </p:sp>
      <p:pic>
        <p:nvPicPr>
          <p:cNvPr id="227" name="Google Shape;227;g120e0340829_0_60"/>
          <p:cNvPicPr preferRelativeResize="0"/>
          <p:nvPr/>
        </p:nvPicPr>
        <p:blipFill rotWithShape="1">
          <a:blip r:embed="rId3">
            <a:alphaModFix/>
          </a:blip>
          <a:srcRect b="0" l="0" r="0" t="0"/>
          <a:stretch/>
        </p:blipFill>
        <p:spPr>
          <a:xfrm>
            <a:off x="3741425" y="2254900"/>
            <a:ext cx="1696350" cy="1696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120e0340829_0_65"/>
          <p:cNvSpPr txBox="1"/>
          <p:nvPr>
            <p:ph type="title"/>
          </p:nvPr>
        </p:nvSpPr>
        <p:spPr>
          <a:xfrm>
            <a:off x="490250" y="526350"/>
            <a:ext cx="8198700" cy="26160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b="1" lang="en">
                <a:latin typeface="Bebas Neue"/>
                <a:ea typeface="Bebas Neue"/>
                <a:cs typeface="Bebas Neue"/>
                <a:sym typeface="Bebas Neue"/>
              </a:rPr>
              <a:t>Commands</a:t>
            </a:r>
            <a:r>
              <a:rPr lang="en">
                <a:latin typeface="Bebas Neue"/>
                <a:ea typeface="Bebas Neue"/>
                <a:cs typeface="Bebas Neue"/>
                <a:sym typeface="Bebas Neue"/>
              </a:rPr>
              <a:t> must be in the correct </a:t>
            </a:r>
            <a:r>
              <a:rPr b="1" lang="en">
                <a:latin typeface="Bebas Neue"/>
                <a:ea typeface="Bebas Neue"/>
                <a:cs typeface="Bebas Neue"/>
                <a:sym typeface="Bebas Neue"/>
              </a:rPr>
              <a:t>sequence</a:t>
            </a:r>
            <a:endParaRPr b="1"/>
          </a:p>
        </p:txBody>
      </p:sp>
      <p:pic>
        <p:nvPicPr>
          <p:cNvPr id="233" name="Google Shape;233;g120e0340829_0_65"/>
          <p:cNvPicPr preferRelativeResize="0"/>
          <p:nvPr/>
        </p:nvPicPr>
        <p:blipFill rotWithShape="1">
          <a:blip r:embed="rId3">
            <a:alphaModFix/>
          </a:blip>
          <a:srcRect b="0" l="0" r="0" t="0"/>
          <a:stretch/>
        </p:blipFill>
        <p:spPr>
          <a:xfrm>
            <a:off x="2831175" y="2910425"/>
            <a:ext cx="2311625" cy="1343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120e0340829_0_70"/>
          <p:cNvSpPr txBox="1"/>
          <p:nvPr>
            <p:ph type="title"/>
          </p:nvPr>
        </p:nvSpPr>
        <p:spPr>
          <a:xfrm>
            <a:off x="490250" y="526350"/>
            <a:ext cx="8198700" cy="26160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b="1" lang="en">
                <a:latin typeface="Bebas Neue"/>
                <a:ea typeface="Bebas Neue"/>
                <a:cs typeface="Bebas Neue"/>
                <a:sym typeface="Bebas Neue"/>
              </a:rPr>
              <a:t>Commands</a:t>
            </a:r>
            <a:r>
              <a:rPr lang="en">
                <a:latin typeface="Bebas Neue"/>
                <a:ea typeface="Bebas Neue"/>
                <a:cs typeface="Bebas Neue"/>
                <a:sym typeface="Bebas Neue"/>
              </a:rPr>
              <a:t> must be in the correct </a:t>
            </a:r>
            <a:r>
              <a:rPr b="1" lang="en">
                <a:latin typeface="Bebas Neue"/>
                <a:ea typeface="Bebas Neue"/>
                <a:cs typeface="Bebas Neue"/>
                <a:sym typeface="Bebas Neue"/>
              </a:rPr>
              <a:t>sequence</a:t>
            </a:r>
            <a:endParaRPr b="1"/>
          </a:p>
        </p:txBody>
      </p:sp>
      <p:pic>
        <p:nvPicPr>
          <p:cNvPr id="239" name="Google Shape;239;g120e0340829_0_70"/>
          <p:cNvPicPr preferRelativeResize="0"/>
          <p:nvPr/>
        </p:nvPicPr>
        <p:blipFill rotWithShape="1">
          <a:blip r:embed="rId3">
            <a:alphaModFix/>
          </a:blip>
          <a:srcRect b="2415" l="0" r="10434" t="34176"/>
          <a:stretch/>
        </p:blipFill>
        <p:spPr>
          <a:xfrm>
            <a:off x="5798325" y="1825750"/>
            <a:ext cx="3070500" cy="3114300"/>
          </a:xfrm>
          <a:prstGeom prst="ellipse">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1262fb84270_0_653"/>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Why do patterns and sequences matter in computer science (CS)?</a:t>
            </a:r>
            <a:endParaRPr/>
          </a:p>
        </p:txBody>
      </p:sp>
      <p:pic>
        <p:nvPicPr>
          <p:cNvPr id="245" name="Google Shape;245;g1262fb84270_0_653"/>
          <p:cNvPicPr preferRelativeResize="0"/>
          <p:nvPr/>
        </p:nvPicPr>
        <p:blipFill rotWithShape="1">
          <a:blip r:embed="rId3">
            <a:alphaModFix/>
          </a:blip>
          <a:srcRect b="9958" l="0" r="48073" t="0"/>
          <a:stretch/>
        </p:blipFill>
        <p:spPr>
          <a:xfrm>
            <a:off x="126600" y="1058125"/>
            <a:ext cx="2967525" cy="3430500"/>
          </a:xfrm>
          <a:prstGeom prst="rect">
            <a:avLst/>
          </a:prstGeom>
          <a:noFill/>
          <a:ln>
            <a:noFill/>
          </a:ln>
          <a:effectLst>
            <a:outerShdw blurRad="57150" rotWithShape="0" algn="bl" dir="5400000" dist="19050">
              <a:srgbClr val="000000">
                <a:alpha val="47058"/>
              </a:srgbClr>
            </a:outerShdw>
          </a:effectLst>
        </p:spPr>
      </p:pic>
      <p:pic>
        <p:nvPicPr>
          <p:cNvPr id="246" name="Google Shape;246;g1262fb84270_0_653"/>
          <p:cNvPicPr preferRelativeResize="0"/>
          <p:nvPr/>
        </p:nvPicPr>
        <p:blipFill rotWithShape="1">
          <a:blip r:embed="rId4">
            <a:alphaModFix/>
          </a:blip>
          <a:srcRect b="6067" l="0" r="0" t="0"/>
          <a:stretch/>
        </p:blipFill>
        <p:spPr>
          <a:xfrm>
            <a:off x="3183375" y="1106006"/>
            <a:ext cx="2434638" cy="3430494"/>
          </a:xfrm>
          <a:prstGeom prst="rect">
            <a:avLst/>
          </a:prstGeom>
          <a:noFill/>
          <a:ln>
            <a:noFill/>
          </a:ln>
          <a:effectLst>
            <a:outerShdw blurRad="57150" rotWithShape="0" algn="bl" dir="5400000" dist="19050">
              <a:srgbClr val="000000">
                <a:alpha val="47058"/>
              </a:srgbClr>
            </a:outerShdw>
          </a:effectLst>
        </p:spPr>
      </p:pic>
      <p:pic>
        <p:nvPicPr>
          <p:cNvPr id="247" name="Google Shape;247;g1262fb84270_0_653"/>
          <p:cNvPicPr preferRelativeResize="0"/>
          <p:nvPr/>
        </p:nvPicPr>
        <p:blipFill rotWithShape="1">
          <a:blip r:embed="rId5">
            <a:alphaModFix/>
          </a:blip>
          <a:srcRect b="0" l="13104" r="18709" t="0"/>
          <a:stretch/>
        </p:blipFill>
        <p:spPr>
          <a:xfrm>
            <a:off x="5800775" y="1106000"/>
            <a:ext cx="3343226" cy="3268750"/>
          </a:xfrm>
          <a:prstGeom prst="rect">
            <a:avLst/>
          </a:prstGeom>
          <a:noFill/>
          <a:ln>
            <a:noFill/>
          </a:ln>
          <a:effectLst>
            <a:outerShdw blurRad="57150" rotWithShape="0" algn="bl" dir="5400000" dist="19050">
              <a:srgbClr val="000000">
                <a:alpha val="47058"/>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g1262fb84270_0_540"/>
          <p:cNvSpPr txBox="1"/>
          <p:nvPr>
            <p:ph type="title"/>
          </p:nvPr>
        </p:nvSpPr>
        <p:spPr>
          <a:xfrm>
            <a:off x="472650" y="189325"/>
            <a:ext cx="4335900" cy="4427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4800"/>
              <a:buNone/>
            </a:pPr>
            <a:r>
              <a:rPr b="1" lang="en">
                <a:solidFill>
                  <a:schemeClr val="accent4"/>
                </a:solidFill>
                <a:latin typeface="Bebas Neue"/>
                <a:ea typeface="Bebas Neue"/>
                <a:cs typeface="Bebas Neue"/>
                <a:sym typeface="Bebas Neue"/>
              </a:rPr>
              <a:t> </a:t>
            </a:r>
            <a:r>
              <a:rPr lang="en">
                <a:solidFill>
                  <a:schemeClr val="accent4"/>
                </a:solidFill>
                <a:latin typeface="Bebas Neue"/>
                <a:ea typeface="Bebas Neue"/>
                <a:cs typeface="Bebas Neue"/>
                <a:sym typeface="Bebas Neue"/>
              </a:rPr>
              <a:t>We can write </a:t>
            </a:r>
            <a:r>
              <a:rPr b="1" lang="en">
                <a:solidFill>
                  <a:schemeClr val="accent4"/>
                </a:solidFill>
                <a:latin typeface="Bebas Neue"/>
                <a:ea typeface="Bebas Neue"/>
                <a:cs typeface="Bebas Neue"/>
                <a:sym typeface="Bebas Neue"/>
              </a:rPr>
              <a:t>code </a:t>
            </a:r>
            <a:r>
              <a:rPr lang="en">
                <a:solidFill>
                  <a:schemeClr val="accent4"/>
                </a:solidFill>
                <a:latin typeface="Bebas Neue"/>
                <a:ea typeface="Bebas Neue"/>
                <a:cs typeface="Bebas Neue"/>
                <a:sym typeface="Bebas Neue"/>
              </a:rPr>
              <a:t>in</a:t>
            </a:r>
            <a:r>
              <a:rPr b="1" lang="en">
                <a:solidFill>
                  <a:schemeClr val="accent4"/>
                </a:solidFill>
                <a:latin typeface="Bebas Neue"/>
                <a:ea typeface="Bebas Neue"/>
                <a:cs typeface="Bebas Neue"/>
                <a:sym typeface="Bebas Neue"/>
              </a:rPr>
              <a:t> Scratch</a:t>
            </a:r>
            <a:endParaRPr b="1">
              <a:solidFill>
                <a:schemeClr val="accent4"/>
              </a:solidFill>
            </a:endParaRPr>
          </a:p>
        </p:txBody>
      </p:sp>
      <p:pic>
        <p:nvPicPr>
          <p:cNvPr id="253" name="Google Shape;253;g1262fb84270_0_540"/>
          <p:cNvPicPr preferRelativeResize="0"/>
          <p:nvPr/>
        </p:nvPicPr>
        <p:blipFill rotWithShape="1">
          <a:blip r:embed="rId3">
            <a:alphaModFix/>
          </a:blip>
          <a:srcRect b="0" l="0" r="0" t="0"/>
          <a:stretch/>
        </p:blipFill>
        <p:spPr>
          <a:xfrm>
            <a:off x="114825" y="2889939"/>
            <a:ext cx="2246325" cy="748775"/>
          </a:xfrm>
          <a:prstGeom prst="rect">
            <a:avLst/>
          </a:prstGeom>
          <a:noFill/>
          <a:ln>
            <a:noFill/>
          </a:ln>
        </p:spPr>
      </p:pic>
      <p:pic>
        <p:nvPicPr>
          <p:cNvPr id="254" name="Google Shape;254;g1262fb84270_0_540"/>
          <p:cNvPicPr preferRelativeResize="0"/>
          <p:nvPr/>
        </p:nvPicPr>
        <p:blipFill rotWithShape="1">
          <a:blip r:embed="rId4">
            <a:alphaModFix/>
          </a:blip>
          <a:srcRect b="0" l="0" r="0" t="0"/>
          <a:stretch/>
        </p:blipFill>
        <p:spPr>
          <a:xfrm>
            <a:off x="2361150" y="3735579"/>
            <a:ext cx="3269405" cy="1060700"/>
          </a:xfrm>
          <a:prstGeom prst="rect">
            <a:avLst/>
          </a:prstGeom>
          <a:noFill/>
          <a:ln>
            <a:noFill/>
          </a:ln>
        </p:spPr>
      </p:pic>
      <p:pic>
        <p:nvPicPr>
          <p:cNvPr id="255" name="Google Shape;255;g1262fb84270_0_540"/>
          <p:cNvPicPr preferRelativeResize="0"/>
          <p:nvPr/>
        </p:nvPicPr>
        <p:blipFill rotWithShape="1">
          <a:blip r:embed="rId5">
            <a:alphaModFix/>
          </a:blip>
          <a:srcRect b="0" l="0" r="0" t="0"/>
          <a:stretch/>
        </p:blipFill>
        <p:spPr>
          <a:xfrm>
            <a:off x="2410550" y="2447650"/>
            <a:ext cx="3668650" cy="1191075"/>
          </a:xfrm>
          <a:prstGeom prst="rect">
            <a:avLst/>
          </a:prstGeom>
          <a:noFill/>
          <a:ln>
            <a:noFill/>
          </a:ln>
        </p:spPr>
      </p:pic>
      <p:pic>
        <p:nvPicPr>
          <p:cNvPr id="256" name="Google Shape;256;g1262fb84270_0_540"/>
          <p:cNvPicPr preferRelativeResize="0"/>
          <p:nvPr/>
        </p:nvPicPr>
        <p:blipFill rotWithShape="1">
          <a:blip r:embed="rId6">
            <a:alphaModFix/>
          </a:blip>
          <a:srcRect b="0" l="0" r="0" t="0"/>
          <a:stretch/>
        </p:blipFill>
        <p:spPr>
          <a:xfrm>
            <a:off x="413126" y="3922171"/>
            <a:ext cx="1828800" cy="874104"/>
          </a:xfrm>
          <a:prstGeom prst="rect">
            <a:avLst/>
          </a:prstGeom>
          <a:noFill/>
          <a:ln>
            <a:noFill/>
          </a:ln>
        </p:spPr>
      </p:pic>
      <p:grpSp>
        <p:nvGrpSpPr>
          <p:cNvPr id="257" name="Google Shape;257;g1262fb84270_0_540"/>
          <p:cNvGrpSpPr/>
          <p:nvPr/>
        </p:nvGrpSpPr>
        <p:grpSpPr>
          <a:xfrm>
            <a:off x="4" y="2030659"/>
            <a:ext cx="2985351" cy="987552"/>
            <a:chOff x="3559150" y="4122150"/>
            <a:chExt cx="2377439" cy="731520"/>
          </a:xfrm>
        </p:grpSpPr>
        <p:pic>
          <p:nvPicPr>
            <p:cNvPr id="258" name="Google Shape;258;g1262fb84270_0_540"/>
            <p:cNvPicPr preferRelativeResize="0"/>
            <p:nvPr/>
          </p:nvPicPr>
          <p:blipFill rotWithShape="1">
            <a:blip r:embed="rId5">
              <a:alphaModFix/>
            </a:blip>
            <a:srcRect b="0" l="0" r="0" t="0"/>
            <a:stretch/>
          </p:blipFill>
          <p:spPr>
            <a:xfrm>
              <a:off x="3559150" y="4122150"/>
              <a:ext cx="2377439" cy="731520"/>
            </a:xfrm>
            <a:prstGeom prst="rect">
              <a:avLst/>
            </a:prstGeom>
            <a:noFill/>
            <a:ln>
              <a:noFill/>
            </a:ln>
          </p:spPr>
        </p:pic>
        <p:sp>
          <p:nvSpPr>
            <p:cNvPr id="259" name="Google Shape;259;g1262fb84270_0_540"/>
            <p:cNvSpPr/>
            <p:nvPr/>
          </p:nvSpPr>
          <p:spPr>
            <a:xfrm>
              <a:off x="4284075" y="4275350"/>
              <a:ext cx="165900" cy="148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0" name="Google Shape;260;g1262fb84270_0_540"/>
          <p:cNvSpPr txBox="1"/>
          <p:nvPr/>
        </p:nvSpPr>
        <p:spPr>
          <a:xfrm>
            <a:off x="5007425" y="0"/>
            <a:ext cx="41364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800"/>
              <a:buFont typeface="Arial"/>
              <a:buNone/>
            </a:pPr>
            <a:r>
              <a:rPr b="0" i="0" lang="en" sz="6800" u="none" cap="none" strike="noStrike">
                <a:solidFill>
                  <a:schemeClr val="lt1"/>
                </a:solidFill>
                <a:latin typeface="Bebas Neue"/>
                <a:ea typeface="Bebas Neue"/>
                <a:cs typeface="Bebas Neue"/>
                <a:sym typeface="Bebas Neue"/>
              </a:rPr>
              <a:t>Pause and share</a:t>
            </a:r>
            <a:endParaRPr b="0" i="0" sz="6800" u="none" cap="none" strike="noStrike">
              <a:solidFill>
                <a:schemeClr val="lt1"/>
              </a:solidFill>
              <a:latin typeface="Bebas Neue"/>
              <a:ea typeface="Bebas Neue"/>
              <a:cs typeface="Bebas Neue"/>
              <a:sym typeface="Bebas Neue"/>
            </a:endParaRPr>
          </a:p>
          <a:p>
            <a:pPr indent="0" lvl="0" marL="0" marR="0" rtl="0" algn="l">
              <a:lnSpc>
                <a:spcPct val="100000"/>
              </a:lnSpc>
              <a:spcBef>
                <a:spcPts val="0"/>
              </a:spcBef>
              <a:spcAft>
                <a:spcPts val="0"/>
              </a:spcAft>
              <a:buClr>
                <a:srgbClr val="000000"/>
              </a:buClr>
              <a:buSzPts val="6800"/>
              <a:buFont typeface="Arial"/>
              <a:buNone/>
            </a:pPr>
            <a:r>
              <a:rPr b="0" i="0" lang="en" sz="6800" u="none" cap="none" strike="noStrike">
                <a:solidFill>
                  <a:schemeClr val="lt1"/>
                </a:solidFill>
                <a:latin typeface="Bebas Neue"/>
                <a:ea typeface="Bebas Neue"/>
                <a:cs typeface="Bebas Neue"/>
                <a:sym typeface="Bebas Neue"/>
              </a:rPr>
              <a:t>(1-2 minutes)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g1262fb84270_0_418">
            <a:hlinkClick r:id="rId3"/>
          </p:cNvPr>
          <p:cNvPicPr preferRelativeResize="0"/>
          <p:nvPr/>
        </p:nvPicPr>
        <p:blipFill rotWithShape="1">
          <a:blip r:embed="rId4">
            <a:alphaModFix/>
          </a:blip>
          <a:srcRect b="0" l="0" r="0" t="0"/>
          <a:stretch/>
        </p:blipFill>
        <p:spPr>
          <a:xfrm>
            <a:off x="728475" y="500201"/>
            <a:ext cx="7985050" cy="3789799"/>
          </a:xfrm>
          <a:prstGeom prst="rect">
            <a:avLst/>
          </a:prstGeom>
          <a:noFill/>
          <a:ln>
            <a:noFill/>
          </a:ln>
        </p:spPr>
      </p:pic>
      <p:sp>
        <p:nvSpPr>
          <p:cNvPr id="266" name="Google Shape;266;g1262fb84270_0_418"/>
          <p:cNvSpPr txBox="1"/>
          <p:nvPr>
            <p:ph type="title"/>
          </p:nvPr>
        </p:nvSpPr>
        <p:spPr>
          <a:xfrm rot="-5400000">
            <a:off x="-3892550" y="3218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Start Block (</a:t>
            </a:r>
            <a:r>
              <a:rPr lang="en" u="sng">
                <a:solidFill>
                  <a:schemeClr val="hlink"/>
                </a:solidFill>
                <a:hlinkClick r:id="rId5"/>
              </a:rPr>
              <a:t>explainer video</a:t>
            </a:r>
            <a:r>
              <a:rPr lang="en"/>
              <a:t>)</a:t>
            </a:r>
            <a:endParaRPr/>
          </a:p>
        </p:txBody>
      </p:sp>
      <p:sp>
        <p:nvSpPr>
          <p:cNvPr id="267" name="Google Shape;267;g1262fb84270_0_418"/>
          <p:cNvSpPr txBox="1"/>
          <p:nvPr>
            <p:ph idx="1" type="body"/>
          </p:nvPr>
        </p:nvSpPr>
        <p:spPr>
          <a:xfrm>
            <a:off x="784225" y="4265486"/>
            <a:ext cx="7929300" cy="6708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SzPct val="90000"/>
              <a:buNone/>
            </a:pPr>
            <a:r>
              <a:rPr lang="en" sz="8000"/>
              <a:t>Tells your code to run when you click the green flag in Scratch.</a:t>
            </a:r>
            <a:endParaRPr/>
          </a:p>
          <a:p>
            <a:pPr indent="0" lvl="0" marL="0" rtl="0" algn="l">
              <a:lnSpc>
                <a:spcPct val="115000"/>
              </a:lnSpc>
              <a:spcBef>
                <a:spcPts val="0"/>
              </a:spcBef>
              <a:spcAft>
                <a:spcPts val="0"/>
              </a:spcAft>
              <a:buSzPct val="100000"/>
              <a:buNone/>
            </a:pPr>
            <a:r>
              <a:t/>
            </a:r>
            <a:endParaRPr/>
          </a:p>
        </p:txBody>
      </p:sp>
      <p:pic>
        <p:nvPicPr>
          <p:cNvPr id="268" name="Google Shape;268;g1262fb84270_0_418"/>
          <p:cNvPicPr preferRelativeResize="0"/>
          <p:nvPr/>
        </p:nvPicPr>
        <p:blipFill rotWithShape="1">
          <a:blip r:embed="rId6">
            <a:alphaModFix/>
          </a:blip>
          <a:srcRect b="0" l="0" r="0" t="0"/>
          <a:stretch/>
        </p:blipFill>
        <p:spPr>
          <a:xfrm>
            <a:off x="3657601" y="1499121"/>
            <a:ext cx="1828800" cy="874104"/>
          </a:xfrm>
          <a:prstGeom prst="rect">
            <a:avLst/>
          </a:prstGeom>
          <a:noFill/>
          <a:ln>
            <a:noFill/>
          </a:ln>
        </p:spPr>
      </p:pic>
      <p:sp>
        <p:nvSpPr>
          <p:cNvPr id="269" name="Google Shape;269;g1262fb84270_0_418"/>
          <p:cNvSpPr/>
          <p:nvPr/>
        </p:nvSpPr>
        <p:spPr>
          <a:xfrm rot="726301">
            <a:off x="4916714" y="655544"/>
            <a:ext cx="1522145" cy="382935"/>
          </a:xfrm>
          <a:prstGeom prst="rightArrow">
            <a:avLst>
              <a:gd fmla="val 50000" name="adj1"/>
              <a:gd fmla="val 50000" name="adj2"/>
            </a:avLst>
          </a:prstGeom>
          <a:solidFill>
            <a:srgbClr val="D84315"/>
          </a:solidFill>
          <a:ln cap="flat" cmpd="sng" w="9525">
            <a:solidFill>
              <a:srgbClr val="FF57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126472c6b8b_0_7"/>
          <p:cNvSpPr txBox="1"/>
          <p:nvPr>
            <p:ph type="title"/>
          </p:nvPr>
        </p:nvSpPr>
        <p:spPr>
          <a:xfrm rot="-5400000">
            <a:off x="-3834198" y="407646"/>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Think block (</a:t>
            </a:r>
            <a:r>
              <a:rPr lang="en" u="sng">
                <a:solidFill>
                  <a:schemeClr val="hlink"/>
                </a:solidFill>
                <a:hlinkClick r:id="rId3"/>
              </a:rPr>
              <a:t>explainer video</a:t>
            </a:r>
            <a:r>
              <a:rPr lang="en"/>
              <a:t>)</a:t>
            </a:r>
            <a:endParaRPr/>
          </a:p>
        </p:txBody>
      </p:sp>
      <p:sp>
        <p:nvSpPr>
          <p:cNvPr id="275" name="Google Shape;275;g126472c6b8b_0_7"/>
          <p:cNvSpPr txBox="1"/>
          <p:nvPr>
            <p:ph idx="1" type="body"/>
          </p:nvPr>
        </p:nvSpPr>
        <p:spPr>
          <a:xfrm>
            <a:off x="311700" y="4570800"/>
            <a:ext cx="8520600" cy="572700"/>
          </a:xfrm>
          <a:prstGeom prst="rect">
            <a:avLst/>
          </a:prstGeom>
          <a:noFill/>
          <a:ln>
            <a:noFill/>
          </a:ln>
        </p:spPr>
        <p:txBody>
          <a:bodyPr anchorCtr="0" anchor="t" bIns="91425" lIns="91425" spcFirstLastPara="1" rIns="91425" wrap="square" tIns="91425">
            <a:normAutofit fontScale="32500" lnSpcReduction="20000"/>
          </a:bodyPr>
          <a:lstStyle/>
          <a:p>
            <a:pPr indent="0" lvl="0" marL="0" rtl="0" algn="ctr">
              <a:lnSpc>
                <a:spcPct val="115000"/>
              </a:lnSpc>
              <a:spcBef>
                <a:spcPts val="0"/>
              </a:spcBef>
              <a:spcAft>
                <a:spcPts val="0"/>
              </a:spcAft>
              <a:buSzPct val="90000"/>
              <a:buNone/>
            </a:pPr>
            <a:r>
              <a:rPr lang="en" sz="8000"/>
              <a:t>Makes your sprite “think” something</a:t>
            </a:r>
            <a:endParaRPr sz="8000"/>
          </a:p>
          <a:p>
            <a:pPr indent="0" lvl="0" marL="0" rtl="0" algn="ctr">
              <a:lnSpc>
                <a:spcPct val="115000"/>
              </a:lnSpc>
              <a:spcBef>
                <a:spcPts val="0"/>
              </a:spcBef>
              <a:spcAft>
                <a:spcPts val="0"/>
              </a:spcAft>
              <a:buSzPct val="307692"/>
              <a:buNone/>
            </a:pPr>
            <a:r>
              <a:t/>
            </a:r>
            <a:endParaRPr/>
          </a:p>
          <a:p>
            <a:pPr indent="0" lvl="0" marL="0" rtl="0" algn="ctr">
              <a:lnSpc>
                <a:spcPct val="115000"/>
              </a:lnSpc>
              <a:spcBef>
                <a:spcPts val="0"/>
              </a:spcBef>
              <a:spcAft>
                <a:spcPts val="0"/>
              </a:spcAft>
              <a:buSzPct val="307692"/>
              <a:buNone/>
            </a:pPr>
            <a:r>
              <a:t/>
            </a:r>
            <a:endParaRPr/>
          </a:p>
          <a:p>
            <a:pPr indent="0" lvl="0" marL="0" rtl="0" algn="ctr">
              <a:lnSpc>
                <a:spcPct val="115000"/>
              </a:lnSpc>
              <a:spcBef>
                <a:spcPts val="0"/>
              </a:spcBef>
              <a:spcAft>
                <a:spcPts val="0"/>
              </a:spcAft>
              <a:buSzPct val="307692"/>
              <a:buNone/>
            </a:pPr>
            <a:r>
              <a:t/>
            </a:r>
            <a:endParaRPr/>
          </a:p>
          <a:p>
            <a:pPr indent="0" lvl="0" marL="0" rtl="0" algn="ctr">
              <a:lnSpc>
                <a:spcPct val="115000"/>
              </a:lnSpc>
              <a:spcBef>
                <a:spcPts val="0"/>
              </a:spcBef>
              <a:spcAft>
                <a:spcPts val="0"/>
              </a:spcAft>
              <a:buSzPct val="307692"/>
              <a:buNone/>
            </a:pPr>
            <a:r>
              <a:t/>
            </a:r>
            <a:endParaRPr/>
          </a:p>
          <a:p>
            <a:pPr indent="0" lvl="0" marL="0" rtl="0" algn="ctr">
              <a:lnSpc>
                <a:spcPct val="115000"/>
              </a:lnSpc>
              <a:spcBef>
                <a:spcPts val="0"/>
              </a:spcBef>
              <a:spcAft>
                <a:spcPts val="0"/>
              </a:spcAft>
              <a:buSzPct val="100000"/>
              <a:buNone/>
            </a:pPr>
            <a:r>
              <a:t/>
            </a:r>
            <a:endParaRPr/>
          </a:p>
        </p:txBody>
      </p:sp>
      <p:pic>
        <p:nvPicPr>
          <p:cNvPr id="276" name="Google Shape;276;g126472c6b8b_0_7"/>
          <p:cNvPicPr preferRelativeResize="0"/>
          <p:nvPr/>
        </p:nvPicPr>
        <p:blipFill rotWithShape="1">
          <a:blip r:embed="rId4">
            <a:alphaModFix/>
          </a:blip>
          <a:srcRect b="0" l="0" r="0" t="0"/>
          <a:stretch/>
        </p:blipFill>
        <p:spPr>
          <a:xfrm>
            <a:off x="1046925" y="381273"/>
            <a:ext cx="8097073" cy="4007402"/>
          </a:xfrm>
          <a:prstGeom prst="rect">
            <a:avLst/>
          </a:prstGeom>
          <a:noFill/>
          <a:ln>
            <a:noFill/>
          </a:ln>
        </p:spPr>
      </p:pic>
      <p:sp>
        <p:nvSpPr>
          <p:cNvPr id="277" name="Google Shape;277;g126472c6b8b_0_7"/>
          <p:cNvSpPr/>
          <p:nvPr/>
        </p:nvSpPr>
        <p:spPr>
          <a:xfrm rot="726301">
            <a:off x="6202589" y="1002169"/>
            <a:ext cx="1522145" cy="382935"/>
          </a:xfrm>
          <a:prstGeom prst="rightArrow">
            <a:avLst>
              <a:gd fmla="val 50000" name="adj1"/>
              <a:gd fmla="val 50000" name="adj2"/>
            </a:avLst>
          </a:prstGeom>
          <a:solidFill>
            <a:srgbClr val="D84315"/>
          </a:solidFill>
          <a:ln cap="flat" cmpd="sng" w="9525">
            <a:solidFill>
              <a:srgbClr val="FF57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126472c6b8b_0_14"/>
          <p:cNvSpPr txBox="1"/>
          <p:nvPr>
            <p:ph type="title"/>
          </p:nvPr>
        </p:nvSpPr>
        <p:spPr>
          <a:xfrm rot="-5400000">
            <a:off x="-3769550" y="4444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Speak/Say block (</a:t>
            </a:r>
            <a:r>
              <a:rPr lang="en" u="sng">
                <a:solidFill>
                  <a:schemeClr val="hlink"/>
                </a:solidFill>
                <a:hlinkClick r:id="rId3"/>
              </a:rPr>
              <a:t>explainer video</a:t>
            </a:r>
            <a:r>
              <a:rPr lang="en"/>
              <a:t>)</a:t>
            </a:r>
            <a:endParaRPr/>
          </a:p>
        </p:txBody>
      </p:sp>
      <p:sp>
        <p:nvSpPr>
          <p:cNvPr id="283" name="Google Shape;283;g126472c6b8b_0_14"/>
          <p:cNvSpPr txBox="1"/>
          <p:nvPr>
            <p:ph idx="1" type="body"/>
          </p:nvPr>
        </p:nvSpPr>
        <p:spPr>
          <a:xfrm>
            <a:off x="311700" y="4553725"/>
            <a:ext cx="8520600" cy="4287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ctr">
              <a:lnSpc>
                <a:spcPct val="115000"/>
              </a:lnSpc>
              <a:spcBef>
                <a:spcPts val="0"/>
              </a:spcBef>
              <a:spcAft>
                <a:spcPts val="0"/>
              </a:spcAft>
              <a:buSzPct val="90000"/>
              <a:buNone/>
            </a:pPr>
            <a:r>
              <a:rPr lang="en" sz="8000"/>
              <a:t>Codes your sprite to say something</a:t>
            </a:r>
            <a:endParaRPr sz="8000"/>
          </a:p>
          <a:p>
            <a:pPr indent="0" lvl="0" marL="0" rtl="0" algn="l">
              <a:lnSpc>
                <a:spcPct val="115000"/>
              </a:lnSpc>
              <a:spcBef>
                <a:spcPts val="0"/>
              </a:spcBef>
              <a:spcAft>
                <a:spcPts val="0"/>
              </a:spcAft>
              <a:buSzPct val="100000"/>
              <a:buNone/>
            </a:pPr>
            <a:r>
              <a:t/>
            </a:r>
            <a:endParaRPr/>
          </a:p>
        </p:txBody>
      </p:sp>
      <p:pic>
        <p:nvPicPr>
          <p:cNvPr id="284" name="Google Shape;284;g126472c6b8b_0_14"/>
          <p:cNvPicPr preferRelativeResize="0"/>
          <p:nvPr/>
        </p:nvPicPr>
        <p:blipFill rotWithShape="1">
          <a:blip r:embed="rId4">
            <a:alphaModFix/>
          </a:blip>
          <a:srcRect b="0" l="0" r="0" t="0"/>
          <a:stretch/>
        </p:blipFill>
        <p:spPr>
          <a:xfrm>
            <a:off x="900925" y="286575"/>
            <a:ext cx="8166875" cy="4071150"/>
          </a:xfrm>
          <a:prstGeom prst="rect">
            <a:avLst/>
          </a:prstGeom>
          <a:noFill/>
          <a:ln>
            <a:noFill/>
          </a:ln>
        </p:spPr>
      </p:pic>
      <p:sp>
        <p:nvSpPr>
          <p:cNvPr id="285" name="Google Shape;285;g126472c6b8b_0_14"/>
          <p:cNvSpPr/>
          <p:nvPr/>
        </p:nvSpPr>
        <p:spPr>
          <a:xfrm rot="726301">
            <a:off x="5945414" y="867994"/>
            <a:ext cx="1522145" cy="382935"/>
          </a:xfrm>
          <a:prstGeom prst="rightArrow">
            <a:avLst>
              <a:gd fmla="val 50000" name="adj1"/>
              <a:gd fmla="val 50000" name="adj2"/>
            </a:avLst>
          </a:prstGeom>
          <a:solidFill>
            <a:srgbClr val="D84315"/>
          </a:solidFill>
          <a:ln cap="flat" cmpd="sng" w="9525">
            <a:solidFill>
              <a:srgbClr val="FF57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12aec090667_0_21"/>
          <p:cNvSpPr txBox="1"/>
          <p:nvPr>
            <p:ph type="title"/>
          </p:nvPr>
        </p:nvSpPr>
        <p:spPr>
          <a:xfrm>
            <a:off x="311700" y="210050"/>
            <a:ext cx="4200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Adding the </a:t>
            </a:r>
            <a:r>
              <a:rPr lang="en">
                <a:solidFill>
                  <a:srgbClr val="1C3AA9"/>
                </a:solidFill>
              </a:rPr>
              <a:t>Text to speech</a:t>
            </a:r>
            <a:r>
              <a:rPr lang="en"/>
              <a:t> extension </a:t>
            </a:r>
            <a:endParaRPr/>
          </a:p>
          <a:p>
            <a:pPr indent="0" lvl="0" marL="0" rtl="0" algn="l">
              <a:lnSpc>
                <a:spcPct val="100000"/>
              </a:lnSpc>
              <a:spcBef>
                <a:spcPts val="0"/>
              </a:spcBef>
              <a:spcAft>
                <a:spcPts val="0"/>
              </a:spcAft>
              <a:buSzPct val="111111"/>
              <a:buNone/>
            </a:pPr>
            <a:r>
              <a:rPr lang="en"/>
              <a:t>(</a:t>
            </a:r>
            <a:r>
              <a:rPr lang="en" u="sng">
                <a:solidFill>
                  <a:schemeClr val="hlink"/>
                </a:solidFill>
                <a:hlinkClick r:id="rId3"/>
              </a:rPr>
              <a:t>VIdeo</a:t>
            </a:r>
            <a:r>
              <a:rPr lang="en"/>
              <a:t> here)</a:t>
            </a:r>
            <a:endParaRPr/>
          </a:p>
        </p:txBody>
      </p:sp>
      <p:sp>
        <p:nvSpPr>
          <p:cNvPr id="291" name="Google Shape;291;g12aec090667_0_21"/>
          <p:cNvSpPr txBox="1"/>
          <p:nvPr>
            <p:ph type="title"/>
          </p:nvPr>
        </p:nvSpPr>
        <p:spPr>
          <a:xfrm>
            <a:off x="4578900" y="210050"/>
            <a:ext cx="42000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Adding the </a:t>
            </a:r>
            <a:r>
              <a:rPr lang="en">
                <a:solidFill>
                  <a:srgbClr val="1C3AA9"/>
                </a:solidFill>
              </a:rPr>
              <a:t>Translate </a:t>
            </a:r>
            <a:r>
              <a:rPr lang="en"/>
              <a:t>extension and </a:t>
            </a:r>
            <a:r>
              <a:rPr lang="en">
                <a:solidFill>
                  <a:srgbClr val="1C3AA9"/>
                </a:solidFill>
              </a:rPr>
              <a:t>set language</a:t>
            </a:r>
            <a:r>
              <a:rPr lang="en"/>
              <a:t> to block </a:t>
            </a:r>
            <a:endParaRPr/>
          </a:p>
          <a:p>
            <a:pPr indent="0" lvl="0" marL="0" rtl="0" algn="l">
              <a:lnSpc>
                <a:spcPct val="100000"/>
              </a:lnSpc>
              <a:spcBef>
                <a:spcPts val="0"/>
              </a:spcBef>
              <a:spcAft>
                <a:spcPts val="0"/>
              </a:spcAft>
              <a:buSzPct val="111111"/>
              <a:buNone/>
            </a:pPr>
            <a:r>
              <a:rPr lang="en"/>
              <a:t>(</a:t>
            </a:r>
            <a:r>
              <a:rPr lang="en" u="sng">
                <a:solidFill>
                  <a:schemeClr val="hlink"/>
                </a:solidFill>
                <a:hlinkClick r:id="rId4"/>
              </a:rPr>
              <a:t>Video </a:t>
            </a:r>
            <a:r>
              <a:rPr lang="en"/>
              <a:t>here)</a:t>
            </a:r>
            <a:endParaRPr/>
          </a:p>
        </p:txBody>
      </p:sp>
      <p:pic>
        <p:nvPicPr>
          <p:cNvPr id="292" name="Google Shape;292;g12aec090667_0_21"/>
          <p:cNvPicPr preferRelativeResize="0"/>
          <p:nvPr/>
        </p:nvPicPr>
        <p:blipFill rotWithShape="1">
          <a:blip r:embed="rId5">
            <a:alphaModFix/>
          </a:blip>
          <a:srcRect b="0" l="0" r="0" t="0"/>
          <a:stretch/>
        </p:blipFill>
        <p:spPr>
          <a:xfrm>
            <a:off x="4511700" y="1788362"/>
            <a:ext cx="4549607" cy="2368938"/>
          </a:xfrm>
          <a:prstGeom prst="rect">
            <a:avLst/>
          </a:prstGeom>
          <a:noFill/>
          <a:ln>
            <a:noFill/>
          </a:ln>
        </p:spPr>
      </p:pic>
      <p:pic>
        <p:nvPicPr>
          <p:cNvPr id="293" name="Google Shape;293;g12aec090667_0_21"/>
          <p:cNvPicPr preferRelativeResize="0"/>
          <p:nvPr/>
        </p:nvPicPr>
        <p:blipFill rotWithShape="1">
          <a:blip r:embed="rId6">
            <a:alphaModFix/>
          </a:blip>
          <a:srcRect b="0" l="0" r="0" t="0"/>
          <a:stretch/>
        </p:blipFill>
        <p:spPr>
          <a:xfrm>
            <a:off x="61375" y="1574038"/>
            <a:ext cx="4099300" cy="21092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g11f3e8019f6_0_52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Materials and resources needed for this lesson:</a:t>
            </a:r>
            <a:endParaRPr/>
          </a:p>
        </p:txBody>
      </p:sp>
      <p:sp>
        <p:nvSpPr>
          <p:cNvPr id="76" name="Google Shape;76;g11f3e8019f6_0_527"/>
          <p:cNvSpPr txBox="1"/>
          <p:nvPr>
            <p:ph idx="1" type="body"/>
          </p:nvPr>
        </p:nvSpPr>
        <p:spPr>
          <a:xfrm>
            <a:off x="355925" y="1270350"/>
            <a:ext cx="5092500" cy="3652200"/>
          </a:xfrm>
          <a:prstGeom prst="rect">
            <a:avLst/>
          </a:prstGeom>
          <a:noFill/>
          <a:ln>
            <a:noFill/>
          </a:ln>
        </p:spPr>
        <p:txBody>
          <a:bodyPr anchorCtr="0" anchor="t" bIns="91425" lIns="91425" spcFirstLastPara="1" rIns="91425" wrap="square" tIns="91425">
            <a:normAutofit/>
          </a:bodyPr>
          <a:lstStyle/>
          <a:p>
            <a:pPr indent="-342900" lvl="0" marL="457200" rtl="0" algn="l">
              <a:lnSpc>
                <a:spcPct val="114999"/>
              </a:lnSpc>
              <a:spcBef>
                <a:spcPts val="0"/>
              </a:spcBef>
              <a:spcAft>
                <a:spcPts val="0"/>
              </a:spcAft>
              <a:buSzPts val="1800"/>
              <a:buChar char="●"/>
            </a:pPr>
            <a:r>
              <a:rPr lang="en"/>
              <a:t>Teacher </a:t>
            </a:r>
            <a:r>
              <a:rPr lang="en" u="sng">
                <a:solidFill>
                  <a:schemeClr val="hlink"/>
                </a:solidFill>
                <a:hlinkClick r:id="rId3"/>
              </a:rPr>
              <a:t>slide deck</a:t>
            </a:r>
            <a:endParaRPr/>
          </a:p>
          <a:p>
            <a:pPr indent="-342900" lvl="0" marL="457200" rtl="0" algn="l">
              <a:lnSpc>
                <a:spcPct val="114999"/>
              </a:lnSpc>
              <a:spcBef>
                <a:spcPts val="0"/>
              </a:spcBef>
              <a:spcAft>
                <a:spcPts val="0"/>
              </a:spcAft>
              <a:buSzPts val="1800"/>
              <a:buChar char="●"/>
            </a:pPr>
            <a:r>
              <a:rPr lang="en"/>
              <a:t>Student </a:t>
            </a:r>
            <a:r>
              <a:rPr lang="en" u="sng">
                <a:solidFill>
                  <a:schemeClr val="hlink"/>
                </a:solidFill>
                <a:hlinkClick r:id="rId4"/>
              </a:rPr>
              <a:t>slide deck</a:t>
            </a:r>
            <a:endParaRPr/>
          </a:p>
          <a:p>
            <a:pPr indent="0" lvl="0" marL="457200" rtl="0" algn="l">
              <a:lnSpc>
                <a:spcPct val="114999"/>
              </a:lnSpc>
              <a:spcBef>
                <a:spcPts val="0"/>
              </a:spcBef>
              <a:spcAft>
                <a:spcPts val="0"/>
              </a:spcAft>
              <a:buSzPts val="1800"/>
              <a:buNone/>
            </a:pPr>
            <a:r>
              <a:t/>
            </a:r>
            <a:endParaRPr/>
          </a:p>
          <a:p>
            <a:pPr indent="-342900" lvl="0" marL="457200" rtl="0" algn="l">
              <a:lnSpc>
                <a:spcPct val="114999"/>
              </a:lnSpc>
              <a:spcBef>
                <a:spcPts val="0"/>
              </a:spcBef>
              <a:spcAft>
                <a:spcPts val="0"/>
              </a:spcAft>
              <a:buSzPts val="1800"/>
              <a:buChar char="●"/>
            </a:pPr>
            <a:r>
              <a:rPr i="1" lang="en"/>
              <a:t>Teachers: Remember to create a new Scratch Studio for CoCo projects! </a:t>
            </a:r>
            <a:r>
              <a:rPr lang="en"/>
              <a:t>(Instructions for students on slides 32-33)</a:t>
            </a:r>
            <a:endParaRPr/>
          </a:p>
          <a:p>
            <a:pPr indent="0" lvl="0" marL="457200" rtl="0" algn="l">
              <a:lnSpc>
                <a:spcPct val="114999"/>
              </a:lnSpc>
              <a:spcBef>
                <a:spcPts val="0"/>
              </a:spcBef>
              <a:spcAft>
                <a:spcPts val="0"/>
              </a:spcAft>
              <a:buSzPts val="1800"/>
              <a:buNone/>
            </a:pPr>
            <a:r>
              <a:t/>
            </a:r>
            <a:endParaRPr/>
          </a:p>
          <a:p>
            <a:pPr indent="0" lvl="0" marL="0" rtl="0" algn="l">
              <a:lnSpc>
                <a:spcPct val="114999"/>
              </a:lnSpc>
              <a:spcBef>
                <a:spcPts val="0"/>
              </a:spcBef>
              <a:spcAft>
                <a:spcPts val="0"/>
              </a:spcAft>
              <a:buSzPts val="1800"/>
              <a:buNone/>
            </a:pPr>
            <a:r>
              <a:t/>
            </a:r>
            <a:endParaRPr u="sng">
              <a:solidFill>
                <a:schemeClr val="hlink"/>
              </a:solidFill>
              <a:hlinkClick r:id="rId5"/>
            </a:endParaRPr>
          </a:p>
        </p:txBody>
      </p:sp>
      <p:pic>
        <p:nvPicPr>
          <p:cNvPr id="77" name="Google Shape;77;g11f3e8019f6_0_527"/>
          <p:cNvPicPr preferRelativeResize="0"/>
          <p:nvPr/>
        </p:nvPicPr>
        <p:blipFill rotWithShape="1">
          <a:blip r:embed="rId6">
            <a:alphaModFix/>
          </a:blip>
          <a:srcRect b="0" l="0" r="0" t="0"/>
          <a:stretch/>
        </p:blipFill>
        <p:spPr>
          <a:xfrm rot="-1090522">
            <a:off x="5300475" y="2854324"/>
            <a:ext cx="3129838" cy="1620525"/>
          </a:xfrm>
          <a:prstGeom prst="rect">
            <a:avLst/>
          </a:prstGeom>
          <a:noFill/>
          <a:ln>
            <a:noFill/>
          </a:ln>
        </p:spPr>
      </p:pic>
      <p:pic>
        <p:nvPicPr>
          <p:cNvPr id="78" name="Google Shape;78;g11f3e8019f6_0_527"/>
          <p:cNvPicPr preferRelativeResize="0"/>
          <p:nvPr/>
        </p:nvPicPr>
        <p:blipFill rotWithShape="1">
          <a:blip r:embed="rId7">
            <a:alphaModFix/>
          </a:blip>
          <a:srcRect b="0" l="0" r="0" t="0"/>
          <a:stretch/>
        </p:blipFill>
        <p:spPr>
          <a:xfrm rot="1230521">
            <a:off x="5341850" y="1311654"/>
            <a:ext cx="3352127" cy="183974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11f3e8019f6_0_653"/>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Independent practice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11b5fb7de2d_0_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Scratch Introductions</a:t>
            </a:r>
            <a:endParaRPr>
              <a:highlight>
                <a:srgbClr val="FFFF00"/>
              </a:highlight>
            </a:endParaRPr>
          </a:p>
        </p:txBody>
      </p:sp>
      <p:sp>
        <p:nvSpPr>
          <p:cNvPr id="304" name="Google Shape;304;g11b5fb7de2d_0_2"/>
          <p:cNvSpPr txBox="1"/>
          <p:nvPr>
            <p:ph idx="1" type="body"/>
          </p:nvPr>
        </p:nvSpPr>
        <p:spPr>
          <a:xfrm>
            <a:off x="311700" y="678750"/>
            <a:ext cx="8520600" cy="3786000"/>
          </a:xfrm>
          <a:prstGeom prst="rect">
            <a:avLst/>
          </a:prstGeom>
          <a:noFill/>
          <a:ln>
            <a:noFill/>
          </a:ln>
        </p:spPr>
        <p:txBody>
          <a:bodyPr anchorCtr="0" anchor="t" bIns="91425" lIns="91425" spcFirstLastPara="1" rIns="91425" wrap="square" tIns="91425">
            <a:normAutofit/>
          </a:bodyPr>
          <a:lstStyle/>
          <a:p>
            <a:pPr indent="-355600" lvl="0" marL="457200" rtl="0" algn="l">
              <a:lnSpc>
                <a:spcPct val="115000"/>
              </a:lnSpc>
              <a:spcBef>
                <a:spcPts val="0"/>
              </a:spcBef>
              <a:spcAft>
                <a:spcPts val="0"/>
              </a:spcAft>
              <a:buSzPts val="2000"/>
              <a:buChar char="❏"/>
            </a:pPr>
            <a:r>
              <a:rPr lang="en" sz="2000"/>
              <a:t>Navigate to Scratch at </a:t>
            </a:r>
            <a:r>
              <a:rPr lang="en" sz="2000">
                <a:highlight>
                  <a:schemeClr val="accent6"/>
                </a:highlight>
              </a:rPr>
              <a:t>scratch.mit.edu</a:t>
            </a:r>
            <a:endParaRPr sz="2000">
              <a:highlight>
                <a:schemeClr val="accent6"/>
              </a:highlight>
            </a:endParaRPr>
          </a:p>
          <a:p>
            <a:pPr indent="-355600" lvl="0" marL="457200" rtl="0" algn="l">
              <a:lnSpc>
                <a:spcPct val="115000"/>
              </a:lnSpc>
              <a:spcBef>
                <a:spcPts val="0"/>
              </a:spcBef>
              <a:spcAft>
                <a:spcPts val="0"/>
              </a:spcAft>
              <a:buSzPts val="2000"/>
              <a:buChar char="❏"/>
            </a:pPr>
            <a:r>
              <a:rPr lang="en" sz="2000"/>
              <a:t>Code a short animation introducing yourself </a:t>
            </a:r>
            <a:endParaRPr sz="2000"/>
          </a:p>
          <a:p>
            <a:pPr indent="-355600" lvl="0" marL="457200" rtl="0" algn="l">
              <a:lnSpc>
                <a:spcPct val="115000"/>
              </a:lnSpc>
              <a:spcBef>
                <a:spcPts val="0"/>
              </a:spcBef>
              <a:spcAft>
                <a:spcPts val="0"/>
              </a:spcAft>
              <a:buSzPts val="2000"/>
              <a:buChar char="❏"/>
            </a:pPr>
            <a:r>
              <a:rPr lang="en" sz="2000"/>
              <a:t>Please include (at minimum): </a:t>
            </a:r>
            <a:endParaRPr sz="2000"/>
          </a:p>
          <a:p>
            <a:pPr indent="-355600" lvl="1" marL="914400" rtl="0" algn="l">
              <a:lnSpc>
                <a:spcPct val="115000"/>
              </a:lnSpc>
              <a:spcBef>
                <a:spcPts val="0"/>
              </a:spcBef>
              <a:spcAft>
                <a:spcPts val="0"/>
              </a:spcAft>
              <a:buSzPts val="2000"/>
              <a:buChar char="○"/>
            </a:pPr>
            <a:r>
              <a:rPr lang="en" sz="2000"/>
              <a:t> a </a:t>
            </a:r>
            <a:r>
              <a:rPr b="1" lang="en" sz="2000"/>
              <a:t>sprite</a:t>
            </a:r>
            <a:r>
              <a:rPr lang="en" sz="2000"/>
              <a:t> to represent yourself, </a:t>
            </a:r>
            <a:endParaRPr sz="2000"/>
          </a:p>
          <a:p>
            <a:pPr indent="-355600" lvl="1" marL="914400" rtl="0" algn="l">
              <a:lnSpc>
                <a:spcPct val="115000"/>
              </a:lnSpc>
              <a:spcBef>
                <a:spcPts val="0"/>
              </a:spcBef>
              <a:spcAft>
                <a:spcPts val="0"/>
              </a:spcAft>
              <a:buSzPts val="2000"/>
              <a:buChar char="○"/>
            </a:pPr>
            <a:r>
              <a:rPr lang="en" sz="2000"/>
              <a:t>a fitting </a:t>
            </a:r>
            <a:r>
              <a:rPr b="1" lang="en" sz="2000"/>
              <a:t>backdrop,</a:t>
            </a:r>
            <a:r>
              <a:rPr lang="en" sz="2000"/>
              <a:t> </a:t>
            </a:r>
            <a:endParaRPr sz="2000"/>
          </a:p>
          <a:p>
            <a:pPr indent="-355600" lvl="1" marL="914400" rtl="0" algn="l">
              <a:lnSpc>
                <a:spcPct val="115000"/>
              </a:lnSpc>
              <a:spcBef>
                <a:spcPts val="0"/>
              </a:spcBef>
              <a:spcAft>
                <a:spcPts val="0"/>
              </a:spcAft>
              <a:buSzPts val="2000"/>
              <a:buChar char="○"/>
            </a:pPr>
            <a:r>
              <a:rPr lang="en" sz="2000"/>
              <a:t>An explanation of your </a:t>
            </a:r>
            <a:r>
              <a:rPr b="1" lang="en" sz="2000"/>
              <a:t>name, age, and hobbies. </a:t>
            </a:r>
            <a:endParaRPr b="1" sz="2000"/>
          </a:p>
          <a:p>
            <a:pPr indent="-330200" lvl="0" marL="457200" rtl="0" algn="l">
              <a:lnSpc>
                <a:spcPct val="115000"/>
              </a:lnSpc>
              <a:spcBef>
                <a:spcPts val="0"/>
              </a:spcBef>
              <a:spcAft>
                <a:spcPts val="0"/>
              </a:spcAft>
              <a:buSzPts val="1600"/>
              <a:buChar char="❏"/>
            </a:pPr>
            <a:r>
              <a:rPr lang="en" sz="2000"/>
              <a:t>Get creative with the Scratch blocks and play around with new ones to see what they do!</a:t>
            </a:r>
            <a:r>
              <a:rPr lang="en" sz="1600"/>
              <a:t> </a:t>
            </a:r>
            <a:endParaRPr sz="1600"/>
          </a:p>
          <a:p>
            <a:pPr indent="-355600" lvl="0" marL="457200" rtl="0" algn="l">
              <a:lnSpc>
                <a:spcPct val="115000"/>
              </a:lnSpc>
              <a:spcBef>
                <a:spcPts val="0"/>
              </a:spcBef>
              <a:spcAft>
                <a:spcPts val="0"/>
              </a:spcAft>
              <a:buSzPts val="2000"/>
              <a:buChar char="❏"/>
            </a:pPr>
            <a:r>
              <a:rPr lang="en" sz="2000"/>
              <a:t>When you’re done, share your scratch project with a partner who has also finished and to our class Scratch studio. </a:t>
            </a:r>
            <a:endParaRPr sz="2000"/>
          </a:p>
          <a:p>
            <a:pPr indent="0" lvl="0" marL="0" rtl="0" algn="l">
              <a:lnSpc>
                <a:spcPct val="115000"/>
              </a:lnSpc>
              <a:spcBef>
                <a:spcPts val="1200"/>
              </a:spcBef>
              <a:spcAft>
                <a:spcPts val="1200"/>
              </a:spcAft>
              <a:buSzPts val="1800"/>
              <a:buNone/>
            </a:pPr>
            <a:r>
              <a:t/>
            </a:r>
            <a:endParaRPr sz="1600"/>
          </a:p>
        </p:txBody>
      </p:sp>
      <p:sp>
        <p:nvSpPr>
          <p:cNvPr id="305" name="Google Shape;305;g11b5fb7de2d_0_2"/>
          <p:cNvSpPr txBox="1"/>
          <p:nvPr/>
        </p:nvSpPr>
        <p:spPr>
          <a:xfrm>
            <a:off x="0" y="4035300"/>
            <a:ext cx="89682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0" i="0" lang="en" sz="6000" u="none" cap="none" strike="noStrike">
                <a:solidFill>
                  <a:schemeClr val="accent5"/>
                </a:solidFill>
                <a:latin typeface="Bebas Neue"/>
                <a:ea typeface="Bebas Neue"/>
                <a:cs typeface="Bebas Neue"/>
                <a:sym typeface="Bebas Neue"/>
              </a:rPr>
              <a:t>Pause and work (10-15 minutes)</a:t>
            </a:r>
            <a:endParaRPr b="0" i="0" sz="6000" u="none" cap="none" strike="noStrike">
              <a:solidFill>
                <a:schemeClr val="accent5"/>
              </a:solidFill>
              <a:latin typeface="Bebas Neue"/>
              <a:ea typeface="Bebas Neue"/>
              <a:cs typeface="Bebas Neue"/>
              <a:sym typeface="Bebas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284e07f4831_0_0"/>
          <p:cNvSpPr txBox="1"/>
          <p:nvPr>
            <p:ph type="title"/>
          </p:nvPr>
        </p:nvSpPr>
        <p:spPr>
          <a:xfrm>
            <a:off x="1524150" y="151375"/>
            <a:ext cx="60957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Sharing your .sb3 file from CS First to CoCo</a:t>
            </a:r>
            <a:endParaRPr/>
          </a:p>
        </p:txBody>
      </p:sp>
      <p:sp>
        <p:nvSpPr>
          <p:cNvPr id="311" name="Google Shape;311;g284e07f4831_0_0"/>
          <p:cNvSpPr txBox="1"/>
          <p:nvPr>
            <p:ph idx="1" type="body"/>
          </p:nvPr>
        </p:nvSpPr>
        <p:spPr>
          <a:xfrm>
            <a:off x="506350" y="1020775"/>
            <a:ext cx="7848600" cy="3816300"/>
          </a:xfrm>
          <a:prstGeom prst="rect">
            <a:avLst/>
          </a:prstGeom>
          <a:noFill/>
          <a:ln>
            <a:noFill/>
          </a:ln>
        </p:spPr>
        <p:txBody>
          <a:bodyPr anchorCtr="0" anchor="t" bIns="91425" lIns="91425" spcFirstLastPara="1" rIns="91425" wrap="square" tIns="91425">
            <a:normAutofit fontScale="25000" lnSpcReduction="10000"/>
          </a:bodyPr>
          <a:lstStyle/>
          <a:p>
            <a:pPr indent="0" lvl="0" marL="457200" rtl="0" algn="l">
              <a:lnSpc>
                <a:spcPct val="200000"/>
              </a:lnSpc>
              <a:spcBef>
                <a:spcPts val="0"/>
              </a:spcBef>
              <a:spcAft>
                <a:spcPts val="0"/>
              </a:spcAft>
              <a:buNone/>
            </a:pPr>
            <a:r>
              <a:t/>
            </a:r>
            <a:endParaRPr sz="1500"/>
          </a:p>
          <a:p>
            <a:pPr indent="-304800" lvl="0" marL="457200" rtl="0" algn="l">
              <a:lnSpc>
                <a:spcPct val="200000"/>
              </a:lnSpc>
              <a:spcBef>
                <a:spcPts val="0"/>
              </a:spcBef>
              <a:spcAft>
                <a:spcPts val="0"/>
              </a:spcAft>
              <a:buSzPct val="100000"/>
              <a:buAutoNum type="arabicPeriod"/>
            </a:pPr>
            <a:r>
              <a:rPr lang="en" sz="4800"/>
              <a:t>Create the file in CS First</a:t>
            </a:r>
            <a:endParaRPr sz="4800"/>
          </a:p>
          <a:p>
            <a:pPr indent="-304800" lvl="0" marL="457200" rtl="0" algn="l">
              <a:lnSpc>
                <a:spcPct val="200000"/>
              </a:lnSpc>
              <a:spcBef>
                <a:spcPts val="0"/>
              </a:spcBef>
              <a:spcAft>
                <a:spcPts val="0"/>
              </a:spcAft>
              <a:buSzPct val="100000"/>
              <a:buAutoNum type="arabicPeriod"/>
            </a:pPr>
            <a:r>
              <a:rPr lang="en" sz="4800"/>
              <a:t>In the Scratch editor, find the word “File” in the top-left corner.</a:t>
            </a:r>
            <a:endParaRPr sz="4800"/>
          </a:p>
          <a:p>
            <a:pPr indent="-304800" lvl="0" marL="457200" rtl="0" algn="l">
              <a:spcBef>
                <a:spcPts val="0"/>
              </a:spcBef>
              <a:spcAft>
                <a:spcPts val="0"/>
              </a:spcAft>
              <a:buSzPct val="100000"/>
              <a:buAutoNum type="arabicPeriod"/>
            </a:pPr>
            <a:r>
              <a:rPr lang="en" sz="4800"/>
              <a:t>Click on “File” menu and you’ll see some choices pop down.</a:t>
            </a:r>
            <a:endParaRPr sz="4800"/>
          </a:p>
          <a:p>
            <a:pPr indent="0" lvl="0" marL="457200" rtl="0" algn="l">
              <a:spcBef>
                <a:spcPts val="0"/>
              </a:spcBef>
              <a:spcAft>
                <a:spcPts val="0"/>
              </a:spcAft>
              <a:buNone/>
            </a:pPr>
            <a:r>
              <a:t/>
            </a:r>
            <a:endParaRPr sz="4800"/>
          </a:p>
          <a:p>
            <a:pPr indent="-304800" lvl="0" marL="457200" rtl="0" algn="l">
              <a:spcBef>
                <a:spcPts val="0"/>
              </a:spcBef>
              <a:spcAft>
                <a:spcPts val="0"/>
              </a:spcAft>
              <a:buSzPct val="100000"/>
              <a:buAutoNum type="arabicPeriod"/>
            </a:pPr>
            <a:r>
              <a:rPr lang="en" sz="4800"/>
              <a:t>Choose “Save to your computer.” This will download your Scratch project.</a:t>
            </a:r>
            <a:endParaRPr sz="4800"/>
          </a:p>
          <a:p>
            <a:pPr indent="0" lvl="0" marL="457200" rtl="0" algn="l">
              <a:spcBef>
                <a:spcPts val="0"/>
              </a:spcBef>
              <a:spcAft>
                <a:spcPts val="0"/>
              </a:spcAft>
              <a:buNone/>
            </a:pPr>
            <a:r>
              <a:t/>
            </a:r>
            <a:endParaRPr sz="4800"/>
          </a:p>
          <a:p>
            <a:pPr indent="-304800" lvl="0" marL="457200" rtl="0" algn="l">
              <a:spcBef>
                <a:spcPts val="0"/>
              </a:spcBef>
              <a:spcAft>
                <a:spcPts val="0"/>
              </a:spcAft>
              <a:buSzPct val="100000"/>
              <a:buAutoNum type="arabicPeriod"/>
            </a:pPr>
            <a:r>
              <a:rPr lang="en" sz="4800"/>
              <a:t>Look in your “Downloads” folder. That’s where your saved project might be.</a:t>
            </a:r>
            <a:endParaRPr sz="4800"/>
          </a:p>
          <a:p>
            <a:pPr indent="0" lvl="0" marL="457200" rtl="0" algn="l">
              <a:lnSpc>
                <a:spcPct val="100000"/>
              </a:lnSpc>
              <a:spcBef>
                <a:spcPts val="0"/>
              </a:spcBef>
              <a:spcAft>
                <a:spcPts val="0"/>
              </a:spcAft>
              <a:buNone/>
            </a:pPr>
            <a:r>
              <a:t/>
            </a:r>
            <a:endParaRPr sz="4800"/>
          </a:p>
          <a:p>
            <a:pPr indent="-304800" lvl="0" marL="457200" rtl="0" algn="l">
              <a:lnSpc>
                <a:spcPct val="100000"/>
              </a:lnSpc>
              <a:spcBef>
                <a:spcPts val="0"/>
              </a:spcBef>
              <a:spcAft>
                <a:spcPts val="0"/>
              </a:spcAft>
              <a:buSzPct val="100000"/>
              <a:buAutoNum type="arabicPeriod"/>
            </a:pPr>
            <a:r>
              <a:rPr lang="en" sz="4800"/>
              <a:t>Go to the CoCo website and log in to your </a:t>
            </a:r>
            <a:r>
              <a:rPr lang="en" sz="4800">
                <a:uFill>
                  <a:noFill/>
                </a:uFill>
                <a:hlinkClick r:id="rId3"/>
              </a:rPr>
              <a:t>account.</a:t>
            </a:r>
            <a:r>
              <a:rPr lang="en" sz="4800" u="sng">
                <a:hlinkClick r:id="rId4"/>
              </a:rPr>
              <a:t> </a:t>
            </a:r>
            <a:r>
              <a:rPr lang="en" sz="4800" u="sng">
                <a:solidFill>
                  <a:schemeClr val="hlink"/>
                </a:solidFill>
                <a:hlinkClick r:id="rId5"/>
              </a:rPr>
              <a:t>https://wego.gmu.edu/scratchgo/login.php</a:t>
            </a:r>
            <a:endParaRPr sz="4800"/>
          </a:p>
          <a:p>
            <a:pPr indent="0" lvl="0" marL="457200" rtl="0" algn="l">
              <a:lnSpc>
                <a:spcPct val="100000"/>
              </a:lnSpc>
              <a:spcBef>
                <a:spcPts val="0"/>
              </a:spcBef>
              <a:spcAft>
                <a:spcPts val="0"/>
              </a:spcAft>
              <a:buNone/>
            </a:pPr>
            <a:r>
              <a:t/>
            </a:r>
            <a:endParaRPr sz="4800"/>
          </a:p>
          <a:p>
            <a:pPr indent="-304800" lvl="0" marL="457200" rtl="0" algn="l">
              <a:lnSpc>
                <a:spcPct val="200000"/>
              </a:lnSpc>
              <a:spcBef>
                <a:spcPts val="0"/>
              </a:spcBef>
              <a:spcAft>
                <a:spcPts val="0"/>
              </a:spcAft>
              <a:buSzPct val="100000"/>
              <a:buAutoNum type="arabicPeriod"/>
            </a:pPr>
            <a:r>
              <a:rPr lang="en" sz="4800"/>
              <a:t>Click proceed on the correct story in CoCo. </a:t>
            </a:r>
            <a:endParaRPr sz="4800"/>
          </a:p>
          <a:p>
            <a:pPr indent="0" lvl="0" marL="457200" rtl="0" algn="l">
              <a:lnSpc>
                <a:spcPct val="100000"/>
              </a:lnSpc>
              <a:spcBef>
                <a:spcPts val="0"/>
              </a:spcBef>
              <a:spcAft>
                <a:spcPts val="0"/>
              </a:spcAft>
              <a:buNone/>
            </a:pPr>
            <a:r>
              <a:t/>
            </a:r>
            <a:endParaRPr sz="4800"/>
          </a:p>
          <a:p>
            <a:pPr indent="-304800" lvl="0" marL="457200" rtl="0" algn="l">
              <a:lnSpc>
                <a:spcPct val="100000"/>
              </a:lnSpc>
              <a:spcBef>
                <a:spcPts val="0"/>
              </a:spcBef>
              <a:spcAft>
                <a:spcPts val="0"/>
              </a:spcAft>
              <a:buSzPct val="100000"/>
              <a:buAutoNum type="arabicPeriod"/>
            </a:pPr>
            <a:r>
              <a:rPr lang="en" sz="4800"/>
              <a:t>Navigate to the section of CoCo where you can upload your project. (only sb3 type and 10Mb max).</a:t>
            </a:r>
            <a:endParaRPr sz="4800"/>
          </a:p>
          <a:p>
            <a:pPr indent="0" lvl="0" marL="457200" rtl="0" algn="l">
              <a:lnSpc>
                <a:spcPct val="100000"/>
              </a:lnSpc>
              <a:spcBef>
                <a:spcPts val="0"/>
              </a:spcBef>
              <a:spcAft>
                <a:spcPts val="0"/>
              </a:spcAft>
              <a:buNone/>
            </a:pPr>
            <a:r>
              <a:t/>
            </a:r>
            <a:endParaRPr sz="4800"/>
          </a:p>
          <a:p>
            <a:pPr indent="0" lvl="0" marL="457200" rtl="0" algn="l">
              <a:lnSpc>
                <a:spcPct val="200000"/>
              </a:lnSpc>
              <a:spcBef>
                <a:spcPts val="0"/>
              </a:spcBef>
              <a:spcAft>
                <a:spcPts val="0"/>
              </a:spcAft>
              <a:buNone/>
            </a:pPr>
            <a:r>
              <a:t/>
            </a:r>
            <a:endParaRPr sz="4800"/>
          </a:p>
          <a:p>
            <a:pPr indent="-304800" lvl="0" marL="457200" rtl="0" algn="l">
              <a:lnSpc>
                <a:spcPct val="200000"/>
              </a:lnSpc>
              <a:spcBef>
                <a:spcPts val="0"/>
              </a:spcBef>
              <a:spcAft>
                <a:spcPts val="0"/>
              </a:spcAft>
              <a:buSzPct val="100000"/>
              <a:buAutoNum type="arabicPeriod"/>
            </a:pPr>
            <a:r>
              <a:rPr lang="en" sz="4800"/>
              <a:t>Click “Save”.  </a:t>
            </a:r>
            <a:endParaRPr sz="1500"/>
          </a:p>
        </p:txBody>
      </p:sp>
      <p:pic>
        <p:nvPicPr>
          <p:cNvPr id="312" name="Google Shape;312;g284e07f4831_0_0"/>
          <p:cNvPicPr preferRelativeResize="0"/>
          <p:nvPr/>
        </p:nvPicPr>
        <p:blipFill>
          <a:blip r:embed="rId6">
            <a:alphaModFix/>
          </a:blip>
          <a:stretch>
            <a:fillRect/>
          </a:stretch>
        </p:blipFill>
        <p:spPr>
          <a:xfrm>
            <a:off x="2015875" y="4441000"/>
            <a:ext cx="542925" cy="428625"/>
          </a:xfrm>
          <a:prstGeom prst="rect">
            <a:avLst/>
          </a:prstGeom>
          <a:noFill/>
          <a:ln>
            <a:noFill/>
          </a:ln>
        </p:spPr>
      </p:pic>
      <p:pic>
        <p:nvPicPr>
          <p:cNvPr id="313" name="Google Shape;313;g284e07f4831_0_0"/>
          <p:cNvPicPr preferRelativeResize="0"/>
          <p:nvPr/>
        </p:nvPicPr>
        <p:blipFill>
          <a:blip r:embed="rId7">
            <a:alphaModFix/>
          </a:blip>
          <a:stretch>
            <a:fillRect/>
          </a:stretch>
        </p:blipFill>
        <p:spPr>
          <a:xfrm>
            <a:off x="4018250" y="3300918"/>
            <a:ext cx="3358725" cy="536732"/>
          </a:xfrm>
          <a:prstGeom prst="rect">
            <a:avLst/>
          </a:prstGeom>
          <a:noFill/>
          <a:ln>
            <a:noFill/>
          </a:ln>
        </p:spPr>
      </p:pic>
      <p:pic>
        <p:nvPicPr>
          <p:cNvPr id="314" name="Google Shape;314;g284e07f4831_0_0"/>
          <p:cNvPicPr preferRelativeResize="0"/>
          <p:nvPr/>
        </p:nvPicPr>
        <p:blipFill>
          <a:blip r:embed="rId8">
            <a:alphaModFix/>
          </a:blip>
          <a:stretch>
            <a:fillRect/>
          </a:stretch>
        </p:blipFill>
        <p:spPr>
          <a:xfrm>
            <a:off x="2805625" y="4052350"/>
            <a:ext cx="2602701" cy="4286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126472c6b8b_1_12"/>
          <p:cNvSpPr txBox="1"/>
          <p:nvPr>
            <p:ph type="title"/>
          </p:nvPr>
        </p:nvSpPr>
        <p:spPr>
          <a:xfrm>
            <a:off x="311700" y="19524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Here is an </a:t>
            </a:r>
            <a:r>
              <a:rPr lang="en" u="sng">
                <a:solidFill>
                  <a:schemeClr val="hlink"/>
                </a:solidFill>
                <a:hlinkClick r:id="rId3"/>
              </a:rPr>
              <a:t>optional video</a:t>
            </a:r>
            <a:r>
              <a:rPr lang="en"/>
              <a:t> to learn how to share your project in Scratch.</a:t>
            </a:r>
            <a:endParaRPr/>
          </a:p>
        </p:txBody>
      </p:sp>
      <p:sp>
        <p:nvSpPr>
          <p:cNvPr id="320" name="Google Shape;320;g126472c6b8b_1_12"/>
          <p:cNvSpPr/>
          <p:nvPr/>
        </p:nvSpPr>
        <p:spPr>
          <a:xfrm>
            <a:off x="653400" y="4694125"/>
            <a:ext cx="7837200" cy="3435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Proxima Nova"/>
                <a:ea typeface="Proxima Nova"/>
                <a:cs typeface="Proxima Nova"/>
                <a:sym typeface="Proxima Nova"/>
              </a:rPr>
              <a:t>Pause here.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1262fb84270_0_816"/>
          <p:cNvSpPr txBox="1"/>
          <p:nvPr>
            <p:ph type="title"/>
          </p:nvPr>
        </p:nvSpPr>
        <p:spPr>
          <a:xfrm>
            <a:off x="311700" y="381875"/>
            <a:ext cx="8520600" cy="84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3600"/>
              <a:t>Today’s Career in Tech: </a:t>
            </a:r>
            <a:r>
              <a:rPr lang="en" sz="3600" u="sng">
                <a:solidFill>
                  <a:schemeClr val="hlink"/>
                </a:solidFill>
                <a:hlinkClick r:id="rId3"/>
              </a:rPr>
              <a:t>Meet TESS </a:t>
            </a:r>
            <a:endParaRPr sz="3600"/>
          </a:p>
          <a:p>
            <a:pPr indent="0" lvl="0" marL="0" rtl="0" algn="l">
              <a:lnSpc>
                <a:spcPct val="100000"/>
              </a:lnSpc>
              <a:spcBef>
                <a:spcPts val="0"/>
              </a:spcBef>
              <a:spcAft>
                <a:spcPts val="0"/>
              </a:spcAft>
              <a:buSzPts val="3000"/>
              <a:buNone/>
            </a:pPr>
            <a:r>
              <a:t/>
            </a:r>
            <a:endParaRPr sz="3600"/>
          </a:p>
          <a:p>
            <a:pPr indent="0" lvl="0" marL="0" rtl="0" algn="l">
              <a:lnSpc>
                <a:spcPct val="100000"/>
              </a:lnSpc>
              <a:spcBef>
                <a:spcPts val="0"/>
              </a:spcBef>
              <a:spcAft>
                <a:spcPts val="0"/>
              </a:spcAft>
              <a:buSzPts val="3000"/>
              <a:buNone/>
            </a:pPr>
            <a:r>
              <a:t/>
            </a:r>
            <a:endParaRPr sz="3600"/>
          </a:p>
          <a:p>
            <a:pPr indent="0" lvl="0" marL="0" rtl="0" algn="l">
              <a:lnSpc>
                <a:spcPct val="100000"/>
              </a:lnSpc>
              <a:spcBef>
                <a:spcPts val="0"/>
              </a:spcBef>
              <a:spcAft>
                <a:spcPts val="0"/>
              </a:spcAft>
              <a:buSzPts val="3000"/>
              <a:buNone/>
            </a:pPr>
            <a:r>
              <a:t/>
            </a:r>
            <a:endParaRPr sz="3600"/>
          </a:p>
        </p:txBody>
      </p:sp>
      <p:pic>
        <p:nvPicPr>
          <p:cNvPr id="326" name="Google Shape;326;g1262fb84270_0_816"/>
          <p:cNvPicPr preferRelativeResize="0"/>
          <p:nvPr/>
        </p:nvPicPr>
        <p:blipFill rotWithShape="1">
          <a:blip r:embed="rId4">
            <a:alphaModFix/>
          </a:blip>
          <a:srcRect b="0" l="0" r="0" t="0"/>
          <a:stretch/>
        </p:blipFill>
        <p:spPr>
          <a:xfrm>
            <a:off x="1673800" y="1225475"/>
            <a:ext cx="6569043" cy="36132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1262fb84270_0_984"/>
          <p:cNvSpPr txBox="1"/>
          <p:nvPr>
            <p:ph type="title"/>
          </p:nvPr>
        </p:nvSpPr>
        <p:spPr>
          <a:xfrm>
            <a:off x="337475" y="1114100"/>
            <a:ext cx="81144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800">
                <a:latin typeface="Bebas Neue"/>
                <a:ea typeface="Bebas Neue"/>
                <a:cs typeface="Bebas Neue"/>
                <a:sym typeface="Bebas Neue"/>
              </a:rPr>
              <a:t>And remember….ANYone in the world can be a computer scientist! </a:t>
            </a:r>
            <a:endParaRPr sz="4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11f35964a09_0_1"/>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800"/>
              <a:buNone/>
            </a:pPr>
            <a:r>
              <a:rPr b="1" lang="en" sz="4800">
                <a:latin typeface="Proxima Nova"/>
                <a:ea typeface="Proxima Nova"/>
                <a:cs typeface="Proxima Nova"/>
                <a:sym typeface="Proxima Nova"/>
              </a:rPr>
              <a:t>Turn &amp; Talk:</a:t>
            </a:r>
            <a:r>
              <a:rPr lang="en" sz="4800">
                <a:latin typeface="Proxima Nova"/>
                <a:ea typeface="Proxima Nova"/>
                <a:cs typeface="Proxima Nova"/>
                <a:sym typeface="Proxima Nova"/>
              </a:rPr>
              <a:t> what do the words “pattern” and “sequence” mean? In computer science or in other contexts?</a:t>
            </a:r>
            <a:endParaRPr sz="4800">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g1262fb84270_0_73"/>
          <p:cNvPicPr preferRelativeResize="0"/>
          <p:nvPr/>
        </p:nvPicPr>
        <p:blipFill rotWithShape="1">
          <a:blip r:embed="rId3">
            <a:alphaModFix/>
          </a:blip>
          <a:srcRect b="0" l="0" r="0" t="0"/>
          <a:stretch/>
        </p:blipFill>
        <p:spPr>
          <a:xfrm rot="18">
            <a:off x="6300439" y="1583503"/>
            <a:ext cx="2531871" cy="1773133"/>
          </a:xfrm>
          <a:prstGeom prst="rect">
            <a:avLst/>
          </a:prstGeom>
          <a:noFill/>
          <a:ln>
            <a:noFill/>
          </a:ln>
        </p:spPr>
      </p:pic>
      <p:pic>
        <p:nvPicPr>
          <p:cNvPr id="89" name="Google Shape;89;g1262fb84270_0_73"/>
          <p:cNvPicPr preferRelativeResize="0"/>
          <p:nvPr/>
        </p:nvPicPr>
        <p:blipFill rotWithShape="1">
          <a:blip r:embed="rId4">
            <a:alphaModFix/>
          </a:blip>
          <a:srcRect b="0" l="0" r="0" t="0"/>
          <a:stretch/>
        </p:blipFill>
        <p:spPr>
          <a:xfrm>
            <a:off x="3612700" y="3460100"/>
            <a:ext cx="4273950" cy="1636575"/>
          </a:xfrm>
          <a:prstGeom prst="rect">
            <a:avLst/>
          </a:prstGeom>
          <a:noFill/>
          <a:ln>
            <a:noFill/>
          </a:ln>
        </p:spPr>
      </p:pic>
      <p:pic>
        <p:nvPicPr>
          <p:cNvPr id="90" name="Google Shape;90;g1262fb84270_0_73"/>
          <p:cNvPicPr preferRelativeResize="0"/>
          <p:nvPr/>
        </p:nvPicPr>
        <p:blipFill rotWithShape="1">
          <a:blip r:embed="rId5">
            <a:alphaModFix/>
          </a:blip>
          <a:srcRect b="0" l="0" r="0" t="11668"/>
          <a:stretch/>
        </p:blipFill>
        <p:spPr>
          <a:xfrm>
            <a:off x="372151" y="1516850"/>
            <a:ext cx="3240550" cy="1906450"/>
          </a:xfrm>
          <a:prstGeom prst="rect">
            <a:avLst/>
          </a:prstGeom>
          <a:noFill/>
          <a:ln>
            <a:noFill/>
          </a:ln>
        </p:spPr>
      </p:pic>
      <p:pic>
        <p:nvPicPr>
          <p:cNvPr id="91" name="Google Shape;91;g1262fb84270_0_73"/>
          <p:cNvPicPr preferRelativeResize="0"/>
          <p:nvPr/>
        </p:nvPicPr>
        <p:blipFill rotWithShape="1">
          <a:blip r:embed="rId6">
            <a:alphaModFix/>
          </a:blip>
          <a:srcRect b="5051" l="0" r="0" t="0"/>
          <a:stretch/>
        </p:blipFill>
        <p:spPr>
          <a:xfrm>
            <a:off x="3047475" y="1516850"/>
            <a:ext cx="3008917" cy="1906450"/>
          </a:xfrm>
          <a:prstGeom prst="rect">
            <a:avLst/>
          </a:prstGeom>
          <a:noFill/>
          <a:ln>
            <a:noFill/>
          </a:ln>
        </p:spPr>
      </p:pic>
      <p:pic>
        <p:nvPicPr>
          <p:cNvPr id="92" name="Google Shape;92;g1262fb84270_0_73"/>
          <p:cNvPicPr preferRelativeResize="0"/>
          <p:nvPr/>
        </p:nvPicPr>
        <p:blipFill rotWithShape="1">
          <a:blip r:embed="rId7">
            <a:alphaModFix/>
          </a:blip>
          <a:srcRect b="0" l="0" r="0" t="0"/>
          <a:stretch/>
        </p:blipFill>
        <p:spPr>
          <a:xfrm rot="26">
            <a:off x="1143250" y="3507233"/>
            <a:ext cx="1904227" cy="1521560"/>
          </a:xfrm>
          <a:prstGeom prst="rect">
            <a:avLst/>
          </a:prstGeom>
          <a:noFill/>
          <a:ln>
            <a:noFill/>
          </a:ln>
        </p:spPr>
      </p:pic>
      <p:sp>
        <p:nvSpPr>
          <p:cNvPr id="93" name="Google Shape;93;g1262fb84270_0_73"/>
          <p:cNvSpPr txBox="1"/>
          <p:nvPr/>
        </p:nvSpPr>
        <p:spPr>
          <a:xfrm>
            <a:off x="372150" y="306025"/>
            <a:ext cx="78723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n" sz="2300" u="none" cap="none" strike="noStrike">
                <a:solidFill>
                  <a:srgbClr val="000000"/>
                </a:solidFill>
                <a:latin typeface="Proxima Nova"/>
                <a:ea typeface="Proxima Nova"/>
                <a:cs typeface="Proxima Nova"/>
                <a:sym typeface="Proxima Nova"/>
              </a:rPr>
              <a:t>Pattern: </a:t>
            </a:r>
            <a:r>
              <a:rPr b="0" i="0" lang="en" sz="2300" u="none" cap="none" strike="noStrike">
                <a:solidFill>
                  <a:srgbClr val="000000"/>
                </a:solidFill>
                <a:latin typeface="Proxima Nova"/>
                <a:ea typeface="Proxima Nova"/>
                <a:cs typeface="Proxima Nova"/>
                <a:sym typeface="Proxima Nova"/>
              </a:rPr>
              <a:t>a repeated way in which something happens</a:t>
            </a:r>
            <a:endParaRPr b="0" i="0" sz="26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1262fb84270_0_6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800"/>
              <a:t>Introduction: examples of patterns --things that repeat--in real life</a:t>
            </a:r>
            <a:endParaRPr sz="2800"/>
          </a:p>
        </p:txBody>
      </p:sp>
      <p:pic>
        <p:nvPicPr>
          <p:cNvPr id="99" name="Google Shape;99;g1262fb84270_0_66"/>
          <p:cNvPicPr preferRelativeResize="0"/>
          <p:nvPr/>
        </p:nvPicPr>
        <p:blipFill rotWithShape="1">
          <a:blip r:embed="rId3">
            <a:alphaModFix/>
          </a:blip>
          <a:srcRect b="0" l="0" r="0" t="0"/>
          <a:stretch/>
        </p:blipFill>
        <p:spPr>
          <a:xfrm>
            <a:off x="758900" y="782750"/>
            <a:ext cx="3246550" cy="2028325"/>
          </a:xfrm>
          <a:prstGeom prst="rect">
            <a:avLst/>
          </a:prstGeom>
          <a:noFill/>
          <a:ln>
            <a:noFill/>
          </a:ln>
        </p:spPr>
      </p:pic>
      <p:pic>
        <p:nvPicPr>
          <p:cNvPr id="100" name="Google Shape;100;g1262fb84270_0_66"/>
          <p:cNvPicPr preferRelativeResize="0"/>
          <p:nvPr/>
        </p:nvPicPr>
        <p:blipFill rotWithShape="1">
          <a:blip r:embed="rId4">
            <a:alphaModFix/>
          </a:blip>
          <a:srcRect b="0" l="0" r="0" t="0"/>
          <a:stretch/>
        </p:blipFill>
        <p:spPr>
          <a:xfrm>
            <a:off x="1606625" y="2785924"/>
            <a:ext cx="5724450" cy="2288050"/>
          </a:xfrm>
          <a:prstGeom prst="rect">
            <a:avLst/>
          </a:prstGeom>
          <a:noFill/>
          <a:ln>
            <a:noFill/>
          </a:ln>
        </p:spPr>
      </p:pic>
      <p:pic>
        <p:nvPicPr>
          <p:cNvPr id="101" name="Google Shape;101;g1262fb84270_0_66"/>
          <p:cNvPicPr preferRelativeResize="0"/>
          <p:nvPr/>
        </p:nvPicPr>
        <p:blipFill rotWithShape="1">
          <a:blip r:embed="rId5">
            <a:alphaModFix/>
          </a:blip>
          <a:srcRect b="0" l="0" r="0" t="0"/>
          <a:stretch/>
        </p:blipFill>
        <p:spPr>
          <a:xfrm>
            <a:off x="4611325" y="965050"/>
            <a:ext cx="3586203" cy="16385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f3f22255fa_0_4"/>
          <p:cNvSpPr txBox="1"/>
          <p:nvPr>
            <p:ph type="title"/>
          </p:nvPr>
        </p:nvSpPr>
        <p:spPr>
          <a:xfrm>
            <a:off x="311700" y="22854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4600"/>
              <a:t>Sequence: an ordered set of instructions</a:t>
            </a:r>
            <a:endParaRPr sz="4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f3f22255fa_0_5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Sequence for making a bowl of cereal</a:t>
            </a:r>
            <a:endParaRPr/>
          </a:p>
        </p:txBody>
      </p:sp>
      <p:pic>
        <p:nvPicPr>
          <p:cNvPr id="112" name="Google Shape;112;gf3f22255fa_0_55"/>
          <p:cNvPicPr preferRelativeResize="0"/>
          <p:nvPr/>
        </p:nvPicPr>
        <p:blipFill rotWithShape="1">
          <a:blip r:embed="rId3">
            <a:alphaModFix/>
          </a:blip>
          <a:srcRect b="0" l="0" r="0" t="0"/>
          <a:stretch/>
        </p:blipFill>
        <p:spPr>
          <a:xfrm>
            <a:off x="6007901" y="1595068"/>
            <a:ext cx="2307173" cy="2900475"/>
          </a:xfrm>
          <a:prstGeom prst="rect">
            <a:avLst/>
          </a:prstGeom>
          <a:noFill/>
          <a:ln cap="flat" cmpd="sng" w="38100">
            <a:solidFill>
              <a:srgbClr val="9900FF"/>
            </a:solidFill>
            <a:prstDash val="solid"/>
            <a:round/>
            <a:headEnd len="sm" w="sm" type="none"/>
            <a:tailEnd len="sm" w="sm" type="none"/>
          </a:ln>
        </p:spPr>
      </p:pic>
      <p:pic>
        <p:nvPicPr>
          <p:cNvPr id="113" name="Google Shape;113;gf3f22255fa_0_55"/>
          <p:cNvPicPr preferRelativeResize="0"/>
          <p:nvPr/>
        </p:nvPicPr>
        <p:blipFill rotWithShape="1">
          <a:blip r:embed="rId4">
            <a:alphaModFix/>
          </a:blip>
          <a:srcRect b="0" l="0" r="0" t="0"/>
          <a:stretch/>
        </p:blipFill>
        <p:spPr>
          <a:xfrm>
            <a:off x="812525" y="1586475"/>
            <a:ext cx="2307174" cy="2917651"/>
          </a:xfrm>
          <a:prstGeom prst="rect">
            <a:avLst/>
          </a:prstGeom>
          <a:noFill/>
          <a:ln cap="flat" cmpd="sng" w="38100">
            <a:solidFill>
              <a:srgbClr val="FF9900"/>
            </a:solidFill>
            <a:prstDash val="solid"/>
            <a:round/>
            <a:headEnd len="sm" w="sm" type="none"/>
            <a:tailEnd len="sm" w="sm" type="none"/>
          </a:ln>
        </p:spPr>
      </p:pic>
      <p:pic>
        <p:nvPicPr>
          <p:cNvPr id="114" name="Google Shape;114;gf3f22255fa_0_55"/>
          <p:cNvPicPr preferRelativeResize="0"/>
          <p:nvPr/>
        </p:nvPicPr>
        <p:blipFill rotWithShape="1">
          <a:blip r:embed="rId5">
            <a:alphaModFix/>
          </a:blip>
          <a:srcRect b="0" l="0" r="0" t="0"/>
          <a:stretch/>
        </p:blipFill>
        <p:spPr>
          <a:xfrm>
            <a:off x="3328043" y="1595068"/>
            <a:ext cx="2363587" cy="2917657"/>
          </a:xfrm>
          <a:prstGeom prst="rect">
            <a:avLst/>
          </a:prstGeom>
          <a:noFill/>
          <a:ln cap="flat" cmpd="sng" w="38100">
            <a:solidFill>
              <a:srgbClr val="FF00FF"/>
            </a:solidFill>
            <a:prstDash val="solid"/>
            <a:round/>
            <a:headEnd len="sm" w="sm" type="none"/>
            <a:tailEnd len="sm" w="sm" type="none"/>
          </a:ln>
        </p:spPr>
      </p:pic>
      <p:sp>
        <p:nvSpPr>
          <p:cNvPr id="115" name="Google Shape;115;gf3f22255fa_0_55"/>
          <p:cNvSpPr txBox="1"/>
          <p:nvPr/>
        </p:nvSpPr>
        <p:spPr>
          <a:xfrm>
            <a:off x="1654713" y="4589400"/>
            <a:ext cx="622800" cy="554100"/>
          </a:xfrm>
          <a:prstGeom prst="rect">
            <a:avLst/>
          </a:prstGeom>
          <a:noFill/>
          <a:ln>
            <a:noFill/>
          </a:ln>
          <a:effectLst>
            <a:outerShdw blurRad="57150" rotWithShape="0" algn="bl" dir="5400000" dist="19050">
              <a:srgbClr val="000000">
                <a:alpha val="46274"/>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accent4"/>
                </a:solidFill>
                <a:latin typeface="Monoton"/>
                <a:ea typeface="Monoton"/>
                <a:cs typeface="Monoton"/>
                <a:sym typeface="Monoton"/>
              </a:rPr>
              <a:t>1</a:t>
            </a:r>
            <a:endParaRPr b="0" i="0" sz="2400" u="none" cap="none" strike="noStrike">
              <a:solidFill>
                <a:schemeClr val="accent4"/>
              </a:solidFill>
              <a:latin typeface="Monoton"/>
              <a:ea typeface="Monoton"/>
              <a:cs typeface="Monoton"/>
              <a:sym typeface="Monoton"/>
            </a:endParaRPr>
          </a:p>
        </p:txBody>
      </p:sp>
      <p:sp>
        <p:nvSpPr>
          <p:cNvPr id="116" name="Google Shape;116;gf3f22255fa_0_55"/>
          <p:cNvSpPr txBox="1"/>
          <p:nvPr/>
        </p:nvSpPr>
        <p:spPr>
          <a:xfrm>
            <a:off x="4198438" y="4589400"/>
            <a:ext cx="622800" cy="554100"/>
          </a:xfrm>
          <a:prstGeom prst="rect">
            <a:avLst/>
          </a:prstGeom>
          <a:noFill/>
          <a:ln>
            <a:noFill/>
          </a:ln>
          <a:effectLst>
            <a:outerShdw blurRad="57150" rotWithShape="0" algn="bl" dir="5400000" dist="19050">
              <a:srgbClr val="000000">
                <a:alpha val="46274"/>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accent4"/>
                </a:solidFill>
                <a:latin typeface="Monoton"/>
                <a:ea typeface="Monoton"/>
                <a:cs typeface="Monoton"/>
                <a:sym typeface="Monoton"/>
              </a:rPr>
              <a:t>2</a:t>
            </a:r>
            <a:endParaRPr b="0" i="0" sz="2400" u="none" cap="none" strike="noStrike">
              <a:solidFill>
                <a:schemeClr val="accent4"/>
              </a:solidFill>
              <a:latin typeface="Monoton"/>
              <a:ea typeface="Monoton"/>
              <a:cs typeface="Monoton"/>
              <a:sym typeface="Monoton"/>
            </a:endParaRPr>
          </a:p>
        </p:txBody>
      </p:sp>
      <p:sp>
        <p:nvSpPr>
          <p:cNvPr id="117" name="Google Shape;117;gf3f22255fa_0_55"/>
          <p:cNvSpPr txBox="1"/>
          <p:nvPr/>
        </p:nvSpPr>
        <p:spPr>
          <a:xfrm>
            <a:off x="6850088" y="4589400"/>
            <a:ext cx="622800" cy="554100"/>
          </a:xfrm>
          <a:prstGeom prst="rect">
            <a:avLst/>
          </a:prstGeom>
          <a:noFill/>
          <a:ln>
            <a:noFill/>
          </a:ln>
          <a:effectLst>
            <a:outerShdw blurRad="57150" rotWithShape="0" algn="bl" dir="5400000" dist="19050">
              <a:srgbClr val="000000">
                <a:alpha val="46274"/>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accent4"/>
                </a:solidFill>
                <a:latin typeface="Monoton"/>
                <a:ea typeface="Monoton"/>
                <a:cs typeface="Monoton"/>
                <a:sym typeface="Monoton"/>
              </a:rPr>
              <a:t>3</a:t>
            </a:r>
            <a:endParaRPr b="0" i="0" sz="2400" u="none" cap="none" strike="noStrike">
              <a:solidFill>
                <a:schemeClr val="accent4"/>
              </a:solidFill>
              <a:latin typeface="Monoton"/>
              <a:ea typeface="Monoton"/>
              <a:cs typeface="Monoton"/>
              <a:sym typeface="Monoto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f3f22255fa_0_0"/>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Let’s make a Rhythmic pattern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