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lfa Slab One" pitchFamily="2" charset="77"/>
      <p:regular r:id="rId31"/>
    </p:embeddedFont>
    <p:embeddedFont>
      <p:font typeface="Bebas Neue" panose="020B0606020202050201" pitchFamily="34" charset="77"/>
      <p:regular r:id="rId32"/>
    </p:embeddedFont>
    <p:embeddedFont>
      <p:font typeface="Calibri" panose="020F0502020204030204" pitchFamily="34" charset="0"/>
      <p:regular r:id="rId33"/>
      <p:bold r:id="rId34"/>
      <p:italic r:id="rId35"/>
      <p:boldItalic r:id="rId36"/>
    </p:embeddedFont>
    <p:embeddedFont>
      <p:font typeface="Monoton" pitchFamily="2" charset="0"/>
      <p:regular r:id="rId37"/>
    </p:embeddedFont>
    <p:embeddedFont>
      <p:font typeface="Montserrat" pitchFamily="2" charset="77"/>
      <p:regular r:id="rId38"/>
      <p:bold r:id="rId39"/>
      <p:italic r:id="rId40"/>
      <p:boldItalic r:id="rId41"/>
    </p:embeddedFont>
    <p:embeddedFont>
      <p:font typeface="Proxima Nova" panose="02000506030000020004"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SVbvbjUmZglC04+Wxte8JDgOV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ropbox.com/s/jlist1zaujjpc8e/Screen%20Recording%202023-09-18%20at%209.21.46%20PM.mov?dl=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ropbox.com/s/nh93dmdkphd4n0z/Screen%20Recording%202023-09-19%20at%201.45.13%20AM.mov?dl=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17f703ab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1317f703ab3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one would probably make more sense. Although, if our princess played baseball later in the story, you could switch it up!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17f703ab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1317f703ab3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17f703ab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317f703ab3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17f703ab3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317f703ab3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17f703ab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317f703ab3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this example of a scratch project that is consistent, matches its text, and whose visuals make sense. This is using the “how to make hot chocolate” recipe we’ve seen before.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17f703ab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1317f703ab3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look at the same video but where the visuals don’t match the text. Hmm, what went wrong here?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317f703ab3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1317f703ab3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how we searched for unique sprites and backdrops? And we also learned how to upload our own sprites and sounds. So there are many ways we can use Scratch to enhance our animations, or make them more exciting! We can add more details to our animations as long as we make sure that the details are relevant.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17f703ab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1317f703ab3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here’s an animation of the hot chocolate recipe that does a really great job enhancing the recipe with additional details to help the viewer imagine a person actually making hot chocolate! Let’s take a look and see what they did.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[play/run scratch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first thing we notice is that this computer scientist added images of real-life materials rather than cartoons. This detail enhances the animation but does not change the meaning. They also drew an arrow to show where the mix would go into the cup. FInally, they coded the objects to move and simulate the actual “making” of the drink. But nothing about the meaning changed! And it was not distracting.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17f703ab3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317f703ab3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another example, where the additional details were not relevant and thus confusing…..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17f703ab3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317f703ab3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All the written text is the same but the images don’t match the text. For example, why is there a dragon in the screen? Why are they at the beach? And why does it show a glass of water instead of hot chocolate? It may seem funny but to a new viewer, it would be very confusing. We dont want that.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2b483b0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32b483b0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9c882b0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49c882b0e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17f703ab3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317f703ab3_0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have one last task, to share our animation!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scratch publishing party! It is time to share your animation with others! In a moment, your teacher will let you know how you are going to share your animation. You may just be sharing with a partner or doing a gallery walk.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suggestions for sharing your work and getting feedback. Feedback can help us learn and make our work better in the future. [Read Slide]</a:t>
            </a:r>
            <a:endParaRPr/>
          </a:p>
          <a:p>
            <a:pPr marL="0" lvl="0" indent="0" algn="l" rtl="0">
              <a:lnSpc>
                <a:spcPct val="100000"/>
              </a:lnSpc>
              <a:spcBef>
                <a:spcPts val="0"/>
              </a:spcBef>
              <a:spcAft>
                <a:spcPts val="0"/>
              </a:spcAft>
              <a:buSzPts val="1100"/>
              <a:buNone/>
            </a:pPr>
            <a:r>
              <a:rPr lang="en"/>
              <a:t>Adapted from Getting Unstuck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84e22ec5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284e22ec5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i="1" dirty="0">
                <a:solidFill>
                  <a:schemeClr val="dk1"/>
                </a:solidFill>
              </a:rPr>
              <a:t>Model how students can </a:t>
            </a:r>
            <a:r>
              <a:rPr lang="en" i="1">
                <a:solidFill>
                  <a:schemeClr val="dk1"/>
                </a:solidFill>
              </a:rPr>
              <a:t>share </a:t>
            </a:r>
            <a:r>
              <a:rPr lang="en"/>
              <a:t>sb3 </a:t>
            </a:r>
            <a:r>
              <a:rPr lang="en" dirty="0"/>
              <a:t>file from CS First to </a:t>
            </a:r>
            <a:r>
              <a:rPr lang="en" dirty="0" err="1"/>
              <a:t>CoCo</a:t>
            </a:r>
            <a:endParaRPr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522567d8e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1522567d8e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Thank you for working with me today! Remember, anyone can be a computer scientist. See you soon!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2b483b045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132b483b045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17f703ab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317f703ab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Review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17f703ab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317f703ab3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d0505b5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2d0505b51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Unit 1, we learned that we</a:t>
            </a:r>
            <a:r>
              <a:rPr lang="en">
                <a:solidFill>
                  <a:schemeClr val="dk1"/>
                </a:solidFill>
              </a:rPr>
              <a:t> want to a) match your animation to your writing, b) be consistent, and c) make sure all the visuals in the frame make sense given what you have written in your text.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d0505b51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2d0505b519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Good animations that follow these guidelines can be as simple as </a:t>
            </a:r>
            <a:r>
              <a:rPr lang="en-US" sz="1200" u="sng" dirty="0">
                <a:solidFill>
                  <a:schemeClr val="hlink"/>
                </a:solidFill>
                <a:highlight>
                  <a:srgbClr val="FFFFFF"/>
                </a:highlight>
                <a:latin typeface="Calibri"/>
                <a:ea typeface="Calibri"/>
                <a:cs typeface="Calibri"/>
                <a:sym typeface="Calibri"/>
                <a:hlinkClick r:id="rId3"/>
              </a:rPr>
              <a:t>https://www.dropbox.com/s/jlist1zaujjpc8e/Screen%20Recording%202023-09-18%20at%209.21.46%20PM.mov?dl=0</a:t>
            </a:r>
            <a:endParaRPr lang="en-US" sz="1600" dirty="0">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or as complex as </a:t>
            </a:r>
            <a:r>
              <a:rPr lang="en-US" sz="1100" u="sng" dirty="0">
                <a:solidFill>
                  <a:schemeClr val="hlink"/>
                </a:solidFill>
                <a:highlight>
                  <a:srgbClr val="FFFFFF"/>
                </a:highlight>
                <a:latin typeface="Calibri"/>
                <a:ea typeface="Calibri"/>
                <a:cs typeface="Calibri"/>
                <a:sym typeface="Calibri"/>
                <a:hlinkClick r:id="rId4"/>
              </a:rPr>
              <a:t>https://www.dropbox.com/s/nh93dmdkphd4n0z/Screen%20Recording%202023-09-19%20at%201.45.13%20AM.mov?dl=0</a:t>
            </a:r>
            <a:endParaRPr lang="en-US" dirty="0">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r>
              <a:rPr lang="en" dirty="0"/>
              <a:t>so long as they clearly convey the message to the reader visually and verbally!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17f703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317f703ab3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5"/>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4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52" name="Google Shape;5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44"/>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5" name="Google Shape;55;p4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1">
  <p:cSld name="Main point">
    <p:bg>
      <p:bgPr>
        <a:solidFill>
          <a:schemeClr val="accent4"/>
        </a:solidFill>
        <a:effectLst/>
      </p:bgPr>
    </p:bg>
    <p:spTree>
      <p:nvGrpSpPr>
        <p:cNvPr id="1" name="Shape 23"/>
        <p:cNvGrpSpPr/>
        <p:nvPr/>
      </p:nvGrpSpPr>
      <p:grpSpPr>
        <a:xfrm>
          <a:off x="0" y="0"/>
          <a:ext cx="0" cy="0"/>
          <a:chOff x="0" y="0"/>
          <a:chExt cx="0" cy="0"/>
        </a:xfrm>
      </p:grpSpPr>
      <p:sp>
        <p:nvSpPr>
          <p:cNvPr id="24" name="Google Shape;24;g1317f703ab3_0_68"/>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g1317f703ab3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29"/>
        <p:cNvGrpSpPr/>
        <p:nvPr/>
      </p:nvGrpSpPr>
      <p:grpSpPr>
        <a:xfrm>
          <a:off x="0" y="0"/>
          <a:ext cx="0" cy="0"/>
          <a:chOff x="0" y="0"/>
          <a:chExt cx="0" cy="0"/>
        </a:xfrm>
      </p:grpSpPr>
      <p:sp>
        <p:nvSpPr>
          <p:cNvPr id="30" name="Google Shape;30;p46"/>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31" name="Google Shape;31;p46"/>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32" name="Google Shape;32;p46"/>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33" name="Google Shape;33;p46"/>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 name="Google Shape;34;p46"/>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35" name="Google Shape;35;p46"/>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 name="Google Shape;3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4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4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4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4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7" name="Google Shape;47;p4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8" name="Google Shape;48;p4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9" name="Google Shape;4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o7aaphbglzvswkr/Screen%20Recording%202023-09-19%20at%201.52.23%20AM.mov?dl=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jlist1zaujjpc8e/Screen%20Recording%202023-09-18%20at%209.21.46%20PM.mov?dl=0"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jlist1zaujjpc8e/Screen%20Recording%202023-09-18%20at%209.21.46%20PM.mov?dl=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opbox.com/s/jlist1zaujjpc8e/Screen%20Recording%202023-09-18%20at%209.21.46%20PM.mov?dl=0"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t0-Z_LfGwU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scratch.mit.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dropbox.com/s/nh93dmdkphd4n0z/Screen%20Recording%202023-09-19%20at%201.45.13%20AM.mov?dl=0" TargetMode="External"/><Relationship Id="rId3" Type="http://schemas.openxmlformats.org/officeDocument/2006/relationships/hyperlink" Target="https://scratch.mit.edu/projects/822013091" TargetMode="External"/><Relationship Id="rId7" Type="http://schemas.openxmlformats.org/officeDocument/2006/relationships/hyperlink" Target="https://www.dropbox.com/s/jlist1zaujjpc8e/Screen%20Recording%202023-09-18%20at%209.21.46%20PM.mov?dl=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scratch.mit.edu/projects/83319639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4, lesson 3</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Decomposition </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rPr>
              <a:t>ahutchison1@ua.edu</a:t>
            </a:r>
            <a:endParaRPr sz="800" b="0" i="0" u="none" strike="noStrike" cap="none">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745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17f703ab3_0_148"/>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39" name="Google Shape;139;g1317f703ab3_0_148"/>
          <p:cNvPicPr preferRelativeResize="0"/>
          <p:nvPr/>
        </p:nvPicPr>
        <p:blipFill rotWithShape="1">
          <a:blip r:embed="rId3">
            <a:alphaModFix/>
          </a:blip>
          <a:srcRect/>
          <a:stretch/>
        </p:blipFill>
        <p:spPr>
          <a:xfrm>
            <a:off x="1047249" y="1414000"/>
            <a:ext cx="2654275" cy="3301900"/>
          </a:xfrm>
          <a:prstGeom prst="rect">
            <a:avLst/>
          </a:prstGeom>
          <a:noFill/>
          <a:ln w="152400" cap="flat" cmpd="sng">
            <a:solidFill>
              <a:srgbClr val="00FF00"/>
            </a:solidFill>
            <a:prstDash val="solid"/>
            <a:round/>
            <a:headEnd type="none" w="sm" len="sm"/>
            <a:tailEnd type="none" w="sm" len="sm"/>
          </a:ln>
        </p:spPr>
      </p:pic>
      <p:pic>
        <p:nvPicPr>
          <p:cNvPr id="140" name="Google Shape;140;g1317f703ab3_0_148"/>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317f703ab3_0_15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marL="0" lvl="0" indent="0" algn="l" rtl="0">
              <a:lnSpc>
                <a:spcPct val="100000"/>
              </a:lnSpc>
              <a:spcBef>
                <a:spcPts val="0"/>
              </a:spcBef>
              <a:spcAft>
                <a:spcPts val="0"/>
              </a:spcAft>
              <a:buSzPct val="15741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1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1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1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pic>
        <p:nvPicPr>
          <p:cNvPr id="146" name="Google Shape;146;g1317f703ab3_0_154"/>
          <p:cNvPicPr preferRelativeResize="0"/>
          <p:nvPr/>
        </p:nvPicPr>
        <p:blipFill rotWithShape="1">
          <a:blip r:embed="rId3">
            <a:alphaModFix/>
          </a:blip>
          <a:srcRect l="5660"/>
          <a:stretch/>
        </p:blipFill>
        <p:spPr>
          <a:xfrm>
            <a:off x="4841700" y="1532375"/>
            <a:ext cx="4032360" cy="3170250"/>
          </a:xfrm>
          <a:prstGeom prst="rect">
            <a:avLst/>
          </a:prstGeom>
          <a:noFill/>
          <a:ln>
            <a:noFill/>
          </a:ln>
        </p:spPr>
      </p:pic>
      <p:pic>
        <p:nvPicPr>
          <p:cNvPr id="147" name="Google Shape;147;g1317f703ab3_0_154"/>
          <p:cNvPicPr preferRelativeResize="0"/>
          <p:nvPr/>
        </p:nvPicPr>
        <p:blipFill rotWithShape="1">
          <a:blip r:embed="rId4">
            <a:alphaModFix/>
          </a:blip>
          <a:srcRect/>
          <a:stretch/>
        </p:blipFill>
        <p:spPr>
          <a:xfrm>
            <a:off x="208200" y="1594325"/>
            <a:ext cx="4192426" cy="3170250"/>
          </a:xfrm>
          <a:prstGeom prst="rect">
            <a:avLst/>
          </a:prstGeom>
          <a:noFill/>
          <a:ln w="152400" cap="flat" cmpd="sng">
            <a:solidFill>
              <a:srgbClr val="00FF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317f703ab3_0_160"/>
          <p:cNvSpPr txBox="1">
            <a:spLocks noGrp="1"/>
          </p:cNvSpPr>
          <p:nvPr>
            <p:ph type="title"/>
          </p:nvPr>
        </p:nvSpPr>
        <p:spPr>
          <a:xfrm>
            <a:off x="338475" y="0"/>
            <a:ext cx="86247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53" name="Google Shape;153;g1317f703ab3_0_160"/>
          <p:cNvPicPr preferRelativeResize="0"/>
          <p:nvPr/>
        </p:nvPicPr>
        <p:blipFill rotWithShape="1">
          <a:blip r:embed="rId3">
            <a:alphaModFix/>
          </a:blip>
          <a:srcRect l="5660"/>
          <a:stretch/>
        </p:blipFill>
        <p:spPr>
          <a:xfrm>
            <a:off x="4841700" y="1532375"/>
            <a:ext cx="4032360" cy="3170250"/>
          </a:xfrm>
          <a:prstGeom prst="rect">
            <a:avLst/>
          </a:prstGeom>
          <a:noFill/>
          <a:ln w="152400" cap="flat" cmpd="sng">
            <a:solidFill>
              <a:srgbClr val="00FF00"/>
            </a:solidFill>
            <a:prstDash val="solid"/>
            <a:round/>
            <a:headEnd type="none" w="sm" len="sm"/>
            <a:tailEnd type="none" w="sm" len="sm"/>
          </a:ln>
        </p:spPr>
      </p:pic>
      <p:pic>
        <p:nvPicPr>
          <p:cNvPr id="154" name="Google Shape;154;g1317f703ab3_0_160"/>
          <p:cNvPicPr preferRelativeResize="0"/>
          <p:nvPr/>
        </p:nvPicPr>
        <p:blipFill rotWithShape="1">
          <a:blip r:embed="rId4">
            <a:alphaModFix/>
          </a:blip>
          <a:srcRect/>
          <a:stretch/>
        </p:blipFill>
        <p:spPr>
          <a:xfrm>
            <a:off x="208200" y="1594325"/>
            <a:ext cx="4192426" cy="3170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317f703ab3_0_166"/>
          <p:cNvPicPr preferRelativeResize="0"/>
          <p:nvPr/>
        </p:nvPicPr>
        <p:blipFill rotWithShape="1">
          <a:blip r:embed="rId3">
            <a:alphaModFix/>
          </a:blip>
          <a:srcRect/>
          <a:stretch/>
        </p:blipFill>
        <p:spPr>
          <a:xfrm>
            <a:off x="152400" y="152400"/>
            <a:ext cx="8839200" cy="4523655"/>
          </a:xfrm>
          <a:prstGeom prst="rect">
            <a:avLst/>
          </a:prstGeom>
          <a:noFill/>
          <a:ln>
            <a:noFill/>
          </a:ln>
        </p:spPr>
      </p:pic>
      <p:sp>
        <p:nvSpPr>
          <p:cNvPr id="160" name="Google Shape;160;g1317f703ab3_0_166"/>
          <p:cNvSpPr/>
          <p:nvPr/>
        </p:nvSpPr>
        <p:spPr>
          <a:xfrm>
            <a:off x="0" y="306375"/>
            <a:ext cx="2100600" cy="954900"/>
          </a:xfrm>
          <a:prstGeom prst="roundRect">
            <a:avLst>
              <a:gd name="adj" fmla="val 16667"/>
            </a:avLst>
          </a:prstGeom>
          <a:noFill/>
          <a:ln w="2286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317f703ab3_0_171"/>
          <p:cNvSpPr txBox="1">
            <a:spLocks noGrp="1"/>
          </p:cNvSpPr>
          <p:nvPr>
            <p:ph type="title"/>
          </p:nvPr>
        </p:nvSpPr>
        <p:spPr>
          <a:xfrm>
            <a:off x="405975" y="470400"/>
            <a:ext cx="8114400" cy="4575300"/>
          </a:xfrm>
          <a:prstGeom prst="rect">
            <a:avLst/>
          </a:prstGeom>
          <a:noFill/>
          <a:ln>
            <a:noFill/>
          </a:ln>
        </p:spPr>
        <p:txBody>
          <a:bodyPr spcFirstLastPara="1" wrap="square" lIns="91425" tIns="91425" rIns="91425" bIns="91425" anchor="b" anchorCtr="0">
            <a:normAutofit/>
          </a:bodyPr>
          <a:lstStyle/>
          <a:p>
            <a:pPr marL="457200" lvl="0" indent="-457200" algn="l" rtl="0">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a:t>
            </a:r>
            <a:endParaRPr sz="4800">
              <a:solidFill>
                <a:srgbClr val="00FF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r>
              <a:rPr lang="en" sz="4800">
                <a:solidFill>
                  <a:srgbClr val="00FF00"/>
                </a:solidFill>
                <a:latin typeface="Bebas Neue"/>
                <a:ea typeface="Bebas Neue"/>
                <a:cs typeface="Bebas Neue"/>
                <a:sym typeface="Bebas Neue"/>
              </a:rPr>
              <a:t>this</a:t>
            </a:r>
            <a:endParaRPr sz="4800">
              <a:solidFill>
                <a:srgbClr val="00FF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66" name="Google Shape;166;g1317f703ab3_0_171"/>
          <p:cNvSpPr txBox="1"/>
          <p:nvPr/>
        </p:nvSpPr>
        <p:spPr>
          <a:xfrm>
            <a:off x="1266350" y="4522500"/>
            <a:ext cx="6613200" cy="7389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sz="1800" b="0" i="0" u="none" strike="noStrike" cap="none">
              <a:solidFill>
                <a:srgbClr val="000000"/>
              </a:solidFill>
              <a:latin typeface="Proxima Nova"/>
              <a:ea typeface="Proxima Nova"/>
              <a:cs typeface="Proxima Nova"/>
              <a:sym typeface="Proxima Nova"/>
            </a:endParaRPr>
          </a:p>
        </p:txBody>
      </p:sp>
      <p:pic>
        <p:nvPicPr>
          <p:cNvPr id="167" name="Google Shape;167;g1317f703ab3_0_171"/>
          <p:cNvPicPr preferRelativeResize="0"/>
          <p:nvPr/>
        </p:nvPicPr>
        <p:blipFill rotWithShape="1">
          <a:blip r:embed="rId4">
            <a:alphaModFix/>
          </a:blip>
          <a:srcRect/>
          <a:stretch/>
        </p:blipFill>
        <p:spPr>
          <a:xfrm>
            <a:off x="2172950" y="215400"/>
            <a:ext cx="4798099" cy="4141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317f703ab3_0_177"/>
          <p:cNvSpPr txBox="1">
            <a:spLocks noGrp="1"/>
          </p:cNvSpPr>
          <p:nvPr>
            <p:ph type="title"/>
          </p:nvPr>
        </p:nvSpPr>
        <p:spPr>
          <a:xfrm>
            <a:off x="775175" y="28410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73" name="Google Shape;173;g1317f703ab3_0_177"/>
          <p:cNvSpPr txBox="1"/>
          <p:nvPr/>
        </p:nvSpPr>
        <p:spPr>
          <a:xfrm>
            <a:off x="1219000" y="4335450"/>
            <a:ext cx="5166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Bebas Neue"/>
                <a:ea typeface="Bebas Neue"/>
                <a:cs typeface="Bebas Neue"/>
                <a:sym typeface="Bebas Neue"/>
                <a:hlinkClick r:id="rId3"/>
              </a:rPr>
              <a:t>https://www.dropbox.com/s/jlist1zaujjpc8e/Screen%20Recording%202023-09-18%20at%209.21.46%20PM.mov?dl=0</a:t>
            </a:r>
            <a:endParaRPr sz="1300" b="0" i="0" u="none" strike="noStrike" cap="none">
              <a:solidFill>
                <a:srgbClr val="000000"/>
              </a:solidFill>
              <a:highlight>
                <a:schemeClr val="lt1"/>
              </a:highlight>
              <a:latin typeface="Bebas Neue"/>
              <a:ea typeface="Bebas Neue"/>
              <a:cs typeface="Bebas Neue"/>
              <a:sym typeface="Bebas Neue"/>
            </a:endParaRPr>
          </a:p>
        </p:txBody>
      </p:sp>
      <p:pic>
        <p:nvPicPr>
          <p:cNvPr id="174" name="Google Shape;174;g1317f703ab3_0_177"/>
          <p:cNvPicPr preferRelativeResize="0"/>
          <p:nvPr/>
        </p:nvPicPr>
        <p:blipFill rotWithShape="1">
          <a:blip r:embed="rId4">
            <a:alphaModFix/>
          </a:blip>
          <a:srcRect/>
          <a:stretch/>
        </p:blipFill>
        <p:spPr>
          <a:xfrm>
            <a:off x="3818822" y="514150"/>
            <a:ext cx="4511450" cy="3821301"/>
          </a:xfrm>
          <a:prstGeom prst="rect">
            <a:avLst/>
          </a:prstGeom>
          <a:noFill/>
          <a:ln>
            <a:noFill/>
          </a:ln>
        </p:spPr>
      </p:pic>
      <p:sp>
        <p:nvSpPr>
          <p:cNvPr id="175" name="Google Shape;175;g1317f703ab3_0_177"/>
          <p:cNvSpPr/>
          <p:nvPr/>
        </p:nvSpPr>
        <p:spPr>
          <a:xfrm>
            <a:off x="497950" y="1000400"/>
            <a:ext cx="2747100" cy="28488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317f703ab3_0_18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26718"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You can use Scratch to </a:t>
            </a:r>
            <a:r>
              <a:rPr lang="en" sz="4800">
                <a:solidFill>
                  <a:srgbClr val="00FF00"/>
                </a:solidFill>
                <a:latin typeface="Bebas Neue"/>
                <a:ea typeface="Bebas Neue"/>
                <a:cs typeface="Bebas Neue"/>
                <a:sym typeface="Bebas Neue"/>
              </a:rPr>
              <a:t>enhance </a:t>
            </a:r>
            <a:r>
              <a:rPr lang="en" sz="4800">
                <a:latin typeface="Bebas Neue"/>
                <a:ea typeface="Bebas Neue"/>
                <a:cs typeface="Bebas Neue"/>
                <a:sym typeface="Bebas Neue"/>
              </a:rPr>
              <a:t>your animation</a:t>
            </a: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457200" lvl="0" indent="-426718"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aLL ADDITIONAL DETAILS MUST BE </a:t>
            </a:r>
            <a:r>
              <a:rPr lang="en" sz="4800">
                <a:solidFill>
                  <a:srgbClr val="00FF00"/>
                </a:solidFill>
                <a:latin typeface="Bebas Neue"/>
                <a:ea typeface="Bebas Neue"/>
                <a:cs typeface="Bebas Neue"/>
                <a:sym typeface="Bebas Neue"/>
              </a:rPr>
              <a:t>RELEVANT</a:t>
            </a:r>
            <a:r>
              <a:rPr lang="en" sz="4800">
                <a:latin typeface="Bebas Neue"/>
                <a:ea typeface="Bebas Neue"/>
                <a:cs typeface="Bebas Neue"/>
                <a:sym typeface="Bebas Neue"/>
              </a:rPr>
              <a: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317f703ab3_0_188"/>
          <p:cNvSpPr txBox="1">
            <a:spLocks noGrp="1"/>
          </p:cNvSpPr>
          <p:nvPr>
            <p:ph type="title"/>
          </p:nvPr>
        </p:nvSpPr>
        <p:spPr>
          <a:xfrm>
            <a:off x="775175" y="284100"/>
            <a:ext cx="2211300" cy="4575300"/>
          </a:xfrm>
          <a:prstGeom prst="rect">
            <a:avLst/>
          </a:prstGeom>
          <a:noFill/>
          <a:ln>
            <a:noFill/>
          </a:ln>
        </p:spPr>
        <p:txBody>
          <a:bodyPr spcFirstLastPara="1" wrap="square" lIns="91425" tIns="91425" rIns="91425" bIns="91425" anchor="b" anchorCtr="0">
            <a:normAutofit/>
          </a:bodyPr>
          <a:lstStyle/>
          <a:p>
            <a:pPr marL="457200" lvl="0" indent="-426718" algn="l" rtl="0">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this: </a:t>
            </a:r>
            <a:endParaRPr sz="4800">
              <a:solidFill>
                <a:srgbClr val="00FF00"/>
              </a:solidFill>
              <a:highlight>
                <a:schemeClr val="lt1"/>
              </a:highlight>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86" name="Google Shape;186;g1317f703ab3_0_188"/>
          <p:cNvSpPr txBox="1"/>
          <p:nvPr/>
        </p:nvSpPr>
        <p:spPr>
          <a:xfrm>
            <a:off x="899675" y="4334225"/>
            <a:ext cx="6613200" cy="8619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u="sng">
                <a:solidFill>
                  <a:schemeClr val="hlink"/>
                </a:solidFill>
                <a:highlight>
                  <a:schemeClr val="lt1"/>
                </a:highlight>
                <a:latin typeface="Bebas Neue"/>
                <a:ea typeface="Bebas Neue"/>
                <a:cs typeface="Bebas Neue"/>
                <a:sym typeface="Bebas Neue"/>
                <a:hlinkClick r:id="rId3"/>
              </a:rPr>
              <a:t>https://www.dropbox.com/s/jlist1zaujjpc8e/Screen%20Recording%202023-09-18%20at%209.21.46%20PM.mov?dl=0</a:t>
            </a:r>
            <a:endParaRPr sz="2200" b="0" i="0" u="none" strike="noStrike" cap="none">
              <a:solidFill>
                <a:srgbClr val="000000"/>
              </a:solidFill>
              <a:latin typeface="Proxima Nova"/>
              <a:ea typeface="Proxima Nova"/>
              <a:cs typeface="Proxima Nova"/>
              <a:sym typeface="Proxima Nova"/>
            </a:endParaRPr>
          </a:p>
        </p:txBody>
      </p:sp>
      <p:pic>
        <p:nvPicPr>
          <p:cNvPr id="187" name="Google Shape;187;g1317f703ab3_0_188"/>
          <p:cNvPicPr preferRelativeResize="0"/>
          <p:nvPr/>
        </p:nvPicPr>
        <p:blipFill rotWithShape="1">
          <a:blip r:embed="rId4">
            <a:alphaModFix/>
          </a:blip>
          <a:srcRect/>
          <a:stretch/>
        </p:blipFill>
        <p:spPr>
          <a:xfrm>
            <a:off x="3574925" y="73125"/>
            <a:ext cx="5285939" cy="421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317f703ab3_0_19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However!</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ts val="4800"/>
              <a:buFont typeface="Bebas Neue"/>
              <a:buChar char="❏"/>
            </a:pPr>
            <a:r>
              <a:rPr lang="en" sz="4800">
                <a:latin typeface="Bebas Neue"/>
                <a:ea typeface="Bebas Neue"/>
                <a:cs typeface="Bebas Neue"/>
                <a:sym typeface="Bebas Neue"/>
              </a:rPr>
              <a:t>Too many visuals can be </a:t>
            </a:r>
            <a:r>
              <a:rPr lang="en" sz="4800">
                <a:solidFill>
                  <a:schemeClr val="accent3"/>
                </a:solidFill>
                <a:latin typeface="Bebas Neue"/>
                <a:ea typeface="Bebas Neue"/>
                <a:cs typeface="Bebas Neue"/>
                <a:sym typeface="Bebas Neue"/>
              </a:rPr>
              <a:t>confusing</a:t>
            </a:r>
            <a:endParaRPr sz="4800">
              <a:solidFill>
                <a:schemeClr val="accent3"/>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317f703ab3_0_198"/>
          <p:cNvSpPr txBox="1">
            <a:spLocks noGrp="1"/>
          </p:cNvSpPr>
          <p:nvPr>
            <p:ph type="title"/>
          </p:nvPr>
        </p:nvSpPr>
        <p:spPr>
          <a:xfrm>
            <a:off x="131300" y="19405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98" name="Google Shape;198;g1317f703ab3_0_198"/>
          <p:cNvSpPr txBox="1"/>
          <p:nvPr/>
        </p:nvSpPr>
        <p:spPr>
          <a:xfrm>
            <a:off x="1605500" y="4465975"/>
            <a:ext cx="5166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Bebas Neue"/>
                <a:ea typeface="Bebas Neue"/>
                <a:cs typeface="Bebas Neue"/>
                <a:sym typeface="Bebas Neue"/>
                <a:hlinkClick r:id="rId3"/>
              </a:rPr>
              <a:t>https://www.dropbox.com/s/jlist1zaujjpc8e/Screen%20Recording%202023-09-18%20at%209.21.46%20PM.mov?dl=0</a:t>
            </a:r>
            <a:endParaRPr sz="1800" b="0" i="0" u="none" strike="noStrike" cap="none">
              <a:solidFill>
                <a:srgbClr val="000000"/>
              </a:solidFill>
              <a:highlight>
                <a:schemeClr val="lt1"/>
              </a:highlight>
              <a:latin typeface="Bebas Neue"/>
              <a:ea typeface="Bebas Neue"/>
              <a:cs typeface="Bebas Neue"/>
              <a:sym typeface="Bebas Neue"/>
            </a:endParaRPr>
          </a:p>
        </p:txBody>
      </p:sp>
      <p:pic>
        <p:nvPicPr>
          <p:cNvPr id="199" name="Google Shape;199;g1317f703ab3_0_198"/>
          <p:cNvPicPr preferRelativeResize="0"/>
          <p:nvPr/>
        </p:nvPicPr>
        <p:blipFill rotWithShape="1">
          <a:blip r:embed="rId4">
            <a:alphaModFix/>
          </a:blip>
          <a:srcRect/>
          <a:stretch/>
        </p:blipFill>
        <p:spPr>
          <a:xfrm>
            <a:off x="3245125" y="194051"/>
            <a:ext cx="5166001" cy="4294914"/>
          </a:xfrm>
          <a:prstGeom prst="rect">
            <a:avLst/>
          </a:prstGeom>
          <a:noFill/>
          <a:ln>
            <a:noFill/>
          </a:ln>
        </p:spPr>
      </p:pic>
      <p:sp>
        <p:nvSpPr>
          <p:cNvPr id="200" name="Google Shape;200;g1317f703ab3_0_198"/>
          <p:cNvSpPr/>
          <p:nvPr/>
        </p:nvSpPr>
        <p:spPr>
          <a:xfrm>
            <a:off x="-221625" y="757750"/>
            <a:ext cx="3900000" cy="34479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4" name="Google Shape;7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7"/>
              <a:buNone/>
            </a:pPr>
            <a:r>
              <a:rPr lang="en" sz="7200"/>
              <a:t>In this lesson, students will use Coco and Scratch to write and animate a summary of a story.</a:t>
            </a:r>
            <a:endParaRPr/>
          </a:p>
          <a:p>
            <a:pPr marL="0" lvl="0" indent="0" algn="l" rtl="0">
              <a:lnSpc>
                <a:spcPct val="115000"/>
              </a:lnSpc>
              <a:spcBef>
                <a:spcPts val="1200"/>
              </a:spcBef>
              <a:spcAft>
                <a:spcPts val="1200"/>
              </a:spcAft>
              <a:buSzPts val="1400"/>
              <a:buNone/>
            </a:pPr>
            <a:endParaRPr/>
          </a:p>
        </p:txBody>
      </p:sp>
      <p:sp>
        <p:nvSpPr>
          <p:cNvPr id="75" name="Google Shape;75;p2"/>
          <p:cNvSpPr txBox="1"/>
          <p:nvPr/>
        </p:nvSpPr>
        <p:spPr>
          <a:xfrm>
            <a:off x="239300" y="2480550"/>
            <a:ext cx="42603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 writing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e)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6" name="Google Shape;76;p2"/>
          <p:cNvSpPr txBox="1"/>
          <p:nvPr/>
        </p:nvSpPr>
        <p:spPr>
          <a:xfrm>
            <a:off x="4499600" y="2423375"/>
            <a:ext cx="4260300" cy="297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break down (decompose) a larger problem into smaller sub-problems, independently or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programs to accomplish tasks as a means of creative expression using a block or text based programming language, both independently and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loops (a wide variety of patterns such as repeating patterns or growing patterns); and</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c. identifying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32b483b045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Naming your Scratch Animation</a:t>
            </a:r>
            <a:endParaRPr/>
          </a:p>
        </p:txBody>
      </p:sp>
      <p:sp>
        <p:nvSpPr>
          <p:cNvPr id="206" name="Google Shape;206;g132b483b045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When you create your animation in Scratch, please name it using the following formula:</a:t>
            </a:r>
            <a:endParaRPr/>
          </a:p>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b="1"/>
              <a:t>Your Name</a:t>
            </a:r>
            <a:r>
              <a:rPr lang="en"/>
              <a:t> + </a:t>
            </a:r>
            <a:r>
              <a:rPr lang="en" b="1"/>
              <a:t>Unit #</a:t>
            </a:r>
            <a:r>
              <a:rPr lang="en"/>
              <a:t> + </a:t>
            </a:r>
            <a:r>
              <a:rPr lang="en" b="1"/>
              <a:t>Topic</a:t>
            </a:r>
            <a:endParaRPr b="1"/>
          </a:p>
          <a:p>
            <a:pPr marL="457200" lvl="0" indent="-342900" algn="l" rtl="0">
              <a:lnSpc>
                <a:spcPct val="115000"/>
              </a:lnSpc>
              <a:spcBef>
                <a:spcPts val="1000"/>
              </a:spcBef>
              <a:spcAft>
                <a:spcPts val="0"/>
              </a:spcAft>
              <a:buSzPts val="1800"/>
              <a:buChar char="●"/>
            </a:pPr>
            <a:r>
              <a:rPr lang="en"/>
              <a:t>For example:</a:t>
            </a:r>
            <a:endParaRPr/>
          </a:p>
          <a:p>
            <a:pPr marL="1371600" lvl="1" indent="-330200" algn="l" rtl="0">
              <a:lnSpc>
                <a:spcPct val="115000"/>
              </a:lnSpc>
              <a:spcBef>
                <a:spcPts val="1000"/>
              </a:spcBef>
              <a:spcAft>
                <a:spcPts val="1000"/>
              </a:spcAft>
              <a:buSzPts val="1600"/>
              <a:buChar char="○"/>
            </a:pPr>
            <a:r>
              <a:rPr lang="en" sz="1600"/>
              <a:t>“Johnny Unit 4 Summary”</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49c882b0ea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212" name="Google Shape;212;g149c882b0ea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000"/>
              </a:spcBef>
              <a:spcAft>
                <a:spcPts val="0"/>
              </a:spcAft>
              <a:buSzPts val="2400"/>
              <a:buAutoNum type="arabicPeriod"/>
            </a:pPr>
            <a:r>
              <a:rPr lang="en" sz="2400"/>
              <a:t>Open </a:t>
            </a:r>
            <a:r>
              <a:rPr lang="en" sz="2400" b="1"/>
              <a:t>Scratch</a:t>
            </a:r>
            <a:r>
              <a:rPr lang="en" sz="2400"/>
              <a:t> on one tab, </a:t>
            </a:r>
            <a:r>
              <a:rPr lang="en" sz="2400" b="1"/>
              <a:t>CoCo</a:t>
            </a:r>
            <a:r>
              <a:rPr lang="en" sz="2400"/>
              <a:t> on another </a:t>
            </a:r>
            <a:endParaRPr sz="2400"/>
          </a:p>
          <a:p>
            <a:pPr marL="457200" lvl="0" indent="-381000" algn="l" rtl="0">
              <a:lnSpc>
                <a:spcPct val="115000"/>
              </a:lnSpc>
              <a:spcBef>
                <a:spcPts val="1000"/>
              </a:spcBef>
              <a:spcAft>
                <a:spcPts val="0"/>
              </a:spcAft>
              <a:buSzPts val="2400"/>
              <a:buAutoNum type="arabicPeriod"/>
            </a:pPr>
            <a:r>
              <a:rPr lang="en" sz="2400"/>
              <a:t>Use CoCo to code your Scratch animation </a:t>
            </a:r>
            <a:endParaRPr sz="2400"/>
          </a:p>
          <a:p>
            <a:pPr marL="457200" lvl="0" indent="-381000" algn="l" rtl="0">
              <a:lnSpc>
                <a:spcPct val="115000"/>
              </a:lnSpc>
              <a:spcBef>
                <a:spcPts val="1000"/>
              </a:spcBef>
              <a:spcAft>
                <a:spcPts val="0"/>
              </a:spcAft>
              <a:buSzPts val="2400"/>
              <a:buAutoNum type="arabicPeriod"/>
            </a:pPr>
            <a:r>
              <a:rPr lang="en" sz="2400"/>
              <a:t>Don’t forget to </a:t>
            </a:r>
            <a:r>
              <a:rPr lang="en" sz="2400" b="1"/>
              <a:t>self-monitor </a:t>
            </a:r>
            <a:r>
              <a:rPr lang="en" sz="2400"/>
              <a:t>as you go! </a:t>
            </a:r>
            <a:endParaRPr sz="2400"/>
          </a:p>
        </p:txBody>
      </p:sp>
      <p:sp>
        <p:nvSpPr>
          <p:cNvPr id="213" name="Google Shape;213;g149c882b0ea_0_0"/>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(5-10 minutes)</a:t>
            </a:r>
            <a:endParaRPr sz="2700" b="0" i="0" u="none" strike="noStrike" cap="none">
              <a:solidFill>
                <a:schemeClr val="lt1"/>
              </a:solidFill>
              <a:latin typeface="Bebas Neue"/>
              <a:ea typeface="Bebas Neue"/>
              <a:cs typeface="Bebas Neue"/>
              <a:sym typeface="Bebas Neue"/>
            </a:endParaRPr>
          </a:p>
        </p:txBody>
      </p:sp>
      <p:pic>
        <p:nvPicPr>
          <p:cNvPr id="214" name="Google Shape;214;g149c882b0ea_0_0"/>
          <p:cNvPicPr preferRelativeResize="0"/>
          <p:nvPr/>
        </p:nvPicPr>
        <p:blipFill rotWithShape="1">
          <a:blip r:embed="rId3">
            <a:alphaModFix/>
          </a:blip>
          <a:srcRect/>
          <a:stretch/>
        </p:blipFill>
        <p:spPr>
          <a:xfrm>
            <a:off x="8225243" y="324750"/>
            <a:ext cx="761225" cy="1528525"/>
          </a:xfrm>
          <a:prstGeom prst="rect">
            <a:avLst/>
          </a:prstGeom>
          <a:noFill/>
          <a:ln>
            <a:noFill/>
          </a:ln>
        </p:spPr>
      </p:pic>
      <p:sp>
        <p:nvSpPr>
          <p:cNvPr id="215" name="Google Shape;215;g149c882b0ea_0_0"/>
          <p:cNvSpPr txBox="1"/>
          <p:nvPr/>
        </p:nvSpPr>
        <p:spPr>
          <a:xfrm>
            <a:off x="6450000" y="499850"/>
            <a:ext cx="26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16" name="Google Shape;216;g149c882b0ea_0_0"/>
          <p:cNvSpPr/>
          <p:nvPr/>
        </p:nvSpPr>
        <p:spPr>
          <a:xfrm>
            <a:off x="7311300" y="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317f703ab3_0_31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Ask yourself and a Partner:</a:t>
            </a:r>
            <a:endParaRPr/>
          </a:p>
        </p:txBody>
      </p:sp>
      <p:sp>
        <p:nvSpPr>
          <p:cNvPr id="222" name="Google Shape;222;g1317f703ab3_0_3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Does my topic sentence orient my reader and help set the scene?</a:t>
            </a:r>
            <a:endParaRPr/>
          </a:p>
          <a:p>
            <a:pPr marL="457200" lvl="0" indent="-342900" algn="l" rtl="0">
              <a:lnSpc>
                <a:spcPct val="115000"/>
              </a:lnSpc>
              <a:spcBef>
                <a:spcPts val="0"/>
              </a:spcBef>
              <a:spcAft>
                <a:spcPts val="0"/>
              </a:spcAft>
              <a:buSzPts val="1800"/>
              <a:buChar char="❏"/>
            </a:pPr>
            <a:r>
              <a:rPr lang="en"/>
              <a:t>Does my animation in Scratch convey what I planned? Does it match my writing?</a:t>
            </a:r>
            <a:endParaRPr/>
          </a:p>
          <a:p>
            <a:pPr marL="457200" lvl="0" indent="-342900" algn="l" rtl="0">
              <a:lnSpc>
                <a:spcPct val="115000"/>
              </a:lnSpc>
              <a:spcBef>
                <a:spcPts val="0"/>
              </a:spcBef>
              <a:spcAft>
                <a:spcPts val="0"/>
              </a:spcAft>
              <a:buSzPts val="1800"/>
              <a:buChar char="❏"/>
            </a:pPr>
            <a:r>
              <a:rPr lang="en"/>
              <a:t>Have I enhanced my writing in any way in Scratch?</a:t>
            </a:r>
            <a:endParaRPr/>
          </a:p>
          <a:p>
            <a:pPr marL="457200" lvl="0" indent="-342900" algn="l" rtl="0">
              <a:lnSpc>
                <a:spcPct val="115000"/>
              </a:lnSpc>
              <a:spcBef>
                <a:spcPts val="0"/>
              </a:spcBef>
              <a:spcAft>
                <a:spcPts val="0"/>
              </a:spcAft>
              <a:buSzPts val="1800"/>
              <a:buChar char="❏"/>
            </a:pPr>
            <a:r>
              <a:rPr lang="en"/>
              <a:t>Is there anything distracting or unnecessary in my animation that I should remove? </a:t>
            </a:r>
            <a:endParaRPr/>
          </a:p>
          <a:p>
            <a:pPr marL="457200" lvl="0" indent="-342900" algn="l" rtl="0">
              <a:lnSpc>
                <a:spcPct val="115000"/>
              </a:lnSpc>
              <a:spcBef>
                <a:spcPts val="0"/>
              </a:spcBef>
              <a:spcAft>
                <a:spcPts val="0"/>
              </a:spcAft>
              <a:buSzPts val="1800"/>
              <a:buChar char="❏"/>
            </a:pPr>
            <a:r>
              <a:rPr lang="en"/>
              <a:t>Is there anything in my animation that would make it harder for a viewer to understand my purpose?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 Scratch Publishing Party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p:nvPr/>
        </p:nvSpPr>
        <p:spPr>
          <a:xfrm>
            <a:off x="6198125" y="1826000"/>
            <a:ext cx="1990500" cy="8958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1"/>
          <p:cNvSpPr/>
          <p:nvPr/>
        </p:nvSpPr>
        <p:spPr>
          <a:xfrm>
            <a:off x="3054350" y="1701875"/>
            <a:ext cx="2289600" cy="10200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1"/>
          <p:cNvSpPr/>
          <p:nvPr/>
        </p:nvSpPr>
        <p:spPr>
          <a:xfrm>
            <a:off x="128950" y="1599475"/>
            <a:ext cx="2183700" cy="11655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90"/>
              <a:buNone/>
            </a:pPr>
            <a:r>
              <a:rPr lang="en" sz="1520" b="1">
                <a:solidFill>
                  <a:srgbClr val="000000"/>
                </a:solidFill>
                <a:latin typeface="Proxima Nova"/>
                <a:ea typeface="Proxima Nova"/>
                <a:cs typeface="Proxima Nova"/>
                <a:sym typeface="Proxima Nova"/>
              </a:rPr>
              <a:t>By receiving feedback on your </a:t>
            </a:r>
            <a:r>
              <a:rPr lang="en" sz="1520" b="1" i="1">
                <a:solidFill>
                  <a:srgbClr val="000000"/>
                </a:solidFill>
                <a:latin typeface="Proxima Nova"/>
                <a:ea typeface="Proxima Nova"/>
                <a:cs typeface="Proxima Nova"/>
                <a:sym typeface="Proxima Nova"/>
              </a:rPr>
              <a:t>Explanatory Writing Scratch project</a:t>
            </a:r>
            <a:r>
              <a:rPr lang="en" sz="1520" b="1">
                <a:solidFill>
                  <a:srgbClr val="000000"/>
                </a:solidFill>
                <a:latin typeface="Proxima Nova"/>
                <a:ea typeface="Proxima Nova"/>
                <a:cs typeface="Proxima Nova"/>
                <a:sym typeface="Proxima Nova"/>
              </a:rPr>
              <a:t>, you can make it better.</a:t>
            </a:r>
            <a:endParaRPr sz="2600">
              <a:latin typeface="Proxima Nova"/>
              <a:ea typeface="Proxima Nova"/>
              <a:cs typeface="Proxima Nova"/>
              <a:sym typeface="Proxima Nova"/>
            </a:endParaRPr>
          </a:p>
        </p:txBody>
      </p:sp>
      <p:sp>
        <p:nvSpPr>
          <p:cNvPr id="236" name="Google Shape;236;p31"/>
          <p:cNvSpPr txBox="1">
            <a:spLocks noGrp="1"/>
          </p:cNvSpPr>
          <p:nvPr>
            <p:ph type="body" idx="1"/>
          </p:nvPr>
        </p:nvSpPr>
        <p:spPr>
          <a:xfrm>
            <a:off x="397625" y="565700"/>
            <a:ext cx="8520600" cy="948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323"/>
              <a:buNone/>
            </a:pPr>
            <a:endParaRPr b="1">
              <a:latin typeface="Arial"/>
              <a:ea typeface="Arial"/>
              <a:cs typeface="Arial"/>
              <a:sym typeface="Arial"/>
            </a:endParaRPr>
          </a:p>
          <a:p>
            <a:pPr marL="0" lvl="0" indent="0" algn="l" rtl="0">
              <a:lnSpc>
                <a:spcPct val="115000"/>
              </a:lnSpc>
              <a:spcBef>
                <a:spcPts val="0"/>
              </a:spcBef>
              <a:spcAft>
                <a:spcPts val="0"/>
              </a:spcAft>
              <a:buSzPts val="2323"/>
              <a:buNone/>
            </a:pPr>
            <a:endParaRPr/>
          </a:p>
          <a:p>
            <a:pPr marL="0" lvl="0" indent="0" algn="l" rtl="0">
              <a:lnSpc>
                <a:spcPct val="115000"/>
              </a:lnSpc>
              <a:spcBef>
                <a:spcPts val="1200"/>
              </a:spcBef>
              <a:spcAft>
                <a:spcPts val="1200"/>
              </a:spcAft>
              <a:buSzPts val="2323"/>
              <a:buNone/>
            </a:pPr>
            <a:endParaRPr/>
          </a:p>
        </p:txBody>
      </p:sp>
      <p:sp>
        <p:nvSpPr>
          <p:cNvPr id="237" name="Google Shape;237;p31"/>
          <p:cNvSpPr txBox="1"/>
          <p:nvPr/>
        </p:nvSpPr>
        <p:spPr>
          <a:xfrm>
            <a:off x="311700" y="679800"/>
            <a:ext cx="71217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A. Share your screen with your elbow partner.</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38" name="Google Shape;238;p31"/>
          <p:cNvSpPr txBox="1"/>
          <p:nvPr/>
        </p:nvSpPr>
        <p:spPr>
          <a:xfrm>
            <a:off x="311700" y="1123150"/>
            <a:ext cx="82758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B. Ask them to name two things they             about your Explanatory Writing project.</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39" name="Google Shape;239;p31"/>
          <p:cNvPicPr preferRelativeResize="0"/>
          <p:nvPr/>
        </p:nvPicPr>
        <p:blipFill rotWithShape="1">
          <a:blip r:embed="rId3">
            <a:alphaModFix/>
          </a:blip>
          <a:srcRect/>
          <a:stretch/>
        </p:blipFill>
        <p:spPr>
          <a:xfrm>
            <a:off x="3697650" y="1129175"/>
            <a:ext cx="572698" cy="572698"/>
          </a:xfrm>
          <a:prstGeom prst="rect">
            <a:avLst/>
          </a:prstGeom>
          <a:noFill/>
          <a:ln>
            <a:noFill/>
          </a:ln>
        </p:spPr>
      </p:pic>
      <p:sp>
        <p:nvSpPr>
          <p:cNvPr id="240" name="Google Shape;240;p31"/>
          <p:cNvSpPr txBox="1"/>
          <p:nvPr/>
        </p:nvSpPr>
        <p:spPr>
          <a:xfrm>
            <a:off x="767900" y="2905600"/>
            <a:ext cx="1990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1" name="Google Shape;241;p31"/>
          <p:cNvSpPr txBox="1"/>
          <p:nvPr/>
        </p:nvSpPr>
        <p:spPr>
          <a:xfrm>
            <a:off x="5561750" y="2905600"/>
            <a:ext cx="2788200" cy="2285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2" name="Google Shape;242;p31"/>
          <p:cNvSpPr txBox="1"/>
          <p:nvPr/>
        </p:nvSpPr>
        <p:spPr>
          <a:xfrm>
            <a:off x="335700" y="2896888"/>
            <a:ext cx="82278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C. Request feedback on one aspect of your Scratch project you could improve</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3" name="Google Shape;243;p31"/>
          <p:cNvSpPr txBox="1"/>
          <p:nvPr/>
        </p:nvSpPr>
        <p:spPr>
          <a:xfrm>
            <a:off x="952050" y="4018350"/>
            <a:ext cx="1990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4" name="Google Shape;244;p31"/>
          <p:cNvSpPr txBox="1"/>
          <p:nvPr/>
        </p:nvSpPr>
        <p:spPr>
          <a:xfrm>
            <a:off x="6430450" y="4096200"/>
            <a:ext cx="30528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5" name="Google Shape;245;p31"/>
          <p:cNvSpPr txBox="1"/>
          <p:nvPr/>
        </p:nvSpPr>
        <p:spPr>
          <a:xfrm>
            <a:off x="642950" y="4451100"/>
            <a:ext cx="41667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D. Switch Roles</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46" name="Google Shape;246;p31"/>
          <p:cNvPicPr preferRelativeResize="0"/>
          <p:nvPr/>
        </p:nvPicPr>
        <p:blipFill rotWithShape="1">
          <a:blip r:embed="rId4">
            <a:alphaModFix/>
          </a:blip>
          <a:srcRect/>
          <a:stretch/>
        </p:blipFill>
        <p:spPr>
          <a:xfrm>
            <a:off x="397625" y="1886125"/>
            <a:ext cx="446360" cy="572700"/>
          </a:xfrm>
          <a:prstGeom prst="rect">
            <a:avLst/>
          </a:prstGeom>
          <a:noFill/>
          <a:ln>
            <a:noFill/>
          </a:ln>
        </p:spPr>
      </p:pic>
      <p:pic>
        <p:nvPicPr>
          <p:cNvPr id="247" name="Google Shape;247;p31"/>
          <p:cNvPicPr preferRelativeResize="0"/>
          <p:nvPr/>
        </p:nvPicPr>
        <p:blipFill rotWithShape="1">
          <a:blip r:embed="rId4">
            <a:alphaModFix/>
          </a:blip>
          <a:srcRect/>
          <a:stretch/>
        </p:blipFill>
        <p:spPr>
          <a:xfrm>
            <a:off x="3384400" y="1961525"/>
            <a:ext cx="446360" cy="572700"/>
          </a:xfrm>
          <a:prstGeom prst="rect">
            <a:avLst/>
          </a:prstGeom>
          <a:noFill/>
          <a:ln>
            <a:noFill/>
          </a:ln>
        </p:spPr>
      </p:pic>
      <p:pic>
        <p:nvPicPr>
          <p:cNvPr id="248" name="Google Shape;248;p31"/>
          <p:cNvPicPr preferRelativeResize="0"/>
          <p:nvPr/>
        </p:nvPicPr>
        <p:blipFill rotWithShape="1">
          <a:blip r:embed="rId4">
            <a:alphaModFix/>
          </a:blip>
          <a:srcRect/>
          <a:stretch/>
        </p:blipFill>
        <p:spPr>
          <a:xfrm>
            <a:off x="6461825" y="1978000"/>
            <a:ext cx="446360" cy="572700"/>
          </a:xfrm>
          <a:prstGeom prst="rect">
            <a:avLst/>
          </a:prstGeom>
          <a:noFill/>
          <a:ln>
            <a:noFill/>
          </a:ln>
        </p:spPr>
      </p:pic>
      <p:sp>
        <p:nvSpPr>
          <p:cNvPr id="249" name="Google Shape;249;p31"/>
          <p:cNvSpPr txBox="1"/>
          <p:nvPr/>
        </p:nvSpPr>
        <p:spPr>
          <a:xfrm>
            <a:off x="845300" y="1891200"/>
            <a:ext cx="1572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part I liked best was…</a:t>
            </a:r>
            <a:endParaRPr sz="1400" b="0" i="0" u="none" strike="noStrike" cap="none">
              <a:solidFill>
                <a:srgbClr val="000000"/>
              </a:solidFill>
              <a:latin typeface="Proxima Nova"/>
              <a:ea typeface="Proxima Nova"/>
              <a:cs typeface="Proxima Nova"/>
              <a:sym typeface="Proxima Nova"/>
            </a:endParaRPr>
          </a:p>
        </p:txBody>
      </p:sp>
      <p:sp>
        <p:nvSpPr>
          <p:cNvPr id="250" name="Google Shape;250;p31"/>
          <p:cNvSpPr txBox="1"/>
          <p:nvPr/>
        </p:nvSpPr>
        <p:spPr>
          <a:xfrm>
            <a:off x="3830750" y="1949900"/>
            <a:ext cx="1389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 like the way... because...</a:t>
            </a:r>
            <a:endParaRPr sz="1400" b="0" i="0" u="none" strike="noStrike" cap="none">
              <a:solidFill>
                <a:srgbClr val="000000"/>
              </a:solidFill>
              <a:latin typeface="Proxima Nova"/>
              <a:ea typeface="Proxima Nova"/>
              <a:cs typeface="Proxima Nova"/>
              <a:sym typeface="Proxima Nova"/>
            </a:endParaRPr>
          </a:p>
        </p:txBody>
      </p:sp>
      <p:sp>
        <p:nvSpPr>
          <p:cNvPr id="251" name="Google Shape;251;p31"/>
          <p:cNvSpPr txBox="1"/>
          <p:nvPr/>
        </p:nvSpPr>
        <p:spPr>
          <a:xfrm>
            <a:off x="6908175" y="1848475"/>
            <a:ext cx="10791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should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keep doing...</a:t>
            </a:r>
            <a:endParaRPr sz="1400" b="0" i="0" u="none" strike="noStrike" cap="none">
              <a:solidFill>
                <a:srgbClr val="000000"/>
              </a:solidFill>
              <a:latin typeface="Proxima Nova"/>
              <a:ea typeface="Proxima Nova"/>
              <a:cs typeface="Proxima Nova"/>
              <a:sym typeface="Proxima Nova"/>
            </a:endParaRPr>
          </a:p>
        </p:txBody>
      </p:sp>
      <p:sp>
        <p:nvSpPr>
          <p:cNvPr id="252" name="Google Shape;252;p31"/>
          <p:cNvSpPr/>
          <p:nvPr/>
        </p:nvSpPr>
        <p:spPr>
          <a:xfrm>
            <a:off x="311700" y="3335900"/>
            <a:ext cx="17193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 name="Google Shape;253;p31"/>
          <p:cNvPicPr preferRelativeResize="0"/>
          <p:nvPr/>
        </p:nvPicPr>
        <p:blipFill rotWithShape="1">
          <a:blip r:embed="rId5">
            <a:alphaModFix/>
          </a:blip>
          <a:srcRect/>
          <a:stretch/>
        </p:blipFill>
        <p:spPr>
          <a:xfrm>
            <a:off x="547624" y="3523710"/>
            <a:ext cx="446350" cy="572690"/>
          </a:xfrm>
          <a:prstGeom prst="rect">
            <a:avLst/>
          </a:prstGeom>
          <a:noFill/>
          <a:ln>
            <a:noFill/>
          </a:ln>
        </p:spPr>
      </p:pic>
      <p:sp>
        <p:nvSpPr>
          <p:cNvPr id="254" name="Google Shape;254;p31"/>
          <p:cNvSpPr txBox="1"/>
          <p:nvPr/>
        </p:nvSpPr>
        <p:spPr>
          <a:xfrm>
            <a:off x="993975" y="3318900"/>
            <a:ext cx="9708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How about if you…</a:t>
            </a:r>
            <a:endParaRPr sz="1400" b="0" i="0" u="none" strike="noStrike" cap="none">
              <a:solidFill>
                <a:srgbClr val="000000"/>
              </a:solidFill>
              <a:latin typeface="Proxima Nova"/>
              <a:ea typeface="Proxima Nova"/>
              <a:cs typeface="Proxima Nova"/>
              <a:sym typeface="Proxima Nova"/>
            </a:endParaRPr>
          </a:p>
        </p:txBody>
      </p:sp>
      <p:sp>
        <p:nvSpPr>
          <p:cNvPr id="255" name="Google Shape;255;p31"/>
          <p:cNvSpPr/>
          <p:nvPr/>
        </p:nvSpPr>
        <p:spPr>
          <a:xfrm>
            <a:off x="2486613" y="3292650"/>
            <a:ext cx="20742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1"/>
          <p:cNvSpPr/>
          <p:nvPr/>
        </p:nvSpPr>
        <p:spPr>
          <a:xfrm>
            <a:off x="5842350" y="3292650"/>
            <a:ext cx="17193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 name="Google Shape;257;p31"/>
          <p:cNvPicPr preferRelativeResize="0"/>
          <p:nvPr/>
        </p:nvPicPr>
        <p:blipFill rotWithShape="1">
          <a:blip r:embed="rId5">
            <a:alphaModFix/>
          </a:blip>
          <a:srcRect/>
          <a:stretch/>
        </p:blipFill>
        <p:spPr>
          <a:xfrm>
            <a:off x="2698749" y="3480460"/>
            <a:ext cx="446350" cy="572690"/>
          </a:xfrm>
          <a:prstGeom prst="rect">
            <a:avLst/>
          </a:prstGeom>
          <a:noFill/>
          <a:ln>
            <a:noFill/>
          </a:ln>
        </p:spPr>
      </p:pic>
      <p:pic>
        <p:nvPicPr>
          <p:cNvPr id="258" name="Google Shape;258;p31"/>
          <p:cNvPicPr preferRelativeResize="0"/>
          <p:nvPr/>
        </p:nvPicPr>
        <p:blipFill rotWithShape="1">
          <a:blip r:embed="rId5">
            <a:alphaModFix/>
          </a:blip>
          <a:srcRect/>
          <a:stretch/>
        </p:blipFill>
        <p:spPr>
          <a:xfrm>
            <a:off x="6026499" y="3480460"/>
            <a:ext cx="446350" cy="572690"/>
          </a:xfrm>
          <a:prstGeom prst="rect">
            <a:avLst/>
          </a:prstGeom>
          <a:noFill/>
          <a:ln>
            <a:noFill/>
          </a:ln>
        </p:spPr>
      </p:pic>
      <p:sp>
        <p:nvSpPr>
          <p:cNvPr id="259" name="Google Shape;259;p31"/>
          <p:cNvSpPr txBox="1"/>
          <p:nvPr/>
        </p:nvSpPr>
        <p:spPr>
          <a:xfrm>
            <a:off x="3101575" y="3442800"/>
            <a:ext cx="1389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might want to consider…</a:t>
            </a:r>
            <a:endParaRPr sz="1400" b="0" i="0" u="none" strike="noStrike" cap="none">
              <a:solidFill>
                <a:srgbClr val="000000"/>
              </a:solidFill>
              <a:latin typeface="Proxima Nova"/>
              <a:ea typeface="Proxima Nova"/>
              <a:cs typeface="Proxima Nova"/>
              <a:sym typeface="Proxima Nova"/>
            </a:endParaRPr>
          </a:p>
        </p:txBody>
      </p:sp>
      <p:sp>
        <p:nvSpPr>
          <p:cNvPr id="260" name="Google Shape;260;p31"/>
          <p:cNvSpPr txBox="1"/>
          <p:nvPr/>
        </p:nvSpPr>
        <p:spPr>
          <a:xfrm>
            <a:off x="6472850" y="3486050"/>
            <a:ext cx="12894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might want to try…</a:t>
            </a:r>
            <a:endParaRPr sz="1400" b="0" i="0" u="none" strike="noStrike" cap="none">
              <a:solidFill>
                <a:srgbClr val="000000"/>
              </a:solidFill>
              <a:latin typeface="Proxima Nova"/>
              <a:ea typeface="Proxima Nova"/>
              <a:cs typeface="Proxima Nova"/>
              <a:sym typeface="Proxima Nova"/>
            </a:endParaRPr>
          </a:p>
        </p:txBody>
      </p:sp>
      <p:sp>
        <p:nvSpPr>
          <p:cNvPr id="261" name="Google Shape;261;p31"/>
          <p:cNvSpPr txBox="1"/>
          <p:nvPr/>
        </p:nvSpPr>
        <p:spPr>
          <a:xfrm>
            <a:off x="3101575" y="4469550"/>
            <a:ext cx="6056400" cy="646500"/>
          </a:xfrm>
          <a:prstGeom prst="rect">
            <a:avLst/>
          </a:prstGeom>
          <a:solidFill>
            <a:srgbClr val="1C3AA9"/>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Bebas Neue"/>
                <a:ea typeface="Bebas Neue"/>
                <a:cs typeface="Bebas Neue"/>
                <a:sym typeface="Bebas Neue"/>
              </a:rPr>
              <a:t>Pause here (10 minutes)</a:t>
            </a:r>
            <a:endParaRPr sz="3000" b="0"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84e22ec564_0_0"/>
          <p:cNvSpPr txBox="1">
            <a:spLocks noGrp="1"/>
          </p:cNvSpPr>
          <p:nvPr>
            <p:ph type="title"/>
          </p:nvPr>
        </p:nvSpPr>
        <p:spPr>
          <a:xfrm>
            <a:off x="1524150" y="151375"/>
            <a:ext cx="6095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Sharing your .sb3 file from CS First to </a:t>
            </a:r>
            <a:r>
              <a:rPr lang="en" dirty="0" err="1"/>
              <a:t>CoCo</a:t>
            </a:r>
            <a:endParaRPr dirty="0"/>
          </a:p>
        </p:txBody>
      </p:sp>
      <p:sp>
        <p:nvSpPr>
          <p:cNvPr id="267" name="Google Shape;267;g284e22ec564_0_0"/>
          <p:cNvSpPr txBox="1">
            <a:spLocks noGrp="1"/>
          </p:cNvSpPr>
          <p:nvPr>
            <p:ph type="body" idx="1"/>
          </p:nvPr>
        </p:nvSpPr>
        <p:spPr>
          <a:xfrm>
            <a:off x="506350" y="1020775"/>
            <a:ext cx="7848600" cy="3816300"/>
          </a:xfrm>
          <a:prstGeom prst="rect">
            <a:avLst/>
          </a:prstGeom>
          <a:noFill/>
          <a:ln>
            <a:noFill/>
          </a:ln>
        </p:spPr>
        <p:txBody>
          <a:bodyPr spcFirstLastPara="1" wrap="square" lIns="91425" tIns="91425" rIns="91425" bIns="91425" anchor="t" anchorCtr="0">
            <a:normAutofit fontScale="25000" lnSpcReduction="10000"/>
          </a:bodyPr>
          <a:lstStyle/>
          <a:p>
            <a:pPr marL="457200" lvl="0" indent="0" algn="l" rtl="0">
              <a:lnSpc>
                <a:spcPct val="200000"/>
              </a:lnSpc>
              <a:spcBef>
                <a:spcPts val="0"/>
              </a:spcBef>
              <a:spcAft>
                <a:spcPts val="0"/>
              </a:spcAft>
              <a:buNone/>
            </a:pPr>
            <a:endParaRPr sz="1500"/>
          </a:p>
          <a:p>
            <a:pPr marL="457200" lvl="0" indent="-304800" algn="l" rtl="0">
              <a:lnSpc>
                <a:spcPct val="200000"/>
              </a:lnSpc>
              <a:spcBef>
                <a:spcPts val="0"/>
              </a:spcBef>
              <a:spcAft>
                <a:spcPts val="0"/>
              </a:spcAft>
              <a:buSzPct val="100000"/>
              <a:buAutoNum type="arabicPeriod"/>
            </a:pPr>
            <a:r>
              <a:rPr lang="en" sz="4800"/>
              <a:t>Create the file in CS First</a:t>
            </a:r>
            <a:endParaRPr sz="4800"/>
          </a:p>
          <a:p>
            <a:pPr marL="457200" lvl="0" indent="-304800" algn="l" rtl="0">
              <a:lnSpc>
                <a:spcPct val="200000"/>
              </a:lnSpc>
              <a:spcBef>
                <a:spcPts val="0"/>
              </a:spcBef>
              <a:spcAft>
                <a:spcPts val="0"/>
              </a:spcAft>
              <a:buSzPct val="100000"/>
              <a:buAutoNum type="arabicPeriod"/>
            </a:pPr>
            <a:r>
              <a:rPr lang="en" sz="4800"/>
              <a:t>In the Scratch editor, find the word “File” in the top-left corner.</a:t>
            </a:r>
            <a:endParaRPr sz="4800"/>
          </a:p>
          <a:p>
            <a:pPr marL="457200" lvl="0" indent="-304800" algn="l" rtl="0">
              <a:spcBef>
                <a:spcPts val="0"/>
              </a:spcBef>
              <a:spcAft>
                <a:spcPts val="0"/>
              </a:spcAft>
              <a:buSzPct val="100000"/>
              <a:buAutoNum type="arabicPeriod"/>
            </a:pPr>
            <a:r>
              <a:rPr lang="en" sz="4800"/>
              <a:t>Click on “File” menu and you’ll see some choices pop down.</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Choose “Save to your computer.” This will download your Scratch project.</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Look in your “Downloads” folder. That’s where your saved project might be.</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3"/>
              </a:rPr>
              <a:t> </a:t>
            </a:r>
            <a:r>
              <a:rPr lang="en" sz="4800" u="sng">
                <a:solidFill>
                  <a:schemeClr val="hlink"/>
                </a:solidFill>
                <a:hlinkClick r:id="rId3"/>
              </a:rPr>
              <a:t>https://wego.gmu.edu/scratchgo/login.php</a:t>
            </a:r>
            <a:endParaRPr sz="4800"/>
          </a:p>
          <a:p>
            <a:pPr marL="457200" lvl="0" indent="0" algn="l" rtl="0">
              <a:lnSpc>
                <a:spcPct val="1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proceed on the correct story in CoCo. </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marL="457200" lvl="0" indent="0" algn="l" rtl="0">
              <a:lnSpc>
                <a:spcPct val="100000"/>
              </a:lnSpc>
              <a:spcBef>
                <a:spcPts val="0"/>
              </a:spcBef>
              <a:spcAft>
                <a:spcPts val="0"/>
              </a:spcAft>
              <a:buNone/>
            </a:pPr>
            <a:endParaRPr sz="4800"/>
          </a:p>
          <a:p>
            <a:pPr marL="457200" lvl="0" indent="0" algn="l" rtl="0">
              <a:lnSpc>
                <a:spcPct val="2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“Save”.  </a:t>
            </a:r>
            <a:endParaRPr sz="1500"/>
          </a:p>
        </p:txBody>
      </p:sp>
      <p:pic>
        <p:nvPicPr>
          <p:cNvPr id="268" name="Google Shape;268;g284e22ec564_0_0"/>
          <p:cNvPicPr preferRelativeResize="0"/>
          <p:nvPr/>
        </p:nvPicPr>
        <p:blipFill>
          <a:blip r:embed="rId4">
            <a:alphaModFix/>
          </a:blip>
          <a:stretch>
            <a:fillRect/>
          </a:stretch>
        </p:blipFill>
        <p:spPr>
          <a:xfrm>
            <a:off x="2015875" y="4441000"/>
            <a:ext cx="542925" cy="428625"/>
          </a:xfrm>
          <a:prstGeom prst="rect">
            <a:avLst/>
          </a:prstGeom>
          <a:noFill/>
          <a:ln>
            <a:noFill/>
          </a:ln>
        </p:spPr>
      </p:pic>
      <p:pic>
        <p:nvPicPr>
          <p:cNvPr id="269" name="Google Shape;269;g284e22ec564_0_0"/>
          <p:cNvPicPr preferRelativeResize="0"/>
          <p:nvPr/>
        </p:nvPicPr>
        <p:blipFill>
          <a:blip r:embed="rId5">
            <a:alphaModFix/>
          </a:blip>
          <a:stretch>
            <a:fillRect/>
          </a:stretch>
        </p:blipFill>
        <p:spPr>
          <a:xfrm>
            <a:off x="4018250" y="3300918"/>
            <a:ext cx="3358725" cy="536732"/>
          </a:xfrm>
          <a:prstGeom prst="rect">
            <a:avLst/>
          </a:prstGeom>
          <a:noFill/>
          <a:ln>
            <a:noFill/>
          </a:ln>
        </p:spPr>
      </p:pic>
      <p:pic>
        <p:nvPicPr>
          <p:cNvPr id="270" name="Google Shape;270;g284e22ec564_0_0"/>
          <p:cNvPicPr preferRelativeResize="0"/>
          <p:nvPr/>
        </p:nvPicPr>
        <p:blipFill>
          <a:blip r:embed="rId6">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522567d8ec_0_14"/>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76" name="Google Shape;276;g1522567d8ec_0_14"/>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Anyone can be a Computer Scientist</a:t>
            </a:r>
            <a:endParaRPr>
              <a:latin typeface="Bebas Neue"/>
              <a:ea typeface="Bebas Neue"/>
              <a:cs typeface="Bebas Neue"/>
              <a:sym typeface="Bebas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32b483b045_0_59"/>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latin typeface="Bebas Neue"/>
                <a:ea typeface="Bebas Neue"/>
                <a:cs typeface="Bebas Neue"/>
                <a:sym typeface="Bebas Neue"/>
              </a:rPr>
              <a:t>Careers in Computing</a:t>
            </a:r>
            <a:endParaRPr>
              <a:latin typeface="Bebas Neue"/>
              <a:ea typeface="Bebas Neue"/>
              <a:cs typeface="Bebas Neue"/>
              <a:sym typeface="Bebas Neue"/>
            </a:endParaRPr>
          </a:p>
        </p:txBody>
      </p:sp>
      <p:pic>
        <p:nvPicPr>
          <p:cNvPr id="287" name="Google Shape;287;g132b483b045_0_59" descr="Meet Brina Lee - a software engineer at Instagram.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f/" title="Careers in Tech: My name is Brina">
            <a:hlinkClick r:id="rId3"/>
          </p:cNvPr>
          <p:cNvPicPr preferRelativeResize="0"/>
          <p:nvPr/>
        </p:nvPicPr>
        <p:blipFill rotWithShape="1">
          <a:blip r:embed="rId4">
            <a:alphaModFix/>
          </a:blip>
          <a:srcRect/>
          <a:stretch/>
        </p:blipFill>
        <p:spPr>
          <a:xfrm>
            <a:off x="2019000" y="857262"/>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2" name="Google Shape;82;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4, Lesson 3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Coco Link</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Scratch link</a:t>
            </a:r>
            <a:endParaRPr/>
          </a:p>
        </p:txBody>
      </p:sp>
      <p:pic>
        <p:nvPicPr>
          <p:cNvPr id="83" name="Google Shape;83;p3"/>
          <p:cNvPicPr preferRelativeResize="0"/>
          <p:nvPr/>
        </p:nvPicPr>
        <p:blipFill rotWithShape="1">
          <a:blip r:embed="rId5">
            <a:alphaModFix/>
          </a:blip>
          <a:srcRect/>
          <a:stretch/>
        </p:blipFill>
        <p:spPr>
          <a:xfrm>
            <a:off x="4848550" y="3285838"/>
            <a:ext cx="922950" cy="1853300"/>
          </a:xfrm>
          <a:prstGeom prst="rect">
            <a:avLst/>
          </a:prstGeom>
          <a:noFill/>
          <a:ln>
            <a:noFill/>
          </a:ln>
        </p:spPr>
      </p:pic>
      <p:pic>
        <p:nvPicPr>
          <p:cNvPr id="84" name="Google Shape;84;p3"/>
          <p:cNvPicPr preferRelativeResize="0"/>
          <p:nvPr/>
        </p:nvPicPr>
        <p:blipFill rotWithShape="1">
          <a:blip r:embed="rId6">
            <a:alphaModFix/>
          </a:blip>
          <a:srcRect/>
          <a:stretch/>
        </p:blipFill>
        <p:spPr>
          <a:xfrm>
            <a:off x="188589" y="3467900"/>
            <a:ext cx="2005673" cy="1336775"/>
          </a:xfrm>
          <a:prstGeom prst="rect">
            <a:avLst/>
          </a:prstGeom>
          <a:noFill/>
          <a:ln>
            <a:noFill/>
          </a:ln>
        </p:spPr>
      </p:pic>
      <p:pic>
        <p:nvPicPr>
          <p:cNvPr id="85" name="Google Shape;85;p3"/>
          <p:cNvPicPr preferRelativeResize="0"/>
          <p:nvPr/>
        </p:nvPicPr>
        <p:blipFill rotWithShape="1">
          <a:blip r:embed="rId7">
            <a:alphaModFix/>
          </a:blip>
          <a:srcRect/>
          <a:stretch/>
        </p:blipFill>
        <p:spPr>
          <a:xfrm>
            <a:off x="2340906" y="3522351"/>
            <a:ext cx="2404494" cy="1336775"/>
          </a:xfrm>
          <a:prstGeom prst="rect">
            <a:avLst/>
          </a:prstGeom>
          <a:noFill/>
          <a:ln>
            <a:noFill/>
          </a:ln>
        </p:spPr>
      </p:pic>
      <p:sp>
        <p:nvSpPr>
          <p:cNvPr id="86" name="Google Shape;86;p3"/>
          <p:cNvSpPr txBox="1"/>
          <p:nvPr/>
        </p:nvSpPr>
        <p:spPr>
          <a:xfrm>
            <a:off x="5219250" y="863650"/>
            <a:ext cx="3831300" cy="23397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5.</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4 Summary.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4 Summary.”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92" name="Google Shape;92;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Review new blocks</a:t>
            </a:r>
            <a:endParaRPr/>
          </a:p>
          <a:p>
            <a:pPr marL="457200" lvl="0" indent="-342900" algn="l" rtl="0">
              <a:lnSpc>
                <a:spcPct val="150000"/>
              </a:lnSpc>
              <a:spcBef>
                <a:spcPts val="0"/>
              </a:spcBef>
              <a:spcAft>
                <a:spcPts val="0"/>
              </a:spcAft>
              <a:buSzPts val="1800"/>
              <a:buChar char="❏"/>
            </a:pPr>
            <a:r>
              <a:rPr lang="en"/>
              <a:t>Code and run your animation in Scratch Debug, as needed</a:t>
            </a:r>
            <a:endParaRPr/>
          </a:p>
          <a:p>
            <a:pPr marL="457200" lvl="0" indent="-342900" algn="l" rtl="0">
              <a:lnSpc>
                <a:spcPct val="150000"/>
              </a:lnSpc>
              <a:spcBef>
                <a:spcPts val="0"/>
              </a:spcBef>
              <a:spcAft>
                <a:spcPts val="0"/>
              </a:spcAft>
              <a:buSzPts val="1800"/>
              <a:buChar char="❏"/>
            </a:pPr>
            <a:r>
              <a:rPr lang="en"/>
              <a:t>With a partner, check that your writing and animation match</a:t>
            </a:r>
            <a:endParaRPr/>
          </a:p>
          <a:p>
            <a:pPr marL="457200" lvl="0" indent="-342900" algn="l" rtl="0">
              <a:lnSpc>
                <a:spcPct val="150000"/>
              </a:lnSpc>
              <a:spcBef>
                <a:spcPts val="0"/>
              </a:spcBef>
              <a:spcAft>
                <a:spcPts val="0"/>
              </a:spcAft>
              <a:buSzPts val="1800"/>
              <a:buChar char="❏"/>
            </a:pPr>
            <a:r>
              <a:rPr lang="en"/>
              <a:t>Self-evaluate in Coco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6"/>
        <p:cNvGrpSpPr/>
        <p:nvPr/>
      </p:nvGrpSpPr>
      <p:grpSpPr>
        <a:xfrm>
          <a:off x="0" y="0"/>
          <a:ext cx="0" cy="0"/>
          <a:chOff x="0" y="0"/>
          <a:chExt cx="0" cy="0"/>
        </a:xfrm>
      </p:grpSpPr>
      <p:sp>
        <p:nvSpPr>
          <p:cNvPr id="97" name="Google Shape;97;g1317f703ab3_0_1"/>
          <p:cNvSpPr txBox="1"/>
          <p:nvPr/>
        </p:nvSpPr>
        <p:spPr>
          <a:xfrm>
            <a:off x="4491900" y="-40200"/>
            <a:ext cx="4652100" cy="5223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p:txBody>
      </p:sp>
      <p:sp>
        <p:nvSpPr>
          <p:cNvPr id="98" name="Google Shape;98;g1317f703ab3_0_1"/>
          <p:cNvSpPr txBox="1">
            <a:spLocks noGrp="1"/>
          </p:cNvSpPr>
          <p:nvPr>
            <p:ph type="title"/>
          </p:nvPr>
        </p:nvSpPr>
        <p:spPr>
          <a:xfrm>
            <a:off x="205750" y="526350"/>
            <a:ext cx="4429800" cy="4273200"/>
          </a:xfrm>
          <a:prstGeom prst="rect">
            <a:avLst/>
          </a:prstGeom>
          <a:noFill/>
          <a:ln>
            <a:noFill/>
          </a:ln>
          <a:effectLst>
            <a:outerShdw blurRad="57150" dist="19050" dir="5400000" algn="bl" rotWithShape="0">
              <a:srgbClr val="000000">
                <a:alpha val="47843"/>
              </a:srgbClr>
            </a:outerShdw>
          </a:effectLst>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New Blocks</a:t>
            </a:r>
            <a:endParaRPr>
              <a:latin typeface="Bebas Neue"/>
              <a:ea typeface="Bebas Neue"/>
              <a:cs typeface="Bebas Neue"/>
              <a:sym typeface="Bebas Neue"/>
            </a:endParaRPr>
          </a:p>
        </p:txBody>
      </p:sp>
      <p:pic>
        <p:nvPicPr>
          <p:cNvPr id="99" name="Google Shape;99;g1317f703ab3_0_1"/>
          <p:cNvPicPr preferRelativeResize="0"/>
          <p:nvPr/>
        </p:nvPicPr>
        <p:blipFill rotWithShape="1">
          <a:blip r:embed="rId3">
            <a:alphaModFix/>
          </a:blip>
          <a:srcRect/>
          <a:stretch/>
        </p:blipFill>
        <p:spPr>
          <a:xfrm>
            <a:off x="4762638" y="168900"/>
            <a:ext cx="1866476" cy="1158901"/>
          </a:xfrm>
          <a:prstGeom prst="rect">
            <a:avLst/>
          </a:prstGeom>
          <a:noFill/>
          <a:ln>
            <a:noFill/>
          </a:ln>
        </p:spPr>
      </p:pic>
      <p:pic>
        <p:nvPicPr>
          <p:cNvPr id="100" name="Google Shape;100;g1317f703ab3_0_1"/>
          <p:cNvPicPr preferRelativeResize="0"/>
          <p:nvPr/>
        </p:nvPicPr>
        <p:blipFill rotWithShape="1">
          <a:blip r:embed="rId4">
            <a:alphaModFix/>
          </a:blip>
          <a:srcRect/>
          <a:stretch/>
        </p:blipFill>
        <p:spPr>
          <a:xfrm>
            <a:off x="6916761" y="301103"/>
            <a:ext cx="2113342" cy="894489"/>
          </a:xfrm>
          <a:prstGeom prst="rect">
            <a:avLst/>
          </a:prstGeom>
          <a:noFill/>
          <a:ln>
            <a:noFill/>
          </a:ln>
        </p:spPr>
      </p:pic>
      <p:pic>
        <p:nvPicPr>
          <p:cNvPr id="101" name="Google Shape;101;g1317f703ab3_0_1"/>
          <p:cNvPicPr preferRelativeResize="0"/>
          <p:nvPr/>
        </p:nvPicPr>
        <p:blipFill rotWithShape="1">
          <a:blip r:embed="rId5">
            <a:alphaModFix/>
          </a:blip>
          <a:srcRect/>
          <a:stretch/>
        </p:blipFill>
        <p:spPr>
          <a:xfrm>
            <a:off x="5296850" y="1606136"/>
            <a:ext cx="2531825" cy="894489"/>
          </a:xfrm>
          <a:prstGeom prst="rect">
            <a:avLst/>
          </a:prstGeom>
          <a:noFill/>
          <a:ln>
            <a:noFill/>
          </a:ln>
        </p:spPr>
      </p:pic>
      <p:pic>
        <p:nvPicPr>
          <p:cNvPr id="102" name="Google Shape;102;g1317f703ab3_0_1"/>
          <p:cNvPicPr preferRelativeResize="0"/>
          <p:nvPr/>
        </p:nvPicPr>
        <p:blipFill rotWithShape="1">
          <a:blip r:embed="rId6">
            <a:alphaModFix/>
          </a:blip>
          <a:srcRect/>
          <a:stretch/>
        </p:blipFill>
        <p:spPr>
          <a:xfrm>
            <a:off x="5813150" y="2985522"/>
            <a:ext cx="3124200" cy="971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1317f703ab3_0_71"/>
          <p:cNvPicPr preferRelativeResize="0"/>
          <p:nvPr/>
        </p:nvPicPr>
        <p:blipFill rotWithShape="1">
          <a:blip r:embed="rId3">
            <a:alphaModFix/>
          </a:blip>
          <a:srcRect/>
          <a:stretch/>
        </p:blipFill>
        <p:spPr>
          <a:xfrm>
            <a:off x="152400" y="890750"/>
            <a:ext cx="8896900" cy="4100349"/>
          </a:xfrm>
          <a:prstGeom prst="rect">
            <a:avLst/>
          </a:prstGeom>
          <a:noFill/>
          <a:ln>
            <a:noFill/>
          </a:ln>
        </p:spPr>
      </p:pic>
      <p:sp>
        <p:nvSpPr>
          <p:cNvPr id="108" name="Google Shape;108;g1317f703ab3_0_71"/>
          <p:cNvSpPr/>
          <p:nvPr/>
        </p:nvSpPr>
        <p:spPr>
          <a:xfrm rot="10265341">
            <a:off x="1525094" y="1173779"/>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1317f703ab3_0_71"/>
          <p:cNvSpPr txBox="1"/>
          <p:nvPr/>
        </p:nvSpPr>
        <p:spPr>
          <a:xfrm>
            <a:off x="311025" y="118575"/>
            <a:ext cx="44898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Bebas Neue"/>
                <a:ea typeface="Bebas Neue"/>
                <a:cs typeface="Bebas Neue"/>
                <a:sym typeface="Bebas Neue"/>
              </a:rPr>
              <a:t>Review: CoCo level 5</a:t>
            </a:r>
            <a:endParaRPr sz="3200" b="0" i="0" u="none" strike="noStrike" cap="none">
              <a:solidFill>
                <a:schemeClr val="lt1"/>
              </a:solidFill>
              <a:latin typeface="Bebas Neue"/>
              <a:ea typeface="Bebas Neue"/>
              <a:cs typeface="Bebas Neue"/>
              <a:sym typeface="Bebas Neue"/>
            </a:endParaRPr>
          </a:p>
        </p:txBody>
      </p:sp>
      <p:sp>
        <p:nvSpPr>
          <p:cNvPr id="110" name="Google Shape;110;g1317f703ab3_0_71"/>
          <p:cNvSpPr/>
          <p:nvPr/>
        </p:nvSpPr>
        <p:spPr>
          <a:xfrm rot="10265341">
            <a:off x="3810876" y="1522657"/>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2d0505b519_0_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Before you begin to code….</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2d0505b519_0_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000">
                <a:latin typeface="Bebas Neue"/>
                <a:ea typeface="Bebas Neue"/>
                <a:cs typeface="Bebas Neue"/>
                <a:sym typeface="Bebas Neue"/>
              </a:rPr>
              <a:t>Good animations can be simple or complex!</a:t>
            </a:r>
            <a:endParaRPr sz="40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21" name="Google Shape;121;g22d0505b519_0_4">
            <a:hlinkClick r:id="rId3"/>
          </p:cNvPr>
          <p:cNvSpPr/>
          <p:nvPr/>
        </p:nvSpPr>
        <p:spPr>
          <a:xfrm>
            <a:off x="4666473" y="1226300"/>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22d0505b519_0_4">
            <a:hlinkClick r:id="rId4"/>
          </p:cNvPr>
          <p:cNvSpPr/>
          <p:nvPr/>
        </p:nvSpPr>
        <p:spPr>
          <a:xfrm>
            <a:off x="267200" y="1278700"/>
            <a:ext cx="4219126" cy="33707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g22d0505b519_0_4"/>
          <p:cNvPicPr preferRelativeResize="0"/>
          <p:nvPr/>
        </p:nvPicPr>
        <p:blipFill>
          <a:blip r:embed="rId5">
            <a:alphaModFix/>
          </a:blip>
          <a:stretch>
            <a:fillRect/>
          </a:stretch>
        </p:blipFill>
        <p:spPr>
          <a:xfrm>
            <a:off x="402125" y="1278700"/>
            <a:ext cx="3575950" cy="2885375"/>
          </a:xfrm>
          <a:prstGeom prst="rect">
            <a:avLst/>
          </a:prstGeom>
          <a:noFill/>
          <a:ln>
            <a:noFill/>
          </a:ln>
        </p:spPr>
      </p:pic>
      <p:pic>
        <p:nvPicPr>
          <p:cNvPr id="124" name="Google Shape;124;g22d0505b519_0_4">
            <a:hlinkClick r:id="rId3"/>
          </p:cNvPr>
          <p:cNvPicPr preferRelativeResize="0"/>
          <p:nvPr/>
        </p:nvPicPr>
        <p:blipFill>
          <a:blip r:embed="rId6">
            <a:alphaModFix/>
          </a:blip>
          <a:stretch>
            <a:fillRect/>
          </a:stretch>
        </p:blipFill>
        <p:spPr>
          <a:xfrm>
            <a:off x="4705475" y="1343600"/>
            <a:ext cx="3914224" cy="3009000"/>
          </a:xfrm>
          <a:prstGeom prst="rect">
            <a:avLst/>
          </a:prstGeom>
          <a:noFill/>
          <a:ln>
            <a:noFill/>
          </a:ln>
        </p:spPr>
      </p:pic>
      <p:sp>
        <p:nvSpPr>
          <p:cNvPr id="125" name="Google Shape;125;g22d0505b519_0_4"/>
          <p:cNvSpPr txBox="1"/>
          <p:nvPr/>
        </p:nvSpPr>
        <p:spPr>
          <a:xfrm>
            <a:off x="711275" y="4440175"/>
            <a:ext cx="3351900" cy="7389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200" u="sng" dirty="0">
                <a:solidFill>
                  <a:schemeClr val="hlink"/>
                </a:solidFill>
                <a:highlight>
                  <a:srgbClr val="FFFFFF"/>
                </a:highlight>
                <a:latin typeface="Calibri"/>
                <a:ea typeface="Calibri"/>
                <a:cs typeface="Calibri"/>
                <a:sym typeface="Calibri"/>
                <a:hlinkClick r:id="rId7"/>
              </a:rPr>
              <a:t>https://www.dropbox.com/s/jlist1zaujjpc8e/Screen%20Recording%202023-09-18%20at%209.21.46%20PM.mov?dl=0</a:t>
            </a:r>
            <a:endParaRPr dirty="0">
              <a:latin typeface="Proxima Nova"/>
              <a:ea typeface="Proxima Nova"/>
              <a:cs typeface="Proxima Nova"/>
              <a:sym typeface="Proxima Nova"/>
            </a:endParaRPr>
          </a:p>
        </p:txBody>
      </p:sp>
      <p:sp>
        <p:nvSpPr>
          <p:cNvPr id="126" name="Google Shape;126;g22d0505b519_0_4"/>
          <p:cNvSpPr txBox="1"/>
          <p:nvPr/>
        </p:nvSpPr>
        <p:spPr>
          <a:xfrm>
            <a:off x="5050600" y="4535725"/>
            <a:ext cx="3465900" cy="692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100" u="sng" dirty="0">
                <a:solidFill>
                  <a:schemeClr val="hlink"/>
                </a:solidFill>
                <a:highlight>
                  <a:srgbClr val="FFFFFF"/>
                </a:highlight>
                <a:latin typeface="Calibri"/>
                <a:ea typeface="Calibri"/>
                <a:cs typeface="Calibri"/>
                <a:sym typeface="Calibri"/>
                <a:hlinkClick r:id="rId8"/>
              </a:rPr>
              <a:t>https://www.dropbox.com/s/nh93dmdkphd4n0z/Screen%20Recording%202023-09-19%20at%201.45.13%20AM.mov?dl=0</a:t>
            </a:r>
            <a:endParaRPr dirty="0">
              <a:highlight>
                <a:srgbClr val="FFFFFF"/>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317f703ab3_0_142"/>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32" name="Google Shape;132;g1317f703ab3_0_142"/>
          <p:cNvPicPr preferRelativeResize="0"/>
          <p:nvPr/>
        </p:nvPicPr>
        <p:blipFill rotWithShape="1">
          <a:blip r:embed="rId3">
            <a:alphaModFix/>
          </a:blip>
          <a:srcRect/>
          <a:stretch/>
        </p:blipFill>
        <p:spPr>
          <a:xfrm>
            <a:off x="1047249" y="1414000"/>
            <a:ext cx="2654275" cy="3301900"/>
          </a:xfrm>
          <a:prstGeom prst="rect">
            <a:avLst/>
          </a:prstGeom>
          <a:noFill/>
          <a:ln>
            <a:noFill/>
          </a:ln>
        </p:spPr>
      </p:pic>
      <p:pic>
        <p:nvPicPr>
          <p:cNvPr id="133" name="Google Shape;133;g1317f703ab3_0_142"/>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1785</Words>
  <Application>Microsoft Macintosh PowerPoint</Application>
  <PresentationFormat>On-screen Show (16:9)</PresentationFormat>
  <Paragraphs>194</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Alfa Slab One</vt:lpstr>
      <vt:lpstr>Proxima Nova</vt:lpstr>
      <vt:lpstr>Montserrat</vt:lpstr>
      <vt:lpstr>Monoton</vt:lpstr>
      <vt:lpstr>Arial</vt:lpstr>
      <vt:lpstr>Bebas Neue</vt:lpstr>
      <vt:lpstr>Gameday</vt:lpstr>
      <vt:lpstr>Unit 4, lesson 3</vt:lpstr>
      <vt:lpstr>Summary and Standards</vt:lpstr>
      <vt:lpstr>Materials and resources needed for this lesson:</vt:lpstr>
      <vt:lpstr>Lesson Objectives:  I can…</vt:lpstr>
      <vt:lpstr>New Blocks</vt:lpstr>
      <vt:lpstr>PowerPoint Presentation</vt:lpstr>
      <vt:lpstr>Before you begin to code….  Make sure you have a topic sentence Match your animation to your writing  Be consistent Match your visuals to your text </vt:lpstr>
      <vt:lpstr>Good animations can be simple or complex!     </vt:lpstr>
      <vt:lpstr>“Once upon a time there lived a princess…”     </vt:lpstr>
      <vt:lpstr>“Once upon a time there lived a princess…”     </vt:lpstr>
      <vt:lpstr>“Once upon a time there lived a princess in a castle.”     </vt:lpstr>
      <vt:lpstr>“Once upon a time there lived a princess who played baseball.”    </vt:lpstr>
      <vt:lpstr>PowerPoint Presentation</vt:lpstr>
      <vt:lpstr>Like  this    </vt:lpstr>
      <vt:lpstr>Not like this      </vt:lpstr>
      <vt:lpstr>  You can use Scratch to enhance your animation  aLL ADDITIONAL DETAILS MUST BE RELEVANT!  </vt:lpstr>
      <vt:lpstr>Like this:     </vt:lpstr>
      <vt:lpstr>However!  Too many visuals can be confusing  </vt:lpstr>
      <vt:lpstr>Not like this      </vt:lpstr>
      <vt:lpstr>Naming your Scratch Animation</vt:lpstr>
      <vt:lpstr>Independent Practice: </vt:lpstr>
      <vt:lpstr>Ask yourself and a Partner:</vt:lpstr>
      <vt:lpstr>Wrap up: Scratch Publishing Party</vt:lpstr>
      <vt:lpstr>By receiving feedback on your Explanatory Writing Scratch project, you can make it better.</vt:lpstr>
      <vt:lpstr>Sharing your .sb3 file from CS First to CoCo</vt:lpstr>
      <vt:lpstr>Here is an optional video to learn how to share your project in Scratch.</vt:lpstr>
      <vt:lpstr>Anyone can be a Computer Scientist</vt:lpstr>
      <vt:lpstr>Careers in Computing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3</dc:title>
  <cp:lastModifiedBy>Seyed Vahid Mousavi</cp:lastModifiedBy>
  <cp:revision>1</cp:revision>
  <dcterms:modified xsi:type="dcterms:W3CDTF">2023-09-30T04:18:24Z</dcterms:modified>
</cp:coreProperties>
</file>