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Alfa Slab One" panose="020B0604020202020204" charset="0"/>
      <p:regular r:id="rId39"/>
    </p:embeddedFont>
    <p:embeddedFont>
      <p:font typeface="Bebas Neue" panose="020B0606020202050201" pitchFamily="34" charset="0"/>
      <p:regular r:id="rId40"/>
    </p:embeddedFont>
    <p:embeddedFont>
      <p:font typeface="Calibri" panose="020F0502020204030204" pitchFamily="34" charset="0"/>
      <p:regular r:id="rId41"/>
      <p:bold r:id="rId42"/>
      <p:italic r:id="rId43"/>
      <p:boldItalic r:id="rId44"/>
    </p:embeddedFont>
    <p:embeddedFont>
      <p:font typeface="Monoton" panose="020B0604020202020204" charset="0"/>
      <p:regular r:id="rId45"/>
    </p:embeddedFont>
    <p:embeddedFont>
      <p:font typeface="Proxima Nova" panose="020B0604020202020204" charset="0"/>
      <p:regular r:id="rId46"/>
      <p:bold r:id="rId47"/>
      <p:italic r:id="rId48"/>
      <p:boldItalic r:id="rId49"/>
    </p:embeddedFon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gWl6vsC0ZihhEw6jAB/02ekYvr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08"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de.org/curriculum/docs/k-5/DebuggingTeacher.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cratch.mit.edu/projects/833988634"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scratch.mit.edu/projects/82201309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ribbble.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unsplash.com/" TargetMode="External"/><Relationship Id="rId5" Type="http://schemas.openxmlformats.org/officeDocument/2006/relationships/hyperlink" Target="https://flickr.com/" TargetMode="External"/><Relationship Id="rId4" Type="http://schemas.openxmlformats.org/officeDocument/2006/relationships/hyperlink" Target="https://loc.gov/free-to-us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cratch.mit.edu/projects/editor/?tutorial=getStarted&amp;wvideo=rpjvs3v9gj"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643a62f22_2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12643a62f22_2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When you need to fix your error in your code we call that debugging. This means you are looking for your mistake and then fixing it. Debugging can happen at anytime while you are coding. Maybe you debug at the end when you realize your sequence isn’t correct, or it could happen at the very beginning, maybe you forgot your start block!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2643a62f22_2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12643a62f22_2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Whenever we realize that we have a bug, here are the steps for debugging. We [read slide]. Debugging happens all the time while we are coding!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Debugging Recipe from Code.org: </a:t>
            </a:r>
            <a:r>
              <a:rPr lang="en" u="sng">
                <a:solidFill>
                  <a:schemeClr val="hlink"/>
                </a:solidFill>
                <a:hlinkClick r:id="rId3"/>
              </a:rPr>
              <a:t>https://code.org/curriculum/docs/k-5/DebuggingTeacher.pdf</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Let’s try this out!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643a62f22_2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12643a62f22_2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Remind students to use debugging as they work on planning and animating their writing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d470410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12d470410d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https://www.dropbox.com/scl/fi/tqm5b6u81j0lqkj4hmb98/U3-Debugging-Activityv1.1.pptx.pptx?dl=0&amp;rlkey=nz268pz6pozkfqhu0z7dovj51#slide=id.p1</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643a62f22_2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12643a62f22_2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643a62f22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12643a62f22_1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Instruct students to open CoCo Level 2 project from last lesson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2643a62f22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12643a62f22_1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643a62f22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12643a62f22_1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2c23e684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12c23e6844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Okay! Have we all finished answering the questions in CoCo? Good job.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Well, there’s one more step we need to take before we can start working in Scratch. CoCo has helped us find the blocks for adding characters, adding backgrounds, making them say or think something. But! Choosing the kind of sprite and backdrop is still up to us. I’ve got a few tips to share with you as you’re coding in Scratch.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You want to a) include a topic sentence, b) match your animation to your writing, c) be consistent, and d) make sure all the visuals in the frame make sense given what you have written in your text.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2c435b6f8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22c435b6f85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Good animations that follow these guidelines can be as simple as </a:t>
            </a:r>
            <a:r>
              <a:rPr lang="en" sz="1200" u="sng">
                <a:solidFill>
                  <a:schemeClr val="hlink"/>
                </a:solidFill>
                <a:highlight>
                  <a:srgbClr val="FFFFFF"/>
                </a:highlight>
                <a:latin typeface="Calibri"/>
                <a:ea typeface="Calibri"/>
                <a:cs typeface="Calibri"/>
                <a:sym typeface="Calibri"/>
                <a:hlinkClick r:id="rId3"/>
              </a:rPr>
              <a:t>https://scratch.mit.edu/projects/833988634</a:t>
            </a:r>
            <a:r>
              <a:rPr lang="en" sz="1200">
                <a:highlight>
                  <a:srgbClr val="FFFFFF"/>
                </a:highlight>
                <a:latin typeface="Calibri"/>
                <a:ea typeface="Calibri"/>
                <a:cs typeface="Calibri"/>
                <a:sym typeface="Calibri"/>
              </a:rPr>
              <a:t> </a:t>
            </a:r>
            <a:r>
              <a:rPr lang="en"/>
              <a:t>or as complex as </a:t>
            </a:r>
            <a:r>
              <a:rPr lang="en" u="sng">
                <a:solidFill>
                  <a:schemeClr val="hlink"/>
                </a:solidFill>
                <a:hlinkClick r:id="rId4"/>
              </a:rPr>
              <a:t>https://scratch.mit.edu/projects/822013091</a:t>
            </a:r>
            <a:r>
              <a:rPr lang="en"/>
              <a:t> so long as they clearly convey the message to the reader visually and verbally!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1f3e8019f6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g11f3e8019f6_0_5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c23e6844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12c23e6844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example, if I was writing a story about “Once upon a time there lived a princess….” which one of these sprites would make more sense?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c23e6844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12c23e6844a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example, if I was writing a story about “Once upon a time there lived a princess….” which one of these sprites would make more sense? Probably this one. Although, if our princess played baseball later in the story, you could switch it up!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2c23e6844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2c23e6844a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if I was writing a story about a princess who lived in a castle, this backdrop would make more sense.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c23e6844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12c23e6844a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But if I wrote about a princess who played baseball, this one could also work!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c23e6844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12c23e6844a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Here’s another Scratch tip: when looking for sprites and backdrops, you can enter words into the “search” bar and see if any of the results match what you’re looking for.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If you don’t find the backdrop you’re looking for you could also search the following websites for non-copyrighted images that you can upload to Scratch</a:t>
            </a:r>
            <a:endParaRPr/>
          </a:p>
          <a:p>
            <a:pPr marL="457200" lvl="0" indent="-298450" algn="l" rtl="0">
              <a:lnSpc>
                <a:spcPct val="100000"/>
              </a:lnSpc>
              <a:spcBef>
                <a:spcPts val="0"/>
              </a:spcBef>
              <a:spcAft>
                <a:spcPts val="0"/>
              </a:spcAft>
              <a:buSzPts val="1100"/>
              <a:buChar char="-"/>
            </a:pPr>
            <a:r>
              <a:rPr lang="en"/>
              <a:t>Dribble: </a:t>
            </a:r>
            <a:r>
              <a:rPr lang="en" u="sng">
                <a:solidFill>
                  <a:schemeClr val="hlink"/>
                </a:solidFill>
                <a:hlinkClick r:id="rId3"/>
              </a:rPr>
              <a:t>https://dribbble.com/</a:t>
            </a:r>
            <a:r>
              <a:rPr lang="en"/>
              <a:t> </a:t>
            </a:r>
            <a:endParaRPr/>
          </a:p>
          <a:p>
            <a:pPr marL="457200" lvl="0" indent="-298450" algn="l" rtl="0">
              <a:lnSpc>
                <a:spcPct val="100000"/>
              </a:lnSpc>
              <a:spcBef>
                <a:spcPts val="0"/>
              </a:spcBef>
              <a:spcAft>
                <a:spcPts val="0"/>
              </a:spcAft>
              <a:buSzPts val="1100"/>
              <a:buChar char="-"/>
            </a:pPr>
            <a:r>
              <a:rPr lang="en"/>
              <a:t>Library of Congress free to use and reuse: </a:t>
            </a:r>
            <a:r>
              <a:rPr lang="en" u="sng">
                <a:solidFill>
                  <a:schemeClr val="hlink"/>
                </a:solidFill>
                <a:hlinkClick r:id="rId4"/>
              </a:rPr>
              <a:t>https://loc.gov/free-to-use</a:t>
            </a:r>
            <a:r>
              <a:rPr lang="en"/>
              <a:t> </a:t>
            </a:r>
            <a:endParaRPr/>
          </a:p>
          <a:p>
            <a:pPr marL="457200" lvl="0" indent="-298450" algn="l" rtl="0">
              <a:lnSpc>
                <a:spcPct val="100000"/>
              </a:lnSpc>
              <a:spcBef>
                <a:spcPts val="0"/>
              </a:spcBef>
              <a:spcAft>
                <a:spcPts val="0"/>
              </a:spcAft>
              <a:buSzPts val="1100"/>
              <a:buChar char="-"/>
            </a:pPr>
            <a:r>
              <a:rPr lang="en"/>
              <a:t>Flickr: </a:t>
            </a:r>
            <a:r>
              <a:rPr lang="en" u="sng">
                <a:solidFill>
                  <a:schemeClr val="hlink"/>
                </a:solidFill>
                <a:hlinkClick r:id="rId5"/>
              </a:rPr>
              <a:t>https://flickr.com/</a:t>
            </a:r>
            <a:r>
              <a:rPr lang="en"/>
              <a:t> </a:t>
            </a:r>
            <a:endParaRPr/>
          </a:p>
          <a:p>
            <a:pPr marL="457200" lvl="0" indent="-298450" algn="l" rtl="0">
              <a:lnSpc>
                <a:spcPct val="100000"/>
              </a:lnSpc>
              <a:spcBef>
                <a:spcPts val="0"/>
              </a:spcBef>
              <a:spcAft>
                <a:spcPts val="0"/>
              </a:spcAft>
              <a:buSzPts val="1100"/>
              <a:buChar char="-"/>
            </a:pPr>
            <a:r>
              <a:rPr lang="en"/>
              <a:t>Unsplash: </a:t>
            </a:r>
            <a:r>
              <a:rPr lang="en" u="sng">
                <a:solidFill>
                  <a:schemeClr val="hlink"/>
                </a:solidFill>
                <a:hlinkClick r:id="rId6"/>
              </a:rPr>
              <a:t>https://unsplash.com/</a:t>
            </a:r>
            <a:r>
              <a:rPr lang="en"/>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2c23e6844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12c23e6844a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look at this example of a scratch project that is consistent, matches its text, and whose visuals make sense. This is using the “how to make hot chocolate” recipe we’ve seen before.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c23e6844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12c23e6844a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let’s look at the same video but where the visuals don’t match the text. Hmm, what went wrong here?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2c23e6844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12c23e6844a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Okay! Now that we’ve thought carefully about how we will match our Scratch visuals to our writing in CoCo, we’re ready to start coding! Let’s watch this short video on how to move between CoCo and Scratch. Remember we will be toggling back and forth!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Let’s make sure we all get the hang of it by starting with adding the blocks from ONLY OUR FIRST ROW into Scratch. Pause and look at me when you’re done.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2c23e6844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12c23e6844a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Once you get the hang of it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2c23e6844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12c23e6844a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f3e8019f6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11f3e8019f6_0_5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2643a62f22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12643a62f22_2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In pairs (or independently), ask students to review and debug their code, making sure their animation matches what they planned and wrote in CoCo.</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2643a62f22_1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g12643a62f22_1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2643a62f22_1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12643a62f22_1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2643a62f22_2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12643a62f22_2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Model how students can share Scratch creations to their teacher’s studio</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2643a62f22_2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12643a62f22_2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Video modeling how students can share Scratch creations to their teacher’s studio</a:t>
            </a:r>
            <a:endParaRPr/>
          </a:p>
          <a:p>
            <a:pPr marL="0" lvl="0" indent="0" algn="l" rtl="0">
              <a:lnSpc>
                <a:spcPct val="100000"/>
              </a:lnSpc>
              <a:spcBef>
                <a:spcPts val="0"/>
              </a:spcBef>
              <a:spcAft>
                <a:spcPts val="0"/>
              </a:spcAft>
              <a:buSzPts val="1100"/>
              <a:buNone/>
            </a:pPr>
            <a:endParaRPr/>
          </a:p>
          <a:p>
            <a:pPr marL="457200" lvl="0" indent="0" algn="l" rtl="0">
              <a:lnSpc>
                <a:spcPct val="115000"/>
              </a:lnSpc>
              <a:spcBef>
                <a:spcPts val="0"/>
              </a:spcBef>
              <a:spcAft>
                <a:spcPts val="0"/>
              </a:spcAft>
              <a:buClr>
                <a:schemeClr val="dk1"/>
              </a:buClr>
              <a:buSzPts val="1100"/>
              <a:buFont typeface="Arial"/>
              <a:buNone/>
            </a:pPr>
            <a:r>
              <a:rPr lang="en" u="sng">
                <a:solidFill>
                  <a:srgbClr val="1C3AA9"/>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Scratch - Imagine, Program, Share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2643a62f22_1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g12643a62f22_1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2643a62f22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12643a62f22_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Here are some suggestions for sharing your work and getting feedback. Feedback can help us learn and make our work better in the future. [Read Slide]</a:t>
            </a:r>
            <a:endParaRPr/>
          </a:p>
          <a:p>
            <a:pPr marL="0" lvl="0" indent="0" algn="l" rtl="0">
              <a:lnSpc>
                <a:spcPct val="100000"/>
              </a:lnSpc>
              <a:spcBef>
                <a:spcPts val="0"/>
              </a:spcBef>
              <a:spcAft>
                <a:spcPts val="0"/>
              </a:spcAft>
              <a:buSzPts val="1100"/>
              <a:buNone/>
            </a:pPr>
            <a:r>
              <a:rPr lang="en"/>
              <a:t>Adapted from Getting Unstuck</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2280ac381c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12280ac381c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2643a62f2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12643a62f2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Review CoCo Level 2 briefly, highlighting the planning and self-monitor features</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We’ve already filled in column 1 with our drink recipe! Today we are going to focus on using CoCo to plan our Scratch animation, find those blocks in Scratch, and then use the self-monitoring column AFTER we’ve successfully found our blocks in Scratch. Sound good?</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2643a62f22_1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12643a62f22_1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2643a62f22_1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12643a62f22_1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2643a62f22_1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2643a62f22_1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643a62f22_2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12643a62f22_2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Remember, </a:t>
            </a:r>
            <a:r>
              <a:rPr lang="en"/>
              <a:t>A bug is an error or mistake in your code that prevents the program from running as expected.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45"/>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45"/>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45"/>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53"/>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7" name="Google Shape;47;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54"/>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54"/>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1" name="Google Shape;51;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4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4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 name="Google Shape;18;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3"/>
        <p:cNvGrpSpPr/>
        <p:nvPr/>
      </p:nvGrpSpPr>
      <p:grpSpPr>
        <a:xfrm>
          <a:off x="0" y="0"/>
          <a:ext cx="0" cy="0"/>
          <a:chOff x="0" y="0"/>
          <a:chExt cx="0" cy="0"/>
        </a:xfrm>
      </p:grpSpPr>
      <p:sp>
        <p:nvSpPr>
          <p:cNvPr id="24" name="Google Shape;24;p48"/>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5" name="Google Shape;25;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6"/>
        <p:cNvGrpSpPr/>
        <p:nvPr/>
      </p:nvGrpSpPr>
      <p:grpSpPr>
        <a:xfrm>
          <a:off x="0" y="0"/>
          <a:ext cx="0" cy="0"/>
          <a:chOff x="0" y="0"/>
          <a:chExt cx="0" cy="0"/>
        </a:xfrm>
      </p:grpSpPr>
      <p:sp>
        <p:nvSpPr>
          <p:cNvPr id="27" name="Google Shape;27;p49"/>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8" name="Google Shape;28;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5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51"/>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51"/>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52"/>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5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52"/>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2" name="Google Shape;42;p52"/>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3" name="Google Shape;43;p5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4" name="Google Shape;44;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4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chutchison1@ua.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dropbox.com/s/pfe5k22akk2qjlg/How%20To%20Debug.mp4?dl=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dropbox.com/scl/fi/tqm5b6u81j0lqkj4hmb98/U3-Debugging-Activityv1.1.pptx.pptx?dl=0&amp;rlkey=nz268pz6pozkfqhu0z7dovj51#slide=id.p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dropbox.com/s/3z94jj7yvmut0l7/Step%203_%20Choosing%20blocks%20in%20Scratch%20%281%29.webm?dl=0"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www.dropbox.com/s/7ic0dndq8ru1yzw/Choosing%20Blocks%20for%20Scratch.webm?dl=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scratch.mit.edu/projects/822013091"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scratch.mit.edu/projects/833988634"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scratch.mit.edu/projects/568508956/"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s://scratch.mit.edu/projects/568453715/"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https://www.dropbox.com/s/o6jkkdj7j9sm9vg/Step%203a.webm?dl=0"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hyperlink" Target="https://www.dropbox.com/s/286towan4c70kbp/Step%203b.webm?dl=0"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ego.gmu.edu/scratchgo/welcome_user.ph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dropbox.com/s/aqy69n3v1doyxm2/Explanatory%20Writing%20Samples.docx?dl=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dropbox.com/s/wf1o5z2qv0yx08h/Step%204.webm?dl=0"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hyperlink" Target="https://www.dropbox.com/home/Lessons-CS%20Units/Extra%20Materials/%22How%20To%22%20Handouts%20For%20Teachers?preview=How+to+Share+Scratch+Products.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https://www.dropbox.com/s/6o6iu58m61nyctq/Student%20-%20How%20To%20Add%20A%20Project%20To%20A%20Studio%20In%20Scratch.mp4?dl=0"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Unit 1   Lesson 5</a:t>
            </a:r>
            <a:endParaRPr sz="6000"/>
          </a:p>
        </p:txBody>
      </p:sp>
      <p:sp>
        <p:nvSpPr>
          <p:cNvPr id="57" name="Google Shape;57;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Animate and Debug</a:t>
            </a:r>
            <a:endParaRPr sz="3000"/>
          </a:p>
        </p:txBody>
      </p:sp>
      <p:pic>
        <p:nvPicPr>
          <p:cNvPr id="58" name="Google Shape;58;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59" name="Google Shape;59;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60" name="Google Shape;60;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u="sng">
                <a:solidFill>
                  <a:srgbClr val="1C3AA9"/>
                </a:solidFill>
                <a:hlinkClick r:id="rId5">
                  <a:extLst>
                    <a:ext uri="{A12FA001-AC4F-418D-AE19-62706E023703}">
                      <ahyp:hlinkClr xmlns:ahyp="http://schemas.microsoft.com/office/drawing/2018/hyperlinkcolor" val="tx"/>
                    </a:ext>
                  </a:extLst>
                </a:hlinkClick>
              </a:rPr>
              <a:t>achutchison1@ua.edu</a:t>
            </a:r>
            <a:r>
              <a:rPr lang="en" sz="800" b="1">
                <a:solidFill>
                  <a:srgbClr val="F16666"/>
                </a:solidFill>
              </a:rPr>
              <a:t> </a:t>
            </a:r>
            <a:endParaRPr sz="800" b="0" i="0" u="none" strike="noStrike" cap="none">
              <a:solidFill>
                <a:srgbClr val="000000"/>
              </a:solidFill>
              <a:latin typeface="Arial"/>
              <a:ea typeface="Arial"/>
              <a:cs typeface="Arial"/>
              <a:sym typeface="Arial"/>
            </a:endParaRPr>
          </a:p>
        </p:txBody>
      </p:sp>
      <p:sp>
        <p:nvSpPr>
          <p:cNvPr id="61" name="Google Shape;61;p1"/>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2643a62f22_2_102"/>
          <p:cNvSpPr txBox="1">
            <a:spLocks noGrp="1"/>
          </p:cNvSpPr>
          <p:nvPr>
            <p:ph type="title"/>
          </p:nvPr>
        </p:nvSpPr>
        <p:spPr>
          <a:xfrm>
            <a:off x="490250" y="526350"/>
            <a:ext cx="82362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b="1">
                <a:latin typeface="Bebas Neue"/>
                <a:ea typeface="Bebas Neue"/>
                <a:cs typeface="Bebas Neue"/>
                <a:sym typeface="Bebas Neue"/>
              </a:rPr>
              <a:t>Debugging:</a:t>
            </a:r>
            <a:r>
              <a:rPr lang="en">
                <a:latin typeface="Bebas Neue"/>
                <a:ea typeface="Bebas Neue"/>
                <a:cs typeface="Bebas Neue"/>
                <a:sym typeface="Bebas Neue"/>
              </a:rPr>
              <a:t> looking for and fixing the errors in your code</a:t>
            </a:r>
            <a:endParaRPr>
              <a:latin typeface="Bebas Neue"/>
              <a:ea typeface="Bebas Neue"/>
              <a:cs typeface="Bebas Neue"/>
              <a:sym typeface="Bebas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2643a62f22_2_10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To debug an algorithm, we…</a:t>
            </a:r>
            <a:endParaRPr/>
          </a:p>
        </p:txBody>
      </p:sp>
      <p:sp>
        <p:nvSpPr>
          <p:cNvPr id="124" name="Google Shape;124;g12643a62f22_2_106"/>
          <p:cNvSpPr txBox="1"/>
          <p:nvPr/>
        </p:nvSpPr>
        <p:spPr>
          <a:xfrm>
            <a:off x="572000" y="1007875"/>
            <a:ext cx="7461000" cy="3386400"/>
          </a:xfrm>
          <a:prstGeom prst="rect">
            <a:avLst/>
          </a:prstGeom>
          <a:noFill/>
          <a:ln>
            <a:noFill/>
          </a:ln>
        </p:spPr>
        <p:txBody>
          <a:bodyPr spcFirstLastPara="1" wrap="square" lIns="91425" tIns="91425" rIns="91425" bIns="91425" anchor="t" anchorCtr="0">
            <a:spAutoFit/>
          </a:bodyPr>
          <a:lstStyle/>
          <a:p>
            <a:pPr marL="457200" marR="0" lvl="0" indent="-393700" algn="l" rtl="0">
              <a:lnSpc>
                <a:spcPct val="100000"/>
              </a:lnSpc>
              <a:spcBef>
                <a:spcPts val="0"/>
              </a:spcBef>
              <a:spcAft>
                <a:spcPts val="0"/>
              </a:spcAft>
              <a:buClr>
                <a:srgbClr val="3C4043"/>
              </a:buClr>
              <a:buSzPts val="2600"/>
              <a:buFont typeface="Proxima Nova"/>
              <a:buChar char="❏"/>
            </a:pPr>
            <a:r>
              <a:rPr lang="en" sz="2600" b="0" i="0" u="none" strike="noStrike" cap="none">
                <a:solidFill>
                  <a:srgbClr val="3C4043"/>
                </a:solidFill>
                <a:highlight>
                  <a:srgbClr val="FFFFFF"/>
                </a:highlight>
                <a:latin typeface="Proxima Nova"/>
                <a:ea typeface="Proxima Nova"/>
                <a:cs typeface="Proxima Nova"/>
                <a:sym typeface="Proxima Nova"/>
              </a:rPr>
              <a:t>Describe the problem.</a:t>
            </a:r>
            <a:endParaRPr sz="2600" b="0" i="0" u="none" strike="noStrike" cap="none">
              <a:solidFill>
                <a:srgbClr val="3C4043"/>
              </a:solidFill>
              <a:highlight>
                <a:srgbClr val="FFFFFF"/>
              </a:highlight>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3C4043"/>
              </a:solidFill>
              <a:highlight>
                <a:srgbClr val="FFFFFF"/>
              </a:highlight>
              <a:latin typeface="Proxima Nova"/>
              <a:ea typeface="Proxima Nova"/>
              <a:cs typeface="Proxima Nova"/>
              <a:sym typeface="Proxima Nova"/>
            </a:endParaRPr>
          </a:p>
          <a:p>
            <a:pPr marL="457200" marR="0" lvl="0" indent="-393700" algn="l" rtl="0">
              <a:lnSpc>
                <a:spcPct val="100000"/>
              </a:lnSpc>
              <a:spcBef>
                <a:spcPts val="0"/>
              </a:spcBef>
              <a:spcAft>
                <a:spcPts val="0"/>
              </a:spcAft>
              <a:buClr>
                <a:srgbClr val="3C4043"/>
              </a:buClr>
              <a:buSzPts val="2600"/>
              <a:buFont typeface="Proxima Nova"/>
              <a:buChar char="❏"/>
            </a:pPr>
            <a:r>
              <a:rPr lang="en" sz="2600" b="0" i="0" u="none" strike="noStrike" cap="none">
                <a:solidFill>
                  <a:srgbClr val="3C4043"/>
                </a:solidFill>
                <a:highlight>
                  <a:srgbClr val="FFFFFF"/>
                </a:highlight>
                <a:latin typeface="Proxima Nova"/>
                <a:ea typeface="Proxima Nova"/>
                <a:cs typeface="Proxima Nova"/>
                <a:sym typeface="Proxima Nova"/>
              </a:rPr>
              <a:t>Hunt for bugs (what is it in our code causing the problem). </a:t>
            </a:r>
            <a:endParaRPr sz="2600" b="0" i="0" u="none" strike="noStrike" cap="none">
              <a:solidFill>
                <a:srgbClr val="3C4043"/>
              </a:solidFill>
              <a:highlight>
                <a:srgbClr val="FFFFFF"/>
              </a:highlight>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3C4043"/>
              </a:solidFill>
              <a:highlight>
                <a:srgbClr val="FFFFFF"/>
              </a:highlight>
              <a:latin typeface="Proxima Nova"/>
              <a:ea typeface="Proxima Nova"/>
              <a:cs typeface="Proxima Nova"/>
              <a:sym typeface="Proxima Nova"/>
            </a:endParaRPr>
          </a:p>
          <a:p>
            <a:pPr marL="457200" marR="0" lvl="0" indent="-393700" algn="l" rtl="0">
              <a:lnSpc>
                <a:spcPct val="100000"/>
              </a:lnSpc>
              <a:spcBef>
                <a:spcPts val="0"/>
              </a:spcBef>
              <a:spcAft>
                <a:spcPts val="0"/>
              </a:spcAft>
              <a:buClr>
                <a:srgbClr val="3C4043"/>
              </a:buClr>
              <a:buSzPts val="2600"/>
              <a:buFont typeface="Proxima Nova"/>
              <a:buChar char="❏"/>
            </a:pPr>
            <a:r>
              <a:rPr lang="en" sz="2600" b="0" i="0" u="none" strike="noStrike" cap="none">
                <a:solidFill>
                  <a:srgbClr val="3C4043"/>
                </a:solidFill>
                <a:highlight>
                  <a:srgbClr val="FFFFFF"/>
                </a:highlight>
                <a:latin typeface="Proxima Nova"/>
                <a:ea typeface="Proxima Nova"/>
                <a:cs typeface="Proxima Nova"/>
                <a:sym typeface="Proxima Nova"/>
              </a:rPr>
              <a:t>Try out some solutions and test. </a:t>
            </a:r>
            <a:endParaRPr sz="2600" b="0" i="0" u="none" strike="noStrike" cap="none">
              <a:solidFill>
                <a:srgbClr val="3C4043"/>
              </a:solidFill>
              <a:highlight>
                <a:srgbClr val="FFFFFF"/>
              </a:highlight>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3C4043"/>
              </a:solidFill>
              <a:highlight>
                <a:srgbClr val="FFFFFF"/>
              </a:highlight>
              <a:latin typeface="Proxima Nova"/>
              <a:ea typeface="Proxima Nova"/>
              <a:cs typeface="Proxima Nova"/>
              <a:sym typeface="Proxima Nova"/>
            </a:endParaRPr>
          </a:p>
          <a:p>
            <a:pPr marL="457200" marR="0" lvl="0" indent="-393700" algn="l" rtl="0">
              <a:lnSpc>
                <a:spcPct val="100000"/>
              </a:lnSpc>
              <a:spcBef>
                <a:spcPts val="0"/>
              </a:spcBef>
              <a:spcAft>
                <a:spcPts val="0"/>
              </a:spcAft>
              <a:buClr>
                <a:srgbClr val="3C4043"/>
              </a:buClr>
              <a:buSzPts val="2600"/>
              <a:buFont typeface="Proxima Nova"/>
              <a:buChar char="❏"/>
            </a:pPr>
            <a:r>
              <a:rPr lang="en" sz="2600" b="0" i="0" u="none" strike="noStrike" cap="none">
                <a:solidFill>
                  <a:srgbClr val="3C4043"/>
                </a:solidFill>
                <a:highlight>
                  <a:srgbClr val="FFFFFF"/>
                </a:highlight>
                <a:latin typeface="Proxima Nova"/>
                <a:ea typeface="Proxima Nova"/>
                <a:cs typeface="Proxima Nova"/>
                <a:sym typeface="Proxima Nova"/>
              </a:rPr>
              <a:t>Remember what we learned from the bug.</a:t>
            </a:r>
            <a:endParaRPr sz="26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2643a62f22_2_11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Video: How to Debug</a:t>
            </a:r>
            <a:endParaRPr/>
          </a:p>
        </p:txBody>
      </p:sp>
      <p:sp>
        <p:nvSpPr>
          <p:cNvPr id="130" name="Google Shape;130;g12643a62f22_2_111"/>
          <p:cNvSpPr txBox="1"/>
          <p:nvPr/>
        </p:nvSpPr>
        <p:spPr>
          <a:xfrm>
            <a:off x="725100" y="1936675"/>
            <a:ext cx="76938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 sz="2800" b="1" i="0" u="sng" strike="noStrike" cap="none" dirty="0">
                <a:solidFill>
                  <a:schemeClr val="hlink"/>
                </a:solidFill>
                <a:latin typeface="Proxima Nova"/>
                <a:ea typeface="Proxima Nova"/>
                <a:cs typeface="Proxima Nova"/>
                <a:sym typeface="Proxima Nova"/>
                <a:hlinkClick r:id="rId3"/>
              </a:rPr>
              <a:t>Watch here: </a:t>
            </a:r>
            <a:r>
              <a:rPr lang="en" sz="1700" b="0" i="0" u="sng" strike="noStrike" cap="none" dirty="0">
                <a:solidFill>
                  <a:schemeClr val="hlink"/>
                </a:solidFill>
                <a:latin typeface="Proxima Nova"/>
                <a:ea typeface="Proxima Nova"/>
                <a:cs typeface="Proxima Nova"/>
                <a:sym typeface="Proxima Nova"/>
                <a:hlinkClick r:id="rId3"/>
              </a:rPr>
              <a:t>https://www.dropbox.com/s/pfe5k22akk2qjlg/How%20To%20Debug.mp4?dl=0</a:t>
            </a:r>
            <a:endParaRPr sz="1700" b="0" i="0" u="none" strike="noStrike" cap="none" dirty="0">
              <a:solidFill>
                <a:schemeClr val="accent5"/>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2d470410db_0_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Debugging Activity (Optional)</a:t>
            </a:r>
            <a:endParaRPr dirty="0"/>
          </a:p>
        </p:txBody>
      </p:sp>
      <p:sp>
        <p:nvSpPr>
          <p:cNvPr id="136" name="Google Shape;136;g12d470410db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dirty="0"/>
              <a:t>Students should access the debugging activity in their student slide decks to try and debug several coding projects. </a:t>
            </a:r>
            <a:r>
              <a:rPr lang="en" u="sng" dirty="0">
                <a:solidFill>
                  <a:schemeClr val="hlink"/>
                </a:solidFill>
                <a:hlinkClick r:id="rId3"/>
              </a:rPr>
              <a:t>Link to the activity here. </a:t>
            </a:r>
            <a:r>
              <a:rPr lang="en" dirty="0"/>
              <a:t>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2643a62f22_2_234"/>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Independent practice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2643a62f22_1_12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CoCo continues to help us! </a:t>
            </a:r>
            <a:endParaRPr/>
          </a:p>
        </p:txBody>
      </p:sp>
      <p:sp>
        <p:nvSpPr>
          <p:cNvPr id="147" name="Google Shape;147;g12643a62f22_1_129"/>
          <p:cNvSpPr txBox="1">
            <a:spLocks noGrp="1"/>
          </p:cNvSpPr>
          <p:nvPr>
            <p:ph type="body" idx="1"/>
          </p:nvPr>
        </p:nvSpPr>
        <p:spPr>
          <a:xfrm>
            <a:off x="311700" y="1152475"/>
            <a:ext cx="4518600" cy="341640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15000"/>
              </a:lnSpc>
              <a:spcBef>
                <a:spcPts val="0"/>
              </a:spcBef>
              <a:spcAft>
                <a:spcPts val="0"/>
              </a:spcAft>
              <a:buSzPct val="108107"/>
              <a:buNone/>
            </a:pPr>
            <a:r>
              <a:rPr lang="en"/>
              <a:t>Today, you will use Coco to help you code your instructional animation in Scratch!</a:t>
            </a:r>
            <a:endParaRPr/>
          </a:p>
          <a:p>
            <a:pPr marL="0" lvl="0" indent="0" algn="l" rtl="0">
              <a:lnSpc>
                <a:spcPct val="115000"/>
              </a:lnSpc>
              <a:spcBef>
                <a:spcPts val="0"/>
              </a:spcBef>
              <a:spcAft>
                <a:spcPts val="0"/>
              </a:spcAft>
              <a:buSzPct val="108107"/>
              <a:buNone/>
            </a:pPr>
            <a:endParaRPr/>
          </a:p>
          <a:p>
            <a:pPr marL="457200" lvl="0" indent="-342900" algn="l" rtl="0">
              <a:lnSpc>
                <a:spcPct val="115000"/>
              </a:lnSpc>
              <a:spcBef>
                <a:spcPts val="0"/>
              </a:spcBef>
              <a:spcAft>
                <a:spcPts val="0"/>
              </a:spcAft>
              <a:buSzPct val="108107"/>
              <a:buAutoNum type="arabicPeriod"/>
            </a:pPr>
            <a:r>
              <a:rPr lang="en"/>
              <a:t>Open a tab with Coco</a:t>
            </a:r>
            <a:endParaRPr/>
          </a:p>
          <a:p>
            <a:pPr marL="457200" lvl="0" indent="-342900" algn="l" rtl="0">
              <a:lnSpc>
                <a:spcPct val="115000"/>
              </a:lnSpc>
              <a:spcBef>
                <a:spcPts val="0"/>
              </a:spcBef>
              <a:spcAft>
                <a:spcPts val="0"/>
              </a:spcAft>
              <a:buSzPct val="108107"/>
              <a:buAutoNum type="arabicPeriod"/>
            </a:pPr>
            <a:r>
              <a:rPr lang="en"/>
              <a:t>Open a tab with Scratch</a:t>
            </a:r>
            <a:endParaRPr/>
          </a:p>
          <a:p>
            <a:pPr marL="457200" lvl="0" indent="-342900" algn="l" rtl="0">
              <a:lnSpc>
                <a:spcPct val="115000"/>
              </a:lnSpc>
              <a:spcBef>
                <a:spcPts val="0"/>
              </a:spcBef>
              <a:spcAft>
                <a:spcPts val="0"/>
              </a:spcAft>
              <a:buSzPct val="108107"/>
              <a:buAutoNum type="arabicPeriod"/>
            </a:pPr>
            <a:r>
              <a:rPr lang="en"/>
              <a:t>Use column 3 of Coco to find the blocks in Scratch we need for each step.</a:t>
            </a:r>
            <a:endParaRPr/>
          </a:p>
          <a:p>
            <a:pPr marL="457200" lvl="0" indent="-342900" algn="l" rtl="0">
              <a:lnSpc>
                <a:spcPct val="115000"/>
              </a:lnSpc>
              <a:spcBef>
                <a:spcPts val="0"/>
              </a:spcBef>
              <a:spcAft>
                <a:spcPts val="0"/>
              </a:spcAft>
              <a:buSzPct val="108107"/>
              <a:buAutoNum type="arabicPeriod"/>
            </a:pPr>
            <a:r>
              <a:rPr lang="en"/>
              <a:t>After you’ve found the blocks in Scratch, check off each row’s self-monitoring before moving to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the</a:t>
            </a:r>
            <a:r>
              <a:rPr lang="en"/>
              <a:t> next step.</a:t>
            </a:r>
            <a:endParaRPr/>
          </a:p>
        </p:txBody>
      </p:sp>
      <p:pic>
        <p:nvPicPr>
          <p:cNvPr id="148" name="Google Shape;148;g12643a62f22_1_129"/>
          <p:cNvPicPr preferRelativeResize="0"/>
          <p:nvPr/>
        </p:nvPicPr>
        <p:blipFill rotWithShape="1">
          <a:blip r:embed="rId3">
            <a:alphaModFix/>
          </a:blip>
          <a:srcRect/>
          <a:stretch/>
        </p:blipFill>
        <p:spPr>
          <a:xfrm>
            <a:off x="6127450" y="210050"/>
            <a:ext cx="2019863" cy="4055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2643a62f22_1_63"/>
          <p:cNvSpPr txBox="1">
            <a:spLocks noGrp="1"/>
          </p:cNvSpPr>
          <p:nvPr>
            <p:ph type="title"/>
          </p:nvPr>
        </p:nvSpPr>
        <p:spPr>
          <a:xfrm>
            <a:off x="1730100" y="299900"/>
            <a:ext cx="5683800" cy="8646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00000"/>
              <a:buNone/>
            </a:pPr>
            <a:r>
              <a:rPr lang="en" dirty="0"/>
              <a:t>Video Model</a:t>
            </a:r>
            <a:endParaRPr dirty="0"/>
          </a:p>
          <a:p>
            <a:pPr marL="0" lvl="0" indent="0" algn="ctr" rtl="0">
              <a:lnSpc>
                <a:spcPct val="115000"/>
              </a:lnSpc>
              <a:spcBef>
                <a:spcPts val="0"/>
              </a:spcBef>
              <a:spcAft>
                <a:spcPts val="0"/>
              </a:spcAft>
              <a:buSzPct val="296296"/>
              <a:buNone/>
            </a:pPr>
            <a:r>
              <a:rPr lang="en" sz="1800" u="sng" dirty="0">
                <a:solidFill>
                  <a:schemeClr val="hlink"/>
                </a:solidFill>
                <a:latin typeface="Proxima Nova"/>
                <a:ea typeface="Proxima Nova"/>
                <a:cs typeface="Proxima Nova"/>
                <a:sym typeface="Proxima Nova"/>
                <a:hlinkClick r:id="rId3"/>
              </a:rPr>
              <a:t>How to Choose Animation Blocks in Scratch Tutorial</a:t>
            </a:r>
            <a:endParaRPr dirty="0"/>
          </a:p>
        </p:txBody>
      </p:sp>
      <p:pic>
        <p:nvPicPr>
          <p:cNvPr id="154" name="Google Shape;154;g12643a62f22_1_63">
            <a:hlinkClick r:id="rId4"/>
          </p:cNvPr>
          <p:cNvPicPr preferRelativeResize="0"/>
          <p:nvPr/>
        </p:nvPicPr>
        <p:blipFill rotWithShape="1">
          <a:blip r:embed="rId5">
            <a:alphaModFix/>
          </a:blip>
          <a:srcRect/>
          <a:stretch/>
        </p:blipFill>
        <p:spPr>
          <a:xfrm>
            <a:off x="1993050" y="1381113"/>
            <a:ext cx="5157900" cy="347036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2643a62f22_1_144"/>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800">
                <a:latin typeface="Bebas Neue"/>
                <a:ea typeface="Bebas Neue"/>
                <a:cs typeface="Bebas Neue"/>
                <a:sym typeface="Bebas Neue"/>
              </a:rPr>
              <a:t>log into Coco and complete columns 2 &amp; 3</a:t>
            </a:r>
            <a:endParaRPr sz="4800">
              <a:latin typeface="Bebas Neue"/>
              <a:ea typeface="Bebas Neue"/>
              <a:cs typeface="Bebas Neue"/>
              <a:sym typeface="Bebas Neue"/>
            </a:endParaRPr>
          </a:p>
        </p:txBody>
      </p:sp>
      <p:pic>
        <p:nvPicPr>
          <p:cNvPr id="160" name="Google Shape;160;g12643a62f22_1_144"/>
          <p:cNvPicPr preferRelativeResize="0"/>
          <p:nvPr/>
        </p:nvPicPr>
        <p:blipFill rotWithShape="1">
          <a:blip r:embed="rId3">
            <a:alphaModFix/>
          </a:blip>
          <a:srcRect/>
          <a:stretch/>
        </p:blipFill>
        <p:spPr>
          <a:xfrm>
            <a:off x="2840803" y="91900"/>
            <a:ext cx="6167424" cy="2909051"/>
          </a:xfrm>
          <a:prstGeom prst="rect">
            <a:avLst/>
          </a:prstGeom>
          <a:noFill/>
          <a:ln w="9525" cap="flat" cmpd="sng">
            <a:solidFill>
              <a:schemeClr val="accent3"/>
            </a:solidFill>
            <a:prstDash val="solid"/>
            <a:round/>
            <a:headEnd type="none" w="sm" len="sm"/>
            <a:tailEnd type="none" w="sm" len="sm"/>
          </a:ln>
        </p:spPr>
      </p:pic>
      <p:sp>
        <p:nvSpPr>
          <p:cNvPr id="161" name="Google Shape;161;g12643a62f22_1_144"/>
          <p:cNvSpPr/>
          <p:nvPr/>
        </p:nvSpPr>
        <p:spPr>
          <a:xfrm rot="-1025317">
            <a:off x="3027157" y="685215"/>
            <a:ext cx="1522203" cy="383187"/>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12643a62f22_1_144"/>
          <p:cNvSpPr/>
          <p:nvPr/>
        </p:nvSpPr>
        <p:spPr>
          <a:xfrm rot="-1025317">
            <a:off x="4897707" y="1122140"/>
            <a:ext cx="1522203" cy="383187"/>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2c23e6844a_0_0"/>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41666"/>
              <a:buNone/>
            </a:pPr>
            <a:r>
              <a:rPr lang="en" sz="4800">
                <a:latin typeface="Bebas Neue"/>
                <a:ea typeface="Bebas Neue"/>
                <a:cs typeface="Bebas Neue"/>
                <a:sym typeface="Bebas Neue"/>
              </a:rPr>
              <a:t>Before you begin to code in Scratch….</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Make sure you have a topic sentence </a:t>
            </a: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animation to your writing </a:t>
            </a: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Be consistent</a:t>
            </a: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visuals to your text</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2c435b6f85_0_7"/>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000">
                <a:latin typeface="Bebas Neue"/>
                <a:ea typeface="Bebas Neue"/>
                <a:cs typeface="Bebas Neue"/>
                <a:sym typeface="Bebas Neue"/>
              </a:rPr>
              <a:t>Good animations can be simple or complex!</a:t>
            </a:r>
            <a:endParaRPr sz="4000">
              <a:latin typeface="Bebas Neue"/>
              <a:ea typeface="Bebas Neue"/>
              <a:cs typeface="Bebas Neue"/>
              <a:sym typeface="Bebas Neue"/>
            </a:endParaRPr>
          </a:p>
          <a:p>
            <a:pPr marL="0" lvl="0" indent="0" algn="l" rtl="0">
              <a:lnSpc>
                <a:spcPct val="100000"/>
              </a:lnSpc>
              <a:spcBef>
                <a:spcPts val="0"/>
              </a:spcBef>
              <a:spcAft>
                <a:spcPts val="0"/>
              </a:spcAft>
              <a:buNone/>
            </a:pPr>
            <a:endParaRPr sz="4800">
              <a:latin typeface="Bebas Neue"/>
              <a:ea typeface="Bebas Neue"/>
              <a:cs typeface="Bebas Neue"/>
              <a:sym typeface="Bebas Neue"/>
            </a:endParaRPr>
          </a:p>
          <a:p>
            <a:pPr marL="0" lvl="0" indent="0" algn="l" rtl="0">
              <a:lnSpc>
                <a:spcPct val="100000"/>
              </a:lnSpc>
              <a:spcBef>
                <a:spcPts val="0"/>
              </a:spcBef>
              <a:spcAft>
                <a:spcPts val="0"/>
              </a:spcAft>
              <a:buNone/>
            </a:pPr>
            <a:endParaRPr sz="4800">
              <a:latin typeface="Bebas Neue"/>
              <a:ea typeface="Bebas Neue"/>
              <a:cs typeface="Bebas Neue"/>
              <a:sym typeface="Bebas Neue"/>
            </a:endParaRPr>
          </a:p>
          <a:p>
            <a:pPr marL="0" lvl="0" indent="0" algn="l" rtl="0">
              <a:lnSpc>
                <a:spcPct val="100000"/>
              </a:lnSpc>
              <a:spcBef>
                <a:spcPts val="0"/>
              </a:spcBef>
              <a:spcAft>
                <a:spcPts val="0"/>
              </a:spcAft>
              <a:buNone/>
            </a:pPr>
            <a:endParaRPr sz="4800">
              <a:latin typeface="Bebas Neue"/>
              <a:ea typeface="Bebas Neue"/>
              <a:cs typeface="Bebas Neue"/>
              <a:sym typeface="Bebas Neue"/>
            </a:endParaRPr>
          </a:p>
          <a:p>
            <a:pPr marL="0" lvl="0" indent="0" algn="l" rtl="0">
              <a:lnSpc>
                <a:spcPct val="100000"/>
              </a:lnSpc>
              <a:spcBef>
                <a:spcPts val="0"/>
              </a:spcBef>
              <a:spcAft>
                <a:spcPts val="0"/>
              </a:spcAft>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pic>
        <p:nvPicPr>
          <p:cNvPr id="173" name="Google Shape;173;g22c435b6f85_0_7">
            <a:hlinkClick r:id="rId3"/>
          </p:cNvPr>
          <p:cNvPicPr preferRelativeResize="0"/>
          <p:nvPr/>
        </p:nvPicPr>
        <p:blipFill>
          <a:blip r:embed="rId4">
            <a:alphaModFix/>
          </a:blip>
          <a:stretch>
            <a:fillRect/>
          </a:stretch>
        </p:blipFill>
        <p:spPr>
          <a:xfrm>
            <a:off x="4666473" y="1226300"/>
            <a:ext cx="4261799" cy="3475525"/>
          </a:xfrm>
          <a:prstGeom prst="rect">
            <a:avLst/>
          </a:prstGeom>
          <a:noFill/>
          <a:ln>
            <a:noFill/>
          </a:ln>
        </p:spPr>
      </p:pic>
      <p:pic>
        <p:nvPicPr>
          <p:cNvPr id="174" name="Google Shape;174;g22c435b6f85_0_7">
            <a:hlinkClick r:id="rId5"/>
          </p:cNvPr>
          <p:cNvPicPr preferRelativeResize="0"/>
          <p:nvPr/>
        </p:nvPicPr>
        <p:blipFill>
          <a:blip r:embed="rId6">
            <a:alphaModFix/>
          </a:blip>
          <a:stretch>
            <a:fillRect/>
          </a:stretch>
        </p:blipFill>
        <p:spPr>
          <a:xfrm>
            <a:off x="267200" y="1278700"/>
            <a:ext cx="4219126" cy="3370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11f3e8019f6_0_52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67" name="Google Shape;67;g11f3e8019f6_0_520"/>
          <p:cNvSpPr txBox="1">
            <a:spLocks noGrp="1"/>
          </p:cNvSpPr>
          <p:nvPr>
            <p:ph type="body" idx="1"/>
          </p:nvPr>
        </p:nvSpPr>
        <p:spPr>
          <a:xfrm>
            <a:off x="342750" y="893238"/>
            <a:ext cx="8458500" cy="12825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7776"/>
              <a:buNone/>
            </a:pPr>
            <a:r>
              <a:rPr lang="en" sz="7200" b="1"/>
              <a:t>Summary: </a:t>
            </a:r>
            <a:endParaRPr sz="7200" b="1"/>
          </a:p>
          <a:p>
            <a:pPr marL="0" lvl="0" indent="0" algn="l" rtl="0">
              <a:lnSpc>
                <a:spcPct val="115000"/>
              </a:lnSpc>
              <a:spcBef>
                <a:spcPts val="1200"/>
              </a:spcBef>
              <a:spcAft>
                <a:spcPts val="0"/>
              </a:spcAft>
              <a:buSzPct val="77775"/>
              <a:buNone/>
            </a:pPr>
            <a:r>
              <a:rPr lang="en" sz="7200"/>
              <a:t> In this lesson, students will plan and code their animation for their written instructions on making a drink. Students will also edit and debug their code and make sure their animation matches their writing and planning in CoCo level 2.</a:t>
            </a:r>
            <a:endParaRPr sz="7200"/>
          </a:p>
          <a:p>
            <a:pPr marL="0" lvl="0" indent="0" algn="l" rtl="0">
              <a:lnSpc>
                <a:spcPct val="115000"/>
              </a:lnSpc>
              <a:spcBef>
                <a:spcPts val="1200"/>
              </a:spcBef>
              <a:spcAft>
                <a:spcPts val="0"/>
              </a:spcAft>
              <a:buSzPct val="77775"/>
              <a:buNone/>
            </a:pPr>
            <a:endParaRPr sz="7200"/>
          </a:p>
        </p:txBody>
      </p:sp>
      <p:sp>
        <p:nvSpPr>
          <p:cNvPr id="68" name="Google Shape;68;g11f3e8019f6_0_520"/>
          <p:cNvSpPr txBox="1"/>
          <p:nvPr/>
        </p:nvSpPr>
        <p:spPr>
          <a:xfrm>
            <a:off x="311700" y="2469400"/>
            <a:ext cx="4260300" cy="320084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Content Standards: </a:t>
            </a:r>
            <a:endParaRPr sz="1400" b="1"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The student will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Use organizational strategies to structure writing according to type.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Write a clear topic sentence focusing on main idea.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Elaborate writing by including supporting details.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Use transition words to vary sentence structure.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Revise writing for clarity of content using specific vocabulary and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69" name="Google Shape;69;g11f3e8019f6_0_520"/>
          <p:cNvSpPr txBox="1"/>
          <p:nvPr/>
        </p:nvSpPr>
        <p:spPr>
          <a:xfrm>
            <a:off x="4499600" y="2772375"/>
            <a:ext cx="4260300" cy="1985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CS Standards:</a:t>
            </a:r>
            <a:endParaRPr sz="1400" b="1"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a) using sequencing;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b) using events.</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2c23e6844a_0_4"/>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pic>
        <p:nvPicPr>
          <p:cNvPr id="180" name="Google Shape;180;g12c23e6844a_0_4"/>
          <p:cNvPicPr preferRelativeResize="0"/>
          <p:nvPr/>
        </p:nvPicPr>
        <p:blipFill rotWithShape="1">
          <a:blip r:embed="rId3">
            <a:alphaModFix/>
          </a:blip>
          <a:srcRect/>
          <a:stretch/>
        </p:blipFill>
        <p:spPr>
          <a:xfrm>
            <a:off x="1047249" y="1414000"/>
            <a:ext cx="2654275" cy="3301900"/>
          </a:xfrm>
          <a:prstGeom prst="rect">
            <a:avLst/>
          </a:prstGeom>
          <a:noFill/>
          <a:ln>
            <a:noFill/>
          </a:ln>
        </p:spPr>
      </p:pic>
      <p:pic>
        <p:nvPicPr>
          <p:cNvPr id="181" name="Google Shape;181;g12c23e6844a_0_4"/>
          <p:cNvPicPr preferRelativeResize="0"/>
          <p:nvPr/>
        </p:nvPicPr>
        <p:blipFill rotWithShape="1">
          <a:blip r:embed="rId4">
            <a:alphaModFix/>
          </a:blip>
          <a:srcRect/>
          <a:stretch/>
        </p:blipFill>
        <p:spPr>
          <a:xfrm>
            <a:off x="4722225" y="1414000"/>
            <a:ext cx="2936522" cy="3301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2c23e6844a_0_10"/>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pic>
        <p:nvPicPr>
          <p:cNvPr id="187" name="Google Shape;187;g12c23e6844a_0_10"/>
          <p:cNvPicPr preferRelativeResize="0"/>
          <p:nvPr/>
        </p:nvPicPr>
        <p:blipFill rotWithShape="1">
          <a:blip r:embed="rId3">
            <a:alphaModFix/>
          </a:blip>
          <a:srcRect/>
          <a:stretch/>
        </p:blipFill>
        <p:spPr>
          <a:xfrm>
            <a:off x="1047249" y="1414000"/>
            <a:ext cx="2654275" cy="3301900"/>
          </a:xfrm>
          <a:prstGeom prst="rect">
            <a:avLst/>
          </a:prstGeom>
          <a:noFill/>
          <a:ln w="152400" cap="flat" cmpd="sng">
            <a:solidFill>
              <a:srgbClr val="00FF00"/>
            </a:solidFill>
            <a:prstDash val="solid"/>
            <a:round/>
            <a:headEnd type="none" w="sm" len="sm"/>
            <a:tailEnd type="none" w="sm" len="sm"/>
          </a:ln>
        </p:spPr>
      </p:pic>
      <p:pic>
        <p:nvPicPr>
          <p:cNvPr id="188" name="Google Shape;188;g12c23e6844a_0_10"/>
          <p:cNvPicPr preferRelativeResize="0"/>
          <p:nvPr/>
        </p:nvPicPr>
        <p:blipFill rotWithShape="1">
          <a:blip r:embed="rId4">
            <a:alphaModFix/>
          </a:blip>
          <a:srcRect/>
          <a:stretch/>
        </p:blipFill>
        <p:spPr>
          <a:xfrm>
            <a:off x="4722225" y="1414000"/>
            <a:ext cx="2936522" cy="3301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2c23e6844a_0_16"/>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ct val="188888"/>
              <a:buNone/>
            </a:pPr>
            <a:r>
              <a:rPr lang="en" sz="3600">
                <a:latin typeface="Bebas Neue"/>
                <a:ea typeface="Bebas Neue"/>
                <a:cs typeface="Bebas Neue"/>
                <a:sym typeface="Bebas Neue"/>
              </a:rPr>
              <a:t>“Once upon a time there lived a princess in a castle.”</a:t>
            </a:r>
            <a:endParaRPr sz="3600">
              <a:latin typeface="Bebas Neue"/>
              <a:ea typeface="Bebas Neue"/>
              <a:cs typeface="Bebas Neue"/>
              <a:sym typeface="Bebas Neue"/>
            </a:endParaRPr>
          </a:p>
          <a:p>
            <a:pPr marL="0" lvl="0" indent="0" algn="l" rtl="0">
              <a:lnSpc>
                <a:spcPct val="100000"/>
              </a:lnSpc>
              <a:spcBef>
                <a:spcPts val="0"/>
              </a:spcBef>
              <a:spcAft>
                <a:spcPts val="0"/>
              </a:spcAft>
              <a:buSzPct val="188888"/>
              <a:buNone/>
            </a:pPr>
            <a:endParaRPr sz="36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pic>
        <p:nvPicPr>
          <p:cNvPr id="194" name="Google Shape;194;g12c23e6844a_0_16"/>
          <p:cNvPicPr preferRelativeResize="0"/>
          <p:nvPr/>
        </p:nvPicPr>
        <p:blipFill rotWithShape="1">
          <a:blip r:embed="rId3">
            <a:alphaModFix/>
          </a:blip>
          <a:srcRect l="5660"/>
          <a:stretch/>
        </p:blipFill>
        <p:spPr>
          <a:xfrm>
            <a:off x="4841700" y="1532375"/>
            <a:ext cx="4032360" cy="3170250"/>
          </a:xfrm>
          <a:prstGeom prst="rect">
            <a:avLst/>
          </a:prstGeom>
          <a:noFill/>
          <a:ln>
            <a:noFill/>
          </a:ln>
        </p:spPr>
      </p:pic>
      <p:pic>
        <p:nvPicPr>
          <p:cNvPr id="195" name="Google Shape;195;g12c23e6844a_0_16"/>
          <p:cNvPicPr preferRelativeResize="0"/>
          <p:nvPr/>
        </p:nvPicPr>
        <p:blipFill rotWithShape="1">
          <a:blip r:embed="rId4">
            <a:alphaModFix/>
          </a:blip>
          <a:srcRect/>
          <a:stretch/>
        </p:blipFill>
        <p:spPr>
          <a:xfrm>
            <a:off x="208200" y="1594325"/>
            <a:ext cx="4192426" cy="3170250"/>
          </a:xfrm>
          <a:prstGeom prst="rect">
            <a:avLst/>
          </a:prstGeom>
          <a:noFill/>
          <a:ln w="152400" cap="flat" cmpd="sng">
            <a:solidFill>
              <a:srgbClr val="00FF00"/>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2c23e6844a_0_22"/>
          <p:cNvSpPr txBox="1">
            <a:spLocks noGrp="1"/>
          </p:cNvSpPr>
          <p:nvPr>
            <p:ph type="title"/>
          </p:nvPr>
        </p:nvSpPr>
        <p:spPr>
          <a:xfrm>
            <a:off x="338475" y="0"/>
            <a:ext cx="86247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ct val="188888"/>
              <a:buNone/>
            </a:pPr>
            <a:r>
              <a:rPr lang="en" sz="3600">
                <a:latin typeface="Bebas Neue"/>
                <a:ea typeface="Bebas Neue"/>
                <a:cs typeface="Bebas Neue"/>
                <a:sym typeface="Bebas Neue"/>
              </a:rPr>
              <a:t>“Once upon a time there lived a princess who played baseball.”</a:t>
            </a:r>
            <a:endParaRPr sz="3600">
              <a:latin typeface="Bebas Neue"/>
              <a:ea typeface="Bebas Neue"/>
              <a:cs typeface="Bebas Neue"/>
              <a:sym typeface="Bebas Neue"/>
            </a:endParaRPr>
          </a:p>
          <a:p>
            <a:pPr marL="0" lvl="0" indent="0" algn="l" rtl="0">
              <a:lnSpc>
                <a:spcPct val="100000"/>
              </a:lnSpc>
              <a:spcBef>
                <a:spcPts val="0"/>
              </a:spcBef>
              <a:spcAft>
                <a:spcPts val="0"/>
              </a:spcAft>
              <a:buSzPct val="188888"/>
              <a:buNone/>
            </a:pPr>
            <a:endParaRPr sz="36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pic>
        <p:nvPicPr>
          <p:cNvPr id="201" name="Google Shape;201;g12c23e6844a_0_22"/>
          <p:cNvPicPr preferRelativeResize="0"/>
          <p:nvPr/>
        </p:nvPicPr>
        <p:blipFill rotWithShape="1">
          <a:blip r:embed="rId3">
            <a:alphaModFix/>
          </a:blip>
          <a:srcRect l="5660"/>
          <a:stretch/>
        </p:blipFill>
        <p:spPr>
          <a:xfrm>
            <a:off x="4841700" y="1532375"/>
            <a:ext cx="4032360" cy="3170250"/>
          </a:xfrm>
          <a:prstGeom prst="rect">
            <a:avLst/>
          </a:prstGeom>
          <a:noFill/>
          <a:ln w="152400" cap="flat" cmpd="sng">
            <a:solidFill>
              <a:srgbClr val="00FF00"/>
            </a:solidFill>
            <a:prstDash val="solid"/>
            <a:round/>
            <a:headEnd type="none" w="sm" len="sm"/>
            <a:tailEnd type="none" w="sm" len="sm"/>
          </a:ln>
        </p:spPr>
      </p:pic>
      <p:pic>
        <p:nvPicPr>
          <p:cNvPr id="202" name="Google Shape;202;g12c23e6844a_0_22"/>
          <p:cNvPicPr preferRelativeResize="0"/>
          <p:nvPr/>
        </p:nvPicPr>
        <p:blipFill rotWithShape="1">
          <a:blip r:embed="rId4">
            <a:alphaModFix/>
          </a:blip>
          <a:srcRect/>
          <a:stretch/>
        </p:blipFill>
        <p:spPr>
          <a:xfrm>
            <a:off x="208200" y="1594325"/>
            <a:ext cx="4192426" cy="3170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g12c23e6844a_0_28"/>
          <p:cNvPicPr preferRelativeResize="0"/>
          <p:nvPr/>
        </p:nvPicPr>
        <p:blipFill rotWithShape="1">
          <a:blip r:embed="rId3">
            <a:alphaModFix/>
          </a:blip>
          <a:srcRect/>
          <a:stretch/>
        </p:blipFill>
        <p:spPr>
          <a:xfrm>
            <a:off x="152400" y="152400"/>
            <a:ext cx="8839200" cy="4523655"/>
          </a:xfrm>
          <a:prstGeom prst="rect">
            <a:avLst/>
          </a:prstGeom>
          <a:noFill/>
          <a:ln>
            <a:noFill/>
          </a:ln>
        </p:spPr>
      </p:pic>
      <p:sp>
        <p:nvSpPr>
          <p:cNvPr id="208" name="Google Shape;208;g12c23e6844a_0_28"/>
          <p:cNvSpPr/>
          <p:nvPr/>
        </p:nvSpPr>
        <p:spPr>
          <a:xfrm>
            <a:off x="0" y="306375"/>
            <a:ext cx="2100600" cy="954900"/>
          </a:xfrm>
          <a:prstGeom prst="roundRect">
            <a:avLst>
              <a:gd name="adj" fmla="val 16667"/>
            </a:avLst>
          </a:prstGeom>
          <a:noFill/>
          <a:ln w="2286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2c23e6844a_0_33"/>
          <p:cNvSpPr txBox="1">
            <a:spLocks noGrp="1"/>
          </p:cNvSpPr>
          <p:nvPr>
            <p:ph type="title"/>
          </p:nvPr>
        </p:nvSpPr>
        <p:spPr>
          <a:xfrm>
            <a:off x="405975" y="470400"/>
            <a:ext cx="8114400" cy="4575300"/>
          </a:xfrm>
          <a:prstGeom prst="rect">
            <a:avLst/>
          </a:prstGeom>
          <a:noFill/>
          <a:ln>
            <a:noFill/>
          </a:ln>
        </p:spPr>
        <p:txBody>
          <a:bodyPr spcFirstLastPara="1" wrap="square" lIns="91425" tIns="91425" rIns="91425" bIns="91425" anchor="b" anchorCtr="0">
            <a:normAutofit/>
          </a:bodyPr>
          <a:lstStyle/>
          <a:p>
            <a:pPr marL="457200" lvl="0" indent="-457200" algn="l" rtl="0">
              <a:lnSpc>
                <a:spcPct val="100000"/>
              </a:lnSpc>
              <a:spcBef>
                <a:spcPts val="0"/>
              </a:spcBef>
              <a:spcAft>
                <a:spcPts val="0"/>
              </a:spcAft>
              <a:buClr>
                <a:srgbClr val="00FF00"/>
              </a:buClr>
              <a:buSzPts val="4800"/>
              <a:buFont typeface="Bebas Neue"/>
              <a:buChar char="✅"/>
            </a:pPr>
            <a:r>
              <a:rPr lang="en" sz="4800">
                <a:solidFill>
                  <a:srgbClr val="00FF00"/>
                </a:solidFill>
                <a:latin typeface="Bebas Neue"/>
                <a:ea typeface="Bebas Neue"/>
                <a:cs typeface="Bebas Neue"/>
                <a:sym typeface="Bebas Neue"/>
              </a:rPr>
              <a:t>Like </a:t>
            </a:r>
            <a:endParaRPr sz="4800">
              <a:solidFill>
                <a:srgbClr val="00FF00"/>
              </a:solidFill>
              <a:latin typeface="Bebas Neue"/>
              <a:ea typeface="Bebas Neue"/>
              <a:cs typeface="Bebas Neue"/>
              <a:sym typeface="Bebas Neue"/>
            </a:endParaRPr>
          </a:p>
          <a:p>
            <a:pPr marL="0" lvl="0" indent="0" algn="l" rtl="0">
              <a:lnSpc>
                <a:spcPct val="100000"/>
              </a:lnSpc>
              <a:spcBef>
                <a:spcPts val="0"/>
              </a:spcBef>
              <a:spcAft>
                <a:spcPts val="0"/>
              </a:spcAft>
              <a:buSzPts val="6800"/>
              <a:buNone/>
            </a:pPr>
            <a:r>
              <a:rPr lang="en" sz="4800">
                <a:solidFill>
                  <a:srgbClr val="00FF00"/>
                </a:solidFill>
                <a:latin typeface="Bebas Neue"/>
                <a:ea typeface="Bebas Neue"/>
                <a:cs typeface="Bebas Neue"/>
                <a:sym typeface="Bebas Neue"/>
              </a:rPr>
              <a:t>this</a:t>
            </a:r>
            <a:endParaRPr sz="4800">
              <a:solidFill>
                <a:srgbClr val="00FF00"/>
              </a:solidFill>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214" name="Google Shape;214;g12c23e6844a_0_33"/>
          <p:cNvSpPr txBox="1"/>
          <p:nvPr/>
        </p:nvSpPr>
        <p:spPr>
          <a:xfrm>
            <a:off x="1266350" y="4522500"/>
            <a:ext cx="6613200" cy="523200"/>
          </a:xfrm>
          <a:prstGeom prst="rect">
            <a:avLst/>
          </a:prstGeom>
          <a:noFill/>
          <a:ln>
            <a:noFill/>
          </a:ln>
        </p:spPr>
        <p:txBody>
          <a:bodyPr spcFirstLastPara="1" wrap="square" lIns="91425" tIns="91425" rIns="91425" bIns="91425" anchor="b"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sng" strike="noStrike" cap="none">
                <a:solidFill>
                  <a:schemeClr val="accent5"/>
                </a:solidFill>
                <a:highlight>
                  <a:schemeClr val="lt1"/>
                </a:highlight>
                <a:latin typeface="Bebas Neue"/>
                <a:ea typeface="Bebas Neue"/>
                <a:cs typeface="Bebas Neue"/>
                <a:sym typeface="Bebas Neue"/>
                <a:hlinkClick r:id="rId3">
                  <a:extLst>
                    <a:ext uri="{A12FA001-AC4F-418D-AE19-62706E023703}">
                      <ahyp:hlinkClr xmlns:ahyp="http://schemas.microsoft.com/office/drawing/2018/hyperlinkcolor" val="tx"/>
                    </a:ext>
                  </a:extLst>
                </a:hlinkClick>
              </a:rPr>
              <a:t>https://scratch.mit.edu/projects/568508956/</a:t>
            </a:r>
            <a:r>
              <a:rPr lang="en" sz="2200" b="0" i="0" u="none" strike="noStrike" cap="none">
                <a:solidFill>
                  <a:srgbClr val="00FF00"/>
                </a:solidFill>
                <a:highlight>
                  <a:schemeClr val="lt1"/>
                </a:highlight>
                <a:latin typeface="Bebas Neue"/>
                <a:ea typeface="Bebas Neue"/>
                <a:cs typeface="Bebas Neue"/>
                <a:sym typeface="Bebas Neue"/>
              </a:rPr>
              <a:t> </a:t>
            </a:r>
            <a:endParaRPr sz="2200" b="0" i="0" u="none" strike="noStrike" cap="none">
              <a:solidFill>
                <a:srgbClr val="000000"/>
              </a:solidFill>
              <a:latin typeface="Proxima Nova"/>
              <a:ea typeface="Proxima Nova"/>
              <a:cs typeface="Proxima Nova"/>
              <a:sym typeface="Proxima Nova"/>
            </a:endParaRPr>
          </a:p>
        </p:txBody>
      </p:sp>
      <p:pic>
        <p:nvPicPr>
          <p:cNvPr id="215" name="Google Shape;215;g12c23e6844a_0_33"/>
          <p:cNvPicPr preferRelativeResize="0"/>
          <p:nvPr/>
        </p:nvPicPr>
        <p:blipFill rotWithShape="1">
          <a:blip r:embed="rId4">
            <a:alphaModFix/>
          </a:blip>
          <a:srcRect/>
          <a:stretch/>
        </p:blipFill>
        <p:spPr>
          <a:xfrm>
            <a:off x="2172950" y="215400"/>
            <a:ext cx="4798099" cy="4141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2c23e6844a_0_39"/>
          <p:cNvSpPr txBox="1">
            <a:spLocks noGrp="1"/>
          </p:cNvSpPr>
          <p:nvPr>
            <p:ph type="title"/>
          </p:nvPr>
        </p:nvSpPr>
        <p:spPr>
          <a:xfrm>
            <a:off x="775175" y="284100"/>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800">
                <a:solidFill>
                  <a:srgbClr val="FF0000"/>
                </a:solidFill>
                <a:latin typeface="Bebas Neue"/>
                <a:ea typeface="Bebas Neue"/>
                <a:cs typeface="Bebas Neue"/>
                <a:sym typeface="Bebas Neue"/>
              </a:rPr>
              <a:t>Not like this</a:t>
            </a:r>
            <a:r>
              <a:rPr lang="en" sz="4800">
                <a:latin typeface="Bebas Neue"/>
                <a:ea typeface="Bebas Neue"/>
                <a:cs typeface="Bebas Neue"/>
                <a:sym typeface="Bebas Neue"/>
              </a:rPr>
              <a:t> </a:t>
            </a: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221" name="Google Shape;221;g12c23e6844a_0_39"/>
          <p:cNvSpPr txBox="1"/>
          <p:nvPr/>
        </p:nvSpPr>
        <p:spPr>
          <a:xfrm>
            <a:off x="1605500" y="4465975"/>
            <a:ext cx="51660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sng" strike="noStrike" cap="none">
                <a:solidFill>
                  <a:schemeClr val="hlink"/>
                </a:solidFill>
                <a:highlight>
                  <a:schemeClr val="lt1"/>
                </a:highlight>
                <a:latin typeface="Bebas Neue"/>
                <a:ea typeface="Bebas Neue"/>
                <a:cs typeface="Bebas Neue"/>
                <a:sym typeface="Bebas Neue"/>
                <a:hlinkClick r:id="rId3"/>
              </a:rPr>
              <a:t>https://scratch.mit.edu/projects/568453715/</a:t>
            </a:r>
            <a:r>
              <a:rPr lang="en" sz="2200" b="0" i="0" u="none" strike="noStrike" cap="none">
                <a:solidFill>
                  <a:srgbClr val="000000"/>
                </a:solidFill>
                <a:highlight>
                  <a:schemeClr val="lt1"/>
                </a:highlight>
                <a:latin typeface="Bebas Neue"/>
                <a:ea typeface="Bebas Neue"/>
                <a:cs typeface="Bebas Neue"/>
                <a:sym typeface="Bebas Neue"/>
              </a:rPr>
              <a:t> </a:t>
            </a:r>
            <a:endParaRPr sz="2200" b="0" i="0" u="none" strike="noStrike" cap="none">
              <a:solidFill>
                <a:srgbClr val="000000"/>
              </a:solidFill>
              <a:highlight>
                <a:schemeClr val="lt1"/>
              </a:highlight>
              <a:latin typeface="Bebas Neue"/>
              <a:ea typeface="Bebas Neue"/>
              <a:cs typeface="Bebas Neue"/>
              <a:sym typeface="Bebas Neue"/>
            </a:endParaRPr>
          </a:p>
        </p:txBody>
      </p:sp>
      <p:pic>
        <p:nvPicPr>
          <p:cNvPr id="222" name="Google Shape;222;g12c23e6844a_0_39"/>
          <p:cNvPicPr preferRelativeResize="0"/>
          <p:nvPr/>
        </p:nvPicPr>
        <p:blipFill rotWithShape="1">
          <a:blip r:embed="rId4">
            <a:alphaModFix/>
          </a:blip>
          <a:srcRect/>
          <a:stretch/>
        </p:blipFill>
        <p:spPr>
          <a:xfrm>
            <a:off x="3818822" y="514150"/>
            <a:ext cx="4511450" cy="3821301"/>
          </a:xfrm>
          <a:prstGeom prst="rect">
            <a:avLst/>
          </a:prstGeom>
          <a:noFill/>
          <a:ln>
            <a:noFill/>
          </a:ln>
        </p:spPr>
      </p:pic>
      <p:sp>
        <p:nvSpPr>
          <p:cNvPr id="223" name="Google Shape;223;g12c23e6844a_0_39"/>
          <p:cNvSpPr/>
          <p:nvPr/>
        </p:nvSpPr>
        <p:spPr>
          <a:xfrm>
            <a:off x="497950" y="1000400"/>
            <a:ext cx="2747100" cy="2848800"/>
          </a:xfrm>
          <a:prstGeom prst="mathMultiply">
            <a:avLst>
              <a:gd name="adj1" fmla="val 2352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12c23e6844a_0_46"/>
          <p:cNvSpPr txBox="1">
            <a:spLocks noGrp="1"/>
          </p:cNvSpPr>
          <p:nvPr>
            <p:ph type="title"/>
          </p:nvPr>
        </p:nvSpPr>
        <p:spPr>
          <a:xfrm>
            <a:off x="1526583" y="320600"/>
            <a:ext cx="5887200" cy="11607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00000"/>
              <a:buNone/>
            </a:pPr>
            <a:r>
              <a:rPr lang="en" dirty="0"/>
              <a:t>Video Model</a:t>
            </a:r>
            <a:endParaRPr dirty="0"/>
          </a:p>
          <a:p>
            <a:pPr marL="0" lvl="0" indent="0" algn="ctr" rtl="0">
              <a:lnSpc>
                <a:spcPct val="115000"/>
              </a:lnSpc>
              <a:spcBef>
                <a:spcPts val="0"/>
              </a:spcBef>
              <a:spcAft>
                <a:spcPts val="0"/>
              </a:spcAft>
              <a:buSzPct val="296296"/>
              <a:buNone/>
            </a:pPr>
            <a:r>
              <a:rPr lang="en" sz="1800" u="sng" dirty="0">
                <a:solidFill>
                  <a:schemeClr val="accent5"/>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Video on how to add content from first row to CoCo to Scratch</a:t>
            </a:r>
            <a:endParaRPr dirty="0"/>
          </a:p>
        </p:txBody>
      </p:sp>
      <p:pic>
        <p:nvPicPr>
          <p:cNvPr id="229" name="Google Shape;229;g12c23e6844a_0_46"/>
          <p:cNvPicPr preferRelativeResize="0"/>
          <p:nvPr/>
        </p:nvPicPr>
        <p:blipFill rotWithShape="1">
          <a:blip r:embed="rId4">
            <a:alphaModFix/>
          </a:blip>
          <a:srcRect t="3615" b="1990"/>
          <a:stretch/>
        </p:blipFill>
        <p:spPr>
          <a:xfrm>
            <a:off x="617225" y="1481300"/>
            <a:ext cx="7909549" cy="3208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2c23e6844a_0_51"/>
          <p:cNvSpPr txBox="1">
            <a:spLocks noGrp="1"/>
          </p:cNvSpPr>
          <p:nvPr>
            <p:ph type="title"/>
          </p:nvPr>
        </p:nvSpPr>
        <p:spPr>
          <a:xfrm>
            <a:off x="1730100" y="320600"/>
            <a:ext cx="5683800" cy="11607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00000"/>
              <a:buNone/>
            </a:pPr>
            <a:r>
              <a:rPr lang="en"/>
              <a:t>Video Model</a:t>
            </a:r>
            <a:endParaRPr/>
          </a:p>
          <a:p>
            <a:pPr marL="0" lvl="0" indent="0" algn="ctr" rtl="0">
              <a:lnSpc>
                <a:spcPct val="115000"/>
              </a:lnSpc>
              <a:spcBef>
                <a:spcPts val="0"/>
              </a:spcBef>
              <a:spcAft>
                <a:spcPts val="0"/>
              </a:spcAft>
              <a:buSzPct val="296296"/>
              <a:buNone/>
            </a:pPr>
            <a:r>
              <a:rPr lang="en" sz="1800" u="sng">
                <a:solidFill>
                  <a:schemeClr val="accent5"/>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Video on transferring the rest of your work from CoCo to Scratch and monitoring your progress</a:t>
            </a:r>
            <a:endParaRPr/>
          </a:p>
        </p:txBody>
      </p:sp>
      <p:pic>
        <p:nvPicPr>
          <p:cNvPr id="235" name="Google Shape;235;g12c23e6844a_0_51"/>
          <p:cNvPicPr preferRelativeResize="0"/>
          <p:nvPr/>
        </p:nvPicPr>
        <p:blipFill rotWithShape="1">
          <a:blip r:embed="rId4">
            <a:alphaModFix/>
          </a:blip>
          <a:srcRect b="7095"/>
          <a:stretch/>
        </p:blipFill>
        <p:spPr>
          <a:xfrm>
            <a:off x="1120824" y="1623650"/>
            <a:ext cx="6902350" cy="3110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2c23e6844a_0_56"/>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800">
                <a:latin typeface="Bebas Neue"/>
                <a:ea typeface="Bebas Neue"/>
                <a:cs typeface="Bebas Neue"/>
                <a:sym typeface="Bebas Neue"/>
              </a:rPr>
              <a:t>Pause here and Code in Scratch,</a:t>
            </a: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r>
              <a:rPr lang="en" sz="4800">
                <a:latin typeface="Bebas Neue"/>
                <a:ea typeface="Bebas Neue"/>
                <a:cs typeface="Bebas Neue"/>
                <a:sym typeface="Bebas Neue"/>
              </a:rPr>
              <a:t>check your self Monitor</a:t>
            </a:r>
            <a:endParaRPr sz="4800">
              <a:latin typeface="Bebas Neue"/>
              <a:ea typeface="Bebas Neue"/>
              <a:cs typeface="Bebas Neue"/>
              <a:sym typeface="Bebas Neue"/>
            </a:endParaRPr>
          </a:p>
        </p:txBody>
      </p:sp>
      <p:sp>
        <p:nvSpPr>
          <p:cNvPr id="241" name="Google Shape;241;g12c23e6844a_0_56"/>
          <p:cNvSpPr/>
          <p:nvPr/>
        </p:nvSpPr>
        <p:spPr>
          <a:xfrm rot="-5400678">
            <a:off x="7508744" y="3672083"/>
            <a:ext cx="1522200" cy="383100"/>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12c23e6844a_0_56"/>
          <p:cNvSpPr/>
          <p:nvPr/>
        </p:nvSpPr>
        <p:spPr>
          <a:xfrm rot="833302">
            <a:off x="1218165" y="838401"/>
            <a:ext cx="1522304" cy="383232"/>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3" name="Google Shape;243;g12c23e6844a_0_56"/>
          <p:cNvPicPr preferRelativeResize="0"/>
          <p:nvPr/>
        </p:nvPicPr>
        <p:blipFill rotWithShape="1">
          <a:blip r:embed="rId3">
            <a:alphaModFix/>
          </a:blip>
          <a:srcRect/>
          <a:stretch/>
        </p:blipFill>
        <p:spPr>
          <a:xfrm>
            <a:off x="2840803" y="91900"/>
            <a:ext cx="6167424" cy="2909051"/>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11f3e8019f6_0_52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75" name="Google Shape;75;g11f3e8019f6_0_527"/>
          <p:cNvSpPr txBox="1">
            <a:spLocks noGrp="1"/>
          </p:cNvSpPr>
          <p:nvPr>
            <p:ph type="body" idx="1"/>
          </p:nvPr>
        </p:nvSpPr>
        <p:spPr>
          <a:xfrm>
            <a:off x="355925" y="1270350"/>
            <a:ext cx="5092500" cy="3652200"/>
          </a:xfrm>
          <a:prstGeom prst="rect">
            <a:avLst/>
          </a:prstGeom>
          <a:noFill/>
          <a:ln>
            <a:noFill/>
          </a:ln>
        </p:spPr>
        <p:txBody>
          <a:bodyPr spcFirstLastPara="1" wrap="square" lIns="91425" tIns="91425" rIns="91425" bIns="91425" anchor="t" anchorCtr="0">
            <a:normAutofit/>
          </a:bodyPr>
          <a:lstStyle/>
          <a:p>
            <a:pPr marL="457200" lvl="0" indent="-342900" algn="l" rtl="0">
              <a:lnSpc>
                <a:spcPct val="114999"/>
              </a:lnSpc>
              <a:spcBef>
                <a:spcPts val="0"/>
              </a:spcBef>
              <a:spcAft>
                <a:spcPts val="0"/>
              </a:spcAft>
              <a:buSzPts val="1800"/>
              <a:buChar char="●"/>
            </a:pPr>
            <a:r>
              <a:rPr lang="en"/>
              <a:t>Teacher slide deck</a:t>
            </a:r>
            <a:endParaRPr/>
          </a:p>
          <a:p>
            <a:pPr marL="457200" lvl="0" indent="-342900" algn="l" rtl="0">
              <a:lnSpc>
                <a:spcPct val="115000"/>
              </a:lnSpc>
              <a:spcBef>
                <a:spcPts val="0"/>
              </a:spcBef>
              <a:spcAft>
                <a:spcPts val="0"/>
              </a:spcAft>
              <a:buSzPts val="1800"/>
              <a:buChar char="●"/>
            </a:pPr>
            <a:r>
              <a:rPr lang="en"/>
              <a:t>Chromebook/Laptop</a:t>
            </a:r>
            <a:endParaRPr/>
          </a:p>
          <a:p>
            <a:pPr marL="457200" lvl="0" indent="-342900" algn="l" rtl="0">
              <a:lnSpc>
                <a:spcPct val="114999"/>
              </a:lnSpc>
              <a:spcBef>
                <a:spcPts val="0"/>
              </a:spcBef>
              <a:spcAft>
                <a:spcPts val="0"/>
              </a:spcAft>
              <a:buSzPts val="1800"/>
              <a:buChar char="●"/>
            </a:pPr>
            <a:r>
              <a:rPr lang="en"/>
              <a:t>Internet Access</a:t>
            </a:r>
            <a:endParaRPr/>
          </a:p>
          <a:p>
            <a:pPr marL="457200" lvl="0" indent="-342900" algn="l" rtl="0">
              <a:lnSpc>
                <a:spcPct val="114999"/>
              </a:lnSpc>
              <a:spcBef>
                <a:spcPts val="0"/>
              </a:spcBef>
              <a:spcAft>
                <a:spcPts val="0"/>
              </a:spcAft>
              <a:buSzPts val="1800"/>
              <a:buChar char="●"/>
            </a:pPr>
            <a:r>
              <a:rPr lang="en" u="sng">
                <a:solidFill>
                  <a:schemeClr val="hlink"/>
                </a:solidFill>
                <a:hlinkClick r:id="rId3"/>
              </a:rPr>
              <a:t>Link to CoCo</a:t>
            </a:r>
            <a:endParaRPr/>
          </a:p>
          <a:p>
            <a:pPr marL="457200" lvl="0" indent="0" algn="l" rtl="0">
              <a:lnSpc>
                <a:spcPct val="114999"/>
              </a:lnSpc>
              <a:spcBef>
                <a:spcPts val="0"/>
              </a:spcBef>
              <a:spcAft>
                <a:spcPts val="0"/>
              </a:spcAft>
              <a:buSzPts val="1800"/>
              <a:buNone/>
            </a:pPr>
            <a:endParaRPr/>
          </a:p>
          <a:p>
            <a:pPr marL="457200" lvl="0" indent="0" algn="l" rtl="0">
              <a:lnSpc>
                <a:spcPct val="114999"/>
              </a:lnSpc>
              <a:spcBef>
                <a:spcPts val="0"/>
              </a:spcBef>
              <a:spcAft>
                <a:spcPts val="0"/>
              </a:spcAft>
              <a:buSzPts val="1800"/>
              <a:buNone/>
            </a:pPr>
            <a:endParaRPr u="sng">
              <a:solidFill>
                <a:schemeClr val="hlink"/>
              </a:solidFill>
              <a:hlinkClick r:id="rId4"/>
            </a:endParaRPr>
          </a:p>
        </p:txBody>
      </p:sp>
      <p:sp>
        <p:nvSpPr>
          <p:cNvPr id="76" name="Google Shape;76;g11f3e8019f6_0_527"/>
          <p:cNvSpPr txBox="1"/>
          <p:nvPr/>
        </p:nvSpPr>
        <p:spPr>
          <a:xfrm>
            <a:off x="4704450" y="1347125"/>
            <a:ext cx="4020600" cy="2339700"/>
          </a:xfrm>
          <a:prstGeom prst="rect">
            <a:avLst/>
          </a:prstGeom>
          <a:solidFill>
            <a:schemeClr val="accent6"/>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Reminder</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In this lesson, every student should be </a:t>
            </a:r>
            <a:r>
              <a:rPr lang="en" sz="1400" b="1" i="0" u="none" strike="noStrike" cap="none">
                <a:solidFill>
                  <a:srgbClr val="000000"/>
                </a:solidFill>
                <a:latin typeface="Proxima Nova"/>
                <a:ea typeface="Proxima Nova"/>
                <a:cs typeface="Proxima Nova"/>
                <a:sym typeface="Proxima Nova"/>
              </a:rPr>
              <a:t>assigned a story in CoCo</a:t>
            </a:r>
            <a:r>
              <a:rPr lang="en" sz="1400" b="0" i="0" u="none" strike="noStrike" cap="none">
                <a:solidFill>
                  <a:srgbClr val="000000"/>
                </a:solidFill>
                <a:latin typeface="Proxima Nova"/>
                <a:ea typeface="Proxima Nova"/>
                <a:cs typeface="Proxima Nova"/>
                <a:sym typeface="Proxima Nova"/>
              </a:rPr>
              <a:t> using </a:t>
            </a:r>
            <a:r>
              <a:rPr lang="en" sz="1400" b="1" i="0" u="none" strike="noStrike" cap="none">
                <a:solidFill>
                  <a:srgbClr val="000000"/>
                </a:solidFill>
                <a:latin typeface="Proxima Nova"/>
                <a:ea typeface="Proxima Nova"/>
                <a:cs typeface="Proxima Nova"/>
                <a:sym typeface="Proxima Nova"/>
              </a:rPr>
              <a:t>Level 2. </a:t>
            </a:r>
            <a:r>
              <a:rPr lang="en" sz="1400" b="0" i="0" u="none" strike="noStrike" cap="none">
                <a:solidFill>
                  <a:srgbClr val="000000"/>
                </a:solidFill>
                <a:latin typeface="Proxima Nova"/>
                <a:ea typeface="Proxima Nova"/>
                <a:cs typeface="Proxima Nova"/>
                <a:sym typeface="Proxima Nova"/>
              </a:rPr>
              <a:t>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story should be titled “</a:t>
            </a:r>
            <a:r>
              <a:rPr lang="en" sz="1400" b="1" i="0" u="none" strike="noStrike" cap="none">
                <a:solidFill>
                  <a:srgbClr val="000000"/>
                </a:solidFill>
                <a:latin typeface="Proxima Nova"/>
                <a:ea typeface="Proxima Nova"/>
                <a:cs typeface="Proxima Nova"/>
                <a:sym typeface="Proxima Nova"/>
              </a:rPr>
              <a:t>Unit 1 Drink Recipe”</a:t>
            </a:r>
            <a:endParaRPr sz="1400" b="1"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Each student should save their work using this naming strategy: “</a:t>
            </a:r>
            <a:r>
              <a:rPr lang="en" sz="1400" b="1" i="0" u="none" strike="noStrike" cap="none">
                <a:solidFill>
                  <a:srgbClr val="000000"/>
                </a:solidFill>
                <a:latin typeface="Proxima Nova"/>
                <a:ea typeface="Proxima Nova"/>
                <a:cs typeface="Proxima Nova"/>
                <a:sym typeface="Proxima Nova"/>
              </a:rPr>
              <a:t>Student Name + Unit # + Descriptor”,</a:t>
            </a:r>
            <a:r>
              <a:rPr lang="en" sz="1400" b="0" i="0" u="none" strike="noStrike" cap="none">
                <a:solidFill>
                  <a:srgbClr val="000000"/>
                </a:solidFill>
                <a:latin typeface="Proxima Nova"/>
                <a:ea typeface="Proxima Nova"/>
                <a:cs typeface="Proxima Nova"/>
                <a:sym typeface="Proxima Nova"/>
              </a:rPr>
              <a:t> for example, “</a:t>
            </a:r>
            <a:r>
              <a:rPr lang="en" sz="1400" b="1" i="0" u="none" strike="noStrike" cap="none">
                <a:solidFill>
                  <a:srgbClr val="000000"/>
                </a:solidFill>
                <a:latin typeface="Proxima Nova"/>
                <a:ea typeface="Proxima Nova"/>
                <a:cs typeface="Proxima Nova"/>
                <a:sym typeface="Proxima Nova"/>
              </a:rPr>
              <a:t>Johnny Unit 1 Drink Recipe”</a:t>
            </a:r>
            <a:endParaRPr sz="1400" b="1"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2643a62f22_2_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But wait! </a:t>
            </a:r>
            <a:endParaRPr/>
          </a:p>
        </p:txBody>
      </p:sp>
      <p:sp>
        <p:nvSpPr>
          <p:cNvPr id="249" name="Google Shape;249;g12643a62f22_2_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800"/>
              <a:t>Did you debug any errors?</a:t>
            </a:r>
            <a:endParaRPr sz="2800"/>
          </a:p>
          <a:p>
            <a:pPr marL="0" lvl="0" indent="0" algn="l" rtl="0">
              <a:lnSpc>
                <a:spcPct val="115000"/>
              </a:lnSpc>
              <a:spcBef>
                <a:spcPts val="0"/>
              </a:spcBef>
              <a:spcAft>
                <a:spcPts val="0"/>
              </a:spcAft>
              <a:buSzPts val="1800"/>
              <a:buNone/>
            </a:pPr>
            <a:endParaRPr sz="2800"/>
          </a:p>
          <a:p>
            <a:pPr marL="0" lvl="0" indent="0" algn="l" rtl="0">
              <a:lnSpc>
                <a:spcPct val="115000"/>
              </a:lnSpc>
              <a:spcBef>
                <a:spcPts val="0"/>
              </a:spcBef>
              <a:spcAft>
                <a:spcPts val="0"/>
              </a:spcAft>
              <a:buSzPts val="1800"/>
              <a:buNone/>
            </a:pPr>
            <a:r>
              <a:rPr lang="en" sz="2800"/>
              <a:t>Does your Scratch animation match what you planned and wrote in CoCo?</a:t>
            </a: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53"/>
        <p:cNvGrpSpPr/>
        <p:nvPr/>
      </p:nvGrpSpPr>
      <p:grpSpPr>
        <a:xfrm>
          <a:off x="0" y="0"/>
          <a:ext cx="0" cy="0"/>
          <a:chOff x="0" y="0"/>
          <a:chExt cx="0" cy="0"/>
        </a:xfrm>
      </p:grpSpPr>
      <p:sp>
        <p:nvSpPr>
          <p:cNvPr id="254" name="Google Shape;254;g12643a62f22_1_162"/>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Last step, Self Evaluation</a:t>
            </a:r>
            <a:endParaRPr>
              <a:latin typeface="Bebas Neue"/>
              <a:ea typeface="Bebas Neue"/>
              <a:cs typeface="Bebas Neue"/>
              <a:sym typeface="Bebas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2643a62f22_1_166"/>
          <p:cNvSpPr txBox="1">
            <a:spLocks noGrp="1"/>
          </p:cNvSpPr>
          <p:nvPr>
            <p:ph type="title"/>
          </p:nvPr>
        </p:nvSpPr>
        <p:spPr>
          <a:xfrm>
            <a:off x="1730100" y="320600"/>
            <a:ext cx="5683800" cy="11607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00000"/>
              <a:buNone/>
            </a:pPr>
            <a:r>
              <a:rPr lang="en"/>
              <a:t>Video Model</a:t>
            </a:r>
            <a:endParaRPr/>
          </a:p>
          <a:p>
            <a:pPr marL="0" lvl="0" indent="0" algn="ctr" rtl="0">
              <a:lnSpc>
                <a:spcPct val="115000"/>
              </a:lnSpc>
              <a:spcBef>
                <a:spcPts val="0"/>
              </a:spcBef>
              <a:spcAft>
                <a:spcPts val="0"/>
              </a:spcAft>
              <a:buSzPct val="296296"/>
              <a:buNone/>
            </a:pPr>
            <a:r>
              <a:rPr lang="en" sz="1800" u="sng">
                <a:solidFill>
                  <a:schemeClr val="accent5"/>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Self-Evaluation Tutorial</a:t>
            </a:r>
            <a:endParaRPr/>
          </a:p>
        </p:txBody>
      </p:sp>
      <p:pic>
        <p:nvPicPr>
          <p:cNvPr id="260" name="Google Shape;260;g12643a62f22_1_166"/>
          <p:cNvPicPr preferRelativeResize="0"/>
          <p:nvPr/>
        </p:nvPicPr>
        <p:blipFill rotWithShape="1">
          <a:blip r:embed="rId4">
            <a:alphaModFix/>
          </a:blip>
          <a:srcRect/>
          <a:stretch/>
        </p:blipFill>
        <p:spPr>
          <a:xfrm>
            <a:off x="1700" y="1483501"/>
            <a:ext cx="9143998" cy="20502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12643a62f22_2_17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Sharing your </a:t>
            </a:r>
            <a:r>
              <a:rPr lang="en" u="sng">
                <a:solidFill>
                  <a:schemeClr val="hlink"/>
                </a:solidFill>
                <a:hlinkClick r:id="rId3"/>
              </a:rPr>
              <a:t>Scratch creation to Your Teacher’s studio</a:t>
            </a:r>
            <a:endParaRPr/>
          </a:p>
        </p:txBody>
      </p:sp>
      <p:sp>
        <p:nvSpPr>
          <p:cNvPr id="266" name="Google Shape;266;g12643a62f22_2_170"/>
          <p:cNvSpPr txBox="1">
            <a:spLocks noGrp="1"/>
          </p:cNvSpPr>
          <p:nvPr>
            <p:ph type="body" idx="1"/>
          </p:nvPr>
        </p:nvSpPr>
        <p:spPr>
          <a:xfrm>
            <a:off x="311700" y="1152475"/>
            <a:ext cx="5356200" cy="3748800"/>
          </a:xfrm>
          <a:prstGeom prst="rect">
            <a:avLst/>
          </a:prstGeom>
          <a:noFill/>
          <a:ln>
            <a:noFill/>
          </a:ln>
        </p:spPr>
        <p:txBody>
          <a:bodyPr spcFirstLastPara="1" wrap="square" lIns="91425" tIns="91425" rIns="91425" bIns="91425" anchor="t" anchorCtr="0">
            <a:normAutofit fontScale="92500" lnSpcReduction="10000"/>
          </a:bodyPr>
          <a:lstStyle/>
          <a:p>
            <a:pPr marL="457200" lvl="0" indent="-323918" algn="l" rtl="0">
              <a:lnSpc>
                <a:spcPct val="200000"/>
              </a:lnSpc>
              <a:spcBef>
                <a:spcPts val="0"/>
              </a:spcBef>
              <a:spcAft>
                <a:spcPts val="0"/>
              </a:spcAft>
              <a:buSzPct val="108106"/>
              <a:buAutoNum type="arabicPeriod"/>
            </a:pPr>
            <a:r>
              <a:rPr lang="en" sz="1500"/>
              <a:t>Click “Share” when you are done with your project.</a:t>
            </a:r>
            <a:endParaRPr sz="1500"/>
          </a:p>
          <a:p>
            <a:pPr marL="457200" lvl="0" indent="0" algn="l" rtl="0">
              <a:lnSpc>
                <a:spcPct val="200000"/>
              </a:lnSpc>
              <a:spcBef>
                <a:spcPts val="0"/>
              </a:spcBef>
              <a:spcAft>
                <a:spcPts val="0"/>
              </a:spcAft>
              <a:buSzPct val="129729"/>
              <a:buNone/>
            </a:pPr>
            <a:endParaRPr sz="1500"/>
          </a:p>
          <a:p>
            <a:pPr marL="0" lvl="0" indent="0" algn="l" rtl="0">
              <a:lnSpc>
                <a:spcPct val="100000"/>
              </a:lnSpc>
              <a:spcBef>
                <a:spcPts val="0"/>
              </a:spcBef>
              <a:spcAft>
                <a:spcPts val="0"/>
              </a:spcAft>
              <a:buSzPct val="129729"/>
              <a:buNone/>
            </a:pPr>
            <a:endParaRPr sz="1500"/>
          </a:p>
          <a:p>
            <a:pPr marL="0" lvl="0" indent="0" algn="l" rtl="0">
              <a:lnSpc>
                <a:spcPct val="100000"/>
              </a:lnSpc>
              <a:spcBef>
                <a:spcPts val="0"/>
              </a:spcBef>
              <a:spcAft>
                <a:spcPts val="0"/>
              </a:spcAft>
              <a:buSzPct val="129729"/>
              <a:buNone/>
            </a:pPr>
            <a:endParaRPr sz="1500"/>
          </a:p>
          <a:p>
            <a:pPr marL="457200" lvl="0" indent="-323918" algn="l" rtl="0">
              <a:lnSpc>
                <a:spcPct val="100000"/>
              </a:lnSpc>
              <a:spcBef>
                <a:spcPts val="0"/>
              </a:spcBef>
              <a:spcAft>
                <a:spcPts val="0"/>
              </a:spcAft>
              <a:buSzPct val="108106"/>
              <a:buAutoNum type="arabicPeriod"/>
            </a:pPr>
            <a:r>
              <a:rPr lang="en" sz="1500"/>
              <a:t>Choose “+ Add to Studio”.</a:t>
            </a:r>
            <a:endParaRPr sz="1500"/>
          </a:p>
          <a:p>
            <a:pPr marL="457200" lvl="0" indent="0" algn="l" rtl="0">
              <a:lnSpc>
                <a:spcPct val="100000"/>
              </a:lnSpc>
              <a:spcBef>
                <a:spcPts val="0"/>
              </a:spcBef>
              <a:spcAft>
                <a:spcPts val="0"/>
              </a:spcAft>
              <a:buSzPct val="129729"/>
              <a:buNone/>
            </a:pPr>
            <a:endParaRPr sz="1500"/>
          </a:p>
          <a:p>
            <a:pPr marL="457200" lvl="0" indent="0" algn="l" rtl="0">
              <a:lnSpc>
                <a:spcPct val="100000"/>
              </a:lnSpc>
              <a:spcBef>
                <a:spcPts val="0"/>
              </a:spcBef>
              <a:spcAft>
                <a:spcPts val="0"/>
              </a:spcAft>
              <a:buSzPct val="129729"/>
              <a:buNone/>
            </a:pPr>
            <a:endParaRPr sz="1500"/>
          </a:p>
          <a:p>
            <a:pPr marL="457200" lvl="0" indent="0" algn="l" rtl="0">
              <a:lnSpc>
                <a:spcPct val="100000"/>
              </a:lnSpc>
              <a:spcBef>
                <a:spcPts val="0"/>
              </a:spcBef>
              <a:spcAft>
                <a:spcPts val="0"/>
              </a:spcAft>
              <a:buSzPct val="129729"/>
              <a:buNone/>
            </a:pPr>
            <a:endParaRPr sz="1500"/>
          </a:p>
          <a:p>
            <a:pPr marL="457200" lvl="0" indent="0" algn="l" rtl="0">
              <a:lnSpc>
                <a:spcPct val="100000"/>
              </a:lnSpc>
              <a:spcBef>
                <a:spcPts val="0"/>
              </a:spcBef>
              <a:spcAft>
                <a:spcPts val="0"/>
              </a:spcAft>
              <a:buSzPct val="129729"/>
              <a:buNone/>
            </a:pPr>
            <a:endParaRPr sz="1500"/>
          </a:p>
          <a:p>
            <a:pPr marL="457200" lvl="0" indent="-323918" algn="l" rtl="0">
              <a:lnSpc>
                <a:spcPct val="200000"/>
              </a:lnSpc>
              <a:spcBef>
                <a:spcPts val="0"/>
              </a:spcBef>
              <a:spcAft>
                <a:spcPts val="0"/>
              </a:spcAft>
              <a:buSzPct val="108106"/>
              <a:buAutoNum type="arabicPeriod"/>
            </a:pPr>
            <a:r>
              <a:rPr lang="en" sz="1500"/>
              <a:t>Pick the designated Studio for the Unit.</a:t>
            </a:r>
            <a:endParaRPr sz="1500"/>
          </a:p>
          <a:p>
            <a:pPr marL="457200" lvl="0" indent="0" algn="l" rtl="0">
              <a:lnSpc>
                <a:spcPct val="200000"/>
              </a:lnSpc>
              <a:spcBef>
                <a:spcPts val="0"/>
              </a:spcBef>
              <a:spcAft>
                <a:spcPts val="0"/>
              </a:spcAft>
              <a:buSzPct val="129729"/>
              <a:buNone/>
            </a:pPr>
            <a:endParaRPr sz="1500"/>
          </a:p>
          <a:p>
            <a:pPr marL="457200" lvl="0" indent="-323918" algn="l" rtl="0">
              <a:lnSpc>
                <a:spcPct val="200000"/>
              </a:lnSpc>
              <a:spcBef>
                <a:spcPts val="0"/>
              </a:spcBef>
              <a:spcAft>
                <a:spcPts val="0"/>
              </a:spcAft>
              <a:buSzPct val="108106"/>
              <a:buAutoNum type="arabicPeriod"/>
            </a:pPr>
            <a:r>
              <a:rPr lang="en" sz="1500"/>
              <a:t>Click “Okay”.</a:t>
            </a:r>
            <a:endParaRPr sz="1500"/>
          </a:p>
        </p:txBody>
      </p:sp>
      <p:pic>
        <p:nvPicPr>
          <p:cNvPr id="267" name="Google Shape;267;g12643a62f22_2_170"/>
          <p:cNvPicPr preferRelativeResize="0"/>
          <p:nvPr/>
        </p:nvPicPr>
        <p:blipFill rotWithShape="1">
          <a:blip r:embed="rId4">
            <a:alphaModFix/>
          </a:blip>
          <a:srcRect/>
          <a:stretch/>
        </p:blipFill>
        <p:spPr>
          <a:xfrm>
            <a:off x="778550" y="1717775"/>
            <a:ext cx="5943600" cy="609600"/>
          </a:xfrm>
          <a:prstGeom prst="rect">
            <a:avLst/>
          </a:prstGeom>
          <a:noFill/>
          <a:ln>
            <a:noFill/>
          </a:ln>
        </p:spPr>
      </p:pic>
      <p:sp>
        <p:nvSpPr>
          <p:cNvPr id="268" name="Google Shape;268;g12643a62f22_2_170"/>
          <p:cNvSpPr/>
          <p:nvPr/>
        </p:nvSpPr>
        <p:spPr>
          <a:xfrm>
            <a:off x="3447066" y="1615749"/>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Share</a:t>
            </a:r>
            <a:endParaRPr sz="1400" b="0" i="0" u="none" strike="noStrike" cap="none">
              <a:solidFill>
                <a:srgbClr val="000000"/>
              </a:solidFill>
              <a:latin typeface="Arial"/>
              <a:ea typeface="Arial"/>
              <a:cs typeface="Arial"/>
              <a:sym typeface="Arial"/>
            </a:endParaRPr>
          </a:p>
        </p:txBody>
      </p:sp>
      <p:pic>
        <p:nvPicPr>
          <p:cNvPr id="269" name="Google Shape;269;g12643a62f22_2_170"/>
          <p:cNvPicPr preferRelativeResize="0"/>
          <p:nvPr/>
        </p:nvPicPr>
        <p:blipFill rotWithShape="1">
          <a:blip r:embed="rId5">
            <a:alphaModFix/>
          </a:blip>
          <a:srcRect/>
          <a:stretch/>
        </p:blipFill>
        <p:spPr>
          <a:xfrm>
            <a:off x="1566650" y="2962200"/>
            <a:ext cx="2533650" cy="466725"/>
          </a:xfrm>
          <a:prstGeom prst="rect">
            <a:avLst/>
          </a:prstGeom>
          <a:noFill/>
          <a:ln>
            <a:noFill/>
          </a:ln>
        </p:spPr>
      </p:pic>
      <p:sp>
        <p:nvSpPr>
          <p:cNvPr id="270" name="Google Shape;270;g12643a62f22_2_170"/>
          <p:cNvSpPr/>
          <p:nvPr/>
        </p:nvSpPr>
        <p:spPr>
          <a:xfrm>
            <a:off x="778541" y="2958261"/>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271" name="Google Shape;271;g12643a62f22_2_170"/>
          <p:cNvPicPr preferRelativeResize="0"/>
          <p:nvPr/>
        </p:nvPicPr>
        <p:blipFill rotWithShape="1">
          <a:blip r:embed="rId6">
            <a:alphaModFix/>
          </a:blip>
          <a:srcRect/>
          <a:stretch/>
        </p:blipFill>
        <p:spPr>
          <a:xfrm>
            <a:off x="5421600" y="2571750"/>
            <a:ext cx="3055075" cy="2414075"/>
          </a:xfrm>
          <a:prstGeom prst="rect">
            <a:avLst/>
          </a:prstGeom>
          <a:noFill/>
          <a:ln>
            <a:noFill/>
          </a:ln>
        </p:spPr>
      </p:pic>
      <p:sp>
        <p:nvSpPr>
          <p:cNvPr id="272" name="Google Shape;272;g12643a62f22_2_170"/>
          <p:cNvSpPr/>
          <p:nvPr/>
        </p:nvSpPr>
        <p:spPr>
          <a:xfrm>
            <a:off x="4571991" y="2789586"/>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73" name="Google Shape;273;g12643a62f22_2_170"/>
          <p:cNvSpPr/>
          <p:nvPr/>
        </p:nvSpPr>
        <p:spPr>
          <a:xfrm>
            <a:off x="7067591" y="4511236"/>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Okay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2643a62f22_2_182"/>
          <p:cNvSpPr txBox="1">
            <a:spLocks noGrp="1"/>
          </p:cNvSpPr>
          <p:nvPr>
            <p:ph type="title"/>
          </p:nvPr>
        </p:nvSpPr>
        <p:spPr>
          <a:xfrm>
            <a:off x="311700" y="19524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Here is an </a:t>
            </a:r>
            <a:r>
              <a:rPr lang="en" u="sng">
                <a:solidFill>
                  <a:schemeClr val="hlink"/>
                </a:solidFill>
                <a:hlinkClick r:id="rId3"/>
              </a:rPr>
              <a:t>optional video</a:t>
            </a:r>
            <a:r>
              <a:rPr lang="en"/>
              <a:t> to learn how to share your project in Scratch.</a:t>
            </a:r>
            <a:endParaRPr/>
          </a:p>
        </p:txBody>
      </p:sp>
      <p:sp>
        <p:nvSpPr>
          <p:cNvPr id="279" name="Google Shape;279;g12643a62f22_2_182"/>
          <p:cNvSpPr/>
          <p:nvPr/>
        </p:nvSpPr>
        <p:spPr>
          <a:xfrm>
            <a:off x="653400" y="4694125"/>
            <a:ext cx="7837200" cy="343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Proxima Nova"/>
                <a:ea typeface="Proxima Nova"/>
                <a:cs typeface="Proxima Nova"/>
                <a:sym typeface="Proxima Nova"/>
              </a:rPr>
              <a:t>Pause 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2643a62f22_1_17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Share your work:</a:t>
            </a:r>
            <a:endParaRPr/>
          </a:p>
        </p:txBody>
      </p:sp>
      <p:sp>
        <p:nvSpPr>
          <p:cNvPr id="285" name="Google Shape;285;g12643a62f22_1_17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Find a partner and share your animation.</a:t>
            </a:r>
            <a:endParaRPr/>
          </a:p>
          <a:p>
            <a:pPr marL="457200" lvl="0" indent="-342900" algn="l" rtl="0">
              <a:lnSpc>
                <a:spcPct val="115000"/>
              </a:lnSpc>
              <a:spcBef>
                <a:spcPts val="0"/>
              </a:spcBef>
              <a:spcAft>
                <a:spcPts val="0"/>
              </a:spcAft>
              <a:buSzPts val="1800"/>
              <a:buChar char="●"/>
            </a:pPr>
            <a:r>
              <a:rPr lang="en"/>
              <a:t>Share what you learned and something you might want to try differently.</a:t>
            </a:r>
            <a:endParaRPr/>
          </a:p>
        </p:txBody>
      </p:sp>
      <p:sp>
        <p:nvSpPr>
          <p:cNvPr id="286" name="Google Shape;286;g12643a62f22_1_171"/>
          <p:cNvSpPr txBox="1"/>
          <p:nvPr/>
        </p:nvSpPr>
        <p:spPr>
          <a:xfrm>
            <a:off x="257850" y="4395925"/>
            <a:ext cx="8628300" cy="6465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Bebas Neue"/>
                <a:ea typeface="Bebas Neue"/>
                <a:cs typeface="Bebas Neue"/>
                <a:sym typeface="Bebas Neue"/>
              </a:rPr>
              <a:t>Pause and share</a:t>
            </a:r>
            <a:endParaRPr sz="30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2643a62f22_2_11"/>
          <p:cNvSpPr/>
          <p:nvPr/>
        </p:nvSpPr>
        <p:spPr>
          <a:xfrm>
            <a:off x="6198125" y="1826000"/>
            <a:ext cx="1990500" cy="895800"/>
          </a:xfrm>
          <a:prstGeom prst="wedgeEllipseCallout">
            <a:avLst>
              <a:gd name="adj1" fmla="val -20833"/>
              <a:gd name="adj2" fmla="val 625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g12643a62f22_2_11"/>
          <p:cNvSpPr/>
          <p:nvPr/>
        </p:nvSpPr>
        <p:spPr>
          <a:xfrm>
            <a:off x="3054350" y="1701875"/>
            <a:ext cx="2289600" cy="1020000"/>
          </a:xfrm>
          <a:prstGeom prst="wedgeEllipseCallout">
            <a:avLst>
              <a:gd name="adj1" fmla="val -20833"/>
              <a:gd name="adj2" fmla="val 625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g12643a62f22_2_11"/>
          <p:cNvSpPr/>
          <p:nvPr/>
        </p:nvSpPr>
        <p:spPr>
          <a:xfrm>
            <a:off x="128950" y="1599475"/>
            <a:ext cx="2183700" cy="1165500"/>
          </a:xfrm>
          <a:prstGeom prst="wedgeEllipseCallout">
            <a:avLst>
              <a:gd name="adj1" fmla="val -20833"/>
              <a:gd name="adj2" fmla="val 625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g12643a62f22_2_1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990"/>
              <a:buNone/>
            </a:pPr>
            <a:r>
              <a:rPr lang="en" sz="1520" b="1">
                <a:solidFill>
                  <a:srgbClr val="000000"/>
                </a:solidFill>
                <a:latin typeface="Proxima Nova"/>
                <a:ea typeface="Proxima Nova"/>
                <a:cs typeface="Proxima Nova"/>
                <a:sym typeface="Proxima Nova"/>
              </a:rPr>
              <a:t>By receiving feedback on your </a:t>
            </a:r>
            <a:r>
              <a:rPr lang="en" sz="1520" b="1" i="1">
                <a:solidFill>
                  <a:srgbClr val="000000"/>
                </a:solidFill>
                <a:latin typeface="Proxima Nova"/>
                <a:ea typeface="Proxima Nova"/>
                <a:cs typeface="Proxima Nova"/>
                <a:sym typeface="Proxima Nova"/>
              </a:rPr>
              <a:t>Explanatory Writing Scratch project</a:t>
            </a:r>
            <a:r>
              <a:rPr lang="en" sz="1520" b="1">
                <a:solidFill>
                  <a:srgbClr val="000000"/>
                </a:solidFill>
                <a:latin typeface="Proxima Nova"/>
                <a:ea typeface="Proxima Nova"/>
                <a:cs typeface="Proxima Nova"/>
                <a:sym typeface="Proxima Nova"/>
              </a:rPr>
              <a:t>, you can make it better.</a:t>
            </a:r>
            <a:endParaRPr sz="2600">
              <a:latin typeface="Proxima Nova"/>
              <a:ea typeface="Proxima Nova"/>
              <a:cs typeface="Proxima Nova"/>
              <a:sym typeface="Proxima Nova"/>
            </a:endParaRPr>
          </a:p>
        </p:txBody>
      </p:sp>
      <p:sp>
        <p:nvSpPr>
          <p:cNvPr id="295" name="Google Shape;295;g12643a62f22_2_11"/>
          <p:cNvSpPr txBox="1">
            <a:spLocks noGrp="1"/>
          </p:cNvSpPr>
          <p:nvPr>
            <p:ph type="body" idx="1"/>
          </p:nvPr>
        </p:nvSpPr>
        <p:spPr>
          <a:xfrm>
            <a:off x="397625" y="565700"/>
            <a:ext cx="8520600" cy="948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323"/>
              <a:buNone/>
            </a:pPr>
            <a:endParaRPr b="1">
              <a:latin typeface="Arial"/>
              <a:ea typeface="Arial"/>
              <a:cs typeface="Arial"/>
              <a:sym typeface="Arial"/>
            </a:endParaRPr>
          </a:p>
          <a:p>
            <a:pPr marL="0" lvl="0" indent="0" algn="l" rtl="0">
              <a:lnSpc>
                <a:spcPct val="115000"/>
              </a:lnSpc>
              <a:spcBef>
                <a:spcPts val="0"/>
              </a:spcBef>
              <a:spcAft>
                <a:spcPts val="0"/>
              </a:spcAft>
              <a:buSzPts val="2323"/>
              <a:buNone/>
            </a:pPr>
            <a:endParaRPr/>
          </a:p>
          <a:p>
            <a:pPr marL="0" lvl="0" indent="0" algn="l" rtl="0">
              <a:lnSpc>
                <a:spcPct val="115000"/>
              </a:lnSpc>
              <a:spcBef>
                <a:spcPts val="1200"/>
              </a:spcBef>
              <a:spcAft>
                <a:spcPts val="1200"/>
              </a:spcAft>
              <a:buSzPts val="2323"/>
              <a:buNone/>
            </a:pPr>
            <a:endParaRPr/>
          </a:p>
        </p:txBody>
      </p:sp>
      <p:sp>
        <p:nvSpPr>
          <p:cNvPr id="296" name="Google Shape;296;g12643a62f22_2_11"/>
          <p:cNvSpPr txBox="1"/>
          <p:nvPr/>
        </p:nvSpPr>
        <p:spPr>
          <a:xfrm>
            <a:off x="311700" y="679800"/>
            <a:ext cx="7121700" cy="683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A. Share your screen with your elbow partner.</a:t>
            </a: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97" name="Google Shape;297;g12643a62f22_2_11"/>
          <p:cNvSpPr txBox="1"/>
          <p:nvPr/>
        </p:nvSpPr>
        <p:spPr>
          <a:xfrm>
            <a:off x="311700" y="1123150"/>
            <a:ext cx="8275800" cy="683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B. Ask them to name two things they             about your Explanatory Writing project.</a:t>
            </a: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pic>
        <p:nvPicPr>
          <p:cNvPr id="298" name="Google Shape;298;g12643a62f22_2_11"/>
          <p:cNvPicPr preferRelativeResize="0"/>
          <p:nvPr/>
        </p:nvPicPr>
        <p:blipFill rotWithShape="1">
          <a:blip r:embed="rId3">
            <a:alphaModFix/>
          </a:blip>
          <a:srcRect/>
          <a:stretch/>
        </p:blipFill>
        <p:spPr>
          <a:xfrm>
            <a:off x="3697650" y="1129175"/>
            <a:ext cx="572698" cy="572698"/>
          </a:xfrm>
          <a:prstGeom prst="rect">
            <a:avLst/>
          </a:prstGeom>
          <a:noFill/>
          <a:ln>
            <a:noFill/>
          </a:ln>
        </p:spPr>
      </p:pic>
      <p:sp>
        <p:nvSpPr>
          <p:cNvPr id="299" name="Google Shape;299;g12643a62f22_2_11"/>
          <p:cNvSpPr txBox="1"/>
          <p:nvPr/>
        </p:nvSpPr>
        <p:spPr>
          <a:xfrm>
            <a:off x="767900" y="2905600"/>
            <a:ext cx="19905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300" name="Google Shape;300;g12643a62f22_2_11"/>
          <p:cNvSpPr txBox="1"/>
          <p:nvPr/>
        </p:nvSpPr>
        <p:spPr>
          <a:xfrm>
            <a:off x="5561750" y="2905600"/>
            <a:ext cx="2788200" cy="2285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301" name="Google Shape;301;g12643a62f22_2_11"/>
          <p:cNvSpPr txBox="1"/>
          <p:nvPr/>
        </p:nvSpPr>
        <p:spPr>
          <a:xfrm>
            <a:off x="335700" y="2896888"/>
            <a:ext cx="8227800" cy="683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C. Request feedback on one aspect of your Scratch project you could improve</a:t>
            </a: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302" name="Google Shape;302;g12643a62f22_2_11"/>
          <p:cNvSpPr txBox="1"/>
          <p:nvPr/>
        </p:nvSpPr>
        <p:spPr>
          <a:xfrm>
            <a:off x="952050" y="4018350"/>
            <a:ext cx="19905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303" name="Google Shape;303;g12643a62f22_2_11"/>
          <p:cNvSpPr txBox="1"/>
          <p:nvPr/>
        </p:nvSpPr>
        <p:spPr>
          <a:xfrm>
            <a:off x="6430450" y="4096200"/>
            <a:ext cx="30528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304" name="Google Shape;304;g12643a62f22_2_11"/>
          <p:cNvSpPr txBox="1"/>
          <p:nvPr/>
        </p:nvSpPr>
        <p:spPr>
          <a:xfrm>
            <a:off x="642950" y="4451100"/>
            <a:ext cx="4166700" cy="683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D. Switch Roles</a:t>
            </a: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pic>
        <p:nvPicPr>
          <p:cNvPr id="305" name="Google Shape;305;g12643a62f22_2_11"/>
          <p:cNvPicPr preferRelativeResize="0"/>
          <p:nvPr/>
        </p:nvPicPr>
        <p:blipFill rotWithShape="1">
          <a:blip r:embed="rId4">
            <a:alphaModFix/>
          </a:blip>
          <a:srcRect/>
          <a:stretch/>
        </p:blipFill>
        <p:spPr>
          <a:xfrm>
            <a:off x="397625" y="1886125"/>
            <a:ext cx="446360" cy="572700"/>
          </a:xfrm>
          <a:prstGeom prst="rect">
            <a:avLst/>
          </a:prstGeom>
          <a:noFill/>
          <a:ln>
            <a:noFill/>
          </a:ln>
        </p:spPr>
      </p:pic>
      <p:pic>
        <p:nvPicPr>
          <p:cNvPr id="306" name="Google Shape;306;g12643a62f22_2_11"/>
          <p:cNvPicPr preferRelativeResize="0"/>
          <p:nvPr/>
        </p:nvPicPr>
        <p:blipFill rotWithShape="1">
          <a:blip r:embed="rId4">
            <a:alphaModFix/>
          </a:blip>
          <a:srcRect/>
          <a:stretch/>
        </p:blipFill>
        <p:spPr>
          <a:xfrm>
            <a:off x="3384400" y="1961525"/>
            <a:ext cx="446360" cy="572700"/>
          </a:xfrm>
          <a:prstGeom prst="rect">
            <a:avLst/>
          </a:prstGeom>
          <a:noFill/>
          <a:ln>
            <a:noFill/>
          </a:ln>
        </p:spPr>
      </p:pic>
      <p:pic>
        <p:nvPicPr>
          <p:cNvPr id="307" name="Google Shape;307;g12643a62f22_2_11"/>
          <p:cNvPicPr preferRelativeResize="0"/>
          <p:nvPr/>
        </p:nvPicPr>
        <p:blipFill rotWithShape="1">
          <a:blip r:embed="rId4">
            <a:alphaModFix/>
          </a:blip>
          <a:srcRect/>
          <a:stretch/>
        </p:blipFill>
        <p:spPr>
          <a:xfrm>
            <a:off x="6461825" y="1978000"/>
            <a:ext cx="446360" cy="572700"/>
          </a:xfrm>
          <a:prstGeom prst="rect">
            <a:avLst/>
          </a:prstGeom>
          <a:noFill/>
          <a:ln>
            <a:noFill/>
          </a:ln>
        </p:spPr>
      </p:pic>
      <p:sp>
        <p:nvSpPr>
          <p:cNvPr id="308" name="Google Shape;308;g12643a62f22_2_11"/>
          <p:cNvSpPr txBox="1"/>
          <p:nvPr/>
        </p:nvSpPr>
        <p:spPr>
          <a:xfrm>
            <a:off x="845300" y="1891200"/>
            <a:ext cx="15726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part I liked best was…</a:t>
            </a:r>
            <a:endParaRPr sz="1400" b="0" i="0" u="none" strike="noStrike" cap="none">
              <a:solidFill>
                <a:srgbClr val="000000"/>
              </a:solidFill>
              <a:latin typeface="Proxima Nova"/>
              <a:ea typeface="Proxima Nova"/>
              <a:cs typeface="Proxima Nova"/>
              <a:sym typeface="Proxima Nova"/>
            </a:endParaRPr>
          </a:p>
        </p:txBody>
      </p:sp>
      <p:sp>
        <p:nvSpPr>
          <p:cNvPr id="309" name="Google Shape;309;g12643a62f22_2_11"/>
          <p:cNvSpPr txBox="1"/>
          <p:nvPr/>
        </p:nvSpPr>
        <p:spPr>
          <a:xfrm>
            <a:off x="3830750" y="1949900"/>
            <a:ext cx="13896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I like the way... because...</a:t>
            </a:r>
            <a:endParaRPr sz="1400" b="0" i="0" u="none" strike="noStrike" cap="none">
              <a:solidFill>
                <a:srgbClr val="000000"/>
              </a:solidFill>
              <a:latin typeface="Proxima Nova"/>
              <a:ea typeface="Proxima Nova"/>
              <a:cs typeface="Proxima Nova"/>
              <a:sym typeface="Proxima Nova"/>
            </a:endParaRPr>
          </a:p>
        </p:txBody>
      </p:sp>
      <p:sp>
        <p:nvSpPr>
          <p:cNvPr id="310" name="Google Shape;310;g12643a62f22_2_11"/>
          <p:cNvSpPr txBox="1"/>
          <p:nvPr/>
        </p:nvSpPr>
        <p:spPr>
          <a:xfrm>
            <a:off x="6908175" y="1848475"/>
            <a:ext cx="1079100" cy="895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You should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keep doing...</a:t>
            </a:r>
            <a:endParaRPr sz="1400" b="0" i="0" u="none" strike="noStrike" cap="none">
              <a:solidFill>
                <a:srgbClr val="000000"/>
              </a:solidFill>
              <a:latin typeface="Proxima Nova"/>
              <a:ea typeface="Proxima Nova"/>
              <a:cs typeface="Proxima Nova"/>
              <a:sym typeface="Proxima Nova"/>
            </a:endParaRPr>
          </a:p>
        </p:txBody>
      </p:sp>
      <p:sp>
        <p:nvSpPr>
          <p:cNvPr id="311" name="Google Shape;311;g12643a62f22_2_11"/>
          <p:cNvSpPr/>
          <p:nvPr/>
        </p:nvSpPr>
        <p:spPr>
          <a:xfrm>
            <a:off x="311700" y="3335900"/>
            <a:ext cx="1719300" cy="948300"/>
          </a:xfrm>
          <a:prstGeom prst="wedgeEllipseCallout">
            <a:avLst>
              <a:gd name="adj1" fmla="val -20833"/>
              <a:gd name="adj2" fmla="val 6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2" name="Google Shape;312;g12643a62f22_2_11"/>
          <p:cNvPicPr preferRelativeResize="0"/>
          <p:nvPr/>
        </p:nvPicPr>
        <p:blipFill rotWithShape="1">
          <a:blip r:embed="rId5">
            <a:alphaModFix/>
          </a:blip>
          <a:srcRect/>
          <a:stretch/>
        </p:blipFill>
        <p:spPr>
          <a:xfrm>
            <a:off x="547624" y="3523710"/>
            <a:ext cx="446350" cy="572690"/>
          </a:xfrm>
          <a:prstGeom prst="rect">
            <a:avLst/>
          </a:prstGeom>
          <a:noFill/>
          <a:ln>
            <a:noFill/>
          </a:ln>
        </p:spPr>
      </p:pic>
      <p:sp>
        <p:nvSpPr>
          <p:cNvPr id="313" name="Google Shape;313;g12643a62f22_2_11"/>
          <p:cNvSpPr txBox="1"/>
          <p:nvPr/>
        </p:nvSpPr>
        <p:spPr>
          <a:xfrm>
            <a:off x="993975" y="3318900"/>
            <a:ext cx="970800" cy="895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How about if you…</a:t>
            </a:r>
            <a:endParaRPr sz="1400" b="0" i="0" u="none" strike="noStrike" cap="none">
              <a:solidFill>
                <a:srgbClr val="000000"/>
              </a:solidFill>
              <a:latin typeface="Proxima Nova"/>
              <a:ea typeface="Proxima Nova"/>
              <a:cs typeface="Proxima Nova"/>
              <a:sym typeface="Proxima Nova"/>
            </a:endParaRPr>
          </a:p>
        </p:txBody>
      </p:sp>
      <p:sp>
        <p:nvSpPr>
          <p:cNvPr id="314" name="Google Shape;314;g12643a62f22_2_11"/>
          <p:cNvSpPr/>
          <p:nvPr/>
        </p:nvSpPr>
        <p:spPr>
          <a:xfrm>
            <a:off x="2486613" y="3292650"/>
            <a:ext cx="2074200" cy="948300"/>
          </a:xfrm>
          <a:prstGeom prst="wedgeEllipseCallout">
            <a:avLst>
              <a:gd name="adj1" fmla="val -20833"/>
              <a:gd name="adj2" fmla="val 6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g12643a62f22_2_11"/>
          <p:cNvSpPr/>
          <p:nvPr/>
        </p:nvSpPr>
        <p:spPr>
          <a:xfrm>
            <a:off x="5842350" y="3292650"/>
            <a:ext cx="1719300" cy="948300"/>
          </a:xfrm>
          <a:prstGeom prst="wedgeEllipseCallout">
            <a:avLst>
              <a:gd name="adj1" fmla="val -20833"/>
              <a:gd name="adj2" fmla="val 6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6" name="Google Shape;316;g12643a62f22_2_11"/>
          <p:cNvPicPr preferRelativeResize="0"/>
          <p:nvPr/>
        </p:nvPicPr>
        <p:blipFill rotWithShape="1">
          <a:blip r:embed="rId5">
            <a:alphaModFix/>
          </a:blip>
          <a:srcRect/>
          <a:stretch/>
        </p:blipFill>
        <p:spPr>
          <a:xfrm>
            <a:off x="2698749" y="3480460"/>
            <a:ext cx="446350" cy="572690"/>
          </a:xfrm>
          <a:prstGeom prst="rect">
            <a:avLst/>
          </a:prstGeom>
          <a:noFill/>
          <a:ln>
            <a:noFill/>
          </a:ln>
        </p:spPr>
      </p:pic>
      <p:pic>
        <p:nvPicPr>
          <p:cNvPr id="317" name="Google Shape;317;g12643a62f22_2_11"/>
          <p:cNvPicPr preferRelativeResize="0"/>
          <p:nvPr/>
        </p:nvPicPr>
        <p:blipFill rotWithShape="1">
          <a:blip r:embed="rId5">
            <a:alphaModFix/>
          </a:blip>
          <a:srcRect/>
          <a:stretch/>
        </p:blipFill>
        <p:spPr>
          <a:xfrm>
            <a:off x="6026499" y="3480460"/>
            <a:ext cx="446350" cy="572690"/>
          </a:xfrm>
          <a:prstGeom prst="rect">
            <a:avLst/>
          </a:prstGeom>
          <a:noFill/>
          <a:ln>
            <a:noFill/>
          </a:ln>
        </p:spPr>
      </p:pic>
      <p:sp>
        <p:nvSpPr>
          <p:cNvPr id="318" name="Google Shape;318;g12643a62f22_2_11"/>
          <p:cNvSpPr txBox="1"/>
          <p:nvPr/>
        </p:nvSpPr>
        <p:spPr>
          <a:xfrm>
            <a:off x="3101575" y="3442800"/>
            <a:ext cx="13896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You might want to consider…</a:t>
            </a:r>
            <a:endParaRPr sz="1400" b="0" i="0" u="none" strike="noStrike" cap="none">
              <a:solidFill>
                <a:srgbClr val="000000"/>
              </a:solidFill>
              <a:latin typeface="Proxima Nova"/>
              <a:ea typeface="Proxima Nova"/>
              <a:cs typeface="Proxima Nova"/>
              <a:sym typeface="Proxima Nova"/>
            </a:endParaRPr>
          </a:p>
        </p:txBody>
      </p:sp>
      <p:sp>
        <p:nvSpPr>
          <p:cNvPr id="319" name="Google Shape;319;g12643a62f22_2_11"/>
          <p:cNvSpPr txBox="1"/>
          <p:nvPr/>
        </p:nvSpPr>
        <p:spPr>
          <a:xfrm>
            <a:off x="6472850" y="3486050"/>
            <a:ext cx="12894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You might want to try…</a:t>
            </a:r>
            <a:endParaRPr sz="1400" b="0" i="0" u="none" strike="noStrike" cap="none">
              <a:solidFill>
                <a:srgbClr val="000000"/>
              </a:solidFill>
              <a:latin typeface="Proxima Nova"/>
              <a:ea typeface="Proxima Nova"/>
              <a:cs typeface="Proxima Nova"/>
              <a:sym typeface="Proxima Nova"/>
            </a:endParaRPr>
          </a:p>
        </p:txBody>
      </p:sp>
      <p:sp>
        <p:nvSpPr>
          <p:cNvPr id="320" name="Google Shape;320;g12643a62f22_2_11"/>
          <p:cNvSpPr txBox="1"/>
          <p:nvPr/>
        </p:nvSpPr>
        <p:spPr>
          <a:xfrm>
            <a:off x="3101575" y="4469550"/>
            <a:ext cx="6056400" cy="646500"/>
          </a:xfrm>
          <a:prstGeom prst="rect">
            <a:avLst/>
          </a:prstGeom>
          <a:solidFill>
            <a:srgbClr val="1C3AA9"/>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FFFFFF"/>
                </a:solidFill>
                <a:latin typeface="Bebas Neue"/>
                <a:ea typeface="Bebas Neue"/>
                <a:cs typeface="Bebas Neue"/>
                <a:sym typeface="Bebas Neue"/>
              </a:rPr>
              <a:t>Pause here (10 minutes)</a:t>
            </a:r>
            <a:endParaRPr sz="3000" b="0"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12280ac381c_0_145"/>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wARM UP: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2643a62f22_1_0"/>
          <p:cNvSpPr/>
          <p:nvPr/>
        </p:nvSpPr>
        <p:spPr>
          <a:xfrm>
            <a:off x="135500" y="181775"/>
            <a:ext cx="8759598" cy="4200149"/>
          </a:xfrm>
          <a:prstGeom prst="rect">
            <a:avLst/>
          </a:prstGeom>
          <a:noFill/>
          <a:ln>
            <a:noFill/>
          </a:ln>
        </p:spPr>
        <p:txBody>
          <a:bodyPr/>
          <a:lstStyle/>
          <a:p>
            <a:endParaRPr lang="en-US"/>
          </a:p>
        </p:txBody>
      </p:sp>
      <p:sp>
        <p:nvSpPr>
          <p:cNvPr id="87" name="Google Shape;87;g12643a62f22_1_0"/>
          <p:cNvSpPr txBox="1">
            <a:spLocks noGrp="1"/>
          </p:cNvSpPr>
          <p:nvPr>
            <p:ph type="title"/>
          </p:nvPr>
        </p:nvSpPr>
        <p:spPr>
          <a:xfrm>
            <a:off x="316425" y="2765325"/>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800">
                <a:latin typeface="Bebas Neue"/>
                <a:ea typeface="Bebas Neue"/>
                <a:cs typeface="Bebas Neue"/>
                <a:sym typeface="Bebas Neue"/>
              </a:rPr>
              <a:t>Reviewing CoCo level 2 </a:t>
            </a:r>
            <a:endParaRPr sz="4800">
              <a:latin typeface="Bebas Neue"/>
              <a:ea typeface="Bebas Neue"/>
              <a:cs typeface="Bebas Neue"/>
              <a:sym typeface="Bebas Neue"/>
            </a:endParaRPr>
          </a:p>
        </p:txBody>
      </p:sp>
      <p:sp>
        <p:nvSpPr>
          <p:cNvPr id="88" name="Google Shape;88;g12643a62f22_1_0"/>
          <p:cNvSpPr/>
          <p:nvPr/>
        </p:nvSpPr>
        <p:spPr>
          <a:xfrm rot="8273515">
            <a:off x="4106799" y="503156"/>
            <a:ext cx="1522077" cy="382961"/>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g12643a62f22_1_0"/>
          <p:cNvSpPr/>
          <p:nvPr/>
        </p:nvSpPr>
        <p:spPr>
          <a:xfrm rot="7790590">
            <a:off x="7376672" y="1449406"/>
            <a:ext cx="1522269" cy="382958"/>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g12643a62f22_1_0"/>
          <p:cNvSpPr txBox="1"/>
          <p:nvPr/>
        </p:nvSpPr>
        <p:spPr>
          <a:xfrm>
            <a:off x="1507675" y="821500"/>
            <a:ext cx="1061400" cy="1139100"/>
          </a:xfrm>
          <a:prstGeom prst="rect">
            <a:avLst/>
          </a:prstGeom>
          <a:noFill/>
          <a:ln>
            <a:noFill/>
          </a:ln>
        </p:spPr>
        <p:txBody>
          <a:bodyPr spcFirstLastPara="1" wrap="square" lIns="91425" tIns="91425" rIns="91425" bIns="91425" anchor="b" anchorCtr="0">
            <a:spAutoFit/>
          </a:bodyPr>
          <a:lstStyle/>
          <a:p>
            <a:pPr marL="457200" marR="0" lvl="0" indent="-63500" algn="l" rtl="0">
              <a:lnSpc>
                <a:spcPct val="100000"/>
              </a:lnSpc>
              <a:spcBef>
                <a:spcPts val="0"/>
              </a:spcBef>
              <a:spcAft>
                <a:spcPts val="0"/>
              </a:spcAft>
              <a:buClr>
                <a:srgbClr val="000000"/>
              </a:buClr>
              <a:buSzPts val="6200"/>
              <a:buFont typeface="Proxima Nova"/>
              <a:buNone/>
            </a:pPr>
            <a:endParaRPr sz="62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2643a62f22_1_120"/>
          <p:cNvSpPr/>
          <p:nvPr/>
        </p:nvSpPr>
        <p:spPr>
          <a:xfrm>
            <a:off x="938950" y="592350"/>
            <a:ext cx="7162200" cy="3587700"/>
          </a:xfrm>
          <a:prstGeom prst="cloudCallout">
            <a:avLst>
              <a:gd name="adj1" fmla="val -20833"/>
              <a:gd name="adj2" fmla="val 62500"/>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g12643a62f22_1_120"/>
          <p:cNvSpPr txBox="1">
            <a:spLocks noGrp="1"/>
          </p:cNvSpPr>
          <p:nvPr>
            <p:ph type="title"/>
          </p:nvPr>
        </p:nvSpPr>
        <p:spPr>
          <a:xfrm>
            <a:off x="1712550" y="1818100"/>
            <a:ext cx="6480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z="3200"/>
              <a:t>Brainstorm with a partner:  How will you animate your recipe in scratch?</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2643a62f22_1_11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Lesson objectives</a:t>
            </a:r>
            <a:endParaRPr/>
          </a:p>
        </p:txBody>
      </p:sp>
      <p:sp>
        <p:nvSpPr>
          <p:cNvPr id="102" name="Google Shape;102;g12643a62f22_1_115"/>
          <p:cNvSpPr txBox="1">
            <a:spLocks noGrp="1"/>
          </p:cNvSpPr>
          <p:nvPr>
            <p:ph type="body" idx="1"/>
          </p:nvPr>
        </p:nvSpPr>
        <p:spPr>
          <a:xfrm>
            <a:off x="311700" y="1533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Review Scratch Blocks and features of Coco Level 2</a:t>
            </a:r>
            <a:endParaRPr/>
          </a:p>
          <a:p>
            <a:pPr marL="457200" lvl="0" indent="-342900" algn="l" rtl="0">
              <a:lnSpc>
                <a:spcPct val="115000"/>
              </a:lnSpc>
              <a:spcBef>
                <a:spcPts val="0"/>
              </a:spcBef>
              <a:spcAft>
                <a:spcPts val="0"/>
              </a:spcAft>
              <a:buSzPts val="1800"/>
              <a:buChar char="❏"/>
            </a:pPr>
            <a:r>
              <a:rPr lang="en"/>
              <a:t>Describe steps of debugging</a:t>
            </a:r>
            <a:endParaRPr/>
          </a:p>
          <a:p>
            <a:pPr marL="457200" lvl="0" indent="-342900" algn="l" rtl="0">
              <a:lnSpc>
                <a:spcPct val="115000"/>
              </a:lnSpc>
              <a:spcBef>
                <a:spcPts val="0"/>
              </a:spcBef>
              <a:spcAft>
                <a:spcPts val="0"/>
              </a:spcAft>
              <a:buSzPts val="1800"/>
              <a:buChar char="❏"/>
            </a:pPr>
            <a:r>
              <a:rPr lang="en"/>
              <a:t>Set up all sections in Coco Level 2 </a:t>
            </a:r>
            <a:endParaRPr/>
          </a:p>
          <a:p>
            <a:pPr marL="457200" lvl="0" indent="-342900" algn="l" rtl="0">
              <a:lnSpc>
                <a:spcPct val="115000"/>
              </a:lnSpc>
              <a:spcBef>
                <a:spcPts val="0"/>
              </a:spcBef>
              <a:spcAft>
                <a:spcPts val="0"/>
              </a:spcAft>
              <a:buSzPts val="1800"/>
              <a:buChar char="❏"/>
            </a:pPr>
            <a:r>
              <a:rPr lang="en"/>
              <a:t>Code the animation for written instructions in Scratch</a:t>
            </a:r>
            <a:endParaRPr/>
          </a:p>
          <a:p>
            <a:pPr marL="457200" lvl="0" indent="-342900" algn="l" rtl="0">
              <a:lnSpc>
                <a:spcPct val="115000"/>
              </a:lnSpc>
              <a:spcBef>
                <a:spcPts val="0"/>
              </a:spcBef>
              <a:spcAft>
                <a:spcPts val="0"/>
              </a:spcAft>
              <a:buSzPts val="1800"/>
              <a:buChar char="❏"/>
            </a:pPr>
            <a:r>
              <a:rPr lang="en"/>
              <a:t>Participate in pair programming to debug (run the code and use self-monitor check list)</a:t>
            </a:r>
            <a:endParaRPr/>
          </a:p>
        </p:txBody>
      </p:sp>
      <p:pic>
        <p:nvPicPr>
          <p:cNvPr id="103" name="Google Shape;103;g12643a62f22_1_115"/>
          <p:cNvPicPr preferRelativeResize="0"/>
          <p:nvPr/>
        </p:nvPicPr>
        <p:blipFill rotWithShape="1">
          <a:blip r:embed="rId3">
            <a:alphaModFix/>
          </a:blip>
          <a:srcRect/>
          <a:stretch/>
        </p:blipFill>
        <p:spPr>
          <a:xfrm>
            <a:off x="5188425" y="97675"/>
            <a:ext cx="2986650" cy="1312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2643a62f22_1_228"/>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Direct instruction &amp; Guided practice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2643a62f22_2_98"/>
          <p:cNvSpPr txBox="1">
            <a:spLocks noGrp="1"/>
          </p:cNvSpPr>
          <p:nvPr>
            <p:ph type="title"/>
          </p:nvPr>
        </p:nvSpPr>
        <p:spPr>
          <a:xfrm>
            <a:off x="490250" y="526350"/>
            <a:ext cx="80949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b="1">
                <a:latin typeface="Bebas Neue"/>
                <a:ea typeface="Bebas Neue"/>
                <a:cs typeface="Bebas Neue"/>
                <a:sym typeface="Bebas Neue"/>
              </a:rPr>
              <a:t>Bugs:</a:t>
            </a:r>
            <a:r>
              <a:rPr lang="en">
                <a:latin typeface="Bebas Neue"/>
                <a:ea typeface="Bebas Neue"/>
                <a:cs typeface="Bebas Neue"/>
                <a:sym typeface="Bebas Neue"/>
              </a:rPr>
              <a:t> An error in a code that prevents the program from running as expected.</a:t>
            </a:r>
            <a:endParaRPr>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1834</Words>
  <Application>Microsoft Office PowerPoint</Application>
  <PresentationFormat>On-screen Show (16:9)</PresentationFormat>
  <Paragraphs>204</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Alfa Slab One</vt:lpstr>
      <vt:lpstr>Calibri</vt:lpstr>
      <vt:lpstr>Roboto</vt:lpstr>
      <vt:lpstr>Monoton</vt:lpstr>
      <vt:lpstr>Bebas Neue</vt:lpstr>
      <vt:lpstr>Proxima Nova</vt:lpstr>
      <vt:lpstr>Gameday</vt:lpstr>
      <vt:lpstr>Unit 1   Lesson 5</vt:lpstr>
      <vt:lpstr>Summary and Standards</vt:lpstr>
      <vt:lpstr>Materials and resources needed for this lesson:</vt:lpstr>
      <vt:lpstr>wARM UP: </vt:lpstr>
      <vt:lpstr>Reviewing CoCo level 2 </vt:lpstr>
      <vt:lpstr>Brainstorm with a partner:  How will you animate your recipe in scratch?</vt:lpstr>
      <vt:lpstr>Lesson objectives</vt:lpstr>
      <vt:lpstr>Direct instruction &amp; Guided practice</vt:lpstr>
      <vt:lpstr>Bugs: An error in a code that prevents the program from running as expected.</vt:lpstr>
      <vt:lpstr>Debugging: looking for and fixing the errors in your code</vt:lpstr>
      <vt:lpstr>To debug an algorithm, we…</vt:lpstr>
      <vt:lpstr>Video: How to Debug</vt:lpstr>
      <vt:lpstr>Debugging Activity (Optional)</vt:lpstr>
      <vt:lpstr>Independent practice</vt:lpstr>
      <vt:lpstr>CoCo continues to help us! </vt:lpstr>
      <vt:lpstr>Video Model How to Choose Animation Blocks in Scratch Tutorial</vt:lpstr>
      <vt:lpstr>log into Coco and complete columns 2 &amp; 3</vt:lpstr>
      <vt:lpstr>Before you begin to code in Scratch….  Make sure you have a topic sentence  Match your animation to your writing  Be consistent Match your visuals to your text </vt:lpstr>
      <vt:lpstr>Good animations can be simple or complex!     </vt:lpstr>
      <vt:lpstr>“Once upon a time there lived a princess…”     </vt:lpstr>
      <vt:lpstr>“Once upon a time there lived a princess…”     </vt:lpstr>
      <vt:lpstr>“Once upon a time there lived a princess in a castle.”      </vt:lpstr>
      <vt:lpstr>“Once upon a time there lived a princess who played baseball.”     </vt:lpstr>
      <vt:lpstr>PowerPoint Presentation</vt:lpstr>
      <vt:lpstr>Like  this    </vt:lpstr>
      <vt:lpstr>Not like this      </vt:lpstr>
      <vt:lpstr>Video Model Video on how to add content from first row to CoCo to Scratch</vt:lpstr>
      <vt:lpstr>Video Model Video on transferring the rest of your work from CoCo to Scratch and monitoring your progress</vt:lpstr>
      <vt:lpstr>Pause here and Code in Scratch, check your self Monitor</vt:lpstr>
      <vt:lpstr>But wait! </vt:lpstr>
      <vt:lpstr>Last step, Self Evaluation</vt:lpstr>
      <vt:lpstr>Video Model Self-Evaluation Tutorial</vt:lpstr>
      <vt:lpstr>Sharing your Scratch creation to Your Teacher’s studio</vt:lpstr>
      <vt:lpstr>Here is an optional video to learn how to share your project in Scratch.</vt:lpstr>
      <vt:lpstr>Share your work:</vt:lpstr>
      <vt:lpstr>By receiving feedback on your Explanatory Writing Scratch project, you can make it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5</dc:title>
  <cp:lastModifiedBy>Qi Si</cp:lastModifiedBy>
  <cp:revision>3</cp:revision>
  <dcterms:modified xsi:type="dcterms:W3CDTF">2023-10-24T18:21:01Z</dcterms:modified>
</cp:coreProperties>
</file>