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5" r:id="rId34"/>
    <p:sldId id="293" r:id="rId35"/>
    <p:sldId id="289" r:id="rId36"/>
    <p:sldId id="294" r:id="rId37"/>
    <p:sldId id="291" r:id="rId38"/>
    <p:sldId id="292" r:id="rId39"/>
  </p:sldIdLst>
  <p:sldSz cx="9144000" cy="5143500" type="screen16x9"/>
  <p:notesSz cx="6858000" cy="9144000"/>
  <p:embeddedFontLst>
    <p:embeddedFont>
      <p:font typeface="Alfa Slab One" panose="020B0604020202020204" charset="0"/>
      <p:regular r:id="rId41"/>
    </p:embeddedFont>
    <p:embeddedFont>
      <p:font typeface="Bebas Neue" panose="020B0606020202050201" pitchFamily="34" charset="0"/>
      <p:regular r:id="rId42"/>
    </p:embeddedFont>
    <p:embeddedFont>
      <p:font typeface="Monoton" panose="020B0604020202020204" charset="0"/>
      <p:regular r:id="rId43"/>
    </p:embeddedFont>
    <p:embeddedFont>
      <p:font typeface="Oswald" panose="00000500000000000000" pitchFamily="2" charset="0"/>
      <p:regular r:id="rId44"/>
      <p:bold r:id="rId45"/>
    </p:embeddedFont>
    <p:embeddedFont>
      <p:font typeface="Proxima Nova" panose="020B060402020202020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66IAteSJuSwSLjpgPn84KzeF6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62aa9ba1f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262aa9ba1f_1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Correct, the blue block that says, “move ___ Steps” You would enter a number in the blank white oval to tell the sprite how many steps to move!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62aa9ba1f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1262aa9ba1f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262aa9ba1f_1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262aa9ba1f_1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62aa9ba1f_1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262aa9ba1f_1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Which command would make our sprite think?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62aa9ba1f_1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262aa9ba1f_1_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62aa9ba1f_1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262aa9ba1f_1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b5dda17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11b5dda17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and explain: It may not be obvious but this cat looks different from the one automatically in scratch. This one looks like it’s running. The “change costume” block in Scratch changes the appearance of your sprite. You can use it to change the appearance of your sprite. This block makes things simpler because we want have to use as many sprites in our project.</a:t>
            </a:r>
            <a:endParaRPr/>
          </a:p>
          <a:p>
            <a:pPr marL="0" lvl="0" indent="0" algn="l" rtl="0">
              <a:lnSpc>
                <a:spcPct val="100000"/>
              </a:lnSpc>
              <a:spcBef>
                <a:spcPts val="0"/>
              </a:spcBef>
              <a:spcAft>
                <a:spcPts val="0"/>
              </a:spcAft>
              <a:buSzPts val="1100"/>
              <a:buNone/>
            </a:pPr>
            <a:r>
              <a:rPr lang="en"/>
              <a:t>Video link: https://www.dropbox.com/s/jdt70o0l0neyk8c/SwitchCostumeCoCo_Nov16.mp4?dl=0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8b9b81e5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128b9b81e5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Lots of sprites in Scratch come pre-loaded with multiple costumes. So changing the costume is as easy and choosing one of these four looks.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8b9b81e5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128b9b81e5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However, it is also possible to upload your OWN costume by using a photo you already have saved on your computer.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f3e8019f6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11f3e8019f6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b5dda170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11b5dda1700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Your turn to try out the change costume block!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62aa9ba1f_1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1262aa9ba1f_1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trike="sng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62aa9ba1f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1262aa9ba1f_1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50" i="1">
              <a:solidFill>
                <a:schemeClr val="dk1"/>
              </a:solidFill>
            </a:endParaRPr>
          </a:p>
          <a:p>
            <a:pPr marL="0" lvl="0" indent="0" algn="l" rtl="0">
              <a:lnSpc>
                <a:spcPct val="115000"/>
              </a:lnSpc>
              <a:spcBef>
                <a:spcPts val="0"/>
              </a:spcBef>
              <a:spcAft>
                <a:spcPts val="0"/>
              </a:spcAft>
              <a:buSzPts val="1100"/>
              <a:buNone/>
            </a:pPr>
            <a:r>
              <a:rPr lang="en" sz="1150" i="1">
                <a:solidFill>
                  <a:schemeClr val="dk1"/>
                </a:solidFill>
              </a:rPr>
              <a:t>Explain that when you are planning to code or to write, there are certain pattern of steps that we may follow each time. </a:t>
            </a:r>
            <a:endParaRPr sz="1150" i="1">
              <a:solidFill>
                <a:schemeClr val="dk1"/>
              </a:solidFill>
            </a:endParaRPr>
          </a:p>
          <a:p>
            <a:pPr marL="0" lvl="0" indent="0" algn="l" rtl="0">
              <a:lnSpc>
                <a:spcPct val="115000"/>
              </a:lnSpc>
              <a:spcBef>
                <a:spcPts val="0"/>
              </a:spcBef>
              <a:spcAft>
                <a:spcPts val="0"/>
              </a:spcAft>
              <a:buSzPts val="1100"/>
              <a:buNone/>
            </a:pPr>
            <a:r>
              <a:rPr lang="en" sz="1150" i="1">
                <a:solidFill>
                  <a:schemeClr val="dk1"/>
                </a:solidFill>
              </a:rPr>
              <a:t>We can use a graphic organizer to help us.</a:t>
            </a:r>
            <a:endParaRPr sz="1150" i="1">
              <a:solidFill>
                <a:schemeClr val="dk1"/>
              </a:solidFill>
            </a:endParaRPr>
          </a:p>
          <a:p>
            <a:pPr marL="0" lvl="0" indent="0" algn="l" rtl="0">
              <a:lnSpc>
                <a:spcPct val="115000"/>
              </a:lnSpc>
              <a:spcBef>
                <a:spcPts val="0"/>
              </a:spcBef>
              <a:spcAft>
                <a:spcPts val="0"/>
              </a:spcAft>
              <a:buSzPts val="1100"/>
              <a:buNone/>
            </a:pPr>
            <a:endParaRPr sz="1150" i="1">
              <a:solidFill>
                <a:schemeClr val="dk1"/>
              </a:solidFill>
            </a:endParaRPr>
          </a:p>
          <a:p>
            <a:pPr marL="0" lvl="0" indent="0" algn="l" rtl="0">
              <a:lnSpc>
                <a:spcPct val="115000"/>
              </a:lnSpc>
              <a:spcBef>
                <a:spcPts val="0"/>
              </a:spcBef>
              <a:spcAft>
                <a:spcPts val="0"/>
              </a:spcAft>
              <a:buSzPts val="1100"/>
              <a:buNone/>
            </a:pPr>
            <a:r>
              <a:rPr lang="en" sz="1150" i="1">
                <a:solidFill>
                  <a:schemeClr val="dk1"/>
                </a:solidFill>
              </a:rPr>
              <a:t>The graphic organizers you have used before helped you brainstorm and eventually write. But now you are going to use a graphic organizer to help take your writing one step further to the final step of the writing process:  to present and publish your writing with Scratch! Using Scratch to animate your writing is one way to publish, or share, your work.</a:t>
            </a:r>
            <a:endParaRPr sz="115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50" i="1">
              <a:solidFill>
                <a:schemeClr val="dk1"/>
              </a:solidFill>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62aa9ba1f_1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262aa9ba1f_1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AutoNum type="arabicPeriod"/>
            </a:pPr>
            <a:r>
              <a:rPr lang="en" sz="1150" i="1">
                <a:solidFill>
                  <a:schemeClr val="dk1"/>
                </a:solidFill>
              </a:rPr>
              <a:t>Today you are going to learn how to use Coco, a new graphic organizer to organize your thoughts, write instructions, and present your ideas in a coding project/ </a:t>
            </a:r>
            <a:endParaRPr sz="1150" i="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62aa9ba1f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1262aa9ba1f_1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rgbClr val="4285F4"/>
                </a:solidFill>
              </a:rPr>
              <a:t>Coco looks a lot like the graphic organizer we used earlier. Before Coco is filled in with your writing and ideas, it will look like this. </a:t>
            </a:r>
            <a:endParaRPr sz="1150" i="1">
              <a:solidFill>
                <a:schemeClr val="dk1"/>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62aa9ba1f_1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1262aa9ba1f_1_4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i="1">
                <a:solidFill>
                  <a:srgbClr val="4285F4"/>
                </a:solidFill>
              </a:rPr>
              <a:t>Now let’s look at Coco with writing from the paragraph we just read. Do you see that the far left column already has words in it? These are instructions for making hot chocolate. </a:t>
            </a:r>
            <a:endParaRPr sz="1150" i="1">
              <a:solidFill>
                <a:srgbClr val="4285F4"/>
              </a:solidFill>
            </a:endParaRPr>
          </a:p>
          <a:p>
            <a:pPr marL="0" lvl="0" indent="0" algn="l" rtl="0">
              <a:lnSpc>
                <a:spcPct val="115000"/>
              </a:lnSpc>
              <a:spcBef>
                <a:spcPts val="0"/>
              </a:spcBef>
              <a:spcAft>
                <a:spcPts val="0"/>
              </a:spcAft>
              <a:buSzPts val="1100"/>
              <a:buNone/>
            </a:pPr>
            <a:endParaRPr sz="1150" i="1">
              <a:solidFill>
                <a:srgbClr val="4285F4"/>
              </a:solidFill>
            </a:endParaRPr>
          </a:p>
          <a:p>
            <a:pPr marL="0" lvl="0" indent="0" algn="l" rtl="0">
              <a:lnSpc>
                <a:spcPct val="115000"/>
              </a:lnSpc>
              <a:spcBef>
                <a:spcPts val="0"/>
              </a:spcBef>
              <a:spcAft>
                <a:spcPts val="0"/>
              </a:spcAft>
              <a:buSzPts val="1100"/>
              <a:buNone/>
            </a:pPr>
            <a:r>
              <a:rPr lang="en" sz="1150" i="1">
                <a:solidFill>
                  <a:srgbClr val="4285F4"/>
                </a:solidFill>
              </a:rPr>
              <a:t>This is what level 1 of Coco looks like. It is completely filled out. As you become more familiar with Coco, you may move onto other levels that will allow you to change more and make more decisions.</a:t>
            </a:r>
            <a:endParaRPr sz="115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50" i="1">
              <a:solidFill>
                <a:schemeClr val="dk1"/>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262aa9ba1f_1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1262aa9ba1f_1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rgbClr val="4285F4"/>
                </a:solidFill>
              </a:rPr>
              <a:t>My ideas is where your writing will go. Let’s read the recipe for hot chocolate aloud. [have students take turns or you can read aloud or you can ask students to put on their headsets and listen to CoCo read the text to them.]</a:t>
            </a:r>
            <a:endParaRPr sz="1150" i="1">
              <a:solidFill>
                <a:srgbClr val="4285F4"/>
              </a:solidFill>
            </a:endParaRPr>
          </a:p>
          <a:p>
            <a:pPr marL="0" lvl="0" indent="0" algn="l" rtl="0">
              <a:lnSpc>
                <a:spcPct val="115000"/>
              </a:lnSpc>
              <a:spcBef>
                <a:spcPts val="0"/>
              </a:spcBef>
              <a:spcAft>
                <a:spcPts val="0"/>
              </a:spcAft>
              <a:buClr>
                <a:schemeClr val="dk1"/>
              </a:buClr>
              <a:buSzPts val="1100"/>
              <a:buFont typeface="Arial"/>
              <a:buNone/>
            </a:pPr>
            <a:endParaRPr sz="1150" i="1">
              <a:solidFill>
                <a:srgbClr val="4285F4"/>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262aa9ba1f_1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1262aa9ba1f_1_4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i="1">
                <a:solidFill>
                  <a:srgbClr val="4285F4"/>
                </a:solidFill>
              </a:rPr>
              <a:t>In the column, “What i want to do” You will be asked a number of questions about what you want to do in scratch based on your writing. Again for level one you will not have to decide these things! </a:t>
            </a:r>
            <a:endParaRPr sz="115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50" i="1">
              <a:solidFill>
                <a:schemeClr val="dk1"/>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62aa9ba1f_1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1262aa9ba1f_1_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50" i="1">
              <a:solidFill>
                <a:schemeClr val="dk1"/>
              </a:solidFill>
            </a:endParaRPr>
          </a:p>
          <a:p>
            <a:pPr marL="0" lvl="0" indent="0" algn="l" rtl="0">
              <a:lnSpc>
                <a:spcPct val="115000"/>
              </a:lnSpc>
              <a:spcBef>
                <a:spcPts val="0"/>
              </a:spcBef>
              <a:spcAft>
                <a:spcPts val="0"/>
              </a:spcAft>
              <a:buSzPts val="1100"/>
              <a:buNone/>
            </a:pPr>
            <a:r>
              <a:rPr lang="en" sz="1150" i="1">
                <a:solidFill>
                  <a:schemeClr val="dk1"/>
                </a:solidFill>
              </a:rPr>
              <a:t>In column 3, called blocks and icons I will need, you will see the blocks you need in scratch based on the decisions you made in column 2. </a:t>
            </a:r>
            <a:endParaRPr sz="1150" i="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262aa9ba1f_1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1262aa9ba1f_1_4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rgbClr val="4285F4"/>
                </a:solidFill>
              </a:rPr>
              <a:t>In the final column called self-monitoring, you will see a list of statements that you need to check before you move on. These statements will help you check and make sure that you have found everything you need to code in scratch.</a:t>
            </a:r>
            <a:endParaRPr sz="1150" i="1">
              <a:solidFill>
                <a:schemeClr val="dk1"/>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f3e8019f6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1f3e8019f6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262aa9ba1f_1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1262aa9ba1f_1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rgbClr val="4285F4"/>
                </a:solidFill>
              </a:rPr>
              <a:t>For now, you won’t have to plan and write a new set of instructions--we’re going to use what is already here in CoCo to show us how we would publish our writing as an animation. We’re all going to code a Scratch program about “How to Make Hot Chocolate.” </a:t>
            </a:r>
            <a:endParaRPr sz="1150" i="1">
              <a:solidFill>
                <a:srgbClr val="4285F4"/>
              </a:solidFill>
            </a:endParaRPr>
          </a:p>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62aa9ba1f_1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1262aa9ba1f_1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link: https://www.dropbox.com/s/qatn0edg0mctsiz/How%20to%20Toggle%20.webm?dl=0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262aa9ba1f_1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1262aa9ba1f_1_4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trike="sng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262aa9ba1f_1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1262aa9ba1f_1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Using blocks recommended in Coco level 1 to unscramble the code in Scratch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2c2495a74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12c2495a74c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 did you do? Were you able to make your animation work? Did you run into any problems?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28b9b81e5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128b9b81e5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262aa9ba1f_1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1262aa9ba1f_1_5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Students should work with a partner to check their code for errors and fix were necessary. Bonus challenge: Can students change a costume again?</a:t>
            </a:r>
            <a:endParaRPr strike="sng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62aa9ba1f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262aa9ba1f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let’s start with a warm-up. We are going to review some of the scratch block we learned about last time.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0e03408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120e034082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f35964a09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1f35964a09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Lets look closely at these blocks again and what they say- </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"switch,</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“think, </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“turn</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“these are commands". </a:t>
            </a:r>
            <a:endParaRPr>
              <a:highlight>
                <a:schemeClr val="accent4"/>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62aa9ba1f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262aa9ba1f_1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Look at the blocks on the bottom of the screen, which block is the command that means GO or start in Scratch?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(Read out blocks?)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62aa9ba1f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262aa9ba1f_1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Right! The orange block that has a green flag and says “when ‘green flag’ clicked.” This will start or run our code!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62aa9ba1f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262aa9ba1f_1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Which command will make our sprite MOVE?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45"/>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4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4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5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5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5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5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5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5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jdt70o0l0neyk8c/SwitchCostumeCoCo_Nov16.mp4?dl=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cratch.mit.edu/projects/83319639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dropbox.com/s/encmn6pah86qzj9/CoCo%20Introduction.mp4?dl=0" TargetMode="External"/><Relationship Id="rId4" Type="http://schemas.openxmlformats.org/officeDocument/2006/relationships/hyperlink" Target="https://scratch.mit.edu/projects/83398863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dropbox.com/s/qatn0edg0mctsiz/How%20to%20Toggle%20.webm?dl=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bit.ly/3Zg1Ksc"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bit.ly/3PexYzB"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1  Lesson 2</a:t>
            </a:r>
            <a:endParaRPr sz="6000"/>
          </a:p>
        </p:txBody>
      </p:sp>
      <p:sp>
        <p:nvSpPr>
          <p:cNvPr id="57" name="Google Shape;57;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Scratch and CoCo Level 1</a:t>
            </a:r>
            <a:endParaRPr sz="3000"/>
          </a:p>
        </p:txBody>
      </p:sp>
      <p:pic>
        <p:nvPicPr>
          <p:cNvPr id="58" name="Google Shape;58;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t>
            </a:r>
            <a:r>
              <a:rPr lang="en" sz="800" b="1" i="0" u="none" strike="noStrike" cap="none">
                <a:solidFill>
                  <a:srgbClr val="F16666"/>
                </a:solidFill>
                <a:latin typeface="Arial"/>
                <a:ea typeface="Arial"/>
                <a:cs typeface="Arial"/>
                <a:sym typeface="Arial"/>
              </a:rPr>
              <a:t>Amy Hutchison at </a:t>
            </a:r>
            <a:r>
              <a:rPr lang="en" sz="800" b="1" u="sng">
                <a:solidFill>
                  <a:srgbClr val="F16666"/>
                </a:solidFill>
              </a:rPr>
              <a:t>ahutchison1@ua.edu</a:t>
            </a:r>
            <a:endParaRPr sz="800" b="0" i="0" u="none" strike="noStrike" cap="non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8627"/>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
        <p:nvSpPr>
          <p:cNvPr id="62" name="Google Shape;62;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1262aa9ba1f_1_259"/>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215" name="Google Shape;215;g1262aa9ba1f_1_259"/>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216" name="Google Shape;216;g1262aa9ba1f_1_259"/>
          <p:cNvSpPr/>
          <p:nvPr/>
        </p:nvSpPr>
        <p:spPr>
          <a:xfrm>
            <a:off x="731675" y="982100"/>
            <a:ext cx="2692200" cy="15378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1262aa9ba1f_1_259"/>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218" name="Google Shape;218;g1262aa9ba1f_1_259"/>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219" name="Google Shape;219;g1262aa9ba1f_1_259"/>
          <p:cNvGrpSpPr/>
          <p:nvPr/>
        </p:nvGrpSpPr>
        <p:grpSpPr>
          <a:xfrm>
            <a:off x="5588563" y="3125274"/>
            <a:ext cx="1514075" cy="900600"/>
            <a:chOff x="5784775" y="3407674"/>
            <a:chExt cx="1514075" cy="900600"/>
          </a:xfrm>
        </p:grpSpPr>
        <p:grpSp>
          <p:nvGrpSpPr>
            <p:cNvPr id="220" name="Google Shape;220;g1262aa9ba1f_1_259"/>
            <p:cNvGrpSpPr/>
            <p:nvPr/>
          </p:nvGrpSpPr>
          <p:grpSpPr>
            <a:xfrm>
              <a:off x="5784775" y="3407674"/>
              <a:ext cx="1514075" cy="900600"/>
              <a:chOff x="6827150" y="3273624"/>
              <a:chExt cx="1514075" cy="900600"/>
            </a:xfrm>
          </p:grpSpPr>
          <p:pic>
            <p:nvPicPr>
              <p:cNvPr id="221" name="Google Shape;221;g1262aa9ba1f_1_259"/>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222" name="Google Shape;222;g1262aa9ba1f_1_259"/>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 name="Google Shape;223;g1262aa9ba1f_1_259"/>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224" name="Google Shape;224;g1262aa9ba1f_1_259"/>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262aa9ba1f_1_259"/>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1262aa9ba1f_1_259"/>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262aa9ba1f_1_259"/>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262aa9ba1f_1_259"/>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262aa9ba1f_1_259"/>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230" name="Google Shape;230;g1262aa9ba1f_1_259"/>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231" name="Google Shape;231;g1262aa9ba1f_1_259"/>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232" name="Google Shape;232;g1262aa9ba1f_1_259"/>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233" name="Google Shape;233;g1262aa9ba1f_1_259"/>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234" name="Google Shape;234;g1262aa9ba1f_1_259"/>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235" name="Google Shape;235;g1262aa9ba1f_1_259"/>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236" name="Google Shape;236;g1262aa9ba1f_1_259"/>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262aa9ba1f_1_259"/>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238" name="Google Shape;238;g1262aa9ba1f_1_259"/>
          <p:cNvSpPr txBox="1"/>
          <p:nvPr/>
        </p:nvSpPr>
        <p:spPr>
          <a:xfrm>
            <a:off x="880275" y="122775"/>
            <a:ext cx="8262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move</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239" name="Google Shape;239;g1262aa9ba1f_1_259"/>
          <p:cNvPicPr preferRelativeResize="0"/>
          <p:nvPr/>
        </p:nvPicPr>
        <p:blipFill rotWithShape="1">
          <a:blip r:embed="rId9">
            <a:alphaModFix/>
          </a:blip>
          <a:srcRect/>
          <a:stretch/>
        </p:blipFill>
        <p:spPr>
          <a:xfrm>
            <a:off x="6528448" y="75588"/>
            <a:ext cx="641819" cy="694675"/>
          </a:xfrm>
          <a:prstGeom prst="rect">
            <a:avLst/>
          </a:prstGeom>
          <a:noFill/>
          <a:ln>
            <a:noFill/>
          </a:ln>
        </p:spPr>
      </p:pic>
      <p:cxnSp>
        <p:nvCxnSpPr>
          <p:cNvPr id="240" name="Google Shape;240;g1262aa9ba1f_1_259"/>
          <p:cNvCxnSpPr/>
          <p:nvPr/>
        </p:nvCxnSpPr>
        <p:spPr>
          <a:xfrm rot="10800000">
            <a:off x="2978575" y="2075150"/>
            <a:ext cx="205500" cy="2235600"/>
          </a:xfrm>
          <a:prstGeom prst="straightConnector1">
            <a:avLst/>
          </a:prstGeom>
          <a:noFill/>
          <a:ln w="76200" cap="flat" cmpd="sng">
            <a:solidFill>
              <a:srgbClr val="D31675"/>
            </a:solidFill>
            <a:prstDash val="solid"/>
            <a:round/>
            <a:headEnd type="none" w="sm" len="sm"/>
            <a:tailEnd type="triangle" w="med" len="med"/>
          </a:ln>
          <a:effectLst>
            <a:outerShdw blurRad="57150" dist="19050" dir="5400000" algn="bl" rotWithShape="0">
              <a:srgbClr val="000000"/>
            </a:outerShdw>
          </a:effectLst>
        </p:spPr>
      </p:cxnSp>
      <p:pic>
        <p:nvPicPr>
          <p:cNvPr id="241" name="Google Shape;241;g1262aa9ba1f_1_259"/>
          <p:cNvPicPr preferRelativeResize="0"/>
          <p:nvPr/>
        </p:nvPicPr>
        <p:blipFill rotWithShape="1">
          <a:blip r:embed="rId3">
            <a:alphaModFix/>
          </a:blip>
          <a:srcRect/>
          <a:stretch/>
        </p:blipFill>
        <p:spPr>
          <a:xfrm>
            <a:off x="752475" y="1350800"/>
            <a:ext cx="2490650" cy="87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1262aa9ba1f_1_290"/>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247" name="Google Shape;247;g1262aa9ba1f_1_290"/>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248" name="Google Shape;248;g1262aa9ba1f_1_290"/>
          <p:cNvSpPr/>
          <p:nvPr/>
        </p:nvSpPr>
        <p:spPr>
          <a:xfrm>
            <a:off x="731675" y="982100"/>
            <a:ext cx="2692200" cy="15378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1262aa9ba1f_1_290"/>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250" name="Google Shape;250;g1262aa9ba1f_1_290"/>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251" name="Google Shape;251;g1262aa9ba1f_1_290"/>
          <p:cNvGrpSpPr/>
          <p:nvPr/>
        </p:nvGrpSpPr>
        <p:grpSpPr>
          <a:xfrm>
            <a:off x="5588563" y="3125274"/>
            <a:ext cx="1514075" cy="900600"/>
            <a:chOff x="5784775" y="3407674"/>
            <a:chExt cx="1514075" cy="900600"/>
          </a:xfrm>
        </p:grpSpPr>
        <p:grpSp>
          <p:nvGrpSpPr>
            <p:cNvPr id="252" name="Google Shape;252;g1262aa9ba1f_1_290"/>
            <p:cNvGrpSpPr/>
            <p:nvPr/>
          </p:nvGrpSpPr>
          <p:grpSpPr>
            <a:xfrm>
              <a:off x="5784775" y="3407674"/>
              <a:ext cx="1514075" cy="900600"/>
              <a:chOff x="6827150" y="3273624"/>
              <a:chExt cx="1514075" cy="900600"/>
            </a:xfrm>
          </p:grpSpPr>
          <p:pic>
            <p:nvPicPr>
              <p:cNvPr id="253" name="Google Shape;253;g1262aa9ba1f_1_290"/>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254" name="Google Shape;254;g1262aa9ba1f_1_290"/>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g1262aa9ba1f_1_290"/>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256" name="Google Shape;256;g1262aa9ba1f_1_290"/>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1262aa9ba1f_1_290"/>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262aa9ba1f_1_290"/>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1262aa9ba1f_1_290"/>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1262aa9ba1f_1_290"/>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1262aa9ba1f_1_290"/>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262" name="Google Shape;262;g1262aa9ba1f_1_290"/>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263" name="Google Shape;263;g1262aa9ba1f_1_290"/>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264" name="Google Shape;264;g1262aa9ba1f_1_290"/>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265" name="Google Shape;265;g1262aa9ba1f_1_290"/>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266" name="Google Shape;266;g1262aa9ba1f_1_290"/>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267" name="Google Shape;267;g1262aa9ba1f_1_290"/>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268" name="Google Shape;268;g1262aa9ba1f_1_290"/>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262aa9ba1f_1_290"/>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270" name="Google Shape;270;g1262aa9ba1f_1_290"/>
          <p:cNvSpPr txBox="1"/>
          <p:nvPr/>
        </p:nvSpPr>
        <p:spPr>
          <a:xfrm>
            <a:off x="880275" y="122775"/>
            <a:ext cx="82626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talk or make noise</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271" name="Google Shape;271;g1262aa9ba1f_1_290"/>
          <p:cNvPicPr preferRelativeResize="0"/>
          <p:nvPr/>
        </p:nvPicPr>
        <p:blipFill rotWithShape="1">
          <a:blip r:embed="rId9">
            <a:alphaModFix/>
          </a:blip>
          <a:srcRect/>
          <a:stretch/>
        </p:blipFill>
        <p:spPr>
          <a:xfrm>
            <a:off x="6528448" y="75588"/>
            <a:ext cx="641819" cy="694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1262aa9ba1f_1_319"/>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277" name="Google Shape;277;g1262aa9ba1f_1_319"/>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278" name="Google Shape;278;g1262aa9ba1f_1_319"/>
          <p:cNvSpPr/>
          <p:nvPr/>
        </p:nvSpPr>
        <p:spPr>
          <a:xfrm>
            <a:off x="731675" y="982100"/>
            <a:ext cx="3057600" cy="15897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262aa9ba1f_1_319"/>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280" name="Google Shape;280;g1262aa9ba1f_1_319"/>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281" name="Google Shape;281;g1262aa9ba1f_1_319"/>
          <p:cNvGrpSpPr/>
          <p:nvPr/>
        </p:nvGrpSpPr>
        <p:grpSpPr>
          <a:xfrm>
            <a:off x="5588563" y="3125274"/>
            <a:ext cx="1514075" cy="900600"/>
            <a:chOff x="5784775" y="3407674"/>
            <a:chExt cx="1514075" cy="900600"/>
          </a:xfrm>
        </p:grpSpPr>
        <p:grpSp>
          <p:nvGrpSpPr>
            <p:cNvPr id="282" name="Google Shape;282;g1262aa9ba1f_1_319"/>
            <p:cNvGrpSpPr/>
            <p:nvPr/>
          </p:nvGrpSpPr>
          <p:grpSpPr>
            <a:xfrm>
              <a:off x="5784775" y="3407674"/>
              <a:ext cx="1514075" cy="900600"/>
              <a:chOff x="6827150" y="3273624"/>
              <a:chExt cx="1514075" cy="900600"/>
            </a:xfrm>
          </p:grpSpPr>
          <p:pic>
            <p:nvPicPr>
              <p:cNvPr id="283" name="Google Shape;283;g1262aa9ba1f_1_319"/>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284" name="Google Shape;284;g1262aa9ba1f_1_319"/>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g1262aa9ba1f_1_319"/>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286" name="Google Shape;286;g1262aa9ba1f_1_319"/>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1262aa9ba1f_1_319"/>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1262aa9ba1f_1_319"/>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1262aa9ba1f_1_319"/>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1262aa9ba1f_1_319"/>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1262aa9ba1f_1_319"/>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292" name="Google Shape;292;g1262aa9ba1f_1_319"/>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293" name="Google Shape;293;g1262aa9ba1f_1_319"/>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294" name="Google Shape;294;g1262aa9ba1f_1_319"/>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295" name="Google Shape;295;g1262aa9ba1f_1_319"/>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296" name="Google Shape;296;g1262aa9ba1f_1_319"/>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297" name="Google Shape;297;g1262aa9ba1f_1_319"/>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298" name="Google Shape;298;g1262aa9ba1f_1_319"/>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262aa9ba1f_1_319"/>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300" name="Google Shape;300;g1262aa9ba1f_1_319"/>
          <p:cNvSpPr txBox="1"/>
          <p:nvPr/>
        </p:nvSpPr>
        <p:spPr>
          <a:xfrm>
            <a:off x="880275" y="122775"/>
            <a:ext cx="82626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talk or make noise</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301" name="Google Shape;301;g1262aa9ba1f_1_319"/>
          <p:cNvPicPr preferRelativeResize="0"/>
          <p:nvPr/>
        </p:nvPicPr>
        <p:blipFill rotWithShape="1">
          <a:blip r:embed="rId9">
            <a:alphaModFix/>
          </a:blip>
          <a:srcRect/>
          <a:stretch/>
        </p:blipFill>
        <p:spPr>
          <a:xfrm>
            <a:off x="6528448" y="75588"/>
            <a:ext cx="641819" cy="694675"/>
          </a:xfrm>
          <a:prstGeom prst="rect">
            <a:avLst/>
          </a:prstGeom>
          <a:noFill/>
          <a:ln>
            <a:noFill/>
          </a:ln>
        </p:spPr>
      </p:pic>
      <p:cxnSp>
        <p:nvCxnSpPr>
          <p:cNvPr id="302" name="Google Shape;302;g1262aa9ba1f_1_319"/>
          <p:cNvCxnSpPr>
            <a:stCxn id="297" idx="2"/>
            <a:endCxn id="279" idx="2"/>
          </p:cNvCxnSpPr>
          <p:nvPr/>
        </p:nvCxnSpPr>
        <p:spPr>
          <a:xfrm rot="10800000" flipH="1">
            <a:off x="1654778" y="2283075"/>
            <a:ext cx="319500" cy="1733100"/>
          </a:xfrm>
          <a:prstGeom prst="straightConnector1">
            <a:avLst/>
          </a:prstGeom>
          <a:noFill/>
          <a:ln w="76200" cap="flat" cmpd="sng">
            <a:solidFill>
              <a:srgbClr val="D31675"/>
            </a:solidFill>
            <a:prstDash val="solid"/>
            <a:round/>
            <a:headEnd type="none" w="sm" len="sm"/>
            <a:tailEnd type="triangle" w="med" len="med"/>
          </a:ln>
          <a:effectLst>
            <a:outerShdw blurRad="57150" dist="19050" dir="5400000" algn="bl" rotWithShape="0">
              <a:srgbClr val="000000"/>
            </a:outerShdw>
          </a:effectLst>
        </p:spPr>
      </p:cxnSp>
      <p:pic>
        <p:nvPicPr>
          <p:cNvPr id="303" name="Google Shape;303;g1262aa9ba1f_1_319"/>
          <p:cNvPicPr preferRelativeResize="0"/>
          <p:nvPr/>
        </p:nvPicPr>
        <p:blipFill rotWithShape="1">
          <a:blip r:embed="rId8">
            <a:alphaModFix/>
          </a:blip>
          <a:srcRect/>
          <a:stretch/>
        </p:blipFill>
        <p:spPr>
          <a:xfrm>
            <a:off x="811825" y="1168200"/>
            <a:ext cx="3057505" cy="101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1262aa9ba1f_1_350"/>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309" name="Google Shape;309;g1262aa9ba1f_1_350"/>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310" name="Google Shape;310;g1262aa9ba1f_1_350"/>
          <p:cNvSpPr/>
          <p:nvPr/>
        </p:nvSpPr>
        <p:spPr>
          <a:xfrm>
            <a:off x="536850" y="1138575"/>
            <a:ext cx="2692200" cy="15378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262aa9ba1f_1_350"/>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312" name="Google Shape;312;g1262aa9ba1f_1_350"/>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313" name="Google Shape;313;g1262aa9ba1f_1_350"/>
          <p:cNvGrpSpPr/>
          <p:nvPr/>
        </p:nvGrpSpPr>
        <p:grpSpPr>
          <a:xfrm>
            <a:off x="5588563" y="3125274"/>
            <a:ext cx="1514075" cy="900600"/>
            <a:chOff x="5784775" y="3407674"/>
            <a:chExt cx="1514075" cy="900600"/>
          </a:xfrm>
        </p:grpSpPr>
        <p:grpSp>
          <p:nvGrpSpPr>
            <p:cNvPr id="314" name="Google Shape;314;g1262aa9ba1f_1_350"/>
            <p:cNvGrpSpPr/>
            <p:nvPr/>
          </p:nvGrpSpPr>
          <p:grpSpPr>
            <a:xfrm>
              <a:off x="5784775" y="3407674"/>
              <a:ext cx="1514075" cy="900600"/>
              <a:chOff x="6827150" y="3273624"/>
              <a:chExt cx="1514075" cy="900600"/>
            </a:xfrm>
          </p:grpSpPr>
          <p:pic>
            <p:nvPicPr>
              <p:cNvPr id="315" name="Google Shape;315;g1262aa9ba1f_1_350"/>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316" name="Google Shape;316;g1262aa9ba1f_1_350"/>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7" name="Google Shape;317;g1262aa9ba1f_1_350"/>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318" name="Google Shape;318;g1262aa9ba1f_1_350"/>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1262aa9ba1f_1_350"/>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1262aa9ba1f_1_350"/>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1262aa9ba1f_1_350"/>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1262aa9ba1f_1_350"/>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1262aa9ba1f_1_350"/>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324" name="Google Shape;324;g1262aa9ba1f_1_350"/>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325" name="Google Shape;325;g1262aa9ba1f_1_350"/>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326" name="Google Shape;326;g1262aa9ba1f_1_350"/>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327" name="Google Shape;327;g1262aa9ba1f_1_350"/>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328" name="Google Shape;328;g1262aa9ba1f_1_350"/>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329" name="Google Shape;329;g1262aa9ba1f_1_350"/>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330" name="Google Shape;330;g1262aa9ba1f_1_350"/>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262aa9ba1f_1_350"/>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332" name="Google Shape;332;g1262aa9ba1f_1_350"/>
          <p:cNvSpPr txBox="1"/>
          <p:nvPr/>
        </p:nvSpPr>
        <p:spPr>
          <a:xfrm>
            <a:off x="880275" y="122775"/>
            <a:ext cx="8262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think</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333" name="Google Shape;333;g1262aa9ba1f_1_350"/>
          <p:cNvPicPr preferRelativeResize="0"/>
          <p:nvPr/>
        </p:nvPicPr>
        <p:blipFill rotWithShape="1">
          <a:blip r:embed="rId9">
            <a:alphaModFix/>
          </a:blip>
          <a:srcRect/>
          <a:stretch/>
        </p:blipFill>
        <p:spPr>
          <a:xfrm>
            <a:off x="6528448" y="75588"/>
            <a:ext cx="641819" cy="694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g1262aa9ba1f_1_379"/>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339" name="Google Shape;339;g1262aa9ba1f_1_379"/>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340" name="Google Shape;340;g1262aa9ba1f_1_379"/>
          <p:cNvSpPr/>
          <p:nvPr/>
        </p:nvSpPr>
        <p:spPr>
          <a:xfrm>
            <a:off x="731675" y="982100"/>
            <a:ext cx="3057600" cy="15897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1262aa9ba1f_1_379"/>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342" name="Google Shape;342;g1262aa9ba1f_1_379"/>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343" name="Google Shape;343;g1262aa9ba1f_1_379"/>
          <p:cNvGrpSpPr/>
          <p:nvPr/>
        </p:nvGrpSpPr>
        <p:grpSpPr>
          <a:xfrm>
            <a:off x="5588563" y="3125274"/>
            <a:ext cx="1514075" cy="900600"/>
            <a:chOff x="5784775" y="3407674"/>
            <a:chExt cx="1514075" cy="900600"/>
          </a:xfrm>
        </p:grpSpPr>
        <p:grpSp>
          <p:nvGrpSpPr>
            <p:cNvPr id="344" name="Google Shape;344;g1262aa9ba1f_1_379"/>
            <p:cNvGrpSpPr/>
            <p:nvPr/>
          </p:nvGrpSpPr>
          <p:grpSpPr>
            <a:xfrm>
              <a:off x="5784775" y="3407674"/>
              <a:ext cx="1514075" cy="900600"/>
              <a:chOff x="6827150" y="3273624"/>
              <a:chExt cx="1514075" cy="900600"/>
            </a:xfrm>
          </p:grpSpPr>
          <p:pic>
            <p:nvPicPr>
              <p:cNvPr id="345" name="Google Shape;345;g1262aa9ba1f_1_379"/>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346" name="Google Shape;346;g1262aa9ba1f_1_379"/>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7" name="Google Shape;347;g1262aa9ba1f_1_379"/>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348" name="Google Shape;348;g1262aa9ba1f_1_379"/>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262aa9ba1f_1_379"/>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1262aa9ba1f_1_379"/>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262aa9ba1f_1_379"/>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262aa9ba1f_1_379"/>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262aa9ba1f_1_379"/>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354" name="Google Shape;354;g1262aa9ba1f_1_379"/>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355" name="Google Shape;355;g1262aa9ba1f_1_379"/>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356" name="Google Shape;356;g1262aa9ba1f_1_379"/>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357" name="Google Shape;357;g1262aa9ba1f_1_379"/>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358" name="Google Shape;358;g1262aa9ba1f_1_379"/>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359" name="Google Shape;359;g1262aa9ba1f_1_379"/>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360" name="Google Shape;360;g1262aa9ba1f_1_379"/>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262aa9ba1f_1_379"/>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362" name="Google Shape;362;g1262aa9ba1f_1_379"/>
          <p:cNvSpPr txBox="1"/>
          <p:nvPr/>
        </p:nvSpPr>
        <p:spPr>
          <a:xfrm>
            <a:off x="880275" y="122775"/>
            <a:ext cx="8262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think</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363" name="Google Shape;363;g1262aa9ba1f_1_379"/>
          <p:cNvPicPr preferRelativeResize="0"/>
          <p:nvPr/>
        </p:nvPicPr>
        <p:blipFill rotWithShape="1">
          <a:blip r:embed="rId9">
            <a:alphaModFix/>
          </a:blip>
          <a:srcRect/>
          <a:stretch/>
        </p:blipFill>
        <p:spPr>
          <a:xfrm>
            <a:off x="6528448" y="75588"/>
            <a:ext cx="641819" cy="694675"/>
          </a:xfrm>
          <a:prstGeom prst="rect">
            <a:avLst/>
          </a:prstGeom>
          <a:noFill/>
          <a:ln>
            <a:noFill/>
          </a:ln>
        </p:spPr>
      </p:pic>
      <p:cxnSp>
        <p:nvCxnSpPr>
          <p:cNvPr id="364" name="Google Shape;364;g1262aa9ba1f_1_379"/>
          <p:cNvCxnSpPr/>
          <p:nvPr/>
        </p:nvCxnSpPr>
        <p:spPr>
          <a:xfrm rot="10800000">
            <a:off x="2922530" y="2104070"/>
            <a:ext cx="2727600" cy="1052400"/>
          </a:xfrm>
          <a:prstGeom prst="straightConnector1">
            <a:avLst/>
          </a:prstGeom>
          <a:noFill/>
          <a:ln w="76200" cap="flat" cmpd="sng">
            <a:solidFill>
              <a:srgbClr val="D31675"/>
            </a:solidFill>
            <a:prstDash val="solid"/>
            <a:round/>
            <a:headEnd type="none" w="sm" len="sm"/>
            <a:tailEnd type="triangle" w="med" len="med"/>
          </a:ln>
          <a:effectLst>
            <a:outerShdw blurRad="57150" dist="19050" dir="5400000" algn="bl" rotWithShape="0">
              <a:srgbClr val="000000"/>
            </a:outerShdw>
          </a:effectLst>
        </p:spPr>
      </p:cxnSp>
      <p:sp>
        <p:nvSpPr>
          <p:cNvPr id="365" name="Google Shape;365;g1262aa9ba1f_1_379"/>
          <p:cNvSpPr/>
          <p:nvPr/>
        </p:nvSpPr>
        <p:spPr>
          <a:xfrm>
            <a:off x="4541738" y="1308425"/>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6" name="Google Shape;366;g1262aa9ba1f_1_379" descr="捕获.PNG"/>
          <p:cNvPicPr preferRelativeResize="0"/>
          <p:nvPr/>
        </p:nvPicPr>
        <p:blipFill rotWithShape="1">
          <a:blip r:embed="rId10">
            <a:alphaModFix/>
          </a:blip>
          <a:srcRect/>
          <a:stretch/>
        </p:blipFill>
        <p:spPr>
          <a:xfrm>
            <a:off x="1417500" y="1143525"/>
            <a:ext cx="1685925" cy="96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262aa9ba1f_1_411"/>
          <p:cNvSpPr txBox="1">
            <a:spLocks noGrp="1"/>
          </p:cNvSpPr>
          <p:nvPr>
            <p:ph type="title"/>
          </p:nvPr>
        </p:nvSpPr>
        <p:spPr>
          <a:xfrm>
            <a:off x="233775" y="279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4000"/>
              <a:t>Warm up: Review CS Vocabulary</a:t>
            </a:r>
            <a:endParaRPr sz="4000"/>
          </a:p>
        </p:txBody>
      </p:sp>
      <p:sp>
        <p:nvSpPr>
          <p:cNvPr id="372" name="Google Shape;372;g1262aa9ba1f_1_411"/>
          <p:cNvSpPr txBox="1"/>
          <p:nvPr/>
        </p:nvSpPr>
        <p:spPr>
          <a:xfrm>
            <a:off x="490250" y="1363800"/>
            <a:ext cx="8198700" cy="325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Proxima Nova"/>
                <a:ea typeface="Proxima Nova"/>
                <a:cs typeface="Proxima Nova"/>
                <a:sym typeface="Proxima Nova"/>
              </a:rPr>
              <a:t>Code:</a:t>
            </a:r>
            <a:r>
              <a:rPr lang="en" sz="2400" b="0" i="0" u="none" strike="noStrike" cap="none">
                <a:solidFill>
                  <a:srgbClr val="000000"/>
                </a:solidFill>
                <a:latin typeface="Proxima Nova"/>
                <a:ea typeface="Proxima Nova"/>
                <a:cs typeface="Proxima Nova"/>
                <a:sym typeface="Proxima Nova"/>
              </a:rPr>
              <a:t> The instructions that computer scientists create and use to tell a computer what to do.</a:t>
            </a: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Proxima Nova"/>
                <a:ea typeface="Proxima Nova"/>
                <a:cs typeface="Proxima Nova"/>
                <a:sym typeface="Proxima Nova"/>
              </a:rPr>
              <a:t>Commands</a:t>
            </a:r>
            <a:r>
              <a:rPr lang="en" sz="2400" b="0" i="0" u="none" strike="noStrike" cap="none">
                <a:solidFill>
                  <a:srgbClr val="000000"/>
                </a:solidFill>
                <a:latin typeface="Proxima Nova"/>
                <a:ea typeface="Proxima Nova"/>
                <a:cs typeface="Proxima Nova"/>
                <a:sym typeface="Proxima Nova"/>
              </a:rPr>
              <a:t>: tell a person or computer what to do</a:t>
            </a: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Proxima Nova"/>
                <a:ea typeface="Proxima Nova"/>
                <a:cs typeface="Proxima Nova"/>
                <a:sym typeface="Proxima Nova"/>
              </a:rPr>
              <a:t>Sequence</a:t>
            </a:r>
            <a:r>
              <a:rPr lang="en" sz="2400" b="0" i="0" u="none" strike="noStrike" cap="none">
                <a:solidFill>
                  <a:srgbClr val="000000"/>
                </a:solidFill>
                <a:latin typeface="Proxima Nova"/>
                <a:ea typeface="Proxima Nova"/>
                <a:cs typeface="Proxima Nova"/>
                <a:sym typeface="Proxima Nova"/>
              </a:rPr>
              <a:t>: an ordered set of instructions</a:t>
            </a: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Proxima Nova"/>
                <a:ea typeface="Proxima Nova"/>
                <a:cs typeface="Proxima Nova"/>
                <a:sym typeface="Proxima Nova"/>
              </a:rPr>
              <a:t>Algorithm:</a:t>
            </a:r>
            <a:r>
              <a:rPr lang="en" sz="2400" b="0" i="0" u="none" strike="noStrike" cap="none">
                <a:solidFill>
                  <a:srgbClr val="000000"/>
                </a:solidFill>
                <a:latin typeface="Proxima Nova"/>
                <a:ea typeface="Proxima Nova"/>
                <a:cs typeface="Proxima Nova"/>
                <a:sym typeface="Proxima Nova"/>
              </a:rPr>
              <a:t> A list of steps to finish a task</a:t>
            </a:r>
            <a:endParaRPr sz="2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Lesson Objectives:  I can…</a:t>
            </a:r>
            <a:endParaRPr/>
          </a:p>
        </p:txBody>
      </p:sp>
      <p:sp>
        <p:nvSpPr>
          <p:cNvPr id="378" name="Google Shape;378;p13"/>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SzPts val="1800"/>
              <a:buChar char="❏"/>
            </a:pPr>
            <a:r>
              <a:rPr lang="en"/>
              <a:t>Review Scratch and CS Vocabulary</a:t>
            </a:r>
            <a:endParaRPr/>
          </a:p>
          <a:p>
            <a:pPr marL="457200" lvl="0" indent="-342900" algn="l" rtl="0">
              <a:lnSpc>
                <a:spcPct val="115000"/>
              </a:lnSpc>
              <a:spcBef>
                <a:spcPts val="1000"/>
              </a:spcBef>
              <a:spcAft>
                <a:spcPts val="0"/>
              </a:spcAft>
              <a:buSzPts val="1800"/>
              <a:buChar char="❏"/>
            </a:pPr>
            <a:r>
              <a:rPr lang="en"/>
              <a:t>Identify the purpose of Coco (planning tool for coding &amp; writing) </a:t>
            </a:r>
            <a:endParaRPr/>
          </a:p>
          <a:p>
            <a:pPr marL="457200" lvl="0" indent="-342900" algn="l" rtl="0">
              <a:lnSpc>
                <a:spcPct val="115000"/>
              </a:lnSpc>
              <a:spcBef>
                <a:spcPts val="1000"/>
              </a:spcBef>
              <a:spcAft>
                <a:spcPts val="0"/>
              </a:spcAft>
              <a:buSzPts val="1800"/>
              <a:buChar char="❏"/>
            </a:pPr>
            <a:r>
              <a:rPr lang="en"/>
              <a:t>Locate features within Coco Level 1</a:t>
            </a:r>
            <a:endParaRPr/>
          </a:p>
          <a:p>
            <a:pPr marL="457200" lvl="0" indent="-342900" algn="l" rtl="0">
              <a:lnSpc>
                <a:spcPct val="115000"/>
              </a:lnSpc>
              <a:spcBef>
                <a:spcPts val="1000"/>
              </a:spcBef>
              <a:spcAft>
                <a:spcPts val="0"/>
              </a:spcAft>
              <a:buSzPts val="1800"/>
              <a:buChar char="❏"/>
            </a:pPr>
            <a:r>
              <a:rPr lang="en"/>
              <a:t>Identify and operate change costume block</a:t>
            </a:r>
            <a:endParaRPr/>
          </a:p>
          <a:p>
            <a:pPr marL="457200" lvl="0" indent="-342900" algn="l" rtl="0">
              <a:lnSpc>
                <a:spcPct val="115000"/>
              </a:lnSpc>
              <a:spcBef>
                <a:spcPts val="1000"/>
              </a:spcBef>
              <a:spcAft>
                <a:spcPts val="0"/>
              </a:spcAft>
              <a:buSzPts val="1800"/>
              <a:buChar char="❏"/>
            </a:pPr>
            <a:r>
              <a:rPr lang="en"/>
              <a:t>Select and drag blocks to unscramble a code in Scratch (plugged)</a:t>
            </a:r>
            <a:endParaRPr/>
          </a:p>
          <a:p>
            <a:pPr marL="457200" lvl="0" indent="0" algn="l" rtl="0">
              <a:lnSpc>
                <a:spcPct val="115000"/>
              </a:lnSpc>
              <a:spcBef>
                <a:spcPts val="1000"/>
              </a:spcBef>
              <a:spcAft>
                <a:spcPts val="0"/>
              </a:spcAft>
              <a:buSzPts val="1800"/>
              <a:buNone/>
            </a:pPr>
            <a:endParaRPr/>
          </a:p>
          <a:p>
            <a:pPr marL="457200" lvl="0" indent="0" algn="l" rtl="0">
              <a:lnSpc>
                <a:spcPct val="115000"/>
              </a:lnSpc>
              <a:spcBef>
                <a:spcPts val="1000"/>
              </a:spcBef>
              <a:spcAft>
                <a:spcPts val="0"/>
              </a:spcAft>
              <a:buSzPts val="1800"/>
              <a:buNone/>
            </a:pP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b5dda1700_0_0"/>
          <p:cNvSpPr txBox="1">
            <a:spLocks noGrp="1"/>
          </p:cNvSpPr>
          <p:nvPr>
            <p:ph type="title"/>
          </p:nvPr>
        </p:nvSpPr>
        <p:spPr>
          <a:xfrm rot="-5400000">
            <a:off x="-3892550" y="3218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Switch costume block (</a:t>
            </a:r>
            <a:r>
              <a:rPr lang="en" u="sng">
                <a:solidFill>
                  <a:schemeClr val="hlink"/>
                </a:solidFill>
                <a:hlinkClick r:id="rId3"/>
              </a:rPr>
              <a:t>explainer video</a:t>
            </a:r>
            <a:r>
              <a:rPr lang="en"/>
              <a:t>)</a:t>
            </a:r>
            <a:endParaRPr/>
          </a:p>
        </p:txBody>
      </p:sp>
      <p:sp>
        <p:nvSpPr>
          <p:cNvPr id="384" name="Google Shape;384;g11b5dda1700_0_0"/>
          <p:cNvSpPr txBox="1">
            <a:spLocks noGrp="1"/>
          </p:cNvSpPr>
          <p:nvPr>
            <p:ph type="body" idx="1"/>
          </p:nvPr>
        </p:nvSpPr>
        <p:spPr>
          <a:xfrm>
            <a:off x="1622425" y="4569825"/>
            <a:ext cx="7929300" cy="6708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SzPct val="90000"/>
              <a:buNone/>
            </a:pPr>
            <a:r>
              <a:rPr lang="en" sz="8000"/>
              <a:t>Changes the appearance of your sprite.</a:t>
            </a:r>
            <a:endParaRPr/>
          </a:p>
          <a:p>
            <a:pPr marL="0" lvl="0" indent="0" algn="l" rtl="0">
              <a:lnSpc>
                <a:spcPct val="115000"/>
              </a:lnSpc>
              <a:spcBef>
                <a:spcPts val="0"/>
              </a:spcBef>
              <a:spcAft>
                <a:spcPts val="0"/>
              </a:spcAft>
              <a:buSzPct val="100000"/>
              <a:buNone/>
            </a:pPr>
            <a:endParaRPr/>
          </a:p>
        </p:txBody>
      </p:sp>
      <p:sp>
        <p:nvSpPr>
          <p:cNvPr id="385" name="Google Shape;385;g11b5dda1700_0_0"/>
          <p:cNvSpPr/>
          <p:nvPr/>
        </p:nvSpPr>
        <p:spPr>
          <a:xfrm rot="726301">
            <a:off x="4916666" y="65553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6" name="Google Shape;386;g11b5dda1700_0_0"/>
          <p:cNvPicPr preferRelativeResize="0"/>
          <p:nvPr/>
        </p:nvPicPr>
        <p:blipFill rotWithShape="1">
          <a:blip r:embed="rId4">
            <a:alphaModFix/>
          </a:blip>
          <a:srcRect/>
          <a:stretch/>
        </p:blipFill>
        <p:spPr>
          <a:xfrm>
            <a:off x="806500" y="210672"/>
            <a:ext cx="8337502" cy="42067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g128b9b81e50_0_1"/>
          <p:cNvPicPr preferRelativeResize="0"/>
          <p:nvPr/>
        </p:nvPicPr>
        <p:blipFill rotWithShape="1">
          <a:blip r:embed="rId3">
            <a:alphaModFix/>
          </a:blip>
          <a:srcRect/>
          <a:stretch/>
        </p:blipFill>
        <p:spPr>
          <a:xfrm>
            <a:off x="152400" y="619900"/>
            <a:ext cx="8937502" cy="4044050"/>
          </a:xfrm>
          <a:prstGeom prst="rect">
            <a:avLst/>
          </a:prstGeom>
          <a:noFill/>
          <a:ln>
            <a:noFill/>
          </a:ln>
        </p:spPr>
      </p:pic>
      <p:sp>
        <p:nvSpPr>
          <p:cNvPr id="392" name="Google Shape;392;g128b9b81e50_0_1"/>
          <p:cNvSpPr/>
          <p:nvPr/>
        </p:nvSpPr>
        <p:spPr>
          <a:xfrm rot="10800000">
            <a:off x="939872" y="1072123"/>
            <a:ext cx="1522200" cy="383100"/>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128b9b81e50_0_1"/>
          <p:cNvSpPr/>
          <p:nvPr/>
        </p:nvSpPr>
        <p:spPr>
          <a:xfrm rot="10800000">
            <a:off x="939872" y="1681723"/>
            <a:ext cx="1522200" cy="383100"/>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128b9b81e50_0_1"/>
          <p:cNvSpPr/>
          <p:nvPr/>
        </p:nvSpPr>
        <p:spPr>
          <a:xfrm rot="10800000">
            <a:off x="939872" y="2215123"/>
            <a:ext cx="1522200" cy="383100"/>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128b9b81e50_0_1"/>
          <p:cNvSpPr/>
          <p:nvPr/>
        </p:nvSpPr>
        <p:spPr>
          <a:xfrm rot="10800000">
            <a:off x="939872" y="2748523"/>
            <a:ext cx="1522200" cy="383100"/>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28b9b81e50_0_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Other ways of changing costume</a:t>
            </a:r>
            <a:endParaRPr/>
          </a:p>
        </p:txBody>
      </p:sp>
      <p:sp>
        <p:nvSpPr>
          <p:cNvPr id="401" name="Google Shape;401;g128b9b81e50_0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200"/>
              <a:t>→ </a:t>
            </a:r>
            <a:r>
              <a:rPr lang="en" sz="2200" b="1"/>
              <a:t>Upload:</a:t>
            </a:r>
            <a:r>
              <a:rPr lang="en" sz="2200"/>
              <a:t> a file saved on your computer </a:t>
            </a:r>
            <a:endParaRPr sz="2200"/>
          </a:p>
          <a:p>
            <a:pPr marL="0" lvl="0" indent="0" algn="l" rtl="0">
              <a:lnSpc>
                <a:spcPct val="115000"/>
              </a:lnSpc>
              <a:spcBef>
                <a:spcPts val="0"/>
              </a:spcBef>
              <a:spcAft>
                <a:spcPts val="0"/>
              </a:spcAft>
              <a:buSzPts val="1800"/>
              <a:buNone/>
            </a:pPr>
            <a:endParaRPr sz="2200"/>
          </a:p>
          <a:p>
            <a:pPr marL="0" lvl="0" indent="0" algn="l" rtl="0">
              <a:lnSpc>
                <a:spcPct val="115000"/>
              </a:lnSpc>
              <a:spcBef>
                <a:spcPts val="0"/>
              </a:spcBef>
              <a:spcAft>
                <a:spcPts val="0"/>
              </a:spcAft>
              <a:buSzPts val="1800"/>
              <a:buNone/>
            </a:pPr>
            <a:r>
              <a:rPr lang="en" sz="2200"/>
              <a:t>→ </a:t>
            </a:r>
            <a:r>
              <a:rPr lang="en" sz="2200" b="1"/>
              <a:t>“Surprise” </a:t>
            </a:r>
            <a:r>
              <a:rPr lang="en" sz="2200"/>
              <a:t>: the computer chooses a random costume for you</a:t>
            </a:r>
            <a:endParaRPr sz="2200"/>
          </a:p>
          <a:p>
            <a:pPr marL="0" lvl="0" indent="0" algn="l" rtl="0">
              <a:lnSpc>
                <a:spcPct val="115000"/>
              </a:lnSpc>
              <a:spcBef>
                <a:spcPts val="0"/>
              </a:spcBef>
              <a:spcAft>
                <a:spcPts val="0"/>
              </a:spcAft>
              <a:buSzPts val="1800"/>
              <a:buNone/>
            </a:pPr>
            <a:endParaRPr sz="2200"/>
          </a:p>
          <a:p>
            <a:pPr marL="0" lvl="0" indent="0" algn="l" rtl="0">
              <a:lnSpc>
                <a:spcPct val="115000"/>
              </a:lnSpc>
              <a:spcBef>
                <a:spcPts val="0"/>
              </a:spcBef>
              <a:spcAft>
                <a:spcPts val="0"/>
              </a:spcAft>
              <a:buSzPts val="1800"/>
              <a:buNone/>
            </a:pPr>
            <a:r>
              <a:rPr lang="en" sz="2200"/>
              <a:t>→ </a:t>
            </a:r>
            <a:r>
              <a:rPr lang="en" sz="2200" b="1"/>
              <a:t>Paint: </a:t>
            </a:r>
            <a:r>
              <a:rPr lang="en" sz="2200"/>
              <a:t>draw your own sprite!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11f3e8019f6_0_5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68" name="Google Shape;68;g11f3e8019f6_0_520"/>
          <p:cNvSpPr txBox="1">
            <a:spLocks noGrp="1"/>
          </p:cNvSpPr>
          <p:nvPr>
            <p:ph type="body" idx="1"/>
          </p:nvPr>
        </p:nvSpPr>
        <p:spPr>
          <a:xfrm>
            <a:off x="393875" y="984813"/>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5"/>
              <a:buNone/>
            </a:pPr>
            <a:r>
              <a:rPr lang="en" sz="7200" b="1"/>
              <a:t>Summary: </a:t>
            </a:r>
            <a:endParaRPr sz="7200" b="1"/>
          </a:p>
          <a:p>
            <a:pPr marL="0" lvl="0" indent="0" algn="l" rtl="0">
              <a:lnSpc>
                <a:spcPct val="115000"/>
              </a:lnSpc>
              <a:spcBef>
                <a:spcPts val="0"/>
              </a:spcBef>
              <a:spcAft>
                <a:spcPts val="0"/>
              </a:spcAft>
              <a:buSzPct val="77776"/>
              <a:buNone/>
            </a:pPr>
            <a:r>
              <a:rPr lang="en" sz="7200"/>
              <a:t>In this lesson, students will learn about CoCo, a graphic organizer to help plan writing and coding and unscramble code for a Scratch project. </a:t>
            </a:r>
            <a:endParaRPr sz="7200"/>
          </a:p>
          <a:p>
            <a:pPr marL="0" lvl="0" indent="0" algn="l" rtl="0">
              <a:lnSpc>
                <a:spcPct val="115000"/>
              </a:lnSpc>
              <a:spcBef>
                <a:spcPts val="1200"/>
              </a:spcBef>
              <a:spcAft>
                <a:spcPts val="0"/>
              </a:spcAft>
              <a:buSzPct val="399990"/>
              <a:buNone/>
            </a:pPr>
            <a:endParaRPr/>
          </a:p>
        </p:txBody>
      </p:sp>
      <p:sp>
        <p:nvSpPr>
          <p:cNvPr id="69" name="Google Shape;69;g11f3e8019f6_0_520"/>
          <p:cNvSpPr txBox="1"/>
          <p:nvPr/>
        </p:nvSpPr>
        <p:spPr>
          <a:xfrm>
            <a:off x="311700" y="2469400"/>
            <a:ext cx="42603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Content Standards: </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student will write in a variety of forms: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a) Engage in writing as a process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b) Identify audience and purpose</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c) Use a variety of pre-writing strategies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70" name="Google Shape;70;g11f3e8019f6_0_520"/>
          <p:cNvSpPr txBox="1"/>
          <p:nvPr/>
        </p:nvSpPr>
        <p:spPr>
          <a:xfrm>
            <a:off x="4499600" y="2772375"/>
            <a:ext cx="42603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a) using sequencing;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b) using events.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b5dda1700_0_5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Try it out!</a:t>
            </a:r>
            <a:endParaRPr>
              <a:highlight>
                <a:srgbClr val="FFFF00"/>
              </a:highlight>
            </a:endParaRPr>
          </a:p>
        </p:txBody>
      </p:sp>
      <p:sp>
        <p:nvSpPr>
          <p:cNvPr id="407" name="Google Shape;407;g11b5dda1700_0_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06400" algn="l" rtl="0">
              <a:lnSpc>
                <a:spcPct val="115000"/>
              </a:lnSpc>
              <a:spcBef>
                <a:spcPts val="0"/>
              </a:spcBef>
              <a:spcAft>
                <a:spcPts val="0"/>
              </a:spcAft>
              <a:buSzPts val="2800"/>
              <a:buChar char="❏"/>
            </a:pPr>
            <a:r>
              <a:rPr lang="en" sz="2800"/>
              <a:t>Navigate to Scratch at </a:t>
            </a:r>
            <a:r>
              <a:rPr lang="en" sz="2800">
                <a:highlight>
                  <a:schemeClr val="accent6"/>
                </a:highlight>
              </a:rPr>
              <a:t>scratch.mit.edu or to CS First</a:t>
            </a:r>
            <a:endParaRPr sz="2800">
              <a:highlight>
                <a:schemeClr val="accent6"/>
              </a:highlight>
            </a:endParaRPr>
          </a:p>
          <a:p>
            <a:pPr marL="457200" lvl="0" indent="-406400" algn="l" rtl="0">
              <a:lnSpc>
                <a:spcPct val="115000"/>
              </a:lnSpc>
              <a:spcBef>
                <a:spcPts val="0"/>
              </a:spcBef>
              <a:spcAft>
                <a:spcPts val="0"/>
              </a:spcAft>
              <a:buSzPts val="2800"/>
              <a:buChar char="❏"/>
            </a:pPr>
            <a:r>
              <a:rPr lang="en" sz="2800" dirty="0"/>
              <a:t>Make a sprite </a:t>
            </a:r>
            <a:endParaRPr sz="2800" dirty="0"/>
          </a:p>
          <a:p>
            <a:pPr marL="457200" lvl="0" indent="-406400" algn="l" rtl="0">
              <a:lnSpc>
                <a:spcPct val="115000"/>
              </a:lnSpc>
              <a:spcBef>
                <a:spcPts val="0"/>
              </a:spcBef>
              <a:spcAft>
                <a:spcPts val="0"/>
              </a:spcAft>
              <a:buSzPts val="2800"/>
              <a:buChar char="❏"/>
            </a:pPr>
            <a:r>
              <a:rPr lang="en" sz="2800" dirty="0"/>
              <a:t>Change the sprite’s</a:t>
            </a:r>
            <a:r>
              <a:rPr lang="en" sz="2800" b="1" dirty="0"/>
              <a:t> costume at least twice</a:t>
            </a:r>
            <a:endParaRPr sz="2800" b="1" dirty="0"/>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262aa9ba1f_1_416"/>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 Introduce CoCo (level 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262aa9ba1f_1_420"/>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Graphic Organizers for writing</a:t>
            </a:r>
            <a:endParaRPr>
              <a:latin typeface="Bebas Neue"/>
              <a:ea typeface="Bebas Neue"/>
              <a:cs typeface="Bebas Neue"/>
              <a:sym typeface="Bebas Neue"/>
            </a:endParaRPr>
          </a:p>
        </p:txBody>
      </p:sp>
      <p:pic>
        <p:nvPicPr>
          <p:cNvPr id="418" name="Google Shape;418;g1262aa9ba1f_1_420"/>
          <p:cNvPicPr preferRelativeResize="0"/>
          <p:nvPr/>
        </p:nvPicPr>
        <p:blipFill rotWithShape="1">
          <a:blip r:embed="rId3">
            <a:alphaModFix/>
          </a:blip>
          <a:srcRect/>
          <a:stretch/>
        </p:blipFill>
        <p:spPr>
          <a:xfrm rot="238203">
            <a:off x="5830976" y="954575"/>
            <a:ext cx="2665149" cy="3391649"/>
          </a:xfrm>
          <a:prstGeom prst="rect">
            <a:avLst/>
          </a:prstGeom>
          <a:noFill/>
          <a:ln>
            <a:noFill/>
          </a:ln>
          <a:effectLst>
            <a:outerShdw blurRad="57150" dist="19050" dir="5400000" algn="bl" rotWithShape="0">
              <a:srgbClr val="000000">
                <a:alpha val="4784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22"/>
        <p:cNvGrpSpPr/>
        <p:nvPr/>
      </p:nvGrpSpPr>
      <p:grpSpPr>
        <a:xfrm>
          <a:off x="0" y="0"/>
          <a:ext cx="0" cy="0"/>
          <a:chOff x="0" y="0"/>
          <a:chExt cx="0" cy="0"/>
        </a:xfrm>
      </p:grpSpPr>
      <p:sp>
        <p:nvSpPr>
          <p:cNvPr id="423" name="Google Shape;423;g1262aa9ba1f_1_42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Meet Coco</a:t>
            </a:r>
            <a:endParaRPr>
              <a:latin typeface="Bebas Neue"/>
              <a:ea typeface="Bebas Neue"/>
              <a:cs typeface="Bebas Neue"/>
              <a:sym typeface="Bebas Neue"/>
            </a:endParaRPr>
          </a:p>
        </p:txBody>
      </p:sp>
      <p:pic>
        <p:nvPicPr>
          <p:cNvPr id="424" name="Google Shape;424;g1262aa9ba1f_1_425"/>
          <p:cNvPicPr preferRelativeResize="0"/>
          <p:nvPr/>
        </p:nvPicPr>
        <p:blipFill rotWithShape="1">
          <a:blip r:embed="rId3">
            <a:alphaModFix/>
          </a:blip>
          <a:srcRect/>
          <a:stretch/>
        </p:blipFill>
        <p:spPr>
          <a:xfrm>
            <a:off x="6326450" y="152400"/>
            <a:ext cx="2409673"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28"/>
        <p:cNvGrpSpPr/>
        <p:nvPr/>
      </p:nvGrpSpPr>
      <p:grpSpPr>
        <a:xfrm>
          <a:off x="0" y="0"/>
          <a:ext cx="0" cy="0"/>
          <a:chOff x="0" y="0"/>
          <a:chExt cx="0" cy="0"/>
        </a:xfrm>
      </p:grpSpPr>
      <p:pic>
        <p:nvPicPr>
          <p:cNvPr id="429" name="Google Shape;429;g1262aa9ba1f_1_451"/>
          <p:cNvPicPr preferRelativeResize="0"/>
          <p:nvPr/>
        </p:nvPicPr>
        <p:blipFill rotWithShape="1">
          <a:blip r:embed="rId3">
            <a:alphaModFix/>
          </a:blip>
          <a:srcRect/>
          <a:stretch/>
        </p:blipFill>
        <p:spPr>
          <a:xfrm>
            <a:off x="144950" y="791187"/>
            <a:ext cx="8854099" cy="3561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3"/>
        <p:cNvGrpSpPr/>
        <p:nvPr/>
      </p:nvGrpSpPr>
      <p:grpSpPr>
        <a:xfrm>
          <a:off x="0" y="0"/>
          <a:ext cx="0" cy="0"/>
          <a:chOff x="0" y="0"/>
          <a:chExt cx="0" cy="0"/>
        </a:xfrm>
      </p:grpSpPr>
      <p:pic>
        <p:nvPicPr>
          <p:cNvPr id="434" name="Google Shape;434;g1262aa9ba1f_1_455"/>
          <p:cNvPicPr preferRelativeResize="0"/>
          <p:nvPr/>
        </p:nvPicPr>
        <p:blipFill rotWithShape="1">
          <a:blip r:embed="rId3">
            <a:alphaModFix/>
          </a:blip>
          <a:srcRect/>
          <a:stretch/>
        </p:blipFill>
        <p:spPr>
          <a:xfrm>
            <a:off x="275088" y="647414"/>
            <a:ext cx="8593824" cy="3848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8"/>
        <p:cNvGrpSpPr/>
        <p:nvPr/>
      </p:nvGrpSpPr>
      <p:grpSpPr>
        <a:xfrm>
          <a:off x="0" y="0"/>
          <a:ext cx="0" cy="0"/>
          <a:chOff x="0" y="0"/>
          <a:chExt cx="0" cy="0"/>
        </a:xfrm>
      </p:grpSpPr>
      <p:pic>
        <p:nvPicPr>
          <p:cNvPr id="439" name="Google Shape;439;g1262aa9ba1f_1_459"/>
          <p:cNvPicPr preferRelativeResize="0"/>
          <p:nvPr/>
        </p:nvPicPr>
        <p:blipFill rotWithShape="1">
          <a:blip r:embed="rId3">
            <a:alphaModFix/>
          </a:blip>
          <a:srcRect/>
          <a:stretch/>
        </p:blipFill>
        <p:spPr>
          <a:xfrm>
            <a:off x="275088" y="647414"/>
            <a:ext cx="8593824" cy="3848675"/>
          </a:xfrm>
          <a:prstGeom prst="rect">
            <a:avLst/>
          </a:prstGeom>
          <a:noFill/>
          <a:ln>
            <a:noFill/>
          </a:ln>
        </p:spPr>
      </p:pic>
      <p:sp>
        <p:nvSpPr>
          <p:cNvPr id="440" name="Google Shape;440;g1262aa9ba1f_1_459"/>
          <p:cNvSpPr/>
          <p:nvPr/>
        </p:nvSpPr>
        <p:spPr>
          <a:xfrm>
            <a:off x="2022750" y="454550"/>
            <a:ext cx="69318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44"/>
        <p:cNvGrpSpPr/>
        <p:nvPr/>
      </p:nvGrpSpPr>
      <p:grpSpPr>
        <a:xfrm>
          <a:off x="0" y="0"/>
          <a:ext cx="0" cy="0"/>
          <a:chOff x="0" y="0"/>
          <a:chExt cx="0" cy="0"/>
        </a:xfrm>
      </p:grpSpPr>
      <p:pic>
        <p:nvPicPr>
          <p:cNvPr id="445" name="Google Shape;445;g1262aa9ba1f_1_464"/>
          <p:cNvPicPr preferRelativeResize="0"/>
          <p:nvPr/>
        </p:nvPicPr>
        <p:blipFill rotWithShape="1">
          <a:blip r:embed="rId3">
            <a:alphaModFix/>
          </a:blip>
          <a:srcRect/>
          <a:stretch/>
        </p:blipFill>
        <p:spPr>
          <a:xfrm>
            <a:off x="275088" y="647414"/>
            <a:ext cx="8593824" cy="3848675"/>
          </a:xfrm>
          <a:prstGeom prst="rect">
            <a:avLst/>
          </a:prstGeom>
          <a:noFill/>
          <a:ln>
            <a:noFill/>
          </a:ln>
        </p:spPr>
      </p:pic>
      <p:sp>
        <p:nvSpPr>
          <p:cNvPr id="446" name="Google Shape;446;g1262aa9ba1f_1_464"/>
          <p:cNvSpPr/>
          <p:nvPr/>
        </p:nvSpPr>
        <p:spPr>
          <a:xfrm>
            <a:off x="5000025" y="454550"/>
            <a:ext cx="39543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262aa9ba1f_1_464"/>
          <p:cNvSpPr/>
          <p:nvPr/>
        </p:nvSpPr>
        <p:spPr>
          <a:xfrm>
            <a:off x="77925" y="454550"/>
            <a:ext cx="19371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51"/>
        <p:cNvGrpSpPr/>
        <p:nvPr/>
      </p:nvGrpSpPr>
      <p:grpSpPr>
        <a:xfrm>
          <a:off x="0" y="0"/>
          <a:ext cx="0" cy="0"/>
          <a:chOff x="0" y="0"/>
          <a:chExt cx="0" cy="0"/>
        </a:xfrm>
      </p:grpSpPr>
      <p:pic>
        <p:nvPicPr>
          <p:cNvPr id="452" name="Google Shape;452;g1262aa9ba1f_1_470"/>
          <p:cNvPicPr preferRelativeResize="0"/>
          <p:nvPr/>
        </p:nvPicPr>
        <p:blipFill rotWithShape="1">
          <a:blip r:embed="rId3">
            <a:alphaModFix/>
          </a:blip>
          <a:srcRect/>
          <a:stretch/>
        </p:blipFill>
        <p:spPr>
          <a:xfrm>
            <a:off x="275088" y="647414"/>
            <a:ext cx="8593824" cy="3848675"/>
          </a:xfrm>
          <a:prstGeom prst="rect">
            <a:avLst/>
          </a:prstGeom>
          <a:noFill/>
          <a:ln>
            <a:noFill/>
          </a:ln>
        </p:spPr>
      </p:pic>
      <p:sp>
        <p:nvSpPr>
          <p:cNvPr id="453" name="Google Shape;453;g1262aa9ba1f_1_470"/>
          <p:cNvSpPr/>
          <p:nvPr/>
        </p:nvSpPr>
        <p:spPr>
          <a:xfrm>
            <a:off x="107150" y="450675"/>
            <a:ext cx="48777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1262aa9ba1f_1_470"/>
          <p:cNvSpPr/>
          <p:nvPr/>
        </p:nvSpPr>
        <p:spPr>
          <a:xfrm>
            <a:off x="7128825" y="382500"/>
            <a:ext cx="19014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58"/>
        <p:cNvGrpSpPr/>
        <p:nvPr/>
      </p:nvGrpSpPr>
      <p:grpSpPr>
        <a:xfrm>
          <a:off x="0" y="0"/>
          <a:ext cx="0" cy="0"/>
          <a:chOff x="0" y="0"/>
          <a:chExt cx="0" cy="0"/>
        </a:xfrm>
      </p:grpSpPr>
      <p:pic>
        <p:nvPicPr>
          <p:cNvPr id="459" name="Google Shape;459;g1262aa9ba1f_1_476"/>
          <p:cNvPicPr preferRelativeResize="0"/>
          <p:nvPr/>
        </p:nvPicPr>
        <p:blipFill rotWithShape="1">
          <a:blip r:embed="rId3">
            <a:alphaModFix/>
          </a:blip>
          <a:srcRect/>
          <a:stretch/>
        </p:blipFill>
        <p:spPr>
          <a:xfrm>
            <a:off x="275088" y="647414"/>
            <a:ext cx="8593824" cy="3848675"/>
          </a:xfrm>
          <a:prstGeom prst="rect">
            <a:avLst/>
          </a:prstGeom>
          <a:noFill/>
          <a:ln>
            <a:noFill/>
          </a:ln>
        </p:spPr>
      </p:pic>
      <p:sp>
        <p:nvSpPr>
          <p:cNvPr id="460" name="Google Shape;460;g1262aa9ba1f_1_476"/>
          <p:cNvSpPr/>
          <p:nvPr/>
        </p:nvSpPr>
        <p:spPr>
          <a:xfrm>
            <a:off x="212150" y="575550"/>
            <a:ext cx="6931800" cy="4113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f3e8019f6_0_5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76" name="Google Shape;76;g11f3e8019f6_0_527"/>
          <p:cNvSpPr txBox="1">
            <a:spLocks noGrp="1"/>
          </p:cNvSpPr>
          <p:nvPr>
            <p:ph type="body" idx="1"/>
          </p:nvPr>
        </p:nvSpPr>
        <p:spPr>
          <a:xfrm>
            <a:off x="355925" y="1270350"/>
            <a:ext cx="5092500" cy="36522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4999"/>
              </a:lnSpc>
              <a:spcBef>
                <a:spcPts val="0"/>
              </a:spcBef>
              <a:spcAft>
                <a:spcPts val="0"/>
              </a:spcAft>
              <a:buSzPts val="1800"/>
              <a:buChar char="●"/>
            </a:pPr>
            <a:r>
              <a:rPr lang="en"/>
              <a:t>Teacher slide deck </a:t>
            </a:r>
            <a:endParaRPr/>
          </a:p>
          <a:p>
            <a:pPr marL="457200" lvl="0" indent="-342900" algn="l" rtl="0">
              <a:lnSpc>
                <a:spcPct val="114999"/>
              </a:lnSpc>
              <a:spcBef>
                <a:spcPts val="0"/>
              </a:spcBef>
              <a:spcAft>
                <a:spcPts val="0"/>
              </a:spcAft>
              <a:buSzPts val="1800"/>
              <a:buChar char="●"/>
            </a:pPr>
            <a:r>
              <a:rPr lang="en"/>
              <a:t>Student slide deck</a:t>
            </a:r>
            <a:endParaRPr/>
          </a:p>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4999"/>
              </a:lnSpc>
              <a:spcBef>
                <a:spcPts val="0"/>
              </a:spcBef>
              <a:spcAft>
                <a:spcPts val="0"/>
              </a:spcAft>
              <a:buSzPts val="1800"/>
              <a:buChar char="●"/>
            </a:pPr>
            <a:r>
              <a:rPr lang="en"/>
              <a:t>Internet Access</a:t>
            </a:r>
            <a:endParaRPr/>
          </a:p>
          <a:p>
            <a:pPr marL="457200" lvl="0" indent="-342900" algn="l" rtl="0">
              <a:lnSpc>
                <a:spcPct val="114999"/>
              </a:lnSpc>
              <a:spcBef>
                <a:spcPts val="0"/>
              </a:spcBef>
              <a:spcAft>
                <a:spcPts val="0"/>
              </a:spcAft>
              <a:buSzPts val="1800"/>
              <a:buChar char="●"/>
            </a:pPr>
            <a:r>
              <a:rPr lang="en"/>
              <a:t>Independent practice: </a:t>
            </a:r>
            <a:r>
              <a:rPr lang="en" u="sng">
                <a:solidFill>
                  <a:schemeClr val="hlink"/>
                </a:solidFill>
                <a:hlinkClick r:id="rId3"/>
              </a:rPr>
              <a:t>Link to “How to Make Hot Chocolate” Scratch project</a:t>
            </a:r>
            <a:r>
              <a:rPr lang="en"/>
              <a:t> </a:t>
            </a:r>
            <a:endParaRPr/>
          </a:p>
          <a:p>
            <a:pPr marL="457200" lvl="0" indent="-342900" algn="l" rtl="0">
              <a:lnSpc>
                <a:spcPct val="114999"/>
              </a:lnSpc>
              <a:spcBef>
                <a:spcPts val="0"/>
              </a:spcBef>
              <a:spcAft>
                <a:spcPts val="0"/>
              </a:spcAft>
              <a:buSzPts val="1800"/>
              <a:buChar char="●"/>
            </a:pPr>
            <a:r>
              <a:rPr lang="en"/>
              <a:t>Solution video: </a:t>
            </a:r>
            <a:r>
              <a:rPr lang="en" u="sng">
                <a:solidFill>
                  <a:schemeClr val="hlink"/>
                </a:solidFill>
                <a:hlinkClick r:id="rId4"/>
              </a:rPr>
              <a:t>https://scratch.mit.edu/projects/833988634</a:t>
            </a:r>
            <a:r>
              <a:rPr lang="en"/>
              <a:t> </a:t>
            </a:r>
            <a:endParaRPr/>
          </a:p>
          <a:p>
            <a:pPr marL="457200" lvl="0" indent="-342900" algn="l" rtl="0">
              <a:lnSpc>
                <a:spcPct val="114999"/>
              </a:lnSpc>
              <a:spcBef>
                <a:spcPts val="0"/>
              </a:spcBef>
              <a:spcAft>
                <a:spcPts val="0"/>
              </a:spcAft>
              <a:buSzPts val="1800"/>
              <a:buChar char="●"/>
            </a:pPr>
            <a:r>
              <a:rPr lang="en"/>
              <a:t>Optional Video: Introduction to CoCo </a:t>
            </a:r>
            <a:r>
              <a:rPr lang="en" u="sng">
                <a:solidFill>
                  <a:schemeClr val="hlink"/>
                </a:solidFill>
                <a:hlinkClick r:id="rId5"/>
              </a:rPr>
              <a:t>https://www.dropbox.com/s/encmn6pah86qzj9/CoCo%20Introduction.mp4?dl=0</a:t>
            </a:r>
            <a:endParaRPr/>
          </a:p>
        </p:txBody>
      </p:sp>
      <p:pic>
        <p:nvPicPr>
          <p:cNvPr id="77" name="Google Shape;77;g11f3e8019f6_0_527"/>
          <p:cNvPicPr preferRelativeResize="0"/>
          <p:nvPr/>
        </p:nvPicPr>
        <p:blipFill rotWithShape="1">
          <a:blip r:embed="rId6">
            <a:alphaModFix/>
          </a:blip>
          <a:srcRect/>
          <a:stretch/>
        </p:blipFill>
        <p:spPr>
          <a:xfrm>
            <a:off x="5992850" y="3482198"/>
            <a:ext cx="2163700" cy="1568924"/>
          </a:xfrm>
          <a:prstGeom prst="rect">
            <a:avLst/>
          </a:prstGeom>
          <a:noFill/>
          <a:ln>
            <a:noFill/>
          </a:ln>
        </p:spPr>
      </p:pic>
      <p:sp>
        <p:nvSpPr>
          <p:cNvPr id="78" name="Google Shape;78;g11f3e8019f6_0_527"/>
          <p:cNvSpPr txBox="1"/>
          <p:nvPr/>
        </p:nvSpPr>
        <p:spPr>
          <a:xfrm>
            <a:off x="5518825" y="782750"/>
            <a:ext cx="3381300" cy="27705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1.</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1, How to Make Hot Chocolate”</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1, How to Make Hot Chocolate”</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pic>
        <p:nvPicPr>
          <p:cNvPr id="465" name="Google Shape;465;g1262aa9ba1f_1_481"/>
          <p:cNvPicPr preferRelativeResize="0"/>
          <p:nvPr/>
        </p:nvPicPr>
        <p:blipFill rotWithShape="1">
          <a:blip r:embed="rId3">
            <a:alphaModFix/>
          </a:blip>
          <a:srcRect/>
          <a:stretch/>
        </p:blipFill>
        <p:spPr>
          <a:xfrm>
            <a:off x="275088" y="647414"/>
            <a:ext cx="8593824" cy="3848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1262aa9ba1f_1_49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Video of how to toggle and unscramble</a:t>
            </a:r>
            <a:endParaRPr/>
          </a:p>
        </p:txBody>
      </p:sp>
      <p:pic>
        <p:nvPicPr>
          <p:cNvPr id="471" name="Google Shape;471;g1262aa9ba1f_1_494" title="How to Toggle .webm">
            <a:hlinkClick r:id="rId3"/>
          </p:cNvPr>
          <p:cNvPicPr preferRelativeResize="0"/>
          <p:nvPr/>
        </p:nvPicPr>
        <p:blipFill rotWithShape="1">
          <a:blip r:embed="rId4">
            <a:alphaModFix/>
          </a:blip>
          <a:srcRect/>
          <a:stretch/>
        </p:blipFill>
        <p:spPr>
          <a:xfrm>
            <a:off x="1447800" y="914400"/>
            <a:ext cx="5943600" cy="40507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262aa9ba1f_1_485"/>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EBCC-3213-FFB6-C884-EF2330B28351}"/>
              </a:ext>
            </a:extLst>
          </p:cNvPr>
          <p:cNvSpPr>
            <a:spLocks noGrp="1"/>
          </p:cNvSpPr>
          <p:nvPr>
            <p:ph type="title"/>
          </p:nvPr>
        </p:nvSpPr>
        <p:spPr/>
        <p:txBody>
          <a:bodyPr>
            <a:normAutofit fontScale="90000"/>
          </a:bodyPr>
          <a:lstStyle/>
          <a:p>
            <a:pPr rtl="0">
              <a:spcBef>
                <a:spcPts val="0"/>
              </a:spcBef>
              <a:spcAft>
                <a:spcPts val="0"/>
              </a:spcAft>
            </a:pPr>
            <a:r>
              <a:rPr lang="en-US" sz="2700" b="0" i="0" u="none" strike="noStrike" dirty="0">
                <a:solidFill>
                  <a:srgbClr val="CC0000"/>
                </a:solidFill>
                <a:effectLst/>
                <a:latin typeface="Bebas Neue" panose="020B0606020202050201" pitchFamily="34" charset="0"/>
              </a:rPr>
              <a:t>Student Activity: debug some scrambled code</a:t>
            </a:r>
            <a:br>
              <a:rPr lang="en-US" dirty="0"/>
            </a:br>
            <a:endParaRPr lang="en-US" dirty="0"/>
          </a:p>
        </p:txBody>
      </p:sp>
      <p:sp>
        <p:nvSpPr>
          <p:cNvPr id="3" name="Text Placeholder 2">
            <a:extLst>
              <a:ext uri="{FF2B5EF4-FFF2-40B4-BE49-F238E27FC236}">
                <a16:creationId xmlns:a16="http://schemas.microsoft.com/office/drawing/2014/main" id="{24C80567-7D17-23BD-C6BF-EACB4F2C43BB}"/>
              </a:ext>
            </a:extLst>
          </p:cNvPr>
          <p:cNvSpPr>
            <a:spLocks noGrp="1"/>
          </p:cNvSpPr>
          <p:nvPr>
            <p:ph type="body" idx="1"/>
          </p:nvPr>
        </p:nvSpPr>
        <p:spPr>
          <a:xfrm>
            <a:off x="311700" y="1152475"/>
            <a:ext cx="8520600" cy="2933911"/>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Proxima Nova" panose="020B0604020202020204" charset="0"/>
              </a:rPr>
              <a:t>First, students should open the student slide deck PowerPoint (see website). Go to the Lesson 2 slides.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Proxima Nova" panose="020B0604020202020204" charset="0"/>
              </a:rPr>
              <a:t>When you open Scratch, your code will </a:t>
            </a:r>
            <a:r>
              <a:rPr lang="en-US" sz="1800" b="0" i="0" u="none" strike="noStrike" dirty="0">
                <a:solidFill>
                  <a:srgbClr val="BA6BE3"/>
                </a:solidFill>
                <a:effectLst/>
                <a:latin typeface="Proxima Nova" panose="020B0604020202020204" charset="0"/>
              </a:rPr>
              <a:t>not be in the correct sequence, look carefully</a:t>
            </a:r>
            <a:r>
              <a:rPr lang="en-US" sz="1800" b="0" i="0" u="none" strike="noStrike" dirty="0">
                <a:solidFill>
                  <a:srgbClr val="000000"/>
                </a:solidFill>
                <a:effectLst/>
                <a:latin typeface="Proxima Nova" panose="020B0604020202020204" charset="0"/>
              </a:rPr>
              <a: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Proxima Nova" panose="020B0604020202020204" charset="0"/>
              </a:rPr>
              <a:t>You will need to fix your code by putting it in the same order as the instructions in Column 1 of </a:t>
            </a:r>
            <a:r>
              <a:rPr lang="en-US" sz="1800" b="0" i="0" u="none" strike="noStrike" dirty="0" err="1">
                <a:solidFill>
                  <a:srgbClr val="000000"/>
                </a:solidFill>
                <a:effectLst/>
                <a:latin typeface="Proxima Nova" panose="020B0604020202020204" charset="0"/>
              </a:rPr>
              <a:t>CoCo</a:t>
            </a:r>
            <a:r>
              <a:rPr lang="en-US" sz="1800" b="0" i="0" u="none" strike="noStrike" dirty="0">
                <a:solidFill>
                  <a:srgbClr val="000000"/>
                </a:solidFill>
                <a:effectLst/>
                <a:latin typeface="Proxima Nova" panose="020B0604020202020204" charset="0"/>
              </a:rPr>
              <a:t>.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Proxima Nova" panose="020B0604020202020204" charset="0"/>
              </a:rPr>
              <a:t>Use </a:t>
            </a:r>
            <a:r>
              <a:rPr lang="en-US" sz="1800" b="0" i="0" u="none" strike="noStrike" dirty="0" err="1">
                <a:solidFill>
                  <a:srgbClr val="000000"/>
                </a:solidFill>
                <a:effectLst/>
                <a:latin typeface="Proxima Nova" panose="020B0604020202020204" charset="0"/>
              </a:rPr>
              <a:t>CoCo</a:t>
            </a:r>
            <a:r>
              <a:rPr lang="en-US" sz="1800" b="0" i="0" u="none" strike="noStrike" dirty="0">
                <a:solidFill>
                  <a:srgbClr val="000000"/>
                </a:solidFill>
                <a:effectLst/>
                <a:latin typeface="Proxima Nova" panose="020B0604020202020204" charset="0"/>
              </a:rPr>
              <a:t> and your transition words to help you!</a:t>
            </a:r>
          </a:p>
        </p:txBody>
      </p:sp>
    </p:spTree>
    <p:extLst>
      <p:ext uri="{BB962C8B-B14F-4D97-AF65-F5344CB8AC3E}">
        <p14:creationId xmlns:p14="http://schemas.microsoft.com/office/powerpoint/2010/main" val="353446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805" y="2063014"/>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262aa9ba1f_1_48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Tips</a:t>
            </a:r>
            <a:endParaRPr/>
          </a:p>
        </p:txBody>
      </p:sp>
      <p:sp>
        <p:nvSpPr>
          <p:cNvPr id="489" name="Google Shape;489;g1262aa9ba1f_1_4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sz="2400"/>
              <a:t>When you open Scratch, your code will </a:t>
            </a:r>
            <a:r>
              <a:rPr lang="en" sz="2400">
                <a:solidFill>
                  <a:srgbClr val="BA6BE3"/>
                </a:solidFill>
              </a:rPr>
              <a:t>not be in the correct sequence, look carefully</a:t>
            </a:r>
            <a:r>
              <a:rPr lang="en" sz="2400"/>
              <a:t>!</a:t>
            </a:r>
            <a:endParaRPr sz="2400"/>
          </a:p>
          <a:p>
            <a:pPr marL="457200" lvl="0" indent="-381000" algn="l" rtl="0">
              <a:lnSpc>
                <a:spcPct val="115000"/>
              </a:lnSpc>
              <a:spcBef>
                <a:spcPts val="0"/>
              </a:spcBef>
              <a:spcAft>
                <a:spcPts val="0"/>
              </a:spcAft>
              <a:buSzPts val="2400"/>
              <a:buChar char="●"/>
            </a:pPr>
            <a:r>
              <a:rPr lang="en" sz="2400"/>
              <a:t>You will need to fix your code by putting it in the same order as the instructions in Column 1. </a:t>
            </a:r>
            <a:endParaRPr sz="2400"/>
          </a:p>
          <a:p>
            <a:pPr marL="457200" lvl="0" indent="-381000" algn="l" rtl="0">
              <a:lnSpc>
                <a:spcPct val="115000"/>
              </a:lnSpc>
              <a:spcBef>
                <a:spcPts val="0"/>
              </a:spcBef>
              <a:spcAft>
                <a:spcPts val="0"/>
              </a:spcAft>
              <a:buSzPts val="2400"/>
              <a:buChar char="●"/>
            </a:pPr>
            <a:r>
              <a:rPr lang="en" sz="2400"/>
              <a:t>Use CoCo and your transition words to help you!</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2c2495a74c_0_64"/>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ctr" anchorCtr="0">
            <a:normAutofit/>
          </a:bodyPr>
          <a:lstStyle/>
          <a:p>
            <a:pPr algn="ctr" rtl="0">
              <a:spcBef>
                <a:spcPts val="0"/>
              </a:spcBef>
              <a:spcAft>
                <a:spcPts val="0"/>
              </a:spcAft>
            </a:pPr>
            <a:r>
              <a:rPr lang="en-US" b="0" i="0" u="none" strike="noStrike" dirty="0">
                <a:solidFill>
                  <a:srgbClr val="CC0000"/>
                </a:solidFill>
                <a:effectLst/>
                <a:latin typeface="Bebas Neue" panose="020B0606020202050201" pitchFamily="34" charset="0"/>
              </a:rPr>
              <a:t>Solution Video</a:t>
            </a:r>
            <a:br>
              <a:rPr lang="en-US" b="0" dirty="0">
                <a:effectLst/>
              </a:rPr>
            </a:br>
            <a:r>
              <a:rPr lang="en-US" sz="1800" b="0" i="0" u="none" strike="noStrike" dirty="0">
                <a:solidFill>
                  <a:srgbClr val="CC0000"/>
                </a:solidFill>
                <a:effectLst/>
                <a:latin typeface="Bebas Neue" panose="020B0606020202050201" pitchFamily="34" charset="0"/>
              </a:rPr>
              <a:t>See if your code is in the correct order</a:t>
            </a:r>
            <a:endParaRPr dirty="0">
              <a:latin typeface="Bebas Neue"/>
              <a:ea typeface="Bebas Neue"/>
              <a:cs typeface="Bebas Neue"/>
              <a:sym typeface="Bebas Neue"/>
            </a:endParaRPr>
          </a:p>
        </p:txBody>
      </p:sp>
      <p:sp>
        <p:nvSpPr>
          <p:cNvPr id="487" name="Google Shape;487;g12c2495a74c_0_64"/>
          <p:cNvSpPr txBox="1">
            <a:spLocks noGrp="1"/>
          </p:cNvSpPr>
          <p:nvPr>
            <p:ph type="subTitle" idx="1"/>
          </p:nvPr>
        </p:nvSpPr>
        <p:spPr>
          <a:xfrm>
            <a:off x="311700" y="2973318"/>
            <a:ext cx="8520600" cy="1833966"/>
          </a:xfrm>
          <a:prstGeom prst="rect">
            <a:avLst/>
          </a:prstGeom>
          <a:noFill/>
          <a:ln>
            <a:noFill/>
          </a:ln>
        </p:spPr>
        <p:txBody>
          <a:bodyPr spcFirstLastPara="1" wrap="square" lIns="91425" tIns="91425" rIns="91425" bIns="91425" anchor="t" anchorCtr="0">
            <a:normAutofit/>
          </a:bodyPr>
          <a:lstStyle/>
          <a:p>
            <a:pPr algn="l" rtl="0">
              <a:spcBef>
                <a:spcPts val="0"/>
              </a:spcBef>
              <a:spcAft>
                <a:spcPts val="0"/>
              </a:spcAft>
            </a:pPr>
            <a:r>
              <a:rPr lang="en-US" sz="1800" b="0" i="0" u="none" strike="noStrike" dirty="0">
                <a:solidFill>
                  <a:srgbClr val="000000"/>
                </a:solidFill>
                <a:effectLst/>
                <a:latin typeface="Arial" panose="020B0604020202020204" pitchFamily="34" charset="0"/>
              </a:rPr>
              <a:t>1.</a:t>
            </a:r>
            <a:r>
              <a:rPr lang="en-US" sz="1800" b="0" i="0" u="none" strike="noStrike" dirty="0">
                <a:solidFill>
                  <a:srgbClr val="000000"/>
                </a:solidFill>
                <a:effectLst/>
                <a:latin typeface="Oswald" panose="00000500000000000000" pitchFamily="2" charset="0"/>
              </a:rPr>
              <a:t>First, open a new window in your browser.</a:t>
            </a:r>
            <a:endParaRPr lang="en-US" b="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2.</a:t>
            </a: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hlinkClick r:id="rId3"/>
              </a:rPr>
              <a:t>https://bit.ly/3Zg1Ksc</a:t>
            </a:r>
            <a:r>
              <a:rPr lang="en-US" sz="1800" b="0" i="0" u="none" strike="noStrike" dirty="0">
                <a:solidFill>
                  <a:srgbClr val="000000"/>
                </a:solidFill>
                <a:effectLst/>
                <a:latin typeface="Oswald" panose="00000500000000000000" pitchFamily="2" charset="0"/>
              </a:rPr>
              <a:t> </a:t>
            </a:r>
            <a:endParaRPr lang="en-US" b="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3.</a:t>
            </a: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endParaRPr lang="en-US" b="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4.</a:t>
            </a:r>
            <a:r>
              <a:rPr lang="en-US" sz="1800" b="0" i="0" u="none" strike="noStrike" dirty="0">
                <a:solidFill>
                  <a:srgbClr val="000000"/>
                </a:solidFill>
                <a:effectLst/>
                <a:latin typeface="Oswald" panose="00000500000000000000" pitchFamily="2" charset="0"/>
              </a:rPr>
              <a:t>Next, Click Sign in and Choose “I’m a student”</a:t>
            </a:r>
            <a:endParaRPr lang="en-US" b="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5.</a:t>
            </a:r>
            <a:r>
              <a:rPr lang="en-US" sz="1800" b="0" i="0" u="none" strike="noStrike" dirty="0">
                <a:solidFill>
                  <a:srgbClr val="000000"/>
                </a:solidFill>
                <a:effectLst/>
                <a:latin typeface="Oswald" panose="00000500000000000000" pitchFamily="2" charset="0"/>
              </a:rPr>
              <a:t>Then, Click “File” menu and Choose “Load from your computer”</a:t>
            </a:r>
            <a:endParaRPr lang="en-US" b="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6.</a:t>
            </a:r>
            <a:r>
              <a:rPr lang="en-US" sz="1800" b="0" i="0" u="none" strike="noStrike" dirty="0">
                <a:solidFill>
                  <a:srgbClr val="000000"/>
                </a:solidFill>
                <a:effectLst/>
                <a:latin typeface="Oswald" panose="00000500000000000000" pitchFamily="2" charset="0"/>
              </a:rPr>
              <a:t>Last, play your animation by pressing the green flag!</a:t>
            </a:r>
            <a:endParaRPr lang="en-US" b="0" dirty="0">
              <a:effectLst/>
            </a:endParaRPr>
          </a:p>
        </p:txBody>
      </p:sp>
      <p:pic>
        <p:nvPicPr>
          <p:cNvPr id="2050" name="Picture 2">
            <a:extLst>
              <a:ext uri="{FF2B5EF4-FFF2-40B4-BE49-F238E27FC236}">
                <a16:creationId xmlns:a16="http://schemas.microsoft.com/office/drawing/2014/main" id="{C4A45E43-44DB-90AE-E702-5C9ED320B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326" y="3906343"/>
            <a:ext cx="1023770" cy="3540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4B0544D-0EE7-2E6C-05DC-A09B44625D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953" y="2836360"/>
            <a:ext cx="1404353" cy="2139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28b9b81e50_0_1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Optional</a:t>
            </a:r>
            <a:endParaRPr/>
          </a:p>
        </p:txBody>
      </p:sp>
      <p:sp>
        <p:nvSpPr>
          <p:cNvPr id="501" name="Google Shape;501;g128b9b81e50_0_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600"/>
              <a:t>If you finish early, try changing the costumes in a different way! </a:t>
            </a:r>
            <a:endParaRPr sz="2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1262aa9ba1f_1_573"/>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00000"/>
              <a:buNone/>
            </a:pPr>
            <a:r>
              <a:rPr lang="en">
                <a:latin typeface="Bebas Neue"/>
                <a:ea typeface="Bebas Neue"/>
                <a:cs typeface="Bebas Neue"/>
                <a:sym typeface="Bebas Neue"/>
              </a:rPr>
              <a:t>Wrap up: Partner up, review code, and fix any errors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262aa9ba1f_1_166"/>
          <p:cNvSpPr txBox="1">
            <a:spLocks noGrp="1"/>
          </p:cNvSpPr>
          <p:nvPr>
            <p:ph type="title"/>
          </p:nvPr>
        </p:nvSpPr>
        <p:spPr>
          <a:xfrm>
            <a:off x="311700" y="1850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4200"/>
              <a:t>Warm up: Review Scratch Blocks! </a:t>
            </a:r>
            <a:endParaRPr sz="4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20e0340829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 Scratch Objects</a:t>
            </a:r>
            <a:endParaRPr/>
          </a:p>
        </p:txBody>
      </p:sp>
      <p:sp>
        <p:nvSpPr>
          <p:cNvPr id="89" name="Google Shape;89;g120e0340829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Block(s)</a:t>
            </a:r>
            <a:r>
              <a:rPr lang="en"/>
              <a:t>: commands in Scratch</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Sprite</a:t>
            </a:r>
            <a:r>
              <a:rPr lang="en"/>
              <a:t>: characters in Scratch</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Backdrop</a:t>
            </a:r>
            <a:r>
              <a:rPr lang="en"/>
              <a:t>: background</a:t>
            </a:r>
            <a:endParaRPr/>
          </a:p>
        </p:txBody>
      </p:sp>
      <p:grpSp>
        <p:nvGrpSpPr>
          <p:cNvPr id="90" name="Google Shape;90;g120e0340829_0_0"/>
          <p:cNvGrpSpPr/>
          <p:nvPr/>
        </p:nvGrpSpPr>
        <p:grpSpPr>
          <a:xfrm>
            <a:off x="4487403" y="981709"/>
            <a:ext cx="2985351" cy="987552"/>
            <a:chOff x="3559150" y="4122150"/>
            <a:chExt cx="2377439" cy="731520"/>
          </a:xfrm>
        </p:grpSpPr>
        <p:pic>
          <p:nvPicPr>
            <p:cNvPr id="91" name="Google Shape;91;g120e0340829_0_0"/>
            <p:cNvPicPr preferRelativeResize="0"/>
            <p:nvPr/>
          </p:nvPicPr>
          <p:blipFill rotWithShape="1">
            <a:blip r:embed="rId3">
              <a:alphaModFix/>
            </a:blip>
            <a:srcRect/>
            <a:stretch/>
          </p:blipFill>
          <p:spPr>
            <a:xfrm>
              <a:off x="3559150" y="4122150"/>
              <a:ext cx="2377439" cy="731520"/>
            </a:xfrm>
            <a:prstGeom prst="rect">
              <a:avLst/>
            </a:prstGeom>
            <a:noFill/>
            <a:ln>
              <a:noFill/>
            </a:ln>
          </p:spPr>
        </p:pic>
        <p:sp>
          <p:nvSpPr>
            <p:cNvPr id="92" name="Google Shape;92;g120e0340829_0_0"/>
            <p:cNvSpPr/>
            <p:nvPr/>
          </p:nvSpPr>
          <p:spPr>
            <a:xfrm>
              <a:off x="4284075" y="4275350"/>
              <a:ext cx="165900" cy="148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3" name="Google Shape;93;g120e0340829_0_0" descr="捕获.PNG"/>
          <p:cNvPicPr preferRelativeResize="0"/>
          <p:nvPr/>
        </p:nvPicPr>
        <p:blipFill rotWithShape="1">
          <a:blip r:embed="rId4">
            <a:alphaModFix/>
          </a:blip>
          <a:srcRect/>
          <a:stretch/>
        </p:blipFill>
        <p:spPr>
          <a:xfrm>
            <a:off x="3561545" y="2066645"/>
            <a:ext cx="1266700" cy="1081625"/>
          </a:xfrm>
          <a:prstGeom prst="rect">
            <a:avLst/>
          </a:prstGeom>
          <a:noFill/>
          <a:ln>
            <a:noFill/>
          </a:ln>
        </p:spPr>
      </p:pic>
      <p:pic>
        <p:nvPicPr>
          <p:cNvPr id="94" name="Google Shape;94;g120e0340829_0_0"/>
          <p:cNvPicPr preferRelativeResize="0"/>
          <p:nvPr/>
        </p:nvPicPr>
        <p:blipFill rotWithShape="1">
          <a:blip r:embed="rId5">
            <a:alphaModFix/>
          </a:blip>
          <a:srcRect/>
          <a:stretch/>
        </p:blipFill>
        <p:spPr>
          <a:xfrm flipH="1">
            <a:off x="6142681" y="1529313"/>
            <a:ext cx="1316450" cy="2084850"/>
          </a:xfrm>
          <a:prstGeom prst="rect">
            <a:avLst/>
          </a:prstGeom>
          <a:noFill/>
          <a:ln>
            <a:noFill/>
          </a:ln>
        </p:spPr>
      </p:pic>
      <p:pic>
        <p:nvPicPr>
          <p:cNvPr id="95" name="Google Shape;95;g120e0340829_0_0"/>
          <p:cNvPicPr preferRelativeResize="0"/>
          <p:nvPr/>
        </p:nvPicPr>
        <p:blipFill rotWithShape="1">
          <a:blip r:embed="rId6">
            <a:alphaModFix/>
          </a:blip>
          <a:srcRect/>
          <a:stretch/>
        </p:blipFill>
        <p:spPr>
          <a:xfrm>
            <a:off x="4415923" y="3365000"/>
            <a:ext cx="1972074" cy="147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1f35964a09_0_2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Review Scratch Blocks</a:t>
            </a:r>
            <a:endParaRPr/>
          </a:p>
        </p:txBody>
      </p:sp>
      <p:pic>
        <p:nvPicPr>
          <p:cNvPr id="101" name="Google Shape;101;g11f35964a09_0_236"/>
          <p:cNvPicPr preferRelativeResize="0"/>
          <p:nvPr/>
        </p:nvPicPr>
        <p:blipFill rotWithShape="1">
          <a:blip r:embed="rId3">
            <a:alphaModFix/>
          </a:blip>
          <a:srcRect/>
          <a:stretch/>
        </p:blipFill>
        <p:spPr>
          <a:xfrm>
            <a:off x="6642700" y="3391227"/>
            <a:ext cx="2246325" cy="748775"/>
          </a:xfrm>
          <a:prstGeom prst="rect">
            <a:avLst/>
          </a:prstGeom>
          <a:noFill/>
          <a:ln>
            <a:noFill/>
          </a:ln>
        </p:spPr>
      </p:pic>
      <p:pic>
        <p:nvPicPr>
          <p:cNvPr id="102" name="Google Shape;102;g11f35964a09_0_236"/>
          <p:cNvPicPr preferRelativeResize="0"/>
          <p:nvPr/>
        </p:nvPicPr>
        <p:blipFill rotWithShape="1">
          <a:blip r:embed="rId4">
            <a:alphaModFix/>
          </a:blip>
          <a:srcRect/>
          <a:stretch/>
        </p:blipFill>
        <p:spPr>
          <a:xfrm>
            <a:off x="2361150" y="3735579"/>
            <a:ext cx="3269405" cy="1060700"/>
          </a:xfrm>
          <a:prstGeom prst="rect">
            <a:avLst/>
          </a:prstGeom>
          <a:noFill/>
          <a:ln>
            <a:noFill/>
          </a:ln>
        </p:spPr>
      </p:pic>
      <p:pic>
        <p:nvPicPr>
          <p:cNvPr id="103" name="Google Shape;103;g11f35964a09_0_236"/>
          <p:cNvPicPr preferRelativeResize="0"/>
          <p:nvPr/>
        </p:nvPicPr>
        <p:blipFill rotWithShape="1">
          <a:blip r:embed="rId5">
            <a:alphaModFix/>
          </a:blip>
          <a:srcRect/>
          <a:stretch/>
        </p:blipFill>
        <p:spPr>
          <a:xfrm>
            <a:off x="5722850" y="2398625"/>
            <a:ext cx="3668650" cy="1191075"/>
          </a:xfrm>
          <a:prstGeom prst="rect">
            <a:avLst/>
          </a:prstGeom>
          <a:noFill/>
          <a:ln>
            <a:noFill/>
          </a:ln>
        </p:spPr>
      </p:pic>
      <p:pic>
        <p:nvPicPr>
          <p:cNvPr id="104" name="Google Shape;104;g11f35964a09_0_236"/>
          <p:cNvPicPr preferRelativeResize="0"/>
          <p:nvPr/>
        </p:nvPicPr>
        <p:blipFill rotWithShape="1">
          <a:blip r:embed="rId6">
            <a:alphaModFix/>
          </a:blip>
          <a:srcRect/>
          <a:stretch/>
        </p:blipFill>
        <p:spPr>
          <a:xfrm>
            <a:off x="533800" y="1165648"/>
            <a:ext cx="3527149" cy="987575"/>
          </a:xfrm>
          <a:prstGeom prst="rect">
            <a:avLst/>
          </a:prstGeom>
          <a:noFill/>
          <a:ln>
            <a:noFill/>
          </a:ln>
        </p:spPr>
      </p:pic>
      <p:pic>
        <p:nvPicPr>
          <p:cNvPr id="105" name="Google Shape;105;g11f35964a09_0_236"/>
          <p:cNvPicPr preferRelativeResize="0"/>
          <p:nvPr/>
        </p:nvPicPr>
        <p:blipFill rotWithShape="1">
          <a:blip r:embed="rId7">
            <a:alphaModFix/>
          </a:blip>
          <a:srcRect/>
          <a:stretch/>
        </p:blipFill>
        <p:spPr>
          <a:xfrm>
            <a:off x="4744627" y="1165650"/>
            <a:ext cx="3833525" cy="1039600"/>
          </a:xfrm>
          <a:prstGeom prst="rect">
            <a:avLst/>
          </a:prstGeom>
          <a:noFill/>
          <a:ln>
            <a:noFill/>
          </a:ln>
        </p:spPr>
      </p:pic>
      <p:pic>
        <p:nvPicPr>
          <p:cNvPr id="106" name="Google Shape;106;g11f35964a09_0_236"/>
          <p:cNvPicPr preferRelativeResize="0"/>
          <p:nvPr/>
        </p:nvPicPr>
        <p:blipFill rotWithShape="1">
          <a:blip r:embed="rId8">
            <a:alphaModFix/>
          </a:blip>
          <a:srcRect/>
          <a:stretch/>
        </p:blipFill>
        <p:spPr>
          <a:xfrm>
            <a:off x="720344" y="2499539"/>
            <a:ext cx="1828800" cy="1060700"/>
          </a:xfrm>
          <a:prstGeom prst="rect">
            <a:avLst/>
          </a:prstGeom>
          <a:noFill/>
          <a:ln>
            <a:noFill/>
          </a:ln>
        </p:spPr>
      </p:pic>
      <p:pic>
        <p:nvPicPr>
          <p:cNvPr id="107" name="Google Shape;107;g11f35964a09_0_236"/>
          <p:cNvPicPr preferRelativeResize="0"/>
          <p:nvPr/>
        </p:nvPicPr>
        <p:blipFill rotWithShape="1">
          <a:blip r:embed="rId9">
            <a:alphaModFix/>
          </a:blip>
          <a:srcRect/>
          <a:stretch/>
        </p:blipFill>
        <p:spPr>
          <a:xfrm>
            <a:off x="5373226" y="4139996"/>
            <a:ext cx="1828800" cy="874104"/>
          </a:xfrm>
          <a:prstGeom prst="rect">
            <a:avLst/>
          </a:prstGeom>
          <a:noFill/>
          <a:ln>
            <a:noFill/>
          </a:ln>
        </p:spPr>
      </p:pic>
      <p:grpSp>
        <p:nvGrpSpPr>
          <p:cNvPr id="108" name="Google Shape;108;g11f35964a09_0_236"/>
          <p:cNvGrpSpPr/>
          <p:nvPr/>
        </p:nvGrpSpPr>
        <p:grpSpPr>
          <a:xfrm>
            <a:off x="193743" y="3670397"/>
            <a:ext cx="2601632" cy="1191061"/>
            <a:chOff x="1930475" y="4122150"/>
            <a:chExt cx="2377439" cy="731520"/>
          </a:xfrm>
        </p:grpSpPr>
        <p:pic>
          <p:nvPicPr>
            <p:cNvPr id="109" name="Google Shape;109;g11f35964a09_0_236"/>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10" name="Google Shape;110;g11f35964a09_0_236"/>
            <p:cNvSpPr/>
            <p:nvPr/>
          </p:nvSpPr>
          <p:spPr>
            <a:xfrm>
              <a:off x="2661175" y="4249175"/>
              <a:ext cx="165900" cy="165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g11f35964a09_0_236"/>
          <p:cNvGrpSpPr/>
          <p:nvPr/>
        </p:nvGrpSpPr>
        <p:grpSpPr>
          <a:xfrm>
            <a:off x="3378653" y="2536134"/>
            <a:ext cx="2985351" cy="987552"/>
            <a:chOff x="3559150" y="4122150"/>
            <a:chExt cx="2377439" cy="731520"/>
          </a:xfrm>
        </p:grpSpPr>
        <p:pic>
          <p:nvPicPr>
            <p:cNvPr id="112" name="Google Shape;112;g11f35964a09_0_236"/>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13" name="Google Shape;113;g11f35964a09_0_236"/>
            <p:cNvSpPr/>
            <p:nvPr/>
          </p:nvSpPr>
          <p:spPr>
            <a:xfrm>
              <a:off x="4284075" y="4275350"/>
              <a:ext cx="165900" cy="148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g11f35964a09_0_236"/>
          <p:cNvSpPr/>
          <p:nvPr/>
        </p:nvSpPr>
        <p:spPr>
          <a:xfrm>
            <a:off x="5514575" y="4139950"/>
            <a:ext cx="1287300" cy="8742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11f35964a09_0_236"/>
          <p:cNvSpPr/>
          <p:nvPr/>
        </p:nvSpPr>
        <p:spPr>
          <a:xfrm>
            <a:off x="4572000" y="1222338"/>
            <a:ext cx="1287300" cy="8742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11f35964a09_0_236"/>
          <p:cNvSpPr/>
          <p:nvPr/>
        </p:nvSpPr>
        <p:spPr>
          <a:xfrm>
            <a:off x="6316150" y="3328513"/>
            <a:ext cx="1287300" cy="8742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11f35964a09_0_236"/>
          <p:cNvSpPr/>
          <p:nvPr/>
        </p:nvSpPr>
        <p:spPr>
          <a:xfrm>
            <a:off x="371534" y="1165648"/>
            <a:ext cx="1287300" cy="8742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 calcmode="lin" valueType="num">
                                      <p:cBhvr additive="base">
                                        <p:cTn id="7" dur="1000"/>
                                        <p:tgtEl>
                                          <p:spTgt spid="114">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1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5">
                                            <p:txEl>
                                              <p:pRg st="0" end="0"/>
                                            </p:txEl>
                                          </p:spTgt>
                                        </p:tgtEl>
                                        <p:attrNameLst>
                                          <p:attrName>style.visibility</p:attrName>
                                        </p:attrNameLst>
                                      </p:cBhvr>
                                      <p:to>
                                        <p:strVal val="visible"/>
                                      </p:to>
                                    </p:set>
                                    <p:anim calcmode="lin" valueType="num">
                                      <p:cBhvr additive="base">
                                        <p:cTn id="13" dur="1000"/>
                                        <p:tgtEl>
                                          <p:spTgt spid="115">
                                            <p:txEl>
                                              <p:pRg st="0" end="0"/>
                                            </p:txEl>
                                          </p:spTgt>
                                        </p:tgtEl>
                                        <p:attrNameLst>
                                          <p:attrName>ppt_w</p:attrName>
                                        </p:attrNameLst>
                                      </p:cBhvr>
                                      <p:tavLst>
                                        <p:tav tm="0">
                                          <p:val>
                                            <p:strVal val="0"/>
                                          </p:val>
                                        </p:tav>
                                        <p:tav tm="100000">
                                          <p:val>
                                            <p:strVal val="#ppt_w"/>
                                          </p:val>
                                        </p:tav>
                                      </p:tavLst>
                                    </p:anim>
                                    <p:anim calcmode="lin" valueType="num">
                                      <p:cBhvr additive="base">
                                        <p:cTn id="14" dur="1000"/>
                                        <p:tgtEl>
                                          <p:spTgt spid="11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6">
                                            <p:txEl>
                                              <p:pRg st="0" end="0"/>
                                            </p:txEl>
                                          </p:spTgt>
                                        </p:tgtEl>
                                        <p:attrNameLst>
                                          <p:attrName>style.visibility</p:attrName>
                                        </p:attrNameLst>
                                      </p:cBhvr>
                                      <p:to>
                                        <p:strVal val="visible"/>
                                      </p:to>
                                    </p:set>
                                    <p:anim calcmode="lin" valueType="num">
                                      <p:cBhvr additive="base">
                                        <p:cTn id="19" dur="1000"/>
                                        <p:tgtEl>
                                          <p:spTgt spid="116">
                                            <p:txEl>
                                              <p:pRg st="0" end="0"/>
                                            </p:txEl>
                                          </p:spTgt>
                                        </p:tgtEl>
                                        <p:attrNameLst>
                                          <p:attrName>ppt_w</p:attrName>
                                        </p:attrNameLst>
                                      </p:cBhvr>
                                      <p:tavLst>
                                        <p:tav tm="0">
                                          <p:val>
                                            <p:strVal val="0"/>
                                          </p:val>
                                        </p:tav>
                                        <p:tav tm="100000">
                                          <p:val>
                                            <p:strVal val="#ppt_w"/>
                                          </p:val>
                                        </p:tav>
                                      </p:tavLst>
                                    </p:anim>
                                    <p:anim calcmode="lin" valueType="num">
                                      <p:cBhvr additive="base">
                                        <p:cTn id="20" dur="1000"/>
                                        <p:tgtEl>
                                          <p:spTgt spid="11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7">
                                            <p:txEl>
                                              <p:pRg st="0" end="0"/>
                                            </p:txEl>
                                          </p:spTgt>
                                        </p:tgtEl>
                                        <p:attrNameLst>
                                          <p:attrName>style.visibility</p:attrName>
                                        </p:attrNameLst>
                                      </p:cBhvr>
                                      <p:to>
                                        <p:strVal val="visible"/>
                                      </p:to>
                                    </p:set>
                                    <p:anim calcmode="lin" valueType="num">
                                      <p:cBhvr additive="base">
                                        <p:cTn id="25" dur="1000"/>
                                        <p:tgtEl>
                                          <p:spTgt spid="117">
                                            <p:txEl>
                                              <p:pRg st="0" end="0"/>
                                            </p:txEl>
                                          </p:spTgt>
                                        </p:tgtEl>
                                        <p:attrNameLst>
                                          <p:attrName>ppt_w</p:attrName>
                                        </p:attrNameLst>
                                      </p:cBhvr>
                                      <p:tavLst>
                                        <p:tav tm="0">
                                          <p:val>
                                            <p:strVal val="0"/>
                                          </p:val>
                                        </p:tav>
                                        <p:tav tm="100000">
                                          <p:val>
                                            <p:strVal val="#ppt_w"/>
                                          </p:val>
                                        </p:tav>
                                      </p:tavLst>
                                    </p:anim>
                                    <p:anim calcmode="lin" valueType="num">
                                      <p:cBhvr additive="base">
                                        <p:cTn id="26" dur="1000"/>
                                        <p:tgtEl>
                                          <p:spTgt spid="117">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262aa9ba1f_1_170"/>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123" name="Google Shape;123;g1262aa9ba1f_1_170"/>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124" name="Google Shape;124;g1262aa9ba1f_1_170"/>
          <p:cNvSpPr txBox="1"/>
          <p:nvPr/>
        </p:nvSpPr>
        <p:spPr>
          <a:xfrm>
            <a:off x="1007700" y="323750"/>
            <a:ext cx="8136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5"/>
                </a:solidFill>
                <a:latin typeface="Oswald"/>
                <a:ea typeface="Oswald"/>
                <a:cs typeface="Oswald"/>
                <a:sym typeface="Oswald"/>
              </a:rPr>
              <a:t>Which command means “</a:t>
            </a:r>
            <a:r>
              <a:rPr lang="en" sz="3000" b="1" i="0" u="none" strike="noStrike" cap="none">
                <a:solidFill>
                  <a:srgbClr val="BA6BE3"/>
                </a:solidFill>
                <a:latin typeface="Oswald"/>
                <a:ea typeface="Oswald"/>
                <a:cs typeface="Oswald"/>
                <a:sym typeface="Oswald"/>
              </a:rPr>
              <a:t>go</a:t>
            </a:r>
            <a:r>
              <a:rPr lang="en" sz="3000" b="1" i="0" u="none" strike="noStrike" cap="none">
                <a:solidFill>
                  <a:schemeClr val="accent5"/>
                </a:solidFill>
                <a:latin typeface="Oswald"/>
                <a:ea typeface="Oswald"/>
                <a:cs typeface="Oswald"/>
                <a:sym typeface="Oswald"/>
              </a:rPr>
              <a:t>” or “</a:t>
            </a:r>
            <a:r>
              <a:rPr lang="en" sz="3000" b="1" i="0" u="none" strike="noStrike" cap="none">
                <a:solidFill>
                  <a:srgbClr val="BA6BE3"/>
                </a:solidFill>
                <a:latin typeface="Oswald"/>
                <a:ea typeface="Oswald"/>
                <a:cs typeface="Oswald"/>
                <a:sym typeface="Oswald"/>
              </a:rPr>
              <a:t>start</a:t>
            </a:r>
            <a:r>
              <a:rPr lang="en" sz="3000" b="1" i="0" u="none" strike="noStrike" cap="none">
                <a:solidFill>
                  <a:schemeClr val="accent5"/>
                </a:solidFill>
                <a:latin typeface="Oswald"/>
                <a:ea typeface="Oswald"/>
                <a:cs typeface="Oswald"/>
                <a:sym typeface="Oswald"/>
              </a:rPr>
              <a:t>”?</a:t>
            </a:r>
            <a:endParaRPr sz="3300" b="0" i="0" u="none" strike="noStrike" cap="none">
              <a:solidFill>
                <a:schemeClr val="accent5"/>
              </a:solidFill>
              <a:latin typeface="Oswald"/>
              <a:ea typeface="Oswald"/>
              <a:cs typeface="Oswald"/>
              <a:sym typeface="Oswald"/>
            </a:endParaRPr>
          </a:p>
        </p:txBody>
      </p:sp>
      <p:pic>
        <p:nvPicPr>
          <p:cNvPr id="125" name="Google Shape;125;g1262aa9ba1f_1_170"/>
          <p:cNvPicPr preferRelativeResize="0"/>
          <p:nvPr/>
        </p:nvPicPr>
        <p:blipFill rotWithShape="1">
          <a:blip r:embed="rId5">
            <a:alphaModFix/>
          </a:blip>
          <a:srcRect/>
          <a:stretch/>
        </p:blipFill>
        <p:spPr>
          <a:xfrm>
            <a:off x="7478625" y="137425"/>
            <a:ext cx="933450" cy="1019175"/>
          </a:xfrm>
          <a:prstGeom prst="rect">
            <a:avLst/>
          </a:prstGeom>
          <a:noFill/>
          <a:ln w="38100" cap="flat" cmpd="sng">
            <a:solidFill>
              <a:srgbClr val="14A9EF"/>
            </a:solidFill>
            <a:prstDash val="solid"/>
            <a:round/>
            <a:headEnd type="none" w="sm" len="sm"/>
            <a:tailEnd type="none" w="sm" len="sm"/>
          </a:ln>
        </p:spPr>
      </p:pic>
      <p:sp>
        <p:nvSpPr>
          <p:cNvPr id="126" name="Google Shape;126;g1262aa9ba1f_1_170"/>
          <p:cNvSpPr/>
          <p:nvPr/>
        </p:nvSpPr>
        <p:spPr>
          <a:xfrm>
            <a:off x="731675" y="1030675"/>
            <a:ext cx="2424600" cy="14892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262aa9ba1f_1_170"/>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128" name="Google Shape;128;g1262aa9ba1f_1_170"/>
          <p:cNvPicPr preferRelativeResize="0"/>
          <p:nvPr/>
        </p:nvPicPr>
        <p:blipFill rotWithShape="1">
          <a:blip r:embed="rId6">
            <a:alphaModFix/>
          </a:blip>
          <a:srcRect/>
          <a:stretch/>
        </p:blipFill>
        <p:spPr>
          <a:xfrm>
            <a:off x="3440313" y="3083812"/>
            <a:ext cx="1731126" cy="900600"/>
          </a:xfrm>
          <a:prstGeom prst="rect">
            <a:avLst/>
          </a:prstGeom>
          <a:noFill/>
          <a:ln>
            <a:noFill/>
          </a:ln>
        </p:spPr>
      </p:pic>
      <p:grpSp>
        <p:nvGrpSpPr>
          <p:cNvPr id="129" name="Google Shape;129;g1262aa9ba1f_1_170"/>
          <p:cNvGrpSpPr/>
          <p:nvPr/>
        </p:nvGrpSpPr>
        <p:grpSpPr>
          <a:xfrm>
            <a:off x="5588563" y="3125274"/>
            <a:ext cx="1514075" cy="900600"/>
            <a:chOff x="5784775" y="3407674"/>
            <a:chExt cx="1514075" cy="900600"/>
          </a:xfrm>
        </p:grpSpPr>
        <p:grpSp>
          <p:nvGrpSpPr>
            <p:cNvPr id="130" name="Google Shape;130;g1262aa9ba1f_1_170"/>
            <p:cNvGrpSpPr/>
            <p:nvPr/>
          </p:nvGrpSpPr>
          <p:grpSpPr>
            <a:xfrm>
              <a:off x="5784775" y="3407674"/>
              <a:ext cx="1514075" cy="900600"/>
              <a:chOff x="6827150" y="3273624"/>
              <a:chExt cx="1514075" cy="900600"/>
            </a:xfrm>
          </p:grpSpPr>
          <p:pic>
            <p:nvPicPr>
              <p:cNvPr id="131" name="Google Shape;131;g1262aa9ba1f_1_170"/>
              <p:cNvPicPr preferRelativeResize="0"/>
              <p:nvPr/>
            </p:nvPicPr>
            <p:blipFill rotWithShape="1">
              <a:blip r:embed="rId7">
                <a:alphaModFix/>
              </a:blip>
              <a:srcRect/>
              <a:stretch/>
            </p:blipFill>
            <p:spPr>
              <a:xfrm>
                <a:off x="6827150" y="3273624"/>
                <a:ext cx="1514075" cy="900600"/>
              </a:xfrm>
              <a:prstGeom prst="rect">
                <a:avLst/>
              </a:prstGeom>
              <a:noFill/>
              <a:ln>
                <a:noFill/>
              </a:ln>
            </p:spPr>
          </p:pic>
          <p:sp>
            <p:nvSpPr>
              <p:cNvPr id="132" name="Google Shape;132;g1262aa9ba1f_1_170"/>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g1262aa9ba1f_1_170"/>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134" name="Google Shape;134;g1262aa9ba1f_1_170"/>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262aa9ba1f_1_170"/>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262aa9ba1f_1_170"/>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262aa9ba1f_1_170"/>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262aa9ba1f_1_170"/>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1262aa9ba1f_1_170"/>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140" name="Google Shape;140;g1262aa9ba1f_1_170"/>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141" name="Google Shape;141;g1262aa9ba1f_1_170"/>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142" name="Google Shape;142;g1262aa9ba1f_1_170"/>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143" name="Google Shape;143;g1262aa9ba1f_1_170"/>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144" name="Google Shape;144;g1262aa9ba1f_1_170"/>
          <p:cNvPicPr preferRelativeResize="0"/>
          <p:nvPr/>
        </p:nvPicPr>
        <p:blipFill rotWithShape="1">
          <a:blip r:embed="rId8">
            <a:alphaModFix/>
          </a:blip>
          <a:srcRect/>
          <a:stretch/>
        </p:blipFill>
        <p:spPr>
          <a:xfrm>
            <a:off x="7204550" y="3262625"/>
            <a:ext cx="2692333" cy="874100"/>
          </a:xfrm>
          <a:prstGeom prst="rect">
            <a:avLst/>
          </a:prstGeom>
          <a:noFill/>
          <a:ln>
            <a:noFill/>
          </a:ln>
        </p:spPr>
      </p:pic>
      <p:pic>
        <p:nvPicPr>
          <p:cNvPr id="145" name="Google Shape;145;g1262aa9ba1f_1_170"/>
          <p:cNvPicPr preferRelativeResize="0"/>
          <p:nvPr/>
        </p:nvPicPr>
        <p:blipFill rotWithShape="1">
          <a:blip r:embed="rId9">
            <a:alphaModFix/>
          </a:blip>
          <a:srcRect/>
          <a:stretch/>
        </p:blipFill>
        <p:spPr>
          <a:xfrm>
            <a:off x="126025" y="2997000"/>
            <a:ext cx="3057505" cy="1019175"/>
          </a:xfrm>
          <a:prstGeom prst="rect">
            <a:avLst/>
          </a:prstGeom>
          <a:noFill/>
          <a:ln>
            <a:noFill/>
          </a:ln>
        </p:spPr>
      </p:pic>
      <p:sp>
        <p:nvSpPr>
          <p:cNvPr id="146" name="Google Shape;146;g1262aa9ba1f_1_170"/>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262aa9ba1f_1_170"/>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1262aa9ba1f_1_199"/>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153" name="Google Shape;153;g1262aa9ba1f_1_199"/>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154" name="Google Shape;154;g1262aa9ba1f_1_199"/>
          <p:cNvSpPr txBox="1"/>
          <p:nvPr/>
        </p:nvSpPr>
        <p:spPr>
          <a:xfrm>
            <a:off x="1007700" y="323750"/>
            <a:ext cx="8136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5"/>
                </a:solidFill>
                <a:latin typeface="Oswald"/>
                <a:ea typeface="Oswald"/>
                <a:cs typeface="Oswald"/>
                <a:sym typeface="Oswald"/>
              </a:rPr>
              <a:t>Which command means “</a:t>
            </a:r>
            <a:r>
              <a:rPr lang="en" sz="3000" b="1" i="0" u="none" strike="noStrike" cap="none">
                <a:solidFill>
                  <a:srgbClr val="BA6BE3"/>
                </a:solidFill>
                <a:latin typeface="Oswald"/>
                <a:ea typeface="Oswald"/>
                <a:cs typeface="Oswald"/>
                <a:sym typeface="Oswald"/>
              </a:rPr>
              <a:t>go</a:t>
            </a:r>
            <a:r>
              <a:rPr lang="en" sz="3000" b="1" i="0" u="none" strike="noStrike" cap="none">
                <a:solidFill>
                  <a:schemeClr val="accent5"/>
                </a:solidFill>
                <a:latin typeface="Oswald"/>
                <a:ea typeface="Oswald"/>
                <a:cs typeface="Oswald"/>
                <a:sym typeface="Oswald"/>
              </a:rPr>
              <a:t>” or “</a:t>
            </a:r>
            <a:r>
              <a:rPr lang="en" sz="3000" b="1" i="0" u="none" strike="noStrike" cap="none">
                <a:solidFill>
                  <a:srgbClr val="BA6BE3"/>
                </a:solidFill>
                <a:latin typeface="Oswald"/>
                <a:ea typeface="Oswald"/>
                <a:cs typeface="Oswald"/>
                <a:sym typeface="Oswald"/>
              </a:rPr>
              <a:t>start</a:t>
            </a:r>
            <a:r>
              <a:rPr lang="en" sz="3000" b="1" i="0" u="none" strike="noStrike" cap="none">
                <a:solidFill>
                  <a:schemeClr val="accent5"/>
                </a:solidFill>
                <a:latin typeface="Oswald"/>
                <a:ea typeface="Oswald"/>
                <a:cs typeface="Oswald"/>
                <a:sym typeface="Oswald"/>
              </a:rPr>
              <a:t>”?</a:t>
            </a:r>
            <a:endParaRPr sz="3300" b="0" i="0" u="none" strike="noStrike" cap="none">
              <a:solidFill>
                <a:schemeClr val="accent5"/>
              </a:solidFill>
              <a:latin typeface="Oswald"/>
              <a:ea typeface="Oswald"/>
              <a:cs typeface="Oswald"/>
              <a:sym typeface="Oswald"/>
            </a:endParaRPr>
          </a:p>
        </p:txBody>
      </p:sp>
      <p:pic>
        <p:nvPicPr>
          <p:cNvPr id="155" name="Google Shape;155;g1262aa9ba1f_1_199"/>
          <p:cNvPicPr preferRelativeResize="0"/>
          <p:nvPr/>
        </p:nvPicPr>
        <p:blipFill rotWithShape="1">
          <a:blip r:embed="rId5">
            <a:alphaModFix/>
          </a:blip>
          <a:srcRect/>
          <a:stretch/>
        </p:blipFill>
        <p:spPr>
          <a:xfrm>
            <a:off x="7478625" y="137425"/>
            <a:ext cx="933450" cy="1019175"/>
          </a:xfrm>
          <a:prstGeom prst="rect">
            <a:avLst/>
          </a:prstGeom>
          <a:noFill/>
          <a:ln w="38100" cap="flat" cmpd="sng">
            <a:solidFill>
              <a:srgbClr val="14A9EF"/>
            </a:solidFill>
            <a:prstDash val="solid"/>
            <a:round/>
            <a:headEnd type="none" w="sm" len="sm"/>
            <a:tailEnd type="none" w="sm" len="sm"/>
          </a:ln>
        </p:spPr>
      </p:pic>
      <p:sp>
        <p:nvSpPr>
          <p:cNvPr id="156" name="Google Shape;156;g1262aa9ba1f_1_199"/>
          <p:cNvSpPr/>
          <p:nvPr/>
        </p:nvSpPr>
        <p:spPr>
          <a:xfrm>
            <a:off x="731675" y="1030675"/>
            <a:ext cx="2424600" cy="14892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262aa9ba1f_1_199"/>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158" name="Google Shape;158;g1262aa9ba1f_1_199"/>
          <p:cNvPicPr preferRelativeResize="0"/>
          <p:nvPr/>
        </p:nvPicPr>
        <p:blipFill rotWithShape="1">
          <a:blip r:embed="rId6">
            <a:alphaModFix/>
          </a:blip>
          <a:srcRect/>
          <a:stretch/>
        </p:blipFill>
        <p:spPr>
          <a:xfrm>
            <a:off x="3440313" y="3083812"/>
            <a:ext cx="1731126" cy="900600"/>
          </a:xfrm>
          <a:prstGeom prst="rect">
            <a:avLst/>
          </a:prstGeom>
          <a:noFill/>
          <a:ln>
            <a:noFill/>
          </a:ln>
        </p:spPr>
      </p:pic>
      <p:grpSp>
        <p:nvGrpSpPr>
          <p:cNvPr id="159" name="Google Shape;159;g1262aa9ba1f_1_199"/>
          <p:cNvGrpSpPr/>
          <p:nvPr/>
        </p:nvGrpSpPr>
        <p:grpSpPr>
          <a:xfrm>
            <a:off x="5588563" y="3125274"/>
            <a:ext cx="1514075" cy="900600"/>
            <a:chOff x="5784775" y="3407674"/>
            <a:chExt cx="1514075" cy="900600"/>
          </a:xfrm>
        </p:grpSpPr>
        <p:grpSp>
          <p:nvGrpSpPr>
            <p:cNvPr id="160" name="Google Shape;160;g1262aa9ba1f_1_199"/>
            <p:cNvGrpSpPr/>
            <p:nvPr/>
          </p:nvGrpSpPr>
          <p:grpSpPr>
            <a:xfrm>
              <a:off x="5784775" y="3407674"/>
              <a:ext cx="1514075" cy="900600"/>
              <a:chOff x="6827150" y="3273624"/>
              <a:chExt cx="1514075" cy="900600"/>
            </a:xfrm>
          </p:grpSpPr>
          <p:pic>
            <p:nvPicPr>
              <p:cNvPr id="161" name="Google Shape;161;g1262aa9ba1f_1_199"/>
              <p:cNvPicPr preferRelativeResize="0"/>
              <p:nvPr/>
            </p:nvPicPr>
            <p:blipFill rotWithShape="1">
              <a:blip r:embed="rId7">
                <a:alphaModFix/>
              </a:blip>
              <a:srcRect/>
              <a:stretch/>
            </p:blipFill>
            <p:spPr>
              <a:xfrm>
                <a:off x="6827150" y="3273624"/>
                <a:ext cx="1514075" cy="900600"/>
              </a:xfrm>
              <a:prstGeom prst="rect">
                <a:avLst/>
              </a:prstGeom>
              <a:noFill/>
              <a:ln>
                <a:noFill/>
              </a:ln>
            </p:spPr>
          </p:pic>
          <p:sp>
            <p:nvSpPr>
              <p:cNvPr id="162" name="Google Shape;162;g1262aa9ba1f_1_199"/>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g1262aa9ba1f_1_199"/>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164" name="Google Shape;164;g1262aa9ba1f_1_199"/>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1262aa9ba1f_1_199"/>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1262aa9ba1f_1_199"/>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1262aa9ba1f_1_199"/>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1262aa9ba1f_1_199"/>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1262aa9ba1f_1_199"/>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170" name="Google Shape;170;g1262aa9ba1f_1_199"/>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171" name="Google Shape;171;g1262aa9ba1f_1_199"/>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172" name="Google Shape;172;g1262aa9ba1f_1_199"/>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173" name="Google Shape;173;g1262aa9ba1f_1_199"/>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174" name="Google Shape;174;g1262aa9ba1f_1_199"/>
          <p:cNvPicPr preferRelativeResize="0"/>
          <p:nvPr/>
        </p:nvPicPr>
        <p:blipFill rotWithShape="1">
          <a:blip r:embed="rId8">
            <a:alphaModFix/>
          </a:blip>
          <a:srcRect/>
          <a:stretch/>
        </p:blipFill>
        <p:spPr>
          <a:xfrm>
            <a:off x="7204550" y="3262625"/>
            <a:ext cx="2692333" cy="874100"/>
          </a:xfrm>
          <a:prstGeom prst="rect">
            <a:avLst/>
          </a:prstGeom>
          <a:noFill/>
          <a:ln>
            <a:noFill/>
          </a:ln>
        </p:spPr>
      </p:pic>
      <p:pic>
        <p:nvPicPr>
          <p:cNvPr id="175" name="Google Shape;175;g1262aa9ba1f_1_199"/>
          <p:cNvPicPr preferRelativeResize="0"/>
          <p:nvPr/>
        </p:nvPicPr>
        <p:blipFill rotWithShape="1">
          <a:blip r:embed="rId9">
            <a:alphaModFix/>
          </a:blip>
          <a:srcRect/>
          <a:stretch/>
        </p:blipFill>
        <p:spPr>
          <a:xfrm>
            <a:off x="126025" y="2997000"/>
            <a:ext cx="3057505" cy="1019175"/>
          </a:xfrm>
          <a:prstGeom prst="rect">
            <a:avLst/>
          </a:prstGeom>
          <a:noFill/>
          <a:ln>
            <a:noFill/>
          </a:ln>
        </p:spPr>
      </p:pic>
      <p:sp>
        <p:nvSpPr>
          <p:cNvPr id="176" name="Google Shape;176;g1262aa9ba1f_1_199"/>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262aa9ba1f_1_199"/>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pic>
        <p:nvPicPr>
          <p:cNvPr id="178" name="Google Shape;178;g1262aa9ba1f_1_199"/>
          <p:cNvPicPr preferRelativeResize="0"/>
          <p:nvPr/>
        </p:nvPicPr>
        <p:blipFill rotWithShape="1">
          <a:blip r:embed="rId6">
            <a:alphaModFix/>
          </a:blip>
          <a:srcRect/>
          <a:stretch/>
        </p:blipFill>
        <p:spPr>
          <a:xfrm>
            <a:off x="1230513" y="1255012"/>
            <a:ext cx="1731126" cy="900600"/>
          </a:xfrm>
          <a:prstGeom prst="rect">
            <a:avLst/>
          </a:prstGeom>
          <a:noFill/>
          <a:ln>
            <a:noFill/>
          </a:ln>
        </p:spPr>
      </p:pic>
      <p:cxnSp>
        <p:nvCxnSpPr>
          <p:cNvPr id="179" name="Google Shape;179;g1262aa9ba1f_1_199"/>
          <p:cNvCxnSpPr/>
          <p:nvPr/>
        </p:nvCxnSpPr>
        <p:spPr>
          <a:xfrm rot="10800000">
            <a:off x="2796225" y="2020150"/>
            <a:ext cx="1467000" cy="1242000"/>
          </a:xfrm>
          <a:prstGeom prst="straightConnector1">
            <a:avLst/>
          </a:prstGeom>
          <a:noFill/>
          <a:ln w="76200" cap="flat" cmpd="sng">
            <a:solidFill>
              <a:srgbClr val="D31675"/>
            </a:solidFill>
            <a:prstDash val="solid"/>
            <a:round/>
            <a:headEnd type="none" w="sm" len="sm"/>
            <a:tailEnd type="triangle" w="med" len="med"/>
          </a:ln>
          <a:effectLst>
            <a:outerShdw blurRad="57150" dist="19050" dir="5400000" algn="bl" rotWithShape="0">
              <a:srgbClr val="000000"/>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1262aa9ba1f_1_230"/>
          <p:cNvPicPr preferRelativeResize="0"/>
          <p:nvPr/>
        </p:nvPicPr>
        <p:blipFill rotWithShape="1">
          <a:blip r:embed="rId3">
            <a:alphaModFix/>
          </a:blip>
          <a:srcRect/>
          <a:stretch/>
        </p:blipFill>
        <p:spPr>
          <a:xfrm>
            <a:off x="1514475" y="4170200"/>
            <a:ext cx="2490650" cy="874100"/>
          </a:xfrm>
          <a:prstGeom prst="rect">
            <a:avLst/>
          </a:prstGeom>
          <a:noFill/>
          <a:ln>
            <a:noFill/>
          </a:ln>
        </p:spPr>
      </p:pic>
      <p:pic>
        <p:nvPicPr>
          <p:cNvPr id="185" name="Google Shape;185;g1262aa9ba1f_1_230"/>
          <p:cNvPicPr preferRelativeResize="0"/>
          <p:nvPr/>
        </p:nvPicPr>
        <p:blipFill rotWithShape="1">
          <a:blip r:embed="rId4">
            <a:alphaModFix/>
          </a:blip>
          <a:srcRect/>
          <a:stretch/>
        </p:blipFill>
        <p:spPr>
          <a:xfrm>
            <a:off x="4436975" y="4121974"/>
            <a:ext cx="3216360" cy="900600"/>
          </a:xfrm>
          <a:prstGeom prst="rect">
            <a:avLst/>
          </a:prstGeom>
          <a:noFill/>
          <a:ln>
            <a:noFill/>
          </a:ln>
        </p:spPr>
      </p:pic>
      <p:sp>
        <p:nvSpPr>
          <p:cNvPr id="186" name="Google Shape;186;g1262aa9ba1f_1_230"/>
          <p:cNvSpPr/>
          <p:nvPr/>
        </p:nvSpPr>
        <p:spPr>
          <a:xfrm>
            <a:off x="731675" y="1030675"/>
            <a:ext cx="2424600" cy="14892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1262aa9ba1f_1_230"/>
          <p:cNvSpPr txBox="1"/>
          <p:nvPr/>
        </p:nvSpPr>
        <p:spPr>
          <a:xfrm>
            <a:off x="1545830" y="1267370"/>
            <a:ext cx="8568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a:solidFill>
                  <a:srgbClr val="000000"/>
                </a:solidFill>
                <a:latin typeface="Arial"/>
                <a:ea typeface="Arial"/>
                <a:cs typeface="Arial"/>
                <a:sym typeface="Arial"/>
              </a:rPr>
              <a:t>?</a:t>
            </a:r>
            <a:endParaRPr sz="5400" b="1" i="0" u="none" strike="noStrike" cap="none">
              <a:solidFill>
                <a:srgbClr val="000000"/>
              </a:solidFill>
              <a:latin typeface="Arial"/>
              <a:ea typeface="Arial"/>
              <a:cs typeface="Arial"/>
              <a:sym typeface="Arial"/>
            </a:endParaRPr>
          </a:p>
        </p:txBody>
      </p:sp>
      <p:pic>
        <p:nvPicPr>
          <p:cNvPr id="188" name="Google Shape;188;g1262aa9ba1f_1_230"/>
          <p:cNvPicPr preferRelativeResize="0"/>
          <p:nvPr/>
        </p:nvPicPr>
        <p:blipFill rotWithShape="1">
          <a:blip r:embed="rId5">
            <a:alphaModFix/>
          </a:blip>
          <a:srcRect/>
          <a:stretch/>
        </p:blipFill>
        <p:spPr>
          <a:xfrm>
            <a:off x="3440313" y="3083812"/>
            <a:ext cx="1731126" cy="900600"/>
          </a:xfrm>
          <a:prstGeom prst="rect">
            <a:avLst/>
          </a:prstGeom>
          <a:noFill/>
          <a:ln>
            <a:noFill/>
          </a:ln>
        </p:spPr>
      </p:pic>
      <p:grpSp>
        <p:nvGrpSpPr>
          <p:cNvPr id="189" name="Google Shape;189;g1262aa9ba1f_1_230"/>
          <p:cNvGrpSpPr/>
          <p:nvPr/>
        </p:nvGrpSpPr>
        <p:grpSpPr>
          <a:xfrm>
            <a:off x="5588563" y="3125274"/>
            <a:ext cx="1514075" cy="900600"/>
            <a:chOff x="5784775" y="3407674"/>
            <a:chExt cx="1514075" cy="900600"/>
          </a:xfrm>
        </p:grpSpPr>
        <p:grpSp>
          <p:nvGrpSpPr>
            <p:cNvPr id="190" name="Google Shape;190;g1262aa9ba1f_1_230"/>
            <p:cNvGrpSpPr/>
            <p:nvPr/>
          </p:nvGrpSpPr>
          <p:grpSpPr>
            <a:xfrm>
              <a:off x="5784775" y="3407674"/>
              <a:ext cx="1514075" cy="900600"/>
              <a:chOff x="6827150" y="3273624"/>
              <a:chExt cx="1514075" cy="900600"/>
            </a:xfrm>
          </p:grpSpPr>
          <p:pic>
            <p:nvPicPr>
              <p:cNvPr id="191" name="Google Shape;191;g1262aa9ba1f_1_230"/>
              <p:cNvPicPr preferRelativeResize="0"/>
              <p:nvPr/>
            </p:nvPicPr>
            <p:blipFill rotWithShape="1">
              <a:blip r:embed="rId6">
                <a:alphaModFix/>
              </a:blip>
              <a:srcRect/>
              <a:stretch/>
            </p:blipFill>
            <p:spPr>
              <a:xfrm>
                <a:off x="6827150" y="3273624"/>
                <a:ext cx="1514075" cy="900600"/>
              </a:xfrm>
              <a:prstGeom prst="rect">
                <a:avLst/>
              </a:prstGeom>
              <a:noFill/>
              <a:ln>
                <a:noFill/>
              </a:ln>
            </p:spPr>
          </p:pic>
          <p:sp>
            <p:nvSpPr>
              <p:cNvPr id="192" name="Google Shape;192;g1262aa9ba1f_1_230"/>
              <p:cNvSpPr/>
              <p:nvPr/>
            </p:nvSpPr>
            <p:spPr>
              <a:xfrm>
                <a:off x="7467925" y="3585600"/>
                <a:ext cx="629700" cy="210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g1262aa9ba1f_1_230"/>
            <p:cNvSpPr txBox="1"/>
            <p:nvPr/>
          </p:nvSpPr>
          <p:spPr>
            <a:xfrm>
              <a:off x="6384400" y="3623875"/>
              <a:ext cx="8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hmmm</a:t>
              </a:r>
              <a:endParaRPr sz="1400" b="0" i="0" u="none" strike="noStrike" cap="none">
                <a:solidFill>
                  <a:srgbClr val="000000"/>
                </a:solidFill>
                <a:latin typeface="Arial"/>
                <a:ea typeface="Arial"/>
                <a:cs typeface="Arial"/>
                <a:sym typeface="Arial"/>
              </a:endParaRPr>
            </a:p>
          </p:txBody>
        </p:sp>
      </p:grpSp>
      <p:sp>
        <p:nvSpPr>
          <p:cNvPr id="194" name="Google Shape;194;g1262aa9ba1f_1_230"/>
          <p:cNvSpPr/>
          <p:nvPr/>
        </p:nvSpPr>
        <p:spPr>
          <a:xfrm>
            <a:off x="4761800"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1262aa9ba1f_1_230"/>
          <p:cNvSpPr/>
          <p:nvPr/>
        </p:nvSpPr>
        <p:spPr>
          <a:xfrm>
            <a:off x="6626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1262aa9ba1f_1_230"/>
          <p:cNvSpPr/>
          <p:nvPr/>
        </p:nvSpPr>
        <p:spPr>
          <a:xfrm>
            <a:off x="8300525" y="281217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1262aa9ba1f_1_230"/>
          <p:cNvSpPr/>
          <p:nvPr/>
        </p:nvSpPr>
        <p:spPr>
          <a:xfrm>
            <a:off x="3771200" y="4033050"/>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1262aa9ba1f_1_230"/>
          <p:cNvSpPr/>
          <p:nvPr/>
        </p:nvSpPr>
        <p:spPr>
          <a:xfrm>
            <a:off x="7309925" y="40005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262aa9ba1f_1_230"/>
          <p:cNvSpPr txBox="1"/>
          <p:nvPr/>
        </p:nvSpPr>
        <p:spPr>
          <a:xfrm>
            <a:off x="4805000"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2</a:t>
            </a:r>
            <a:endParaRPr sz="1400" b="1" i="0" u="none" strike="noStrike" cap="none">
              <a:solidFill>
                <a:srgbClr val="000000"/>
              </a:solidFill>
              <a:latin typeface="Oswald"/>
              <a:ea typeface="Oswald"/>
              <a:cs typeface="Oswald"/>
              <a:sym typeface="Oswald"/>
            </a:endParaRPr>
          </a:p>
        </p:txBody>
      </p:sp>
      <p:sp>
        <p:nvSpPr>
          <p:cNvPr id="200" name="Google Shape;200;g1262aa9ba1f_1_230"/>
          <p:cNvSpPr txBox="1"/>
          <p:nvPr/>
        </p:nvSpPr>
        <p:spPr>
          <a:xfrm>
            <a:off x="6669725" y="2781275"/>
            <a:ext cx="27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3</a:t>
            </a:r>
            <a:endParaRPr sz="1400" b="1" i="0" u="none" strike="noStrike" cap="none">
              <a:solidFill>
                <a:srgbClr val="000000"/>
              </a:solidFill>
              <a:latin typeface="Oswald"/>
              <a:ea typeface="Oswald"/>
              <a:cs typeface="Oswald"/>
              <a:sym typeface="Oswald"/>
            </a:endParaRPr>
          </a:p>
        </p:txBody>
      </p:sp>
      <p:sp>
        <p:nvSpPr>
          <p:cNvPr id="201" name="Google Shape;201;g1262aa9ba1f_1_230"/>
          <p:cNvSpPr txBox="1"/>
          <p:nvPr/>
        </p:nvSpPr>
        <p:spPr>
          <a:xfrm>
            <a:off x="83350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4</a:t>
            </a:r>
            <a:endParaRPr sz="1400" b="1" i="0" u="none" strike="noStrike" cap="none">
              <a:solidFill>
                <a:srgbClr val="000000"/>
              </a:solidFill>
              <a:latin typeface="Oswald"/>
              <a:ea typeface="Oswald"/>
              <a:cs typeface="Oswald"/>
              <a:sym typeface="Oswald"/>
            </a:endParaRPr>
          </a:p>
        </p:txBody>
      </p:sp>
      <p:sp>
        <p:nvSpPr>
          <p:cNvPr id="202" name="Google Shape;202;g1262aa9ba1f_1_230"/>
          <p:cNvSpPr txBox="1"/>
          <p:nvPr/>
        </p:nvSpPr>
        <p:spPr>
          <a:xfrm>
            <a:off x="3814400" y="4017600"/>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5</a:t>
            </a:r>
            <a:endParaRPr sz="1400" b="1" i="0" u="none" strike="noStrike" cap="none">
              <a:solidFill>
                <a:srgbClr val="000000"/>
              </a:solidFill>
              <a:latin typeface="Oswald"/>
              <a:ea typeface="Oswald"/>
              <a:cs typeface="Oswald"/>
              <a:sym typeface="Oswald"/>
            </a:endParaRPr>
          </a:p>
        </p:txBody>
      </p:sp>
      <p:sp>
        <p:nvSpPr>
          <p:cNvPr id="203" name="Google Shape;203;g1262aa9ba1f_1_230"/>
          <p:cNvSpPr txBox="1"/>
          <p:nvPr/>
        </p:nvSpPr>
        <p:spPr>
          <a:xfrm>
            <a:off x="7344450" y="396962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6</a:t>
            </a:r>
            <a:endParaRPr sz="1400" b="1" i="0" u="none" strike="noStrike" cap="none">
              <a:solidFill>
                <a:srgbClr val="000000"/>
              </a:solidFill>
              <a:latin typeface="Oswald"/>
              <a:ea typeface="Oswald"/>
              <a:cs typeface="Oswald"/>
              <a:sym typeface="Oswald"/>
            </a:endParaRPr>
          </a:p>
        </p:txBody>
      </p:sp>
      <p:pic>
        <p:nvPicPr>
          <p:cNvPr id="204" name="Google Shape;204;g1262aa9ba1f_1_230"/>
          <p:cNvPicPr preferRelativeResize="0"/>
          <p:nvPr/>
        </p:nvPicPr>
        <p:blipFill rotWithShape="1">
          <a:blip r:embed="rId7">
            <a:alphaModFix/>
          </a:blip>
          <a:srcRect/>
          <a:stretch/>
        </p:blipFill>
        <p:spPr>
          <a:xfrm>
            <a:off x="7204550" y="3262625"/>
            <a:ext cx="2692333" cy="874100"/>
          </a:xfrm>
          <a:prstGeom prst="rect">
            <a:avLst/>
          </a:prstGeom>
          <a:noFill/>
          <a:ln>
            <a:noFill/>
          </a:ln>
        </p:spPr>
      </p:pic>
      <p:pic>
        <p:nvPicPr>
          <p:cNvPr id="205" name="Google Shape;205;g1262aa9ba1f_1_230"/>
          <p:cNvPicPr preferRelativeResize="0"/>
          <p:nvPr/>
        </p:nvPicPr>
        <p:blipFill rotWithShape="1">
          <a:blip r:embed="rId8">
            <a:alphaModFix/>
          </a:blip>
          <a:srcRect/>
          <a:stretch/>
        </p:blipFill>
        <p:spPr>
          <a:xfrm>
            <a:off x="126025" y="2997000"/>
            <a:ext cx="3057505" cy="1019175"/>
          </a:xfrm>
          <a:prstGeom prst="rect">
            <a:avLst/>
          </a:prstGeom>
          <a:noFill/>
          <a:ln>
            <a:noFill/>
          </a:ln>
        </p:spPr>
      </p:pic>
      <p:sp>
        <p:nvSpPr>
          <p:cNvPr id="206" name="Google Shape;206;g1262aa9ba1f_1_230"/>
          <p:cNvSpPr/>
          <p:nvPr/>
        </p:nvSpPr>
        <p:spPr>
          <a:xfrm>
            <a:off x="2737925" y="2781325"/>
            <a:ext cx="362400" cy="338400"/>
          </a:xfrm>
          <a:prstGeom prst="ellipse">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1262aa9ba1f_1_230"/>
          <p:cNvSpPr txBox="1"/>
          <p:nvPr/>
        </p:nvSpPr>
        <p:spPr>
          <a:xfrm>
            <a:off x="2772450" y="2781275"/>
            <a:ext cx="2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1</a:t>
            </a:r>
            <a:endParaRPr sz="1400" b="1" i="0" u="none" strike="noStrike" cap="none">
              <a:solidFill>
                <a:srgbClr val="000000"/>
              </a:solidFill>
              <a:latin typeface="Oswald"/>
              <a:ea typeface="Oswald"/>
              <a:cs typeface="Oswald"/>
              <a:sym typeface="Oswald"/>
            </a:endParaRPr>
          </a:p>
        </p:txBody>
      </p:sp>
      <p:sp>
        <p:nvSpPr>
          <p:cNvPr id="208" name="Google Shape;208;g1262aa9ba1f_1_230"/>
          <p:cNvSpPr txBox="1"/>
          <p:nvPr/>
        </p:nvSpPr>
        <p:spPr>
          <a:xfrm>
            <a:off x="880275" y="122775"/>
            <a:ext cx="8262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accent5"/>
                </a:solidFill>
                <a:latin typeface="Oswald"/>
                <a:ea typeface="Oswald"/>
                <a:cs typeface="Oswald"/>
                <a:sym typeface="Oswald"/>
              </a:rPr>
              <a:t>Which command would make our sprite         </a:t>
            </a:r>
            <a:r>
              <a:rPr lang="en" sz="2700" b="1" i="0" u="none" strike="noStrike" cap="none">
                <a:solidFill>
                  <a:srgbClr val="BA6BE3"/>
                </a:solidFill>
                <a:latin typeface="Oswald"/>
                <a:ea typeface="Oswald"/>
                <a:cs typeface="Oswald"/>
                <a:sym typeface="Oswald"/>
              </a:rPr>
              <a:t>move</a:t>
            </a:r>
            <a:r>
              <a:rPr lang="en" sz="2700" b="1" i="0" u="none" strike="noStrike" cap="none">
                <a:solidFill>
                  <a:schemeClr val="accent5"/>
                </a:solidFill>
                <a:latin typeface="Oswald"/>
                <a:ea typeface="Oswald"/>
                <a:cs typeface="Oswald"/>
                <a:sym typeface="Oswald"/>
              </a:rPr>
              <a:t>? </a:t>
            </a:r>
            <a:endParaRPr sz="1100" b="0" i="0" u="none" strike="noStrike" cap="none">
              <a:solidFill>
                <a:schemeClr val="accent5"/>
              </a:solidFill>
              <a:latin typeface="Arial"/>
              <a:ea typeface="Arial"/>
              <a:cs typeface="Arial"/>
              <a:sym typeface="Arial"/>
            </a:endParaRPr>
          </a:p>
        </p:txBody>
      </p:sp>
      <p:pic>
        <p:nvPicPr>
          <p:cNvPr id="209" name="Google Shape;209;g1262aa9ba1f_1_230"/>
          <p:cNvPicPr preferRelativeResize="0"/>
          <p:nvPr/>
        </p:nvPicPr>
        <p:blipFill rotWithShape="1">
          <a:blip r:embed="rId9">
            <a:alphaModFix/>
          </a:blip>
          <a:srcRect/>
          <a:stretch/>
        </p:blipFill>
        <p:spPr>
          <a:xfrm>
            <a:off x="6528448" y="75588"/>
            <a:ext cx="641819" cy="69467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2128</Words>
  <Application>Microsoft Office PowerPoint</Application>
  <PresentationFormat>On-screen Show (16:9)</PresentationFormat>
  <Paragraphs>227</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Oswald</vt:lpstr>
      <vt:lpstr>Alfa Slab One</vt:lpstr>
      <vt:lpstr>Monoton</vt:lpstr>
      <vt:lpstr>Roboto</vt:lpstr>
      <vt:lpstr>Bebas Neue</vt:lpstr>
      <vt:lpstr>Proxima Nova</vt:lpstr>
      <vt:lpstr>Gameday</vt:lpstr>
      <vt:lpstr>Unit 1  Lesson 2</vt:lpstr>
      <vt:lpstr>Summary and Standards</vt:lpstr>
      <vt:lpstr>Materials and resources needed for this lesson:</vt:lpstr>
      <vt:lpstr>Warm up: Review Scratch Blocks! </vt:lpstr>
      <vt:lpstr>Review Scratch Objects</vt:lpstr>
      <vt:lpstr>Review Scratch Blocks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 Review CS Vocabulary</vt:lpstr>
      <vt:lpstr>Lesson Objectives:  I can…</vt:lpstr>
      <vt:lpstr>Switch costume block (explainer video)</vt:lpstr>
      <vt:lpstr>PowerPoint Presentation</vt:lpstr>
      <vt:lpstr>Other ways of changing costume</vt:lpstr>
      <vt:lpstr>Try it out!</vt:lpstr>
      <vt:lpstr>Guided practice: Introduce CoCo (level 1)</vt:lpstr>
      <vt:lpstr>Graphic Organizers for writing</vt:lpstr>
      <vt:lpstr>Meet Coco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of how to toggle and unscramble</vt:lpstr>
      <vt:lpstr>Independent practice</vt:lpstr>
      <vt:lpstr>Student Activity: debug some scrambled code </vt:lpstr>
      <vt:lpstr>Independent Practice: </vt:lpstr>
      <vt:lpstr>Tips</vt:lpstr>
      <vt:lpstr>Solution Video See if your code is in the correct order</vt:lpstr>
      <vt:lpstr>Optional</vt:lpstr>
      <vt:lpstr>Wrap up: Partner up, review code, and fix any errors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dc:title>
  <cp:lastModifiedBy>Qi Si</cp:lastModifiedBy>
  <cp:revision>5</cp:revision>
  <dcterms:modified xsi:type="dcterms:W3CDTF">2023-10-26T17:49:33Z</dcterms:modified>
</cp:coreProperties>
</file>