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Lst>
  <p:sldSz cy="5143500" cx="9144000"/>
  <p:notesSz cx="6858000" cy="9144000"/>
  <p:embeddedFontLst>
    <p:embeddedFont>
      <p:font typeface="Proxima Nova"/>
      <p:regular r:id="rId65"/>
      <p:bold r:id="rId66"/>
      <p:italic r:id="rId67"/>
      <p:boldItalic r:id="rId68"/>
    </p:embeddedFont>
    <p:embeddedFont>
      <p:font typeface="Roboto"/>
      <p:regular r:id="rId69"/>
      <p:bold r:id="rId70"/>
      <p:italic r:id="rId71"/>
      <p:boldItalic r:id="rId72"/>
    </p:embeddedFont>
    <p:embeddedFont>
      <p:font typeface="Montserrat"/>
      <p:regular r:id="rId73"/>
      <p:bold r:id="rId74"/>
      <p:italic r:id="rId75"/>
      <p:boldItalic r:id="rId76"/>
    </p:embeddedFont>
    <p:embeddedFont>
      <p:font typeface="Bebas Neue"/>
      <p:regular r:id="rId77"/>
    </p:embeddedFont>
    <p:embeddedFont>
      <p:font typeface="Monoton"/>
      <p:regular r:id="rId78"/>
    </p:embeddedFont>
    <p:embeddedFont>
      <p:font typeface="Oswald"/>
      <p:regular r:id="rId79"/>
      <p:bold r:id="rId80"/>
    </p:embeddedFont>
    <p:embeddedFont>
      <p:font typeface="Alfa Slab One"/>
      <p:regular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82" roundtripDataSignature="AMtx7mgqfkRNxUNlqEmJDfeOtwApI1hE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Oswald-bold.fntdata"/><Relationship Id="rId82" Type="http://customschemas.google.com/relationships/presentationmetadata" Target="metadata"/><Relationship Id="rId81" Type="http://schemas.openxmlformats.org/officeDocument/2006/relationships/font" Target="fonts/AlfaSlabOne-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Montserrat-regular.fntdata"/><Relationship Id="rId72" Type="http://schemas.openxmlformats.org/officeDocument/2006/relationships/font" Target="fonts/Roboto-boldItalic.fntdata"/><Relationship Id="rId31" Type="http://schemas.openxmlformats.org/officeDocument/2006/relationships/slide" Target="slides/slide24.xml"/><Relationship Id="rId75" Type="http://schemas.openxmlformats.org/officeDocument/2006/relationships/font" Target="fonts/Montserrat-italic.fntdata"/><Relationship Id="rId30" Type="http://schemas.openxmlformats.org/officeDocument/2006/relationships/slide" Target="slides/slide23.xml"/><Relationship Id="rId74" Type="http://schemas.openxmlformats.org/officeDocument/2006/relationships/font" Target="fonts/Montserrat-bold.fntdata"/><Relationship Id="rId33" Type="http://schemas.openxmlformats.org/officeDocument/2006/relationships/slide" Target="slides/slide26.xml"/><Relationship Id="rId77" Type="http://schemas.openxmlformats.org/officeDocument/2006/relationships/font" Target="fonts/BebasNeue-regular.fntdata"/><Relationship Id="rId32" Type="http://schemas.openxmlformats.org/officeDocument/2006/relationships/slide" Target="slides/slide25.xml"/><Relationship Id="rId76" Type="http://schemas.openxmlformats.org/officeDocument/2006/relationships/font" Target="fonts/Montserrat-boldItalic.fntdata"/><Relationship Id="rId35" Type="http://schemas.openxmlformats.org/officeDocument/2006/relationships/slide" Target="slides/slide28.xml"/><Relationship Id="rId79" Type="http://schemas.openxmlformats.org/officeDocument/2006/relationships/font" Target="fonts/Oswald-regular.fntdata"/><Relationship Id="rId34" Type="http://schemas.openxmlformats.org/officeDocument/2006/relationships/slide" Target="slides/slide27.xml"/><Relationship Id="rId78" Type="http://schemas.openxmlformats.org/officeDocument/2006/relationships/font" Target="fonts/Monoton-regular.fntdata"/><Relationship Id="rId71" Type="http://schemas.openxmlformats.org/officeDocument/2006/relationships/font" Target="fonts/Roboto-italic.fntdata"/><Relationship Id="rId70" Type="http://schemas.openxmlformats.org/officeDocument/2006/relationships/font" Target="fonts/Roboto-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font" Target="fonts/ProximaNova-bold.fntdata"/><Relationship Id="rId21" Type="http://schemas.openxmlformats.org/officeDocument/2006/relationships/slide" Target="slides/slide14.xml"/><Relationship Id="rId65" Type="http://schemas.openxmlformats.org/officeDocument/2006/relationships/font" Target="fonts/ProximaNova-regular.fntdata"/><Relationship Id="rId24" Type="http://schemas.openxmlformats.org/officeDocument/2006/relationships/slide" Target="slides/slide17.xml"/><Relationship Id="rId68" Type="http://schemas.openxmlformats.org/officeDocument/2006/relationships/font" Target="fonts/ProximaNova-boldItalic.fntdata"/><Relationship Id="rId23" Type="http://schemas.openxmlformats.org/officeDocument/2006/relationships/slide" Target="slides/slide16.xml"/><Relationship Id="rId67" Type="http://schemas.openxmlformats.org/officeDocument/2006/relationships/font" Target="fonts/ProximaNova-italic.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Roboto-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de.org/curriculum/docs/k-5/DebuggingTeacher.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cl/fi/9064hqcmicagr79mr1kgs/Coco-Debugging-Woof.sb3?rlkey=ebzjz1lfxknmrxv28zvi0tg6a&amp;dl=0"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cl/fi/7ho9xv03bye892n82ow4u/Coco-Debugging-Woof-Solution.sb3?rlkey=owgk022jej1yo2o5y7dzxpf8j&amp;dl=0"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cl/fi/8kv373sx0d6g9xm827srm/Coco-Pascal-Pearl-Debugging-Hi.sb3?rlkey=03secq4nslcq2uxs0jizy7er4&amp;dl=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nh93dmdkphd4n0z/Screen%20Recording%202023-09-19%20at%201.45.13%20AM.mov?dl=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o7aaphbglzvswkr/Screen%20Recording%202023-09-19%20at%201.52.23%20AM.mov?dl=0"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tes.google.com/sandi.net/cs-fables/home?authuser=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0711f9f52e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20711f9f52e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0711f9f52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20711f9f52e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Remember that on the far lefthand side of our page, we see a color palette. Each color corresponds to a different type of block. Today, we’ll focus on sound blocks, which are PINK.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0711f9f52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20711f9f52e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For today, I am going to show you how to use two types of blocks you will see in level 4. You will see these questions in Coco{Read questions}. These are all related to the pink sound blocks in scratch. Let me show you how to use these blocks!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0711f9f52e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20711f9f52e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these questions, you will use these blocks…read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0711f9f52e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20711f9f52e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But for this question, you will need to choose WHAT sound you are using. You can choose one from Scratch or upload or record your own sound!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 Scratch you will click on the Sounds tab at the top, then click the blue speaker with a plus sign, this will allow you to choose a sound.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0711f9f52e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20711f9f52e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Then you can decide how you want to choose your sound. Choose from the options in Scratch, record your own, let scratch choose, randomly, or you can upload a sound. Let me show you!</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0711f9f52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20711f9f52e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0711f9f52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20711f9f52e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895c11bdf2_1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1895c11bdf2_1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047b9cb5d0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2047b9cb5d0_0_6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Today we will learn about debugging, a key process you will use in both computer science and writing.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2ddf5982c9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12ddf5982c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Remember: code is the language that computer scientists create and use to tell a computer what to do. Code is how we can give instructions to a computer. </a:t>
            </a:r>
            <a:endParaRPr/>
          </a:p>
          <a:p>
            <a:pPr indent="0" lvl="0" marL="0" rtl="0" algn="l">
              <a:lnSpc>
                <a:spcPct val="100000"/>
              </a:lnSpc>
              <a:spcBef>
                <a:spcPts val="0"/>
              </a:spcBef>
              <a:spcAft>
                <a:spcPts val="0"/>
              </a:spcAft>
              <a:buClr>
                <a:schemeClr val="dk1"/>
              </a:buClr>
              <a:buSzPts val="1100"/>
              <a:buFont typeface="Arial"/>
              <a:buNone/>
            </a:pPr>
            <a:r>
              <a:t/>
            </a:r>
            <a:endParaRPr i="1">
              <a:solidFill>
                <a:srgbClr val="4285F4"/>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but what happens if we miss a step or make a mistake in writing our algorithm? Well, the computer or the human who is reading the instructions will not be able to accomplish the task! These mistakes are called….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"Bugs...but not the creepy, crawly critter that you might think of at first when you hear the word "bug." "Bugs" in computer science are errors in a code...." </a:t>
            </a:r>
            <a:r>
              <a:rPr lang="en"/>
              <a:t>A bug is an error or mistake in your code that prevents the program from running as expected. It is like when you write something incorrect in your instructions and someone else can’t follow them because they are confused. When this happens in your writing you have to fix your mistake.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you need to fix your error in your code we call that debugging. This means you are looking for your mistake and then fixing it. Everyone makes mistakes, even professionals!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Whenever we realize that we have a bug, here are the steps for debugging. We [read slide]. Debugging happens all the time while we are coding! Let’s practice this process with some debugging challenges.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Debugging Recipe from Code.org: </a:t>
            </a:r>
            <a:r>
              <a:rPr lang="en" u="sng">
                <a:solidFill>
                  <a:schemeClr val="hlink"/>
                </a:solidFill>
                <a:hlinkClick r:id="rId2"/>
              </a:rPr>
              <a:t>https://code.org/curriculum/docs/k-5/DebuggingTeacher.pdf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try this out!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10b9703bdf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210b9703bdf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84a0205cd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284a0205cd1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84a0205cd1_1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284a0205cd1_1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Debug .sb3 file dropbox link:</a:t>
            </a:r>
            <a:endParaRPr/>
          </a:p>
          <a:p>
            <a:pPr indent="0" lvl="0" marL="0" rtl="0" algn="l">
              <a:lnSpc>
                <a:spcPct val="100000"/>
              </a:lnSpc>
              <a:spcBef>
                <a:spcPts val="0"/>
              </a:spcBef>
              <a:spcAft>
                <a:spcPts val="0"/>
              </a:spcAft>
              <a:buSzPts val="1100"/>
              <a:buNone/>
            </a:pPr>
            <a:r>
              <a:rPr lang="en" u="sng">
                <a:solidFill>
                  <a:schemeClr val="hlink"/>
                </a:solidFill>
                <a:hlinkClick r:id="rId2"/>
              </a:rPr>
              <a:t>https://www.dropbox.com/scl/fi/9064hqcmicagr79mr1kgs/Coco-Debugging-Woof.sb3?rlkey=ebzjz1lfxknmrxv28zvi0tg6a&amp;dl=0</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84a0205cd1_1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g284a0205cd1_1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Dropbox link:</a:t>
            </a:r>
            <a:endParaRPr/>
          </a:p>
          <a:p>
            <a:pPr indent="0" lvl="0" marL="0" rtl="0" algn="l">
              <a:lnSpc>
                <a:spcPct val="100000"/>
              </a:lnSpc>
              <a:spcBef>
                <a:spcPts val="0"/>
              </a:spcBef>
              <a:spcAft>
                <a:spcPts val="0"/>
              </a:spcAft>
              <a:buSzPts val="1100"/>
              <a:buNone/>
            </a:pPr>
            <a:r>
              <a:rPr lang="en" u="sng">
                <a:solidFill>
                  <a:schemeClr val="hlink"/>
                </a:solidFill>
                <a:hlinkClick r:id="rId2"/>
              </a:rPr>
              <a:t>https://www.dropbox.com/scl/fi/7ho9xv03bye892n82ow4u/Coco-Debugging-Woof-Solution.sb3?rlkey=owgk022jej1yo2o5y7dzxpf8j&amp;dl=0</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84a0205cd1_1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284a0205cd1_1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Dropbox link:</a:t>
            </a:r>
            <a:endParaRPr/>
          </a:p>
          <a:p>
            <a:pPr indent="0" lvl="0" marL="0" rtl="0" algn="l">
              <a:lnSpc>
                <a:spcPct val="100000"/>
              </a:lnSpc>
              <a:spcBef>
                <a:spcPts val="0"/>
              </a:spcBef>
              <a:spcAft>
                <a:spcPts val="0"/>
              </a:spcAft>
              <a:buSzPts val="1100"/>
              <a:buNone/>
            </a:pPr>
            <a:r>
              <a:rPr lang="en" u="sng">
                <a:solidFill>
                  <a:schemeClr val="hlink"/>
                </a:solidFill>
                <a:hlinkClick r:id="rId2"/>
              </a:rPr>
              <a:t>https://www.dropbox.com/scl/fi/8kv373sx0d6g9xm827srm/Coco-Pascal-Pearl-Debugging-Hi.sb3?rlkey=03secq4nslcq2uxs0jizy7er4&amp;dl=0</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10b9703bdf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210b9703bdf_0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895c11bdf2_1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1895c11bdf2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047b9cb5d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g2047b9cb5d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We’ve covered how to write and code algorithms in CoCo and Scratch; and we’ve discussed how to fix our mistakes. Before we jump into animating, let’s discuss as a class: “what makes a good animation?”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047b9cb5d0_0_3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2047b9cb5d0_0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I’ve got a few tips to share with you as you’re coding in Scratch.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You want to a) match your animation to your writing, b) be consistent, and c) make sure all the visuals in the frame make sense given what you have written in your text.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047b9cb5d0_0_3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g2047b9cb5d0_0_3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if I was writing a story about “Once upon a time there lived a princess….” which one of these sprites would make more sense?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047b9cb5d0_0_4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g2047b9cb5d0_0_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if I was writing a story about “Once upon a time there lived a princess….” which one of these sprites would make more sense? Probably this one. Although, if our princess played baseball later in the story, you could switch it up!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047b9cb5d0_0_4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g2047b9cb5d0_0_4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if I was writing a story about a princess who lived in a castle, this backdrop would make more sense.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047b9cb5d0_0_4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g2047b9cb5d0_0_4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But if I wrote about a princess who played baseball, this one could also work!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047b9cb5d0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g2047b9cb5d0_0_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Here’s another Scratch tip: when looking for sprites and backdrops, you can enter words into the “search” bar and see if any of the results match what you’re looking for.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047b9cb5d0_0_4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g2047b9cb5d0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look at this example of a scratch project that is consistent, matches its text, and whose visuals make sense. This is using the “how to make hot chocolate” recipe we’ve seen before. </a:t>
            </a:r>
            <a:r>
              <a:rPr lang="en" u="sng">
                <a:solidFill>
                  <a:schemeClr val="hlink"/>
                </a:solidFill>
                <a:hlinkClick r:id="rId2"/>
              </a:rPr>
              <a:t>https://www.dropbox.com/s/nh93dmdkphd4n0z/Screen%20Recording%202023-09-19%20at%201.45.13%20AM.mov?dl=0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895c11bdf2_1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1895c11bdf2_1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047b9cb5d0_0_4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g2047b9cb5d0_0_4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let’s look at the same video but where the visuals don’t match the text. Hmm, what went wrong here?</a:t>
            </a:r>
            <a:r>
              <a:rPr lang="en" u="sng">
                <a:solidFill>
                  <a:schemeClr val="hlink"/>
                </a:solidFill>
                <a:hlinkClick r:id="rId2"/>
              </a:rPr>
              <a:t>https://www.dropbox.com/s/o7aaphbglzvswkr/Screen%20Recording%202023-09-19%20at%201.52.23%20AM.mov?dl=0</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895c11bdf2_1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g1895c11bdf2_1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10b9703b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210b9703bd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Turn and talk with a neighbor, discuss how you will animate your lemonade or tea recipes in Scratch. What visuals will you use? How will you select a backdrop? Why?</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10b9703bdf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g210b9703bd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Don’t worry, CoCo is here to support you. Let’s open CoCo and Scratch to finish planning our animations. [read slide]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10b9703bdf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g210b9703bdf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Pause while students work in CoCo and Scratch.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10b9703bd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g210b9703bdf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Optional video on how to choose animation blocks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Note to teachers: in the video, the first row is already preselected for students.</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Since your students are working in level 4, they will need to decide what they want to animate and choose the corresponding Scratch blocks. </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047b9cb5d0_0_4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g2047b9cb5d0_0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Remember to check off your self-monitoring column as you work!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047b9cb5d0_0_4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g2047b9cb5d0_0_4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you need it, here is a short video on how to move between CoCo and Scratch. Remember we will be toggling back and forth!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For students who benefit from additional scaffolding: Let’s make sure we all get the hang of it by starting with adding the blocks from ONLY OUR FIRST ROW into Scratch. Pause and look at me when you’re done.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047b9cb5d0_0_4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g2047b9cb5d0_0_4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Once you get the hang of it, transfer the content from the rest of your rows to Scratch.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895c11bdf2_1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g1895c11bdf2_1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047b9cb5d0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2047b9cb5d0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warm-up with a scavenger hunt in Scratch to remember some things in scratch. You will use your student slide deck to work on this while you are looking for things in scratch.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047b9cb5d0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g2047b9cb5d0_0_4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Either in pairs or by yourself, review and debug your code. Make sure the animation matches what you planned and wrote in CoCo! [read slide]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047b9cb5d0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g2047b9cb5d0_0_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Additional questions that can help you assess your animation include [read slide]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047b9cb5d0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g2047b9cb5d0_0_4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And remember, self-evaluation is a crucial last step!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047b9cb5d0_0_4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g2047b9cb5d0_0_4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Here’s a tutorial on how to complete that portion of CoCo (if needed)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895c11bdf2_1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g1895c11bdf2_1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1182cb1e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g21182cb1e2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Model how students can share sb3 file from CS First to CoCo</a:t>
            </a:r>
            <a:endParaRPr i="1"/>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047b9cb5d0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g2047b9cb5d0_0_4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wrap up, share your animation with a partner. Is there anything you learned or want to do differently next time?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895c11bdf2_1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g1895c11bdf2_1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047b9cb5d0_0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047b9cb5d0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so you will [read slide]</a:t>
            </a:r>
            <a:endParaRPr/>
          </a:p>
          <a:p>
            <a:pPr indent="0" lvl="0" marL="0" rtl="0" algn="l">
              <a:lnSpc>
                <a:spcPct val="100000"/>
              </a:lnSpc>
              <a:spcBef>
                <a:spcPts val="0"/>
              </a:spcBef>
              <a:spcAft>
                <a:spcPts val="0"/>
              </a:spcAft>
              <a:buSzPts val="1100"/>
              <a:buNone/>
            </a:pPr>
            <a:r>
              <a:rPr lang="en"/>
              <a:t>Pause here while you work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047b9cb5d0_0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047b9cb5d0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In a moment, I will share the slide deck with you and you will see a screen like this. You will drag the blue box to the correct answer. You may also want to navigate to Scratch on your device if you can’t remember how to do some of these things in Scratch. Once you are done, we will go over the answers together!</a:t>
            </a:r>
            <a:endParaRPr sz="1400">
              <a:solidFill>
                <a:schemeClr val="dk1"/>
              </a:solidFill>
              <a:latin typeface="Oswald"/>
              <a:ea typeface="Oswald"/>
              <a:cs typeface="Oswald"/>
              <a:sym typeface="Oswald"/>
            </a:endParaRPr>
          </a:p>
          <a:p>
            <a:pPr indent="0" lvl="0" marL="0" rtl="0" algn="ctr">
              <a:lnSpc>
                <a:spcPct val="100000"/>
              </a:lnSpc>
              <a:spcBef>
                <a:spcPts val="0"/>
              </a:spcBef>
              <a:spcAft>
                <a:spcPts val="0"/>
              </a:spcAft>
              <a:buClr>
                <a:schemeClr val="dk1"/>
              </a:buClr>
              <a:buSzPts val="1100"/>
              <a:buFont typeface="Arial"/>
              <a:buNone/>
            </a:pPr>
            <a:r>
              <a:t/>
            </a:r>
            <a:endParaRPr sz="1400">
              <a:solidFill>
                <a:schemeClr val="dk1"/>
              </a:solidFill>
              <a:latin typeface="Oswald"/>
              <a:ea typeface="Oswald"/>
              <a:cs typeface="Oswald"/>
              <a:sym typeface="Oswald"/>
            </a:endParaRPr>
          </a:p>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Acknowledgments: Adapted from</a:t>
            </a:r>
            <a:r>
              <a:rPr lang="en" sz="1400" u="sng">
                <a:solidFill>
                  <a:schemeClr val="hlink"/>
                </a:solidFill>
                <a:latin typeface="Oswald"/>
                <a:ea typeface="Oswald"/>
                <a:cs typeface="Oswald"/>
                <a:sym typeface="Oswald"/>
                <a:hlinkClick r:id="rId2"/>
              </a:rPr>
              <a:t> CS+Fables</a:t>
            </a:r>
            <a:endParaRPr sz="1400">
              <a:solidFill>
                <a:schemeClr val="dk1"/>
              </a:solidFill>
              <a:latin typeface="Oswald"/>
              <a:ea typeface="Oswald"/>
              <a:cs typeface="Oswald"/>
              <a:sym typeface="Oswa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47b9cb5d0_0_2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2047b9cb5d0_0_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Check to see if your answers were correct.</a:t>
            </a:r>
            <a:endParaRPr sz="1400">
              <a:solidFill>
                <a:schemeClr val="dk1"/>
              </a:solidFill>
              <a:latin typeface="Oswald"/>
              <a:ea typeface="Oswald"/>
              <a:cs typeface="Oswald"/>
              <a:sym typeface="Oswa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895c11bdf2_1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1895c11bdf2_1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37"/>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37"/>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37"/>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46"/>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6"/>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ONTENT 2">
  <p:cSld name="TITLE &amp; CONTENT 2">
    <p:bg>
      <p:bgPr>
        <a:solidFill>
          <a:schemeClr val="dk1"/>
        </a:solidFill>
      </p:bgPr>
    </p:bg>
    <p:spTree>
      <p:nvGrpSpPr>
        <p:cNvPr id="52" name="Shape 52"/>
        <p:cNvGrpSpPr/>
        <p:nvPr/>
      </p:nvGrpSpPr>
      <p:grpSpPr>
        <a:xfrm>
          <a:off x="0" y="0"/>
          <a:ext cx="0" cy="0"/>
          <a:chOff x="0" y="0"/>
          <a:chExt cx="0" cy="0"/>
        </a:xfrm>
      </p:grpSpPr>
      <p:sp>
        <p:nvSpPr>
          <p:cNvPr id="53" name="Google Shape;53;p48"/>
          <p:cNvSpPr/>
          <p:nvPr/>
        </p:nvSpPr>
        <p:spPr>
          <a:xfrm rot="-2154903">
            <a:off x="7119922" y="55630"/>
            <a:ext cx="2088733" cy="960987"/>
          </a:xfrm>
          <a:custGeom>
            <a:rect b="b" l="l" r="r" t="t"/>
            <a:pathLst>
              <a:path extrusionOk="0" h="1281138" w="2784591">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4" name="Google Shape;54;p48"/>
          <p:cNvSpPr/>
          <p:nvPr/>
        </p:nvSpPr>
        <p:spPr>
          <a:xfrm rot="-8308094">
            <a:off x="7873469" y="3817479"/>
            <a:ext cx="690641" cy="1779528"/>
          </a:xfrm>
          <a:custGeom>
            <a:rect b="b" l="l" r="r" t="t"/>
            <a:pathLst>
              <a:path extrusionOk="0" h="2946480" w="1477159">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5" name="Google Shape;55;p48"/>
          <p:cNvSpPr/>
          <p:nvPr/>
        </p:nvSpPr>
        <p:spPr>
          <a:xfrm flipH="1" rot="7456352">
            <a:off x="153262" y="3901100"/>
            <a:ext cx="605000" cy="1507748"/>
          </a:xfrm>
          <a:custGeom>
            <a:rect b="b" l="l" r="r" t="t"/>
            <a:pathLst>
              <a:path extrusionOk="0" h="2009605" w="806375">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6" name="Google Shape;56;p48"/>
          <p:cNvSpPr txBox="1"/>
          <p:nvPr>
            <p:ph type="title"/>
          </p:nvPr>
        </p:nvSpPr>
        <p:spPr>
          <a:xfrm>
            <a:off x="251992" y="232337"/>
            <a:ext cx="8106000" cy="6069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48"/>
          <p:cNvSpPr txBox="1"/>
          <p:nvPr>
            <p:ph idx="1" type="body"/>
          </p:nvPr>
        </p:nvSpPr>
        <p:spPr>
          <a:xfrm>
            <a:off x="251991" y="801121"/>
            <a:ext cx="8106000" cy="3780000"/>
          </a:xfrm>
          <a:prstGeom prst="rect">
            <a:avLst/>
          </a:prstGeom>
          <a:noFill/>
          <a:ln>
            <a:noFill/>
          </a:ln>
        </p:spPr>
        <p:txBody>
          <a:bodyPr anchorCtr="0" anchor="t" bIns="34275" lIns="68575" spcFirstLastPara="1" rIns="68575" wrap="square" tIns="34275">
            <a:normAutofit/>
          </a:bodyPr>
          <a:lstStyle>
            <a:lvl1pPr indent="-342900" lvl="0" marL="457200" algn="l">
              <a:lnSpc>
                <a:spcPct val="100000"/>
              </a:lnSpc>
              <a:spcBef>
                <a:spcPts val="800"/>
              </a:spcBef>
              <a:spcAft>
                <a:spcPts val="0"/>
              </a:spcAft>
              <a:buClr>
                <a:srgbClr val="000000"/>
              </a:buClr>
              <a:buSzPts val="1800"/>
              <a:buChar char="●"/>
              <a:defRPr sz="1800"/>
            </a:lvl1pPr>
            <a:lvl2pPr indent="-336550" lvl="1" marL="914400" algn="l">
              <a:lnSpc>
                <a:spcPct val="100000"/>
              </a:lnSpc>
              <a:spcBef>
                <a:spcPts val="1200"/>
              </a:spcBef>
              <a:spcAft>
                <a:spcPts val="0"/>
              </a:spcAft>
              <a:buClr>
                <a:srgbClr val="000000"/>
              </a:buClr>
              <a:buSzPts val="1700"/>
              <a:buChar char="○"/>
              <a:defRPr sz="1700"/>
            </a:lvl2pPr>
            <a:lvl3pPr indent="-323850" lvl="2" marL="1371600" algn="l">
              <a:lnSpc>
                <a:spcPct val="100000"/>
              </a:lnSpc>
              <a:spcBef>
                <a:spcPts val="1200"/>
              </a:spcBef>
              <a:spcAft>
                <a:spcPts val="0"/>
              </a:spcAft>
              <a:buClr>
                <a:srgbClr val="000000"/>
              </a:buClr>
              <a:buSzPts val="1500"/>
              <a:buChar char="■"/>
              <a:defRPr sz="1500"/>
            </a:lvl3pPr>
            <a:lvl4pPr indent="-317500" lvl="3" marL="1828800" algn="l">
              <a:lnSpc>
                <a:spcPct val="100000"/>
              </a:lnSpc>
              <a:spcBef>
                <a:spcPts val="1200"/>
              </a:spcBef>
              <a:spcAft>
                <a:spcPts val="0"/>
              </a:spcAft>
              <a:buClr>
                <a:srgbClr val="000000"/>
              </a:buClr>
              <a:buSzPts val="1400"/>
              <a:buChar char="●"/>
              <a:defRPr sz="1400"/>
            </a:lvl4pPr>
            <a:lvl5pPr indent="-304800" lvl="4" marL="2286000" algn="l">
              <a:lnSpc>
                <a:spcPct val="100000"/>
              </a:lnSpc>
              <a:spcBef>
                <a:spcPts val="1200"/>
              </a:spcBef>
              <a:spcAft>
                <a:spcPts val="0"/>
              </a:spcAft>
              <a:buClr>
                <a:srgbClr val="000000"/>
              </a:buClr>
              <a:buSzPts val="1200"/>
              <a:buChar char="○"/>
              <a:defRPr sz="1200"/>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8" name="Google Shape;58;p48"/>
          <p:cNvSpPr txBox="1"/>
          <p:nvPr>
            <p:ph idx="12" type="sldNum"/>
          </p:nvPr>
        </p:nvSpPr>
        <p:spPr>
          <a:xfrm>
            <a:off x="7651377" y="4741075"/>
            <a:ext cx="12405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2047b9cb5d0_0_3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g2047b9cb5d0_0_34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7" name="Google Shape;67;g2047b9cb5d0_0_34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8" name="Google Shape;68;g2047b9cb5d0_0_3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g2047b9cb5d0_0_34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1" name="Google Shape;71;g2047b9cb5d0_0_3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g2047b9cb5d0_0_3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g2047b9cb5d0_0_3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5" name="Google Shape;75;g2047b9cb5d0_0_3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sp>
        <p:nvSpPr>
          <p:cNvPr id="77" name="Google Shape;77;g2047b9cb5d0_0_3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 name="Google Shape;78;g2047b9cb5d0_0_35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9" name="Google Shape;79;g2047b9cb5d0_0_35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0" name="Google Shape;80;g2047b9cb5d0_0_3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g2047b9cb5d0_0_3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g2047b9cb5d0_0_3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sp>
        <p:nvSpPr>
          <p:cNvPr id="85" name="Google Shape;85;g2047b9cb5d0_0_36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6" name="Google Shape;86;g2047b9cb5d0_0_36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7" name="Google Shape;87;g2047b9cb5d0_0_3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3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3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3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 name="Shape 88"/>
        <p:cNvGrpSpPr/>
        <p:nvPr/>
      </p:nvGrpSpPr>
      <p:grpSpPr>
        <a:xfrm>
          <a:off x="0" y="0"/>
          <a:ext cx="0" cy="0"/>
          <a:chOff x="0" y="0"/>
          <a:chExt cx="0" cy="0"/>
        </a:xfrm>
      </p:grpSpPr>
      <p:sp>
        <p:nvSpPr>
          <p:cNvPr id="89" name="Google Shape;89;g2047b9cb5d0_0_36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0" name="Google Shape;90;g2047b9cb5d0_0_3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g2047b9cb5d0_0_36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047b9cb5d0_0_36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4" name="Google Shape;94;g2047b9cb5d0_0_36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g2047b9cb5d0_0_36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6" name="Google Shape;96;g2047b9cb5d0_0_3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g2047b9cb5d0_0_37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9" name="Google Shape;99;g2047b9cb5d0_0_3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 name="Shape 100"/>
        <p:cNvGrpSpPr/>
        <p:nvPr/>
      </p:nvGrpSpPr>
      <p:grpSpPr>
        <a:xfrm>
          <a:off x="0" y="0"/>
          <a:ext cx="0" cy="0"/>
          <a:chOff x="0" y="0"/>
          <a:chExt cx="0" cy="0"/>
        </a:xfrm>
      </p:grpSpPr>
      <p:sp>
        <p:nvSpPr>
          <p:cNvPr id="101" name="Google Shape;101;g2047b9cb5d0_0_37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2" name="Google Shape;102;g2047b9cb5d0_0_37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3" name="Google Shape;103;g2047b9cb5d0_0_3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08" name="Shape 108"/>
        <p:cNvGrpSpPr/>
        <p:nvPr/>
      </p:nvGrpSpPr>
      <p:grpSpPr>
        <a:xfrm>
          <a:off x="0" y="0"/>
          <a:ext cx="0" cy="0"/>
          <a:chOff x="0" y="0"/>
          <a:chExt cx="0" cy="0"/>
        </a:xfrm>
      </p:grpSpPr>
      <p:sp>
        <p:nvSpPr>
          <p:cNvPr id="109" name="Google Shape;109;g20711f9f52e_0_175"/>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10" name="Google Shape;110;g20711f9f52e_0_1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1" name="Shape 111"/>
        <p:cNvGrpSpPr/>
        <p:nvPr/>
      </p:nvGrpSpPr>
      <p:grpSpPr>
        <a:xfrm>
          <a:off x="0" y="0"/>
          <a:ext cx="0" cy="0"/>
          <a:chOff x="0" y="0"/>
          <a:chExt cx="0" cy="0"/>
        </a:xfrm>
      </p:grpSpPr>
      <p:sp>
        <p:nvSpPr>
          <p:cNvPr id="112" name="Google Shape;112;g20711f9f52e_0_16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13" name="Google Shape;113;g20711f9f52e_0_16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4" name="Google Shape;114;g20711f9f52e_0_1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115" name="Shape 115"/>
        <p:cNvGrpSpPr/>
        <p:nvPr/>
      </p:nvGrpSpPr>
      <p:grpSpPr>
        <a:xfrm>
          <a:off x="0" y="0"/>
          <a:ext cx="0" cy="0"/>
          <a:chOff x="0" y="0"/>
          <a:chExt cx="0" cy="0"/>
        </a:xfrm>
      </p:grpSpPr>
      <p:sp>
        <p:nvSpPr>
          <p:cNvPr id="116" name="Google Shape;116;g20711f9f52e_0_172"/>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17" name="Google Shape;117;g20711f9f52e_0_1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cxnSp>
        <p:nvCxnSpPr>
          <p:cNvPr id="119" name="Google Shape;119;g20711f9f52e_0_158"/>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20" name="Google Shape;120;g20711f9f52e_0_158"/>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1" name="Google Shape;121;g20711f9f52e_0_158"/>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22" name="Google Shape;122;g20711f9f52e_0_1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3" name="Shape 123"/>
        <p:cNvGrpSpPr/>
        <p:nvPr/>
      </p:nvGrpSpPr>
      <p:grpSpPr>
        <a:xfrm>
          <a:off x="0" y="0"/>
          <a:ext cx="0" cy="0"/>
          <a:chOff x="0" y="0"/>
          <a:chExt cx="0" cy="0"/>
        </a:xfrm>
      </p:grpSpPr>
      <p:sp>
        <p:nvSpPr>
          <p:cNvPr id="124" name="Google Shape;124;g20711f9f52e_0_16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25" name="Google Shape;125;g20711f9f52e_0_16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6" name="Google Shape;126;g20711f9f52e_0_16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7" name="Google Shape;127;g20711f9f52e_0_1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g20711f9f52e_0_17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30" name="Google Shape;130;g20711f9f52e_0_1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1" name="Shape 131"/>
        <p:cNvGrpSpPr/>
        <p:nvPr/>
      </p:nvGrpSpPr>
      <p:grpSpPr>
        <a:xfrm>
          <a:off x="0" y="0"/>
          <a:ext cx="0" cy="0"/>
          <a:chOff x="0" y="0"/>
          <a:chExt cx="0" cy="0"/>
        </a:xfrm>
      </p:grpSpPr>
      <p:sp>
        <p:nvSpPr>
          <p:cNvPr id="132" name="Google Shape;132;g20711f9f52e_0_181"/>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3" name="Google Shape;133;g20711f9f52e_0_181"/>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4" name="Google Shape;134;g20711f9f52e_0_1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sp>
        <p:nvSpPr>
          <p:cNvPr id="136" name="Google Shape;136;g20711f9f52e_0_185"/>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7" name="Google Shape;137;g20711f9f52e_0_18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38" name="Google Shape;138;g20711f9f52e_0_185"/>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39" name="Google Shape;139;g20711f9f52e_0_185"/>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0" name="Google Shape;140;g20711f9f52e_0_18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41" name="Google Shape;141;g20711f9f52e_0_1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g20711f9f52e_0_192"/>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144" name="Google Shape;144;g20711f9f52e_0_1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5" name="Shape 145"/>
        <p:cNvGrpSpPr/>
        <p:nvPr/>
      </p:nvGrpSpPr>
      <p:grpSpPr>
        <a:xfrm>
          <a:off x="0" y="0"/>
          <a:ext cx="0" cy="0"/>
          <a:chOff x="0" y="0"/>
          <a:chExt cx="0" cy="0"/>
        </a:xfrm>
      </p:grpSpPr>
      <p:sp>
        <p:nvSpPr>
          <p:cNvPr id="146" name="Google Shape;146;g20711f9f52e_0_195"/>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147" name="Google Shape;147;g20711f9f52e_0_195"/>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48" name="Google Shape;148;g20711f9f52e_0_19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9" name="Shape 149"/>
        <p:cNvGrpSpPr/>
        <p:nvPr/>
      </p:nvGrpSpPr>
      <p:grpSpPr>
        <a:xfrm>
          <a:off x="0" y="0"/>
          <a:ext cx="0" cy="0"/>
          <a:chOff x="0" y="0"/>
          <a:chExt cx="0" cy="0"/>
        </a:xfrm>
      </p:grpSpPr>
      <p:sp>
        <p:nvSpPr>
          <p:cNvPr id="150" name="Google Shape;150;g20711f9f52e_0_1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4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41"/>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4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43"/>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43"/>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44"/>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 name="Google Shape;38;p4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44"/>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0" name="Google Shape;40;p44"/>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4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2" name="Google Shape;4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45"/>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1.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9" name="Shape 59"/>
        <p:cNvGrpSpPr/>
        <p:nvPr/>
      </p:nvGrpSpPr>
      <p:grpSpPr>
        <a:xfrm>
          <a:off x="0" y="0"/>
          <a:ext cx="0" cy="0"/>
          <a:chOff x="0" y="0"/>
          <a:chExt cx="0" cy="0"/>
        </a:xfrm>
      </p:grpSpPr>
      <p:sp>
        <p:nvSpPr>
          <p:cNvPr id="60" name="Google Shape;60;g2047b9cb5d0_0_3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1" name="Google Shape;61;g2047b9cb5d0_0_3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2" name="Google Shape;62;g2047b9cb5d0_0_3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104" name="Shape 104"/>
        <p:cNvGrpSpPr/>
        <p:nvPr/>
      </p:nvGrpSpPr>
      <p:grpSpPr>
        <a:xfrm>
          <a:off x="0" y="0"/>
          <a:ext cx="0" cy="0"/>
          <a:chOff x="0" y="0"/>
          <a:chExt cx="0" cy="0"/>
        </a:xfrm>
      </p:grpSpPr>
      <p:sp>
        <p:nvSpPr>
          <p:cNvPr id="105" name="Google Shape;105;g20711f9f52e_0_15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106" name="Google Shape;106;g20711f9f52e_0_1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107" name="Google Shape;107;g20711f9f52e_0_1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2.png"/><Relationship Id="rId5" Type="http://schemas.openxmlformats.org/officeDocument/2006/relationships/hyperlink" Target="mailto:achutchison1@u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hyperlink" Target="https://www.dropbox.com/s/qg1zfuvvkacidby/playsounduntildone.mp4?dl=0" TargetMode="External"/><Relationship Id="rId4" Type="http://schemas.openxmlformats.org/officeDocument/2006/relationships/hyperlink" Target="https://www.dropbox.com/s/ddxmuj68gk5riir/ChooseRecordUploadApril.mov?dl=0" TargetMode="External"/><Relationship Id="rId9" Type="http://schemas.openxmlformats.org/officeDocument/2006/relationships/image" Target="../media/image23.png"/><Relationship Id="rId5" Type="http://schemas.openxmlformats.org/officeDocument/2006/relationships/hyperlink" Target="https://www.dropbox.com/s/dnu7o0eac2u0f8t/ChangePitch.mov?dl=0" TargetMode="External"/><Relationship Id="rId6" Type="http://schemas.openxmlformats.org/officeDocument/2006/relationships/hyperlink" Target="https://www.dropbox.com/s/g06sy5mvzwlejut/stopallsounds.mp4?dl=0" TargetMode="External"/><Relationship Id="rId7" Type="http://schemas.openxmlformats.org/officeDocument/2006/relationships/image" Target="../media/image25.png"/><Relationship Id="rId8"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1.png"/><Relationship Id="rId5" Type="http://schemas.openxmlformats.org/officeDocument/2006/relationships/image" Target="../media/image34.png"/><Relationship Id="rId6"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hyperlink" Target="https://bit.ly/3PexYzB" TargetMode="External"/><Relationship Id="rId12"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bit.ly/3RcpLyo" TargetMode="External"/><Relationship Id="rId4" Type="http://schemas.openxmlformats.org/officeDocument/2006/relationships/hyperlink" Target="https://bit.ly/3RcpLyo" TargetMode="External"/><Relationship Id="rId9" Type="http://schemas.openxmlformats.org/officeDocument/2006/relationships/hyperlink" Target="https://bit.ly/3PexYzB" TargetMode="External"/><Relationship Id="rId5" Type="http://schemas.openxmlformats.org/officeDocument/2006/relationships/hyperlink" Target="https://bit.ly/3RcpLyo" TargetMode="External"/><Relationship Id="rId6" Type="http://schemas.openxmlformats.org/officeDocument/2006/relationships/hyperlink" Target="https://bit.ly/3RcpLyo" TargetMode="External"/><Relationship Id="rId7" Type="http://schemas.openxmlformats.org/officeDocument/2006/relationships/hyperlink" Target="https://bit.ly/3PexYzB" TargetMode="External"/><Relationship Id="rId8" Type="http://schemas.openxmlformats.org/officeDocument/2006/relationships/hyperlink" Target="https://bit.ly/3PexYzB"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7.png"/><Relationship Id="rId4" Type="http://schemas.openxmlformats.org/officeDocument/2006/relationships/hyperlink" Target="https://bit.ly/3Lm6Ey7" TargetMode="External"/><Relationship Id="rId5" Type="http://schemas.openxmlformats.org/officeDocument/2006/relationships/hyperlink" Target="https://bit.ly/3Lm6Ey7" TargetMode="External"/><Relationship Id="rId6"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bit.ly/460mk1Y" TargetMode="External"/><Relationship Id="rId4" Type="http://schemas.openxmlformats.org/officeDocument/2006/relationships/hyperlink" Target="https://bit.ly/460mk1Y" TargetMode="External"/><Relationship Id="rId5" Type="http://schemas.openxmlformats.org/officeDocument/2006/relationships/hyperlink" Target="https://bit.ly/3PexYzB" TargetMode="External"/><Relationship Id="rId6" Type="http://schemas.openxmlformats.org/officeDocument/2006/relationships/hyperlink" Target="https://bit.ly/3PexYzB" TargetMode="External"/><Relationship Id="rId7"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8.png"/><Relationship Id="rId4" Type="http://schemas.openxmlformats.org/officeDocument/2006/relationships/hyperlink" Target="https://bit.ly/3RriBGq" TargetMode="External"/><Relationship Id="rId5"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bit.ly/3RfWliX" TargetMode="External"/><Relationship Id="rId4" Type="http://schemas.openxmlformats.org/officeDocument/2006/relationships/hyperlink" Target="https://bit.ly/3RfWliX" TargetMode="External"/><Relationship Id="rId5" Type="http://schemas.openxmlformats.org/officeDocument/2006/relationships/hyperlink" Target="https://bit.ly/3PexYzB" TargetMode="External"/><Relationship Id="rId6" Type="http://schemas.openxmlformats.org/officeDocument/2006/relationships/hyperlink" Target="https://bit.ly/3PexYzB" TargetMode="External"/><Relationship Id="rId7"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dropbox.com/scl/fi/fls1435yg1sdaum17aiau/Student_Lesson-4-slides.pptx?dl=0&amp;rlkey=1st6c2uag0u3tp7b1h3lk91kx" TargetMode="External"/><Relationship Id="rId4" Type="http://schemas.openxmlformats.org/officeDocument/2006/relationships/hyperlink" Target="https://wego.gmu.edu/scratchgo/login.php" TargetMode="External"/><Relationship Id="rId5" Type="http://schemas.openxmlformats.org/officeDocument/2006/relationships/image" Target="../media/image2.png"/><Relationship Id="rId6"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bit.ly/3RmSlNw" TargetMode="External"/><Relationship Id="rId4" Type="http://schemas.openxmlformats.org/officeDocument/2006/relationships/hyperlink" Target="https://bit.ly/3RmSlNw" TargetMode="External"/><Relationship Id="rId5" Type="http://schemas.openxmlformats.org/officeDocument/2006/relationships/image" Target="../media/image47.png"/><Relationship Id="rId6"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2.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2.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64.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64.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www.dropbox.com/s/nh93dmdkphd4n0z/Screen%20Recording%202023-09-19%20at%201.45.13%20AM.mov?dl=0" TargetMode="Externa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www.dropbox.com/s/o7aaphbglzvswkr/Screen%20Recording%202023-09-19%20at%201.52.23%20AM.mov?dl=0" TargetMode="Externa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hyperlink" Target="https://www.dropbox.com/s/9zmzjnlcr38txdr/Choosing%20Blocks%20for%20Scratch.webm?dl=0" TargetMode="External"/><Relationship Id="rId4" Type="http://schemas.openxmlformats.org/officeDocument/2006/relationships/hyperlink" Target="https://www.dropbox.com/s/7ic0dndq8ru1yzw/Choosing%20Blocks%20for%20Scratch.webm?dl=0" TargetMode="External"/><Relationship Id="rId5" Type="http://schemas.openxmlformats.org/officeDocument/2006/relationships/image" Target="../media/image5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hyperlink" Target="https://www.dropbox.com/s/vf5uw0blf6e6w8m/Unit%203-Model%20Coco%20and%20Scratch.webm?dl=0" TargetMode="Externa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s://www.dropbox.com/s/286towan4c70kbp/Step%203b.webm?dl=0" TargetMode="Externa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hyperlink" Target="https://www.dropbox.com/s/5hyxa4x8s8z593n/Last%20Step.webm?dl=0" TargetMode="External"/><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wego.gmu.edu/scratchgo/login.php" TargetMode="External"/><Relationship Id="rId4" Type="http://schemas.openxmlformats.org/officeDocument/2006/relationships/hyperlink" Target="https://wego.gmu.edu/scratchgo/login.php" TargetMode="External"/><Relationship Id="rId5" Type="http://schemas.openxmlformats.org/officeDocument/2006/relationships/hyperlink" Target="https://wego.gmu.edu/scratchgo/login.php" TargetMode="External"/><Relationship Id="rId6" Type="http://schemas.openxmlformats.org/officeDocument/2006/relationships/image" Target="../media/image65.png"/><Relationship Id="rId7" Type="http://schemas.openxmlformats.org/officeDocument/2006/relationships/image" Target="../media/image63.png"/><Relationship Id="rId8" Type="http://schemas.openxmlformats.org/officeDocument/2006/relationships/image" Target="../media/image6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0"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0"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Lesson 4</a:t>
            </a:r>
            <a:endParaRPr sz="6000"/>
          </a:p>
        </p:txBody>
      </p:sp>
      <p:sp>
        <p:nvSpPr>
          <p:cNvPr id="156" name="Google Shape;156;p1"/>
          <p:cNvSpPr txBox="1"/>
          <p:nvPr>
            <p:ph idx="1" type="subTitle"/>
          </p:nvPr>
        </p:nvSpPr>
        <p:spPr>
          <a:xfrm>
            <a:off x="311700" y="1646873"/>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Planning an animation</a:t>
            </a:r>
            <a:endParaRPr sz="3000"/>
          </a:p>
        </p:txBody>
      </p:sp>
      <p:pic>
        <p:nvPicPr>
          <p:cNvPr descr="This is a picture of the CS For All logo." id="157" name="Google Shape;157;p1" title="CS For All"/>
          <p:cNvPicPr preferRelativeResize="0"/>
          <p:nvPr/>
        </p:nvPicPr>
        <p:blipFill rotWithShape="1">
          <a:blip r:embed="rId3">
            <a:alphaModFix/>
          </a:blip>
          <a:srcRect b="0" l="0" r="0" t="0"/>
          <a:stretch/>
        </p:blipFill>
        <p:spPr>
          <a:xfrm>
            <a:off x="1865700" y="3442123"/>
            <a:ext cx="4705350" cy="1209675"/>
          </a:xfrm>
          <a:prstGeom prst="rect">
            <a:avLst/>
          </a:prstGeom>
          <a:noFill/>
          <a:ln>
            <a:noFill/>
          </a:ln>
        </p:spPr>
      </p:pic>
      <p:pic>
        <p:nvPicPr>
          <p:cNvPr id="158" name="Google Shape;158;p1"/>
          <p:cNvPicPr preferRelativeResize="0"/>
          <p:nvPr/>
        </p:nvPicPr>
        <p:blipFill rotWithShape="1">
          <a:blip r:embed="rId4">
            <a:alphaModFix/>
          </a:blip>
          <a:srcRect b="0" l="0" r="0" t="0"/>
          <a:stretch/>
        </p:blipFill>
        <p:spPr>
          <a:xfrm>
            <a:off x="6669400" y="3506823"/>
            <a:ext cx="1063128" cy="1080275"/>
          </a:xfrm>
          <a:prstGeom prst="rect">
            <a:avLst/>
          </a:prstGeom>
          <a:noFill/>
          <a:ln>
            <a:noFill/>
          </a:ln>
        </p:spPr>
      </p:pic>
      <p:sp>
        <p:nvSpPr>
          <p:cNvPr id="159" name="Google Shape;159;p1"/>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chemeClr val="hlink"/>
                </a:solidFill>
                <a:latin typeface="Arial"/>
                <a:ea typeface="Arial"/>
                <a:cs typeface="Arial"/>
                <a:sym typeface="Arial"/>
                <a:hlinkClick r:id="rId5"/>
              </a:rPr>
              <a:t>achutchison1@ua.edu</a:t>
            </a:r>
            <a:r>
              <a:rPr b="1" i="0" lang="en" sz="800" u="none" cap="none" strike="noStrike">
                <a:solidFill>
                  <a:srgbClr val="F16666"/>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160" name="Google Shape;160;p1"/>
          <p:cNvSpPr txBox="1"/>
          <p:nvPr/>
        </p:nvSpPr>
        <p:spPr>
          <a:xfrm>
            <a:off x="3053050" y="2851050"/>
            <a:ext cx="2743200" cy="492600"/>
          </a:xfrm>
          <a:prstGeom prst="rect">
            <a:avLst/>
          </a:prstGeom>
          <a:solidFill>
            <a:schemeClr val="accent6"/>
          </a:solidFill>
          <a:ln>
            <a:noFill/>
          </a:ln>
          <a:effectLst>
            <a:outerShdw blurRad="57150" rotWithShape="0" algn="bl" dir="5400000" dist="19050">
              <a:srgbClr val="000000">
                <a:alpha val="4784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Grades 3 &amp; 4</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0711f9f52e_0_101"/>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4300">
                <a:latin typeface="Bebas Neue"/>
                <a:ea typeface="Bebas Neue"/>
                <a:cs typeface="Bebas Neue"/>
                <a:sym typeface="Bebas Neue"/>
              </a:rPr>
              <a:t>Introducing Scratch sound blocks</a:t>
            </a:r>
            <a:endParaRPr sz="4300">
              <a:latin typeface="Bebas Neue"/>
              <a:ea typeface="Bebas Neue"/>
              <a:cs typeface="Bebas Neue"/>
              <a:sym typeface="Bebas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0711f9f52e_0_10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Introducing Scratch Sound blocks</a:t>
            </a:r>
            <a:endParaRPr/>
          </a:p>
        </p:txBody>
      </p:sp>
      <p:pic>
        <p:nvPicPr>
          <p:cNvPr id="292" name="Google Shape;292;g20711f9f52e_0_105"/>
          <p:cNvPicPr preferRelativeResize="0"/>
          <p:nvPr/>
        </p:nvPicPr>
        <p:blipFill rotWithShape="1">
          <a:blip r:embed="rId3">
            <a:alphaModFix/>
          </a:blip>
          <a:srcRect b="0" l="0" r="0" t="0"/>
          <a:stretch/>
        </p:blipFill>
        <p:spPr>
          <a:xfrm>
            <a:off x="228600" y="990600"/>
            <a:ext cx="8839204" cy="4195169"/>
          </a:xfrm>
          <a:prstGeom prst="rect">
            <a:avLst/>
          </a:prstGeom>
          <a:noFill/>
          <a:ln>
            <a:noFill/>
          </a:ln>
        </p:spPr>
      </p:pic>
      <p:sp>
        <p:nvSpPr>
          <p:cNvPr id="293" name="Google Shape;293;g20711f9f52e_0_105"/>
          <p:cNvSpPr/>
          <p:nvPr/>
        </p:nvSpPr>
        <p:spPr>
          <a:xfrm>
            <a:off x="25350" y="1236450"/>
            <a:ext cx="737100" cy="2381100"/>
          </a:xfrm>
          <a:prstGeom prst="rect">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20711f9f52e_0_105"/>
          <p:cNvSpPr/>
          <p:nvPr/>
        </p:nvSpPr>
        <p:spPr>
          <a:xfrm>
            <a:off x="559200" y="2228600"/>
            <a:ext cx="2050500" cy="982200"/>
          </a:xfrm>
          <a:prstGeom prst="leftArrow">
            <a:avLst>
              <a:gd fmla="val 50000" name="adj1"/>
              <a:gd fmla="val 50000" name="adj2"/>
            </a:avLst>
          </a:prstGeom>
          <a:solidFill>
            <a:srgbClr val="D9D9D9"/>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Block categories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0BCD"/>
        </a:solidFill>
      </p:bgPr>
    </p:bg>
    <p:spTree>
      <p:nvGrpSpPr>
        <p:cNvPr id="298" name="Shape 298"/>
        <p:cNvGrpSpPr/>
        <p:nvPr/>
      </p:nvGrpSpPr>
      <p:grpSpPr>
        <a:xfrm>
          <a:off x="0" y="0"/>
          <a:ext cx="0" cy="0"/>
          <a:chOff x="0" y="0"/>
          <a:chExt cx="0" cy="0"/>
        </a:xfrm>
      </p:grpSpPr>
      <p:sp>
        <p:nvSpPr>
          <p:cNvPr id="299" name="Google Shape;299;g20711f9f52e_0_112"/>
          <p:cNvSpPr txBox="1"/>
          <p:nvPr>
            <p:ph type="title"/>
          </p:nvPr>
        </p:nvSpPr>
        <p:spPr>
          <a:xfrm>
            <a:off x="490250" y="526350"/>
            <a:ext cx="41454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Sound blocks</a:t>
            </a:r>
            <a:endParaRPr>
              <a:latin typeface="Bebas Neue"/>
              <a:ea typeface="Bebas Neue"/>
              <a:cs typeface="Bebas Neue"/>
              <a:sym typeface="Bebas Neue"/>
            </a:endParaRPr>
          </a:p>
        </p:txBody>
      </p:sp>
      <p:sp>
        <p:nvSpPr>
          <p:cNvPr id="300" name="Google Shape;300;g20711f9f52e_0_112"/>
          <p:cNvSpPr txBox="1"/>
          <p:nvPr/>
        </p:nvSpPr>
        <p:spPr>
          <a:xfrm>
            <a:off x="4572000" y="0"/>
            <a:ext cx="4652100" cy="5217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play a sound?</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choose, upload, or record a sound?</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change the pitch effect of the sound?</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stop all sounds?</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100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0711f9f52e_0_11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Sound Blocks:</a:t>
            </a:r>
            <a:endParaRPr/>
          </a:p>
        </p:txBody>
      </p:sp>
      <p:sp>
        <p:nvSpPr>
          <p:cNvPr id="306" name="Google Shape;306;g20711f9f52e_0_1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1800"/>
              <a:buNone/>
            </a:pPr>
            <a:r>
              <a:rPr lang="en" sz="2100">
                <a:solidFill>
                  <a:schemeClr val="accent5"/>
                </a:solidFill>
              </a:rPr>
              <a:t>Do I need to </a:t>
            </a:r>
            <a:r>
              <a:rPr lang="en" sz="2100" u="sng">
                <a:solidFill>
                  <a:schemeClr val="hlink"/>
                </a:solidFill>
                <a:hlinkClick r:id="rId3"/>
              </a:rPr>
              <a:t>play a sound</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0"/>
              </a:spcAft>
              <a:buSzPts val="1800"/>
              <a:buNone/>
            </a:pPr>
            <a:r>
              <a:t/>
            </a:r>
            <a:endParaRPr sz="2100">
              <a:solidFill>
                <a:schemeClr val="accent5"/>
              </a:solidFill>
            </a:endParaRPr>
          </a:p>
          <a:p>
            <a:pPr indent="0" lvl="0" marL="0" rtl="0" algn="l">
              <a:lnSpc>
                <a:spcPct val="100000"/>
              </a:lnSpc>
              <a:spcBef>
                <a:spcPts val="1000"/>
              </a:spcBef>
              <a:spcAft>
                <a:spcPts val="0"/>
              </a:spcAft>
              <a:buSzPts val="2100"/>
              <a:buNone/>
            </a:pPr>
            <a:r>
              <a:rPr lang="en" sz="2100">
                <a:solidFill>
                  <a:schemeClr val="accent5"/>
                </a:solidFill>
              </a:rPr>
              <a:t>Do I need to </a:t>
            </a:r>
            <a:r>
              <a:rPr lang="en" sz="2100" u="sng">
                <a:solidFill>
                  <a:schemeClr val="hlink"/>
                </a:solidFill>
                <a:hlinkClick r:id="rId4"/>
              </a:rPr>
              <a:t>choose, upload, or record a sound</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0"/>
              </a:spcAft>
              <a:buClr>
                <a:srgbClr val="000000"/>
              </a:buClr>
              <a:buSzPts val="2100"/>
              <a:buFont typeface="Arial"/>
              <a:buNone/>
            </a:pPr>
            <a:r>
              <a:t/>
            </a:r>
            <a:endParaRPr sz="2100">
              <a:solidFill>
                <a:schemeClr val="accent5"/>
              </a:solidFill>
            </a:endParaRPr>
          </a:p>
          <a:p>
            <a:pPr indent="0" lvl="0" marL="0" rtl="0" algn="l">
              <a:lnSpc>
                <a:spcPct val="100000"/>
              </a:lnSpc>
              <a:spcBef>
                <a:spcPts val="1000"/>
              </a:spcBef>
              <a:spcAft>
                <a:spcPts val="0"/>
              </a:spcAft>
              <a:buSzPts val="1800"/>
              <a:buNone/>
            </a:pPr>
            <a:r>
              <a:rPr lang="en" sz="2100">
                <a:solidFill>
                  <a:schemeClr val="accent5"/>
                </a:solidFill>
              </a:rPr>
              <a:t>Do I need to </a:t>
            </a:r>
            <a:r>
              <a:rPr lang="en" sz="2100" u="sng">
                <a:solidFill>
                  <a:schemeClr val="hlink"/>
                </a:solidFill>
                <a:hlinkClick r:id="rId5"/>
              </a:rPr>
              <a:t>change the pitch effect of the sound</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0"/>
              </a:spcAft>
              <a:buSzPts val="1800"/>
              <a:buNone/>
            </a:pPr>
            <a:r>
              <a:t/>
            </a:r>
            <a:endParaRPr sz="2100">
              <a:solidFill>
                <a:schemeClr val="accent5"/>
              </a:solidFill>
            </a:endParaRPr>
          </a:p>
          <a:p>
            <a:pPr indent="0" lvl="0" marL="0" rtl="0" algn="l">
              <a:lnSpc>
                <a:spcPct val="100000"/>
              </a:lnSpc>
              <a:spcBef>
                <a:spcPts val="1000"/>
              </a:spcBef>
              <a:spcAft>
                <a:spcPts val="0"/>
              </a:spcAft>
              <a:buSzPts val="1800"/>
              <a:buNone/>
            </a:pPr>
            <a:r>
              <a:rPr lang="en" sz="2100">
                <a:solidFill>
                  <a:schemeClr val="accent5"/>
                </a:solidFill>
              </a:rPr>
              <a:t>Do I need to </a:t>
            </a:r>
            <a:r>
              <a:rPr lang="en" sz="2100" u="sng">
                <a:solidFill>
                  <a:schemeClr val="hlink"/>
                </a:solidFill>
                <a:hlinkClick r:id="rId6"/>
              </a:rPr>
              <a:t>stop all sounds</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1000"/>
              </a:spcAft>
              <a:buSzPts val="1800"/>
              <a:buNone/>
            </a:pPr>
            <a:r>
              <a:t/>
            </a:r>
            <a:endParaRPr sz="2100">
              <a:solidFill>
                <a:schemeClr val="accent5"/>
              </a:solidFill>
            </a:endParaRPr>
          </a:p>
        </p:txBody>
      </p:sp>
      <p:pic>
        <p:nvPicPr>
          <p:cNvPr id="307" name="Google Shape;307;g20711f9f52e_0_117"/>
          <p:cNvPicPr preferRelativeResize="0"/>
          <p:nvPr/>
        </p:nvPicPr>
        <p:blipFill rotWithShape="1">
          <a:blip r:embed="rId7">
            <a:alphaModFix/>
          </a:blip>
          <a:srcRect b="0" l="0" r="0" t="0"/>
          <a:stretch/>
        </p:blipFill>
        <p:spPr>
          <a:xfrm>
            <a:off x="3849500" y="3446025"/>
            <a:ext cx="1866900" cy="857250"/>
          </a:xfrm>
          <a:prstGeom prst="rect">
            <a:avLst/>
          </a:prstGeom>
          <a:noFill/>
          <a:ln>
            <a:noFill/>
          </a:ln>
        </p:spPr>
      </p:pic>
      <p:pic>
        <p:nvPicPr>
          <p:cNvPr id="308" name="Google Shape;308;g20711f9f52e_0_117"/>
          <p:cNvPicPr preferRelativeResize="0"/>
          <p:nvPr/>
        </p:nvPicPr>
        <p:blipFill rotWithShape="1">
          <a:blip r:embed="rId8">
            <a:alphaModFix/>
          </a:blip>
          <a:srcRect b="0" l="0" r="0" t="0"/>
          <a:stretch/>
        </p:blipFill>
        <p:spPr>
          <a:xfrm>
            <a:off x="6241200" y="2860488"/>
            <a:ext cx="2483150" cy="678325"/>
          </a:xfrm>
          <a:prstGeom prst="rect">
            <a:avLst/>
          </a:prstGeom>
          <a:noFill/>
          <a:ln>
            <a:noFill/>
          </a:ln>
        </p:spPr>
      </p:pic>
      <p:pic>
        <p:nvPicPr>
          <p:cNvPr id="309" name="Google Shape;309;g20711f9f52e_0_117"/>
          <p:cNvPicPr preferRelativeResize="0"/>
          <p:nvPr/>
        </p:nvPicPr>
        <p:blipFill rotWithShape="1">
          <a:blip r:embed="rId9">
            <a:alphaModFix/>
          </a:blip>
          <a:srcRect b="0" l="0" r="0" t="0"/>
          <a:stretch/>
        </p:blipFill>
        <p:spPr>
          <a:xfrm>
            <a:off x="3687125" y="1020200"/>
            <a:ext cx="3230850" cy="723325"/>
          </a:xfrm>
          <a:prstGeom prst="rect">
            <a:avLst/>
          </a:prstGeom>
          <a:noFill/>
          <a:ln>
            <a:noFill/>
          </a:ln>
        </p:spPr>
      </p:pic>
      <p:pic>
        <p:nvPicPr>
          <p:cNvPr id="310" name="Google Shape;310;g20711f9f52e_0_117"/>
          <p:cNvPicPr preferRelativeResize="0"/>
          <p:nvPr/>
        </p:nvPicPr>
        <p:blipFill rotWithShape="1">
          <a:blip r:embed="rId10">
            <a:alphaModFix/>
          </a:blip>
          <a:srcRect b="0" l="0" r="0" t="0"/>
          <a:stretch/>
        </p:blipFill>
        <p:spPr>
          <a:xfrm>
            <a:off x="6222650" y="1749580"/>
            <a:ext cx="977801" cy="857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0711f9f52e_0_12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8746"/>
              <a:buNone/>
            </a:pPr>
            <a:r>
              <a:rPr lang="en"/>
              <a:t>Sound Blocks: </a:t>
            </a:r>
            <a:r>
              <a:rPr lang="en" sz="2100">
                <a:solidFill>
                  <a:schemeClr val="accent5"/>
                </a:solidFill>
                <a:latin typeface="Proxima Nova"/>
                <a:ea typeface="Proxima Nova"/>
                <a:cs typeface="Proxima Nova"/>
                <a:sym typeface="Proxima Nova"/>
              </a:rPr>
              <a:t>Do I need to choose, upload, or record a sound?</a:t>
            </a:r>
            <a:endParaRPr sz="2100">
              <a:solidFill>
                <a:schemeClr val="accent5"/>
              </a:solidFill>
              <a:latin typeface="Proxima Nova"/>
              <a:ea typeface="Proxima Nova"/>
              <a:cs typeface="Proxima Nova"/>
              <a:sym typeface="Proxima Nova"/>
            </a:endParaRPr>
          </a:p>
          <a:p>
            <a:pPr indent="0" lvl="0" marL="0" rtl="0" algn="l">
              <a:lnSpc>
                <a:spcPct val="100000"/>
              </a:lnSpc>
              <a:spcBef>
                <a:spcPts val="0"/>
              </a:spcBef>
              <a:spcAft>
                <a:spcPts val="0"/>
              </a:spcAft>
              <a:buSzPct val="111111"/>
              <a:buNone/>
            </a:pPr>
            <a:r>
              <a:t/>
            </a:r>
            <a:endParaRPr/>
          </a:p>
        </p:txBody>
      </p:sp>
      <p:sp>
        <p:nvSpPr>
          <p:cNvPr id="316" name="Google Shape;316;g20711f9f52e_0_126"/>
          <p:cNvSpPr txBox="1"/>
          <p:nvPr>
            <p:ph idx="1" type="body"/>
          </p:nvPr>
        </p:nvSpPr>
        <p:spPr>
          <a:xfrm>
            <a:off x="311700" y="991425"/>
            <a:ext cx="4498800" cy="3561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100">
                <a:solidFill>
                  <a:schemeClr val="accent5"/>
                </a:solidFill>
              </a:rPr>
              <a:t>How to record or upload a sound:</a:t>
            </a:r>
            <a:endParaRPr sz="2100">
              <a:solidFill>
                <a:schemeClr val="accent5"/>
              </a:solidFill>
            </a:endParaRPr>
          </a:p>
          <a:p>
            <a:pPr indent="0" lvl="0" marL="0" rtl="0" algn="l">
              <a:lnSpc>
                <a:spcPct val="115000"/>
              </a:lnSpc>
              <a:spcBef>
                <a:spcPts val="1200"/>
              </a:spcBef>
              <a:spcAft>
                <a:spcPts val="0"/>
              </a:spcAft>
              <a:buSzPts val="1800"/>
              <a:buNone/>
            </a:pPr>
            <a:r>
              <a:rPr lang="en" sz="2100">
                <a:solidFill>
                  <a:schemeClr val="accent5"/>
                </a:solidFill>
              </a:rPr>
              <a:t>1.</a:t>
            </a:r>
            <a:endParaRPr sz="2100">
              <a:solidFill>
                <a:schemeClr val="accent5"/>
              </a:solidFill>
            </a:endParaRPr>
          </a:p>
          <a:p>
            <a:pPr indent="0" lvl="0" marL="0" rtl="0" algn="l">
              <a:lnSpc>
                <a:spcPct val="115000"/>
              </a:lnSpc>
              <a:spcBef>
                <a:spcPts val="1200"/>
              </a:spcBef>
              <a:spcAft>
                <a:spcPts val="1200"/>
              </a:spcAft>
              <a:buSzPts val="1800"/>
              <a:buNone/>
            </a:pPr>
            <a:r>
              <a:t/>
            </a:r>
            <a:endParaRPr sz="2100">
              <a:solidFill>
                <a:schemeClr val="accent5"/>
              </a:solidFill>
            </a:endParaRPr>
          </a:p>
        </p:txBody>
      </p:sp>
      <p:pic>
        <p:nvPicPr>
          <p:cNvPr id="317" name="Google Shape;317;g20711f9f52e_0_126"/>
          <p:cNvPicPr preferRelativeResize="0"/>
          <p:nvPr/>
        </p:nvPicPr>
        <p:blipFill rotWithShape="1">
          <a:blip r:embed="rId3">
            <a:alphaModFix/>
          </a:blip>
          <a:srcRect b="0" l="0" r="0" t="0"/>
          <a:stretch/>
        </p:blipFill>
        <p:spPr>
          <a:xfrm>
            <a:off x="680450" y="1586050"/>
            <a:ext cx="3867775" cy="1926150"/>
          </a:xfrm>
          <a:prstGeom prst="rect">
            <a:avLst/>
          </a:prstGeom>
          <a:noFill/>
          <a:ln>
            <a:noFill/>
          </a:ln>
        </p:spPr>
      </p:pic>
      <p:pic>
        <p:nvPicPr>
          <p:cNvPr id="318" name="Google Shape;318;g20711f9f52e_0_126"/>
          <p:cNvPicPr preferRelativeResize="0"/>
          <p:nvPr/>
        </p:nvPicPr>
        <p:blipFill rotWithShape="1">
          <a:blip r:embed="rId4">
            <a:alphaModFix/>
          </a:blip>
          <a:srcRect b="0" l="0" r="0" t="0"/>
          <a:stretch/>
        </p:blipFill>
        <p:spPr>
          <a:xfrm>
            <a:off x="5589875" y="1613475"/>
            <a:ext cx="967825" cy="838775"/>
          </a:xfrm>
          <a:prstGeom prst="rect">
            <a:avLst/>
          </a:prstGeom>
          <a:noFill/>
          <a:ln>
            <a:noFill/>
          </a:ln>
        </p:spPr>
      </p:pic>
      <p:sp>
        <p:nvSpPr>
          <p:cNvPr id="319" name="Google Shape;319;g20711f9f52e_0_126"/>
          <p:cNvSpPr txBox="1"/>
          <p:nvPr>
            <p:ph idx="1" type="body"/>
          </p:nvPr>
        </p:nvSpPr>
        <p:spPr>
          <a:xfrm>
            <a:off x="5082775" y="1586050"/>
            <a:ext cx="703200" cy="3102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100">
                <a:solidFill>
                  <a:schemeClr val="accent5"/>
                </a:solidFill>
              </a:rPr>
              <a:t>2.</a:t>
            </a:r>
            <a:endParaRPr sz="2100">
              <a:solidFill>
                <a:schemeClr val="accent5"/>
              </a:solidFill>
            </a:endParaRPr>
          </a:p>
          <a:p>
            <a:pPr indent="0" lvl="0" marL="0" rtl="0" algn="l">
              <a:lnSpc>
                <a:spcPct val="115000"/>
              </a:lnSpc>
              <a:spcBef>
                <a:spcPts val="1200"/>
              </a:spcBef>
              <a:spcAft>
                <a:spcPts val="1200"/>
              </a:spcAft>
              <a:buSzPts val="1800"/>
              <a:buNone/>
            </a:pPr>
            <a:r>
              <a:t/>
            </a:r>
            <a:endParaRPr sz="2100">
              <a:solidFill>
                <a:schemeClr val="accent5"/>
              </a:solidFill>
            </a:endParaRPr>
          </a:p>
        </p:txBody>
      </p:sp>
      <p:sp>
        <p:nvSpPr>
          <p:cNvPr id="320" name="Google Shape;320;g20711f9f52e_0_126"/>
          <p:cNvSpPr txBox="1"/>
          <p:nvPr>
            <p:ph idx="1" type="body"/>
          </p:nvPr>
        </p:nvSpPr>
        <p:spPr>
          <a:xfrm>
            <a:off x="6800375" y="1547600"/>
            <a:ext cx="703200" cy="3102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100">
                <a:solidFill>
                  <a:schemeClr val="accent5"/>
                </a:solidFill>
              </a:rPr>
              <a:t>3.</a:t>
            </a:r>
            <a:endParaRPr sz="2100">
              <a:solidFill>
                <a:schemeClr val="accent5"/>
              </a:solidFill>
            </a:endParaRPr>
          </a:p>
          <a:p>
            <a:pPr indent="0" lvl="0" marL="0" rtl="0" algn="l">
              <a:lnSpc>
                <a:spcPct val="115000"/>
              </a:lnSpc>
              <a:spcBef>
                <a:spcPts val="1200"/>
              </a:spcBef>
              <a:spcAft>
                <a:spcPts val="1200"/>
              </a:spcAft>
              <a:buSzPts val="1800"/>
              <a:buNone/>
            </a:pPr>
            <a:r>
              <a:t/>
            </a:r>
            <a:endParaRPr sz="2100">
              <a:solidFill>
                <a:schemeClr val="accent5"/>
              </a:solidFill>
            </a:endParaRPr>
          </a:p>
        </p:txBody>
      </p:sp>
      <p:pic>
        <p:nvPicPr>
          <p:cNvPr id="321" name="Google Shape;321;g20711f9f52e_0_126"/>
          <p:cNvPicPr preferRelativeResize="0"/>
          <p:nvPr/>
        </p:nvPicPr>
        <p:blipFill rotWithShape="1">
          <a:blip r:embed="rId5">
            <a:alphaModFix/>
          </a:blip>
          <a:srcRect b="0" l="0" r="0" t="0"/>
          <a:stretch/>
        </p:blipFill>
        <p:spPr>
          <a:xfrm>
            <a:off x="7251825" y="1613475"/>
            <a:ext cx="1631000" cy="1468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0711f9f52e_0_13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8746"/>
              <a:buNone/>
            </a:pPr>
            <a:r>
              <a:rPr lang="en"/>
              <a:t>Sound Blocks: </a:t>
            </a:r>
            <a:r>
              <a:rPr lang="en" sz="2100">
                <a:solidFill>
                  <a:schemeClr val="accent5"/>
                </a:solidFill>
                <a:latin typeface="Proxima Nova"/>
                <a:ea typeface="Proxima Nova"/>
                <a:cs typeface="Proxima Nova"/>
                <a:sym typeface="Proxima Nova"/>
              </a:rPr>
              <a:t>Do I need to choose, upload, or record a sound?</a:t>
            </a:r>
            <a:endParaRPr sz="2100">
              <a:solidFill>
                <a:schemeClr val="accent5"/>
              </a:solidFill>
              <a:latin typeface="Proxima Nova"/>
              <a:ea typeface="Proxima Nova"/>
              <a:cs typeface="Proxima Nova"/>
              <a:sym typeface="Proxima Nova"/>
            </a:endParaRPr>
          </a:p>
          <a:p>
            <a:pPr indent="0" lvl="0" marL="0" rtl="0" algn="l">
              <a:lnSpc>
                <a:spcPct val="100000"/>
              </a:lnSpc>
              <a:spcBef>
                <a:spcPts val="0"/>
              </a:spcBef>
              <a:spcAft>
                <a:spcPts val="0"/>
              </a:spcAft>
              <a:buSzPct val="111111"/>
              <a:buNone/>
            </a:pPr>
            <a:r>
              <a:t/>
            </a:r>
            <a:endParaRPr/>
          </a:p>
        </p:txBody>
      </p:sp>
      <p:sp>
        <p:nvSpPr>
          <p:cNvPr id="327" name="Google Shape;327;g20711f9f52e_0_136"/>
          <p:cNvSpPr txBox="1"/>
          <p:nvPr>
            <p:ph idx="1" type="body"/>
          </p:nvPr>
        </p:nvSpPr>
        <p:spPr>
          <a:xfrm>
            <a:off x="311700" y="991425"/>
            <a:ext cx="4498800" cy="5562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lnSpc>
                <a:spcPct val="115000"/>
              </a:lnSpc>
              <a:spcBef>
                <a:spcPts val="0"/>
              </a:spcBef>
              <a:spcAft>
                <a:spcPts val="0"/>
              </a:spcAft>
              <a:buSzPct val="263736"/>
              <a:buNone/>
            </a:pPr>
            <a:r>
              <a:t/>
            </a:r>
            <a:endParaRPr sz="2100">
              <a:solidFill>
                <a:schemeClr val="accent5"/>
              </a:solidFill>
            </a:endParaRPr>
          </a:p>
          <a:p>
            <a:pPr indent="0" lvl="0" marL="0" rtl="0" algn="l">
              <a:lnSpc>
                <a:spcPct val="115000"/>
              </a:lnSpc>
              <a:spcBef>
                <a:spcPts val="1200"/>
              </a:spcBef>
              <a:spcAft>
                <a:spcPts val="1200"/>
              </a:spcAft>
              <a:buSzPct val="263736"/>
              <a:buNone/>
            </a:pPr>
            <a:r>
              <a:t/>
            </a:r>
            <a:endParaRPr sz="2100">
              <a:solidFill>
                <a:schemeClr val="accent5"/>
              </a:solidFill>
            </a:endParaRPr>
          </a:p>
        </p:txBody>
      </p:sp>
      <p:pic>
        <p:nvPicPr>
          <p:cNvPr id="328" name="Google Shape;328;g20711f9f52e_0_136"/>
          <p:cNvPicPr preferRelativeResize="0"/>
          <p:nvPr/>
        </p:nvPicPr>
        <p:blipFill rotWithShape="1">
          <a:blip r:embed="rId3">
            <a:alphaModFix/>
          </a:blip>
          <a:srcRect b="0" l="0" r="0" t="0"/>
          <a:stretch/>
        </p:blipFill>
        <p:spPr>
          <a:xfrm>
            <a:off x="409750" y="1793900"/>
            <a:ext cx="2021251" cy="1920632"/>
          </a:xfrm>
          <a:prstGeom prst="rect">
            <a:avLst/>
          </a:prstGeom>
          <a:noFill/>
          <a:ln>
            <a:noFill/>
          </a:ln>
        </p:spPr>
      </p:pic>
      <p:pic>
        <p:nvPicPr>
          <p:cNvPr id="329" name="Google Shape;329;g20711f9f52e_0_136"/>
          <p:cNvPicPr preferRelativeResize="0"/>
          <p:nvPr/>
        </p:nvPicPr>
        <p:blipFill rotWithShape="1">
          <a:blip r:embed="rId4">
            <a:alphaModFix/>
          </a:blip>
          <a:srcRect b="0" l="0" r="0" t="0"/>
          <a:stretch/>
        </p:blipFill>
        <p:spPr>
          <a:xfrm>
            <a:off x="2652500" y="1642475"/>
            <a:ext cx="1581300" cy="2163375"/>
          </a:xfrm>
          <a:prstGeom prst="rect">
            <a:avLst/>
          </a:prstGeom>
          <a:noFill/>
          <a:ln>
            <a:noFill/>
          </a:ln>
        </p:spPr>
      </p:pic>
      <p:pic>
        <p:nvPicPr>
          <p:cNvPr id="330" name="Google Shape;330;g20711f9f52e_0_136"/>
          <p:cNvPicPr preferRelativeResize="0"/>
          <p:nvPr/>
        </p:nvPicPr>
        <p:blipFill rotWithShape="1">
          <a:blip r:embed="rId5">
            <a:alphaModFix/>
          </a:blip>
          <a:srcRect b="0" l="0" r="0" t="0"/>
          <a:stretch/>
        </p:blipFill>
        <p:spPr>
          <a:xfrm>
            <a:off x="4455300" y="1642475"/>
            <a:ext cx="1605775" cy="2137925"/>
          </a:xfrm>
          <a:prstGeom prst="rect">
            <a:avLst/>
          </a:prstGeom>
          <a:noFill/>
          <a:ln>
            <a:noFill/>
          </a:ln>
        </p:spPr>
      </p:pic>
      <p:pic>
        <p:nvPicPr>
          <p:cNvPr id="331" name="Google Shape;331;g20711f9f52e_0_136"/>
          <p:cNvPicPr preferRelativeResize="0"/>
          <p:nvPr/>
        </p:nvPicPr>
        <p:blipFill rotWithShape="1">
          <a:blip r:embed="rId6">
            <a:alphaModFix/>
          </a:blip>
          <a:srcRect b="0" l="0" r="0" t="0"/>
          <a:stretch/>
        </p:blipFill>
        <p:spPr>
          <a:xfrm>
            <a:off x="6282575" y="1676525"/>
            <a:ext cx="2021250" cy="21553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0711f9f52e_0_14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Your turn: Practice Using Scratch sound blocks </a:t>
            </a:r>
            <a:endParaRPr/>
          </a:p>
        </p:txBody>
      </p:sp>
      <p:sp>
        <p:nvSpPr>
          <p:cNvPr id="337" name="Google Shape;337;g20711f9f52e_0_1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Steps: </a:t>
            </a:r>
            <a:endParaRPr/>
          </a:p>
          <a:p>
            <a:pPr indent="-342900" lvl="0" marL="457200" rtl="0" algn="l">
              <a:lnSpc>
                <a:spcPct val="115000"/>
              </a:lnSpc>
              <a:spcBef>
                <a:spcPts val="0"/>
              </a:spcBef>
              <a:spcAft>
                <a:spcPts val="0"/>
              </a:spcAft>
              <a:buSzPts val="1800"/>
              <a:buAutoNum type="arabicPeriod"/>
            </a:pPr>
            <a:r>
              <a:rPr lang="en"/>
              <a:t>Choose a new sprite (any animal that is not a cat!) </a:t>
            </a:r>
            <a:endParaRPr/>
          </a:p>
          <a:p>
            <a:pPr indent="-342900" lvl="0" marL="457200" rtl="0" algn="l">
              <a:lnSpc>
                <a:spcPct val="115000"/>
              </a:lnSpc>
              <a:spcBef>
                <a:spcPts val="0"/>
              </a:spcBef>
              <a:spcAft>
                <a:spcPts val="0"/>
              </a:spcAft>
              <a:buSzPts val="1800"/>
              <a:buAutoNum type="arabicPeriod"/>
            </a:pPr>
            <a:r>
              <a:rPr lang="en"/>
              <a:t>Change the sound of your sprite </a:t>
            </a:r>
            <a:endParaRPr/>
          </a:p>
          <a:p>
            <a:pPr indent="-342900" lvl="0" marL="457200" rtl="0" algn="l">
              <a:lnSpc>
                <a:spcPct val="115000"/>
              </a:lnSpc>
              <a:spcBef>
                <a:spcPts val="0"/>
              </a:spcBef>
              <a:spcAft>
                <a:spcPts val="0"/>
              </a:spcAft>
              <a:buSzPts val="1800"/>
              <a:buAutoNum type="arabicPeriod"/>
            </a:pPr>
            <a:r>
              <a:rPr lang="en"/>
              <a:t>Voice record your sprite to say at least one line of your written instructions</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20711f9f52e_0_15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4300">
                <a:latin typeface="Bebas Neue"/>
                <a:ea typeface="Bebas Neue"/>
                <a:cs typeface="Bebas Neue"/>
                <a:sym typeface="Bebas Neue"/>
              </a:rPr>
              <a:t>Pause to Work in Scratch</a:t>
            </a:r>
            <a:endParaRPr sz="4300">
              <a:latin typeface="Bebas Neue"/>
              <a:ea typeface="Bebas Neue"/>
              <a:cs typeface="Bebas Neue"/>
              <a:sym typeface="Bebas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895c11bdf2_1_13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348" name="Google Shape;348;g1895c11bdf2_1_132"/>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349" name="Google Shape;349;g1895c11bdf2_1_132"/>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047b9cb5d0_0_632"/>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Guided instruction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166" name="Google Shape;166;p2"/>
          <p:cNvSpPr txBox="1"/>
          <p:nvPr>
            <p:ph idx="1" type="body"/>
          </p:nvPr>
        </p:nvSpPr>
        <p:spPr>
          <a:xfrm>
            <a:off x="239300" y="782738"/>
            <a:ext cx="8458500" cy="12825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77777"/>
              <a:buNone/>
            </a:pPr>
            <a:r>
              <a:rPr b="1" lang="en" sz="7200"/>
              <a:t>Summary: </a:t>
            </a:r>
            <a:endParaRPr b="1" sz="7200"/>
          </a:p>
          <a:p>
            <a:pPr indent="0" lvl="0" marL="0" rtl="0" algn="l">
              <a:lnSpc>
                <a:spcPct val="115000"/>
              </a:lnSpc>
              <a:spcBef>
                <a:spcPts val="1200"/>
              </a:spcBef>
              <a:spcAft>
                <a:spcPts val="0"/>
              </a:spcAft>
              <a:buSzPct val="77776"/>
              <a:buNone/>
            </a:pPr>
            <a:r>
              <a:rPr lang="en" sz="7200"/>
              <a:t>In this lesson, students will plan and code an animation in Scratch with the help of the CoCo graphic organizer. They will be introduced to the concept of debugging and new sound blocks in Scratch, as well as discuss what makes for a good animation of their writing. </a:t>
            </a:r>
            <a:endParaRPr/>
          </a:p>
        </p:txBody>
      </p:sp>
      <p:sp>
        <p:nvSpPr>
          <p:cNvPr id="167" name="Google Shape;167;p2"/>
          <p:cNvSpPr txBox="1"/>
          <p:nvPr/>
        </p:nvSpPr>
        <p:spPr>
          <a:xfrm>
            <a:off x="239300" y="2371775"/>
            <a:ext cx="4260300" cy="252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Proxima Nova"/>
                <a:ea typeface="Proxima Nova"/>
                <a:cs typeface="Proxima Nova"/>
                <a:sym typeface="Proxima Nova"/>
              </a:rPr>
              <a:t>ELA Standards </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The student will write in a variety of forms to include narrative, descriptive, opinion, and expository. </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a) Engage in writing as a process.</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b) Identify audience and purpose.</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c) Use a variety of prewriting strategies.</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d) Use organizational strategies to structure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    writing according to type. </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e) Use transition words to vary sentence structure.</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roxima Nova"/>
              <a:ea typeface="Proxima Nova"/>
              <a:cs typeface="Proxima Nova"/>
              <a:sym typeface="Proxima Nova"/>
            </a:endParaRPr>
          </a:p>
        </p:txBody>
      </p:sp>
      <p:sp>
        <p:nvSpPr>
          <p:cNvPr id="168" name="Google Shape;168;p2"/>
          <p:cNvSpPr txBox="1"/>
          <p:nvPr/>
        </p:nvSpPr>
        <p:spPr>
          <a:xfrm>
            <a:off x="4289825" y="2270075"/>
            <a:ext cx="4260300" cy="262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Proxima Nova"/>
                <a:ea typeface="Proxima Nova"/>
                <a:cs typeface="Proxima Nova"/>
                <a:sym typeface="Proxima Nova"/>
              </a:rPr>
              <a:t>CS Standards:</a:t>
            </a:r>
            <a:endParaRPr b="1" i="0" sz="13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using sequencing and using loops.</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construct programs to accomplish a task as a means of creative expression using a block or text based programming language, both independently and collaboratively using sequencing and using loops.</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analyze, correct, and improve (debug) an algorithm that includes sequencing, events, loops and variables</a:t>
            </a:r>
            <a:r>
              <a:rPr b="0" i="0" lang="en"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12ddf5982c9_0_1"/>
          <p:cNvSpPr txBox="1"/>
          <p:nvPr>
            <p:ph type="title"/>
          </p:nvPr>
        </p:nvSpPr>
        <p:spPr>
          <a:xfrm>
            <a:off x="490250" y="526350"/>
            <a:ext cx="81987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4120">
                <a:latin typeface="Bebas Neue"/>
                <a:ea typeface="Bebas Neue"/>
                <a:cs typeface="Bebas Neue"/>
                <a:sym typeface="Bebas Neue"/>
              </a:rPr>
              <a:t>Code:</a:t>
            </a:r>
            <a:r>
              <a:rPr lang="en" sz="4120">
                <a:latin typeface="Bebas Neue"/>
                <a:ea typeface="Bebas Neue"/>
                <a:cs typeface="Bebas Neue"/>
                <a:sym typeface="Bebas Neue"/>
              </a:rPr>
              <a:t> </a:t>
            </a:r>
            <a:endParaRPr sz="4120">
              <a:latin typeface="Bebas Neue"/>
              <a:ea typeface="Bebas Neue"/>
              <a:cs typeface="Bebas Neue"/>
              <a:sym typeface="Bebas Neue"/>
            </a:endParaRPr>
          </a:p>
          <a:p>
            <a:pPr indent="0" lvl="0" marL="0" rtl="0" algn="l">
              <a:lnSpc>
                <a:spcPct val="100000"/>
              </a:lnSpc>
              <a:spcBef>
                <a:spcPts val="0"/>
              </a:spcBef>
              <a:spcAft>
                <a:spcPts val="0"/>
              </a:spcAft>
              <a:buClr>
                <a:srgbClr val="000000"/>
              </a:buClr>
              <a:buSzPts val="990"/>
              <a:buFont typeface="Arial"/>
              <a:buNone/>
            </a:pPr>
            <a:r>
              <a:rPr lang="en" sz="4120">
                <a:latin typeface="Bebas Neue"/>
                <a:ea typeface="Bebas Neue"/>
                <a:cs typeface="Bebas Neue"/>
                <a:sym typeface="Bebas Neue"/>
              </a:rPr>
              <a:t>The language that computer scientists create and use to tell a computer what to do.</a:t>
            </a:r>
            <a:endParaRPr sz="4220">
              <a:latin typeface="Bebas Neue"/>
              <a:ea typeface="Bebas Neue"/>
              <a:cs typeface="Bebas Neue"/>
              <a:sym typeface="Bebas Neue"/>
            </a:endParaRPr>
          </a:p>
          <a:p>
            <a:pPr indent="0" lvl="0" marL="0" rtl="0" algn="l">
              <a:lnSpc>
                <a:spcPct val="100000"/>
              </a:lnSpc>
              <a:spcBef>
                <a:spcPts val="0"/>
              </a:spcBef>
              <a:spcAft>
                <a:spcPts val="0"/>
              </a:spcAft>
              <a:buSzPts val="990"/>
              <a:buNone/>
            </a:pPr>
            <a:r>
              <a:t/>
            </a:r>
            <a:endParaRPr b="1" sz="4220">
              <a:latin typeface="Bebas Neue"/>
              <a:ea typeface="Bebas Neue"/>
              <a:cs typeface="Bebas Neue"/>
              <a:sym typeface="Bebas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But what if….</a:t>
            </a:r>
            <a:endParaRPr>
              <a:latin typeface="Bebas Neue"/>
              <a:ea typeface="Bebas Neue"/>
              <a:cs typeface="Bebas Neue"/>
              <a:sym typeface="Bebas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0"/>
          <p:cNvSpPr txBox="1"/>
          <p:nvPr>
            <p:ph type="title"/>
          </p:nvPr>
        </p:nvSpPr>
        <p:spPr>
          <a:xfrm>
            <a:off x="514800" y="281400"/>
            <a:ext cx="8114400" cy="4580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6800"/>
              <a:buNone/>
            </a:pPr>
            <a:r>
              <a:rPr b="1" lang="en">
                <a:latin typeface="Proxima Nova"/>
                <a:ea typeface="Proxima Nova"/>
                <a:cs typeface="Proxima Nova"/>
                <a:sym typeface="Proxima Nova"/>
              </a:rPr>
              <a:t>Bugs:</a:t>
            </a:r>
            <a:r>
              <a:rPr lang="en">
                <a:latin typeface="Proxima Nova"/>
                <a:ea typeface="Proxima Nova"/>
                <a:cs typeface="Proxima Nova"/>
                <a:sym typeface="Proxima Nova"/>
              </a:rPr>
              <a:t> An error in a code that prevents the program from running as expected.</a:t>
            </a:r>
            <a:endParaRPr>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73" name="Shape 373"/>
        <p:cNvGrpSpPr/>
        <p:nvPr/>
      </p:nvGrpSpPr>
      <p:grpSpPr>
        <a:xfrm>
          <a:off x="0" y="0"/>
          <a:ext cx="0" cy="0"/>
          <a:chOff x="0" y="0"/>
          <a:chExt cx="0" cy="0"/>
        </a:xfrm>
      </p:grpSpPr>
      <p:sp>
        <p:nvSpPr>
          <p:cNvPr id="374" name="Google Shape;374;p11"/>
          <p:cNvSpPr txBox="1"/>
          <p:nvPr>
            <p:ph type="title"/>
          </p:nvPr>
        </p:nvSpPr>
        <p:spPr>
          <a:xfrm>
            <a:off x="514800" y="939300"/>
            <a:ext cx="8114400" cy="326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Proxima Nova"/>
                <a:ea typeface="Proxima Nova"/>
                <a:cs typeface="Proxima Nova"/>
                <a:sym typeface="Proxima Nova"/>
              </a:rPr>
              <a:t>Debugging:</a:t>
            </a:r>
            <a:r>
              <a:rPr lang="en">
                <a:latin typeface="Proxima Nova"/>
                <a:ea typeface="Proxima Nova"/>
                <a:cs typeface="Proxima Nova"/>
                <a:sym typeface="Proxima Nova"/>
              </a:rPr>
              <a:t> looking for and fixing the errors in your code</a:t>
            </a:r>
            <a:endParaRPr>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To debug an algorithm, we…</a:t>
            </a:r>
            <a:endParaRPr/>
          </a:p>
        </p:txBody>
      </p:sp>
      <p:sp>
        <p:nvSpPr>
          <p:cNvPr id="380" name="Google Shape;380;p5"/>
          <p:cNvSpPr txBox="1"/>
          <p:nvPr/>
        </p:nvSpPr>
        <p:spPr>
          <a:xfrm>
            <a:off x="572000" y="1007875"/>
            <a:ext cx="3846900" cy="37866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Describe your problem.</a:t>
            </a:r>
            <a:endParaRPr b="0" i="0" sz="2600" u="none" cap="none" strike="noStrike">
              <a:solidFill>
                <a:srgbClr val="3C4043"/>
              </a:solidFill>
              <a:highlight>
                <a:srgbClr val="FFFFFF"/>
              </a:highlight>
              <a:latin typeface="Proxima Nova"/>
              <a:ea typeface="Proxima Nova"/>
              <a:cs typeface="Proxima Nova"/>
              <a:sym typeface="Proxima Nova"/>
            </a:endParaRPr>
          </a:p>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Hunt for bugs (what is it in your code causing the problem). </a:t>
            </a:r>
            <a:endParaRPr b="0" i="0" sz="2600" u="none" cap="none" strike="noStrike">
              <a:solidFill>
                <a:srgbClr val="3C4043"/>
              </a:solidFill>
              <a:highlight>
                <a:srgbClr val="FFFFFF"/>
              </a:highlight>
              <a:latin typeface="Proxima Nova"/>
              <a:ea typeface="Proxima Nova"/>
              <a:cs typeface="Proxima Nova"/>
              <a:sym typeface="Proxima Nova"/>
            </a:endParaRPr>
          </a:p>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Try out some solutions and test. </a:t>
            </a:r>
            <a:endParaRPr b="0" i="0" sz="2600" u="none" cap="none" strike="noStrike">
              <a:solidFill>
                <a:srgbClr val="3C4043"/>
              </a:solidFill>
              <a:highlight>
                <a:srgbClr val="FFFFFF"/>
              </a:highlight>
              <a:latin typeface="Proxima Nova"/>
              <a:ea typeface="Proxima Nova"/>
              <a:cs typeface="Proxima Nova"/>
              <a:sym typeface="Proxima Nova"/>
            </a:endParaRPr>
          </a:p>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Remember what you learned from the bug.</a:t>
            </a:r>
            <a:endParaRPr b="0" i="0" sz="2600" u="none" cap="none" strike="noStrike">
              <a:solidFill>
                <a:srgbClr val="000000"/>
              </a:solidFill>
              <a:latin typeface="Proxima Nova"/>
              <a:ea typeface="Proxima Nova"/>
              <a:cs typeface="Proxima Nova"/>
              <a:sym typeface="Proxima Nova"/>
            </a:endParaRPr>
          </a:p>
        </p:txBody>
      </p:sp>
      <p:pic>
        <p:nvPicPr>
          <p:cNvPr id="381" name="Google Shape;381;p5"/>
          <p:cNvPicPr preferRelativeResize="0"/>
          <p:nvPr/>
        </p:nvPicPr>
        <p:blipFill rotWithShape="1">
          <a:blip r:embed="rId3">
            <a:alphaModFix/>
          </a:blip>
          <a:srcRect b="0" l="0" r="0" t="0"/>
          <a:stretch/>
        </p:blipFill>
        <p:spPr>
          <a:xfrm>
            <a:off x="4572000" y="1349375"/>
            <a:ext cx="4420300" cy="29439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10b9703bdf_0_13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1:</a:t>
            </a:r>
            <a:endParaRPr/>
          </a:p>
        </p:txBody>
      </p:sp>
      <p:sp>
        <p:nvSpPr>
          <p:cNvPr id="387" name="Google Shape;387;g210b9703bdf_0_1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2000">
                <a:highlight>
                  <a:srgbClr val="FFFFFF"/>
                </a:highlight>
                <a:latin typeface="Oswald"/>
                <a:ea typeface="Oswald"/>
                <a:cs typeface="Oswald"/>
                <a:sym typeface="Oswald"/>
              </a:rPr>
              <a:t>To debug, download the .sb3 file from the following</a:t>
            </a:r>
            <a:r>
              <a:rPr lang="en" sz="2000">
                <a:highlight>
                  <a:srgbClr val="FFFFFF"/>
                </a:highlight>
                <a:uFill>
                  <a:noFill/>
                </a:uFill>
                <a:latin typeface="Oswald"/>
                <a:ea typeface="Oswald"/>
                <a:cs typeface="Oswald"/>
                <a:sym typeface="Oswald"/>
                <a:hlinkClick r:id="rId3"/>
              </a:rPr>
              <a:t> </a:t>
            </a:r>
            <a:r>
              <a:rPr lang="en" sz="2000" u="sng">
                <a:solidFill>
                  <a:schemeClr val="hlink"/>
                </a:solidFill>
                <a:highlight>
                  <a:srgbClr val="FFFFFF"/>
                </a:highlight>
                <a:latin typeface="Oswald"/>
                <a:ea typeface="Oswald"/>
                <a:cs typeface="Oswald"/>
                <a:sym typeface="Oswald"/>
                <a:hlinkClick r:id="rId4"/>
              </a:rPr>
              <a:t>link</a:t>
            </a:r>
            <a:r>
              <a:rPr lang="en" sz="1200">
                <a:latin typeface="Arial"/>
                <a:ea typeface="Arial"/>
                <a:cs typeface="Arial"/>
                <a:sym typeface="Arial"/>
              </a:rPr>
              <a:t>:</a:t>
            </a:r>
            <a:r>
              <a:rPr lang="en" sz="1200">
                <a:uFill>
                  <a:noFill/>
                </a:uFill>
                <a:latin typeface="Arial"/>
                <a:ea typeface="Arial"/>
                <a:cs typeface="Arial"/>
                <a:sym typeface="Arial"/>
                <a:hlinkClick r:id="rId5"/>
              </a:rPr>
              <a:t> </a:t>
            </a:r>
            <a:r>
              <a:rPr lang="en" sz="2000" u="sng">
                <a:solidFill>
                  <a:schemeClr val="hlink"/>
                </a:solidFill>
                <a:highlight>
                  <a:srgbClr val="FFFFFF"/>
                </a:highlight>
                <a:latin typeface="Oswald"/>
                <a:ea typeface="Oswald"/>
                <a:cs typeface="Oswald"/>
                <a:sym typeface="Oswald"/>
                <a:hlinkClick r:id="rId6"/>
              </a:rPr>
              <a:t>https://bit.ly/3RcpLyo</a:t>
            </a:r>
            <a:endParaRPr sz="2000" u="sng">
              <a:solidFill>
                <a:schemeClr val="hlink"/>
              </a:solidFill>
              <a:highlight>
                <a:srgbClr val="FFFFFF"/>
              </a:highlight>
              <a:latin typeface="Oswald"/>
              <a:ea typeface="Oswald"/>
              <a:cs typeface="Oswald"/>
              <a:sym typeface="Oswald"/>
            </a:endParaRPr>
          </a:p>
          <a:p>
            <a:pPr indent="0" lvl="0" marL="0" rtl="0" algn="l">
              <a:lnSpc>
                <a:spcPct val="115000"/>
              </a:lnSpc>
              <a:spcBef>
                <a:spcPts val="0"/>
              </a:spcBef>
              <a:spcAft>
                <a:spcPts val="0"/>
              </a:spcAft>
              <a:buNone/>
            </a:pPr>
            <a:r>
              <a:rPr lang="en" sz="2000">
                <a:highlight>
                  <a:srgbClr val="FFFFFF"/>
                </a:highlight>
                <a:latin typeface="Oswald"/>
                <a:ea typeface="Oswald"/>
                <a:cs typeface="Oswald"/>
                <a:sym typeface="Oswald"/>
              </a:rPr>
              <a:t>Next, go to the following CS First Scratch</a:t>
            </a:r>
            <a:r>
              <a:rPr lang="en" sz="2000">
                <a:highlight>
                  <a:srgbClr val="FFFFFF"/>
                </a:highlight>
                <a:uFill>
                  <a:noFill/>
                </a:uFill>
                <a:latin typeface="Oswald"/>
                <a:ea typeface="Oswald"/>
                <a:cs typeface="Oswald"/>
                <a:sym typeface="Oswald"/>
                <a:hlinkClick r:id="rId7"/>
              </a:rPr>
              <a:t> </a:t>
            </a:r>
            <a:r>
              <a:rPr lang="en" sz="2000" u="sng">
                <a:solidFill>
                  <a:schemeClr val="hlink"/>
                </a:solidFill>
                <a:highlight>
                  <a:srgbClr val="FFFFFF"/>
                </a:highlight>
                <a:latin typeface="Oswald"/>
                <a:ea typeface="Oswald"/>
                <a:cs typeface="Oswald"/>
                <a:sym typeface="Oswald"/>
                <a:hlinkClick r:id="rId8"/>
              </a:rPr>
              <a:t>Link</a:t>
            </a:r>
            <a:r>
              <a:rPr lang="en" sz="2000">
                <a:highlight>
                  <a:srgbClr val="FFFFFF"/>
                </a:highlight>
                <a:latin typeface="Oswald"/>
                <a:ea typeface="Oswald"/>
                <a:cs typeface="Oswald"/>
                <a:sym typeface="Oswald"/>
              </a:rPr>
              <a:t> and sign in!:</a:t>
            </a:r>
            <a:r>
              <a:rPr lang="en" sz="2000">
                <a:highlight>
                  <a:srgbClr val="FFFFFF"/>
                </a:highlight>
                <a:uFill>
                  <a:noFill/>
                </a:uFill>
                <a:latin typeface="Oswald"/>
                <a:ea typeface="Oswald"/>
                <a:cs typeface="Oswald"/>
                <a:sym typeface="Oswald"/>
                <a:hlinkClick r:id="rId9"/>
              </a:rPr>
              <a:t> </a:t>
            </a:r>
            <a:r>
              <a:rPr lang="en" sz="2000" u="sng">
                <a:solidFill>
                  <a:schemeClr val="hlink"/>
                </a:solidFill>
                <a:highlight>
                  <a:srgbClr val="FFFFFF"/>
                </a:highlight>
                <a:latin typeface="Oswald"/>
                <a:ea typeface="Oswald"/>
                <a:cs typeface="Oswald"/>
                <a:sym typeface="Oswald"/>
                <a:hlinkClick r:id="rId10"/>
              </a:rPr>
              <a:t>https://bit.ly/3PexYzB</a:t>
            </a:r>
            <a:endParaRPr sz="2000" u="sng">
              <a:solidFill>
                <a:schemeClr val="hlink"/>
              </a:solidFill>
              <a:highlight>
                <a:srgbClr val="FFFFFF"/>
              </a:highlight>
              <a:latin typeface="Oswald"/>
              <a:ea typeface="Oswald"/>
              <a:cs typeface="Oswald"/>
              <a:sym typeface="Oswald"/>
            </a:endParaRPr>
          </a:p>
          <a:p>
            <a:pPr indent="0" lvl="0" marL="0" rtl="0" algn="l">
              <a:lnSpc>
                <a:spcPct val="115000"/>
              </a:lnSpc>
              <a:spcBef>
                <a:spcPts val="0"/>
              </a:spcBef>
              <a:spcAft>
                <a:spcPts val="0"/>
              </a:spcAft>
              <a:buNone/>
            </a:pPr>
            <a:r>
              <a:rPr lang="en" sz="2000">
                <a:highlight>
                  <a:srgbClr val="FFFFFF"/>
                </a:highlight>
                <a:latin typeface="Oswald"/>
                <a:ea typeface="Oswald"/>
                <a:cs typeface="Oswald"/>
                <a:sym typeface="Oswald"/>
              </a:rPr>
              <a:t>Click Sign in and Choose “I’m a student”</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None/>
            </a:pPr>
            <a:r>
              <a:rPr lang="en" sz="2000">
                <a:highlight>
                  <a:srgbClr val="FFFFFF"/>
                </a:highlight>
                <a:latin typeface="Oswald"/>
                <a:ea typeface="Oswald"/>
                <a:cs typeface="Oswald"/>
                <a:sym typeface="Oswald"/>
              </a:rPr>
              <a:t>Click “File” menu and Choose “Load from your computer”</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None/>
            </a:pPr>
            <a:r>
              <a:rPr lang="en" sz="2000">
                <a:highlight>
                  <a:srgbClr val="FFFFFF"/>
                </a:highlight>
                <a:latin typeface="Oswald"/>
                <a:ea typeface="Oswald"/>
                <a:cs typeface="Oswald"/>
                <a:sym typeface="Oswald"/>
              </a:rPr>
              <a:t>Now you can start debugging!!! Have fun!!!</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t/>
            </a:r>
            <a:endParaRPr sz="2000">
              <a:solidFill>
                <a:schemeClr val="dk1"/>
              </a:solidFill>
              <a:highlight>
                <a:srgbClr val="FFFFFF"/>
              </a:highlight>
              <a:latin typeface="Oswald"/>
              <a:ea typeface="Oswald"/>
              <a:cs typeface="Oswald"/>
              <a:sym typeface="Oswald"/>
            </a:endParaRPr>
          </a:p>
        </p:txBody>
      </p:sp>
      <p:pic>
        <p:nvPicPr>
          <p:cNvPr id="388" name="Google Shape;388;g210b9703bdf_0_130"/>
          <p:cNvPicPr preferRelativeResize="0"/>
          <p:nvPr/>
        </p:nvPicPr>
        <p:blipFill rotWithShape="1">
          <a:blip r:embed="rId11">
            <a:alphaModFix/>
          </a:blip>
          <a:srcRect b="0" l="0" r="0" t="0"/>
          <a:stretch/>
        </p:blipFill>
        <p:spPr>
          <a:xfrm>
            <a:off x="6445276" y="2071338"/>
            <a:ext cx="2340876" cy="3003475"/>
          </a:xfrm>
          <a:prstGeom prst="rect">
            <a:avLst/>
          </a:prstGeom>
          <a:noFill/>
          <a:ln>
            <a:noFill/>
          </a:ln>
        </p:spPr>
      </p:pic>
      <p:sp>
        <p:nvSpPr>
          <p:cNvPr id="389" name="Google Shape;389;g210b9703bdf_0_130"/>
          <p:cNvSpPr txBox="1"/>
          <p:nvPr/>
        </p:nvSpPr>
        <p:spPr>
          <a:xfrm>
            <a:off x="311700" y="3407425"/>
            <a:ext cx="4601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highlight>
                  <a:srgbClr val="FFFFFF"/>
                </a:highlight>
                <a:latin typeface="Arial"/>
                <a:ea typeface="Arial"/>
                <a:cs typeface="Arial"/>
                <a:sym typeface="Arial"/>
              </a:rPr>
              <a:t>Challenge: </a:t>
            </a:r>
            <a:r>
              <a:rPr b="0" i="0" lang="en" sz="1200" u="none" cap="none" strike="noStrike">
                <a:solidFill>
                  <a:schemeClr val="dk1"/>
                </a:solidFill>
                <a:highlight>
                  <a:srgbClr val="FFFFFF"/>
                </a:highlight>
                <a:latin typeface="Arial"/>
                <a:ea typeface="Arial"/>
                <a:cs typeface="Arial"/>
                <a:sym typeface="Arial"/>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b="0" i="0" sz="1400" u="none" cap="none" strike="noStrike">
              <a:solidFill>
                <a:srgbClr val="000000"/>
              </a:solidFill>
              <a:latin typeface="Arial"/>
              <a:ea typeface="Arial"/>
              <a:cs typeface="Arial"/>
              <a:sym typeface="Arial"/>
            </a:endParaRPr>
          </a:p>
        </p:txBody>
      </p:sp>
      <p:pic>
        <p:nvPicPr>
          <p:cNvPr id="390" name="Google Shape;390;g210b9703bdf_0_130"/>
          <p:cNvPicPr preferRelativeResize="0"/>
          <p:nvPr/>
        </p:nvPicPr>
        <p:blipFill>
          <a:blip r:embed="rId12">
            <a:alphaModFix/>
          </a:blip>
          <a:stretch>
            <a:fillRect/>
          </a:stretch>
        </p:blipFill>
        <p:spPr>
          <a:xfrm>
            <a:off x="5035400" y="2689400"/>
            <a:ext cx="1140250" cy="1767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g284a0205cd1_1_0"/>
          <p:cNvPicPr preferRelativeResize="0"/>
          <p:nvPr/>
        </p:nvPicPr>
        <p:blipFill rotWithShape="1">
          <a:blip r:embed="rId3">
            <a:alphaModFix/>
          </a:blip>
          <a:srcRect b="0" l="0" r="0" t="0"/>
          <a:stretch/>
        </p:blipFill>
        <p:spPr>
          <a:xfrm>
            <a:off x="4650525" y="1995650"/>
            <a:ext cx="3631125" cy="1969425"/>
          </a:xfrm>
          <a:prstGeom prst="rect">
            <a:avLst/>
          </a:prstGeom>
          <a:noFill/>
          <a:ln>
            <a:noFill/>
          </a:ln>
        </p:spPr>
      </p:pic>
      <p:sp>
        <p:nvSpPr>
          <p:cNvPr id="396" name="Google Shape;396;g284a0205cd1_1_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1 Answer Key</a:t>
            </a:r>
            <a:endParaRPr/>
          </a:p>
        </p:txBody>
      </p:sp>
      <p:sp>
        <p:nvSpPr>
          <p:cNvPr id="397" name="Google Shape;397;g284a0205cd1_1_0"/>
          <p:cNvSpPr txBox="1"/>
          <p:nvPr>
            <p:ph idx="1" type="body"/>
          </p:nvPr>
        </p:nvSpPr>
        <p:spPr>
          <a:xfrm>
            <a:off x="311700" y="999925"/>
            <a:ext cx="8520600" cy="3569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200">
                <a:latin typeface="Arial"/>
                <a:ea typeface="Arial"/>
                <a:cs typeface="Arial"/>
                <a:sym typeface="Arial"/>
              </a:rPr>
              <a:t>After you have tried to debug this challenge, check out this project for a sample solution using</a:t>
            </a:r>
            <a:r>
              <a:rPr lang="en" sz="1200">
                <a:uFill>
                  <a:noFill/>
                </a:uFill>
                <a:latin typeface="Arial"/>
                <a:ea typeface="Arial"/>
                <a:cs typeface="Arial"/>
                <a:sym typeface="Arial"/>
                <a:hlinkClick r:id="rId4"/>
              </a:rPr>
              <a:t> </a:t>
            </a:r>
            <a:r>
              <a:rPr lang="en" sz="1200" u="sng">
                <a:solidFill>
                  <a:schemeClr val="hlink"/>
                </a:solidFill>
                <a:latin typeface="Arial"/>
                <a:ea typeface="Arial"/>
                <a:cs typeface="Arial"/>
                <a:sym typeface="Arial"/>
                <a:hlinkClick r:id="rId5"/>
              </a:rPr>
              <a:t>https://bit.ly/3Lm6Ey7</a:t>
            </a:r>
            <a:endParaRPr sz="1200" u="sng">
              <a:solidFill>
                <a:schemeClr val="hlink"/>
              </a:solidFill>
              <a:latin typeface="Arial"/>
              <a:ea typeface="Arial"/>
              <a:cs typeface="Arial"/>
              <a:sym typeface="Arial"/>
            </a:endParaRPr>
          </a:p>
          <a:p>
            <a:pPr indent="0" lvl="0" marL="0" rtl="0" algn="l">
              <a:lnSpc>
                <a:spcPct val="115000"/>
              </a:lnSpc>
              <a:spcBef>
                <a:spcPts val="0"/>
              </a:spcBef>
              <a:spcAft>
                <a:spcPts val="0"/>
              </a:spcAft>
              <a:buNone/>
            </a:pPr>
            <a:r>
              <a:rPr lang="en" sz="1200">
                <a:latin typeface="Arial"/>
                <a:ea typeface="Arial"/>
                <a:cs typeface="Arial"/>
                <a:sym typeface="Arial"/>
              </a:rPr>
              <a:t>You will need to download the file and upload it to CS First to view it.</a:t>
            </a:r>
            <a:endParaRPr sz="1200">
              <a:latin typeface="Arial"/>
              <a:ea typeface="Arial"/>
              <a:cs typeface="Arial"/>
              <a:sym typeface="Aria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1200"/>
              </a:spcAft>
              <a:buSzPts val="1800"/>
              <a:buNone/>
            </a:pPr>
            <a:r>
              <a:t/>
            </a:r>
            <a:endParaRPr/>
          </a:p>
        </p:txBody>
      </p:sp>
      <p:pic>
        <p:nvPicPr>
          <p:cNvPr id="398" name="Google Shape;398;g284a0205cd1_1_0"/>
          <p:cNvPicPr preferRelativeResize="0"/>
          <p:nvPr/>
        </p:nvPicPr>
        <p:blipFill rotWithShape="1">
          <a:blip r:embed="rId6">
            <a:alphaModFix/>
          </a:blip>
          <a:srcRect b="0" l="0" r="0" t="0"/>
          <a:stretch/>
        </p:blipFill>
        <p:spPr>
          <a:xfrm>
            <a:off x="423553" y="1579475"/>
            <a:ext cx="4079075" cy="3325750"/>
          </a:xfrm>
          <a:prstGeom prst="rect">
            <a:avLst/>
          </a:prstGeom>
          <a:noFill/>
          <a:ln>
            <a:noFill/>
          </a:ln>
        </p:spPr>
      </p:pic>
      <p:sp>
        <p:nvSpPr>
          <p:cNvPr id="399" name="Google Shape;399;g284a0205cd1_1_0"/>
          <p:cNvSpPr/>
          <p:nvPr/>
        </p:nvSpPr>
        <p:spPr>
          <a:xfrm>
            <a:off x="4864150" y="2848983"/>
            <a:ext cx="1577700" cy="4026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284a0205cd1_1_0"/>
          <p:cNvSpPr/>
          <p:nvPr/>
        </p:nvSpPr>
        <p:spPr>
          <a:xfrm rot="5628072">
            <a:off x="5254877" y="2325279"/>
            <a:ext cx="710463" cy="402586"/>
          </a:xfrm>
          <a:prstGeom prst="rightArrow">
            <a:avLst>
              <a:gd fmla="val 50000" name="adj1"/>
              <a:gd fmla="val 50000" name="adj2"/>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g284a0205cd1_1_0"/>
          <p:cNvSpPr txBox="1"/>
          <p:nvPr/>
        </p:nvSpPr>
        <p:spPr>
          <a:xfrm>
            <a:off x="4655375" y="1590950"/>
            <a:ext cx="271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Possible Solution: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84a0205cd1_1_5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2:</a:t>
            </a:r>
            <a:endParaRPr/>
          </a:p>
        </p:txBody>
      </p:sp>
      <p:sp>
        <p:nvSpPr>
          <p:cNvPr id="407" name="Google Shape;407;g284a0205cd1_1_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To debug, download the .sb3 file from the following </a:t>
            </a:r>
            <a:r>
              <a:rPr lang="en" sz="2000" u="sng">
                <a:solidFill>
                  <a:schemeClr val="dk1"/>
                </a:solidFill>
                <a:highlight>
                  <a:srgbClr val="FFFFFF"/>
                </a:highlight>
                <a:latin typeface="Oswald"/>
                <a:ea typeface="Oswald"/>
                <a:cs typeface="Oswald"/>
                <a:sym typeface="Oswald"/>
                <a:hlinkClick r:id="rId3">
                  <a:extLst>
                    <a:ext uri="{A12FA001-AC4F-418D-AE19-62706E023703}">
                      <ahyp:hlinkClr val="tx"/>
                    </a:ext>
                  </a:extLst>
                </a:hlinkClick>
              </a:rPr>
              <a:t>link</a:t>
            </a:r>
            <a:r>
              <a:rPr lang="en" sz="1200">
                <a:solidFill>
                  <a:schemeClr val="dk1"/>
                </a:solidFill>
              </a:rPr>
              <a:t>: </a:t>
            </a:r>
            <a:r>
              <a:rPr lang="en" sz="2000" u="sng">
                <a:solidFill>
                  <a:schemeClr val="dk1"/>
                </a:solidFill>
                <a:highlight>
                  <a:srgbClr val="FFFFFF"/>
                </a:highlight>
                <a:latin typeface="Oswald"/>
                <a:ea typeface="Oswald"/>
                <a:cs typeface="Oswald"/>
                <a:sym typeface="Oswald"/>
                <a:hlinkClick r:id="rId4">
                  <a:extLst>
                    <a:ext uri="{A12FA001-AC4F-418D-AE19-62706E023703}">
                      <ahyp:hlinkClr val="tx"/>
                    </a:ext>
                  </a:extLst>
                </a:hlinkClick>
              </a:rPr>
              <a:t>https://bit.ly/460mk1Y</a:t>
            </a:r>
            <a:endParaRPr sz="2000">
              <a:solidFill>
                <a:schemeClr val="dk1"/>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t/>
            </a:r>
            <a:endParaRPr sz="900"/>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go to the following CS First Scratch </a:t>
            </a:r>
            <a:r>
              <a:rPr lang="en" sz="2000" u="sng">
                <a:solidFill>
                  <a:schemeClr val="dk1"/>
                </a:solidFill>
                <a:highlight>
                  <a:srgbClr val="FFFFFF"/>
                </a:highlight>
                <a:latin typeface="Oswald"/>
                <a:ea typeface="Oswald"/>
                <a:cs typeface="Oswald"/>
                <a:sym typeface="Oswald"/>
                <a:hlinkClick r:id="rId5">
                  <a:extLst>
                    <a:ext uri="{A12FA001-AC4F-418D-AE19-62706E023703}">
                      <ahyp:hlinkClr val="tx"/>
                    </a:ext>
                  </a:extLst>
                </a:hlinkClick>
              </a:rPr>
              <a:t>Link</a:t>
            </a:r>
            <a:r>
              <a:rPr lang="en" sz="2000">
                <a:solidFill>
                  <a:schemeClr val="dk1"/>
                </a:solidFill>
                <a:highlight>
                  <a:srgbClr val="FFFFFF"/>
                </a:highlight>
                <a:latin typeface="Oswald"/>
                <a:ea typeface="Oswald"/>
                <a:cs typeface="Oswald"/>
                <a:sym typeface="Oswald"/>
              </a:rPr>
              <a:t>: </a:t>
            </a:r>
            <a:r>
              <a:rPr lang="en" sz="2000" u="sng">
                <a:solidFill>
                  <a:schemeClr val="dk1"/>
                </a:solidFill>
                <a:highlight>
                  <a:srgbClr val="FFFFFF"/>
                </a:highlight>
                <a:latin typeface="Oswald"/>
                <a:ea typeface="Oswald"/>
                <a:cs typeface="Oswald"/>
                <a:sym typeface="Oswald"/>
                <a:hlinkClick r:id="rId6">
                  <a:extLst>
                    <a:ext uri="{A12FA001-AC4F-418D-AE19-62706E023703}">
                      <ahyp:hlinkClr val="tx"/>
                    </a:ext>
                  </a:extLst>
                </a:hlinkClick>
              </a:rPr>
              <a:t>https://bit.ly/3PexYzB</a:t>
            </a:r>
            <a:endParaRPr sz="2000">
              <a:solidFill>
                <a:schemeClr val="dk1"/>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Click Sign in and Choose “I’m a student”</a:t>
            </a:r>
            <a:endParaRPr/>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Click “File” menu and Choose “Load from your computer”</a:t>
            </a:r>
            <a:endParaRPr/>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Now you can start debugging!!! Have fun!!!</a:t>
            </a:r>
            <a:endParaRPr sz="2000"/>
          </a:p>
        </p:txBody>
      </p:sp>
      <p:pic>
        <p:nvPicPr>
          <p:cNvPr id="408" name="Google Shape;408;g284a0205cd1_1_55"/>
          <p:cNvPicPr preferRelativeResize="0"/>
          <p:nvPr/>
        </p:nvPicPr>
        <p:blipFill rotWithShape="1">
          <a:blip r:embed="rId7">
            <a:alphaModFix/>
          </a:blip>
          <a:srcRect b="0" l="0" r="0" t="0"/>
          <a:stretch/>
        </p:blipFill>
        <p:spPr>
          <a:xfrm>
            <a:off x="6466788" y="2375555"/>
            <a:ext cx="1578413" cy="1860632"/>
          </a:xfrm>
          <a:prstGeom prst="rect">
            <a:avLst/>
          </a:prstGeom>
          <a:noFill/>
          <a:ln>
            <a:noFill/>
          </a:ln>
        </p:spPr>
      </p:pic>
      <p:sp>
        <p:nvSpPr>
          <p:cNvPr id="409" name="Google Shape;409;g284a0205cd1_1_55"/>
          <p:cNvSpPr txBox="1"/>
          <p:nvPr/>
        </p:nvSpPr>
        <p:spPr>
          <a:xfrm>
            <a:off x="311700" y="3252275"/>
            <a:ext cx="40179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Challenge:</a:t>
            </a:r>
            <a:r>
              <a:rPr b="0" i="0" lang="en" sz="1400" u="none" cap="none" strike="noStrike">
                <a:solidFill>
                  <a:srgbClr val="000000"/>
                </a:solidFill>
                <a:latin typeface="Arial"/>
                <a:ea typeface="Arial"/>
                <a:cs typeface="Arial"/>
                <a:sym typeface="Arial"/>
              </a:rPr>
              <a:t> In this project, when the green flag is clicked, Coco firstly should say ‘’Woof! Woof!" in a speech bubble and next as a sound. But the sound happens before the speech bubble- and Coco only makes one ‘Woof!’ sound! How can we debug this?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g284a0205cd1_1_107"/>
          <p:cNvPicPr preferRelativeResize="0"/>
          <p:nvPr/>
        </p:nvPicPr>
        <p:blipFill rotWithShape="1">
          <a:blip r:embed="rId3">
            <a:alphaModFix/>
          </a:blip>
          <a:srcRect b="0" l="0" r="0" t="0"/>
          <a:stretch/>
        </p:blipFill>
        <p:spPr>
          <a:xfrm>
            <a:off x="4173950" y="1943525"/>
            <a:ext cx="4387349" cy="2814250"/>
          </a:xfrm>
          <a:prstGeom prst="rect">
            <a:avLst/>
          </a:prstGeom>
          <a:noFill/>
          <a:ln>
            <a:noFill/>
          </a:ln>
        </p:spPr>
      </p:pic>
      <p:sp>
        <p:nvSpPr>
          <p:cNvPr id="415" name="Google Shape;415;g284a0205cd1_1_10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2 Answer Key</a:t>
            </a:r>
            <a:endParaRPr/>
          </a:p>
        </p:txBody>
      </p:sp>
      <p:sp>
        <p:nvSpPr>
          <p:cNvPr id="416" name="Google Shape;416;g284a0205cd1_1_10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4"/>
              </a:rPr>
              <a:t>https://bit.ly/3RriBGq</a:t>
            </a:r>
            <a:endParaRPr sz="1200" u="sng">
              <a:solidFill>
                <a:schemeClr val="hlink"/>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1200"/>
              </a:spcAft>
              <a:buSzPts val="1800"/>
              <a:buNone/>
            </a:pPr>
            <a:r>
              <a:t/>
            </a:r>
            <a:endParaRPr/>
          </a:p>
        </p:txBody>
      </p:sp>
      <p:pic>
        <p:nvPicPr>
          <p:cNvPr id="417" name="Google Shape;417;g284a0205cd1_1_107"/>
          <p:cNvPicPr preferRelativeResize="0"/>
          <p:nvPr/>
        </p:nvPicPr>
        <p:blipFill rotWithShape="1">
          <a:blip r:embed="rId5">
            <a:alphaModFix/>
          </a:blip>
          <a:srcRect b="0" l="0" r="0" t="0"/>
          <a:stretch/>
        </p:blipFill>
        <p:spPr>
          <a:xfrm>
            <a:off x="344749" y="1984575"/>
            <a:ext cx="3582726" cy="2955025"/>
          </a:xfrm>
          <a:prstGeom prst="rect">
            <a:avLst/>
          </a:prstGeom>
          <a:noFill/>
          <a:ln>
            <a:noFill/>
          </a:ln>
        </p:spPr>
      </p:pic>
      <p:sp>
        <p:nvSpPr>
          <p:cNvPr id="418" name="Google Shape;418;g284a0205cd1_1_107"/>
          <p:cNvSpPr txBox="1"/>
          <p:nvPr/>
        </p:nvSpPr>
        <p:spPr>
          <a:xfrm>
            <a:off x="4212425" y="1600000"/>
            <a:ext cx="185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chemeClr val="dk1"/>
                </a:solidFill>
                <a:latin typeface="Arial"/>
                <a:ea typeface="Arial"/>
                <a:cs typeface="Arial"/>
                <a:sym typeface="Arial"/>
              </a:rPr>
              <a:t>Possible Solution: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84a0205cd1_1_16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3:</a:t>
            </a:r>
            <a:endParaRPr/>
          </a:p>
        </p:txBody>
      </p:sp>
      <p:sp>
        <p:nvSpPr>
          <p:cNvPr id="424" name="Google Shape;424;g284a0205cd1_1_16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To debug, download the .sb3 file from the following </a:t>
            </a:r>
            <a:r>
              <a:rPr lang="en" sz="1800" u="sng">
                <a:solidFill>
                  <a:schemeClr val="dk1"/>
                </a:solidFill>
                <a:highlight>
                  <a:srgbClr val="FFFFFF"/>
                </a:highlight>
                <a:latin typeface="Oswald"/>
                <a:ea typeface="Oswald"/>
                <a:cs typeface="Oswald"/>
                <a:sym typeface="Oswald"/>
                <a:hlinkClick r:id="rId3">
                  <a:extLst>
                    <a:ext uri="{A12FA001-AC4F-418D-AE19-62706E023703}">
                      <ahyp:hlinkClr val="tx"/>
                    </a:ext>
                  </a:extLst>
                </a:hlinkClick>
              </a:rPr>
              <a:t>link</a:t>
            </a:r>
            <a:r>
              <a:rPr lang="en" sz="1100">
                <a:solidFill>
                  <a:schemeClr val="dk1"/>
                </a:solidFill>
              </a:rPr>
              <a:t>: </a:t>
            </a:r>
            <a:r>
              <a:rPr lang="en" u="sng">
                <a:solidFill>
                  <a:schemeClr val="hlink"/>
                </a:solidFill>
                <a:hlinkClick r:id="rId4"/>
              </a:rPr>
              <a:t>https://bit.ly/3RfWliX</a:t>
            </a:r>
            <a:r>
              <a:rPr lang="en"/>
              <a:t> </a:t>
            </a:r>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Next, go to the following CS First Scratch </a:t>
            </a:r>
            <a:r>
              <a:rPr lang="en" sz="1800" u="sng">
                <a:solidFill>
                  <a:schemeClr val="dk1"/>
                </a:solidFill>
                <a:highlight>
                  <a:srgbClr val="FFFFFF"/>
                </a:highlight>
                <a:latin typeface="Oswald"/>
                <a:ea typeface="Oswald"/>
                <a:cs typeface="Oswald"/>
                <a:sym typeface="Oswald"/>
                <a:hlinkClick r:id="rId5">
                  <a:extLst>
                    <a:ext uri="{A12FA001-AC4F-418D-AE19-62706E023703}">
                      <ahyp:hlinkClr val="tx"/>
                    </a:ext>
                  </a:extLst>
                </a:hlinkClick>
              </a:rPr>
              <a:t>Link</a:t>
            </a:r>
            <a:r>
              <a:rPr lang="en" sz="1800">
                <a:solidFill>
                  <a:schemeClr val="dk1"/>
                </a:solidFill>
                <a:highlight>
                  <a:srgbClr val="FFFFFF"/>
                </a:highlight>
                <a:latin typeface="Oswald"/>
                <a:ea typeface="Oswald"/>
                <a:cs typeface="Oswald"/>
                <a:sym typeface="Oswald"/>
              </a:rPr>
              <a:t>: </a:t>
            </a:r>
            <a:r>
              <a:rPr lang="en" sz="1800" u="sng">
                <a:solidFill>
                  <a:schemeClr val="dk1"/>
                </a:solidFill>
                <a:highlight>
                  <a:srgbClr val="FFFFFF"/>
                </a:highlight>
                <a:latin typeface="Oswald"/>
                <a:ea typeface="Oswald"/>
                <a:cs typeface="Oswald"/>
                <a:sym typeface="Oswald"/>
                <a:hlinkClick r:id="rId6">
                  <a:extLst>
                    <a:ext uri="{A12FA001-AC4F-418D-AE19-62706E023703}">
                      <ahyp:hlinkClr val="tx"/>
                    </a:ext>
                  </a:extLst>
                </a:hlinkClick>
              </a:rPr>
              <a:t>https://bit.ly/3PexYzB</a:t>
            </a:r>
            <a:endParaRPr sz="1800">
              <a:solidFill>
                <a:schemeClr val="dk1"/>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Click Sign in and Choose “I’m a student”</a:t>
            </a:r>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Click “File” menu and Choose “Load from your computer”</a:t>
            </a:r>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Now you can start debugging!!! Have fun!!!</a:t>
            </a:r>
            <a:endParaRPr/>
          </a:p>
          <a:p>
            <a:pPr indent="0" lvl="0" marL="0" rtl="0" algn="l">
              <a:lnSpc>
                <a:spcPct val="115000"/>
              </a:lnSpc>
              <a:spcBef>
                <a:spcPts val="0"/>
              </a:spcBef>
              <a:spcAft>
                <a:spcPts val="0"/>
              </a:spcAft>
              <a:buClr>
                <a:schemeClr val="dk1"/>
              </a:buClr>
              <a:buSzPts val="1100"/>
              <a:buFont typeface="Arial"/>
              <a:buNone/>
            </a:pPr>
            <a:r>
              <a:t/>
            </a:r>
            <a:endParaRPr/>
          </a:p>
        </p:txBody>
      </p:sp>
      <p:pic>
        <p:nvPicPr>
          <p:cNvPr id="425" name="Google Shape;425;g284a0205cd1_1_160"/>
          <p:cNvPicPr preferRelativeResize="0"/>
          <p:nvPr/>
        </p:nvPicPr>
        <p:blipFill rotWithShape="1">
          <a:blip r:embed="rId7">
            <a:alphaModFix/>
          </a:blip>
          <a:srcRect b="0" l="0" r="0" t="0"/>
          <a:stretch/>
        </p:blipFill>
        <p:spPr>
          <a:xfrm>
            <a:off x="6052008" y="2290713"/>
            <a:ext cx="1993194" cy="1945474"/>
          </a:xfrm>
          <a:prstGeom prst="rect">
            <a:avLst/>
          </a:prstGeom>
          <a:noFill/>
          <a:ln>
            <a:noFill/>
          </a:ln>
        </p:spPr>
      </p:pic>
      <p:sp>
        <p:nvSpPr>
          <p:cNvPr id="426" name="Google Shape;426;g284a0205cd1_1_160"/>
          <p:cNvSpPr txBox="1"/>
          <p:nvPr/>
        </p:nvSpPr>
        <p:spPr>
          <a:xfrm>
            <a:off x="378914" y="3189488"/>
            <a:ext cx="4017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Challenge:</a:t>
            </a:r>
            <a:r>
              <a:rPr b="0" i="0" lang="en" sz="1400" u="none" cap="none" strike="noStrike">
                <a:solidFill>
                  <a:srgbClr val="000000"/>
                </a:solidFill>
                <a:latin typeface="Arial"/>
                <a:ea typeface="Arial"/>
                <a:cs typeface="Arial"/>
                <a:sym typeface="Arial"/>
              </a:rPr>
              <a:t> When the green flag is clicked, both Coco and Pascal should respond to Pearl and say "Hi, Pearl!". But only Pascal responds and says "Hi, Pearl!". How do we fix the program?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174" name="Google Shape;174;p3"/>
          <p:cNvSpPr txBox="1"/>
          <p:nvPr>
            <p:ph idx="1" type="body"/>
          </p:nvPr>
        </p:nvSpPr>
        <p:spPr>
          <a:xfrm>
            <a:off x="311700" y="1152475"/>
            <a:ext cx="5092500" cy="36522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Chromebook/Laptop</a:t>
            </a:r>
            <a:endParaRPr/>
          </a:p>
          <a:p>
            <a:pPr indent="-342900" lvl="0" marL="457200" rtl="0" algn="l">
              <a:lnSpc>
                <a:spcPct val="115000"/>
              </a:lnSpc>
              <a:spcBef>
                <a:spcPts val="0"/>
              </a:spcBef>
              <a:spcAft>
                <a:spcPts val="0"/>
              </a:spcAft>
              <a:buSzPts val="1800"/>
              <a:buChar char="●"/>
            </a:pPr>
            <a:r>
              <a:rPr lang="en"/>
              <a:t>Internet Access </a:t>
            </a:r>
            <a:endParaRPr/>
          </a:p>
          <a:p>
            <a:pPr indent="-342900" lvl="0" marL="457200" rtl="0" algn="l">
              <a:lnSpc>
                <a:spcPct val="115000"/>
              </a:lnSpc>
              <a:spcBef>
                <a:spcPts val="0"/>
              </a:spcBef>
              <a:spcAft>
                <a:spcPts val="0"/>
              </a:spcAft>
              <a:buSzPts val="1800"/>
              <a:buChar char="●"/>
            </a:pPr>
            <a:r>
              <a:rPr lang="en"/>
              <a:t>Teacher slide deck</a:t>
            </a:r>
            <a:endParaRPr/>
          </a:p>
          <a:p>
            <a:pPr indent="-342900" lvl="0" marL="457200" rtl="0" algn="l">
              <a:lnSpc>
                <a:spcPct val="115000"/>
              </a:lnSpc>
              <a:spcBef>
                <a:spcPts val="0"/>
              </a:spcBef>
              <a:spcAft>
                <a:spcPts val="0"/>
              </a:spcAft>
              <a:buSzPts val="1800"/>
              <a:buChar char="●"/>
            </a:pPr>
            <a:r>
              <a:rPr lang="en" u="sng">
                <a:solidFill>
                  <a:schemeClr val="hlink"/>
                </a:solidFill>
                <a:hlinkClick r:id="rId3"/>
              </a:rPr>
              <a:t>Student slides</a:t>
            </a:r>
            <a:r>
              <a:rPr lang="en"/>
              <a:t> </a:t>
            </a:r>
            <a:endParaRPr/>
          </a:p>
          <a:p>
            <a:pPr indent="-342900" lvl="0" marL="457200" rtl="0" algn="l">
              <a:lnSpc>
                <a:spcPct val="115000"/>
              </a:lnSpc>
              <a:spcBef>
                <a:spcPts val="0"/>
              </a:spcBef>
              <a:spcAft>
                <a:spcPts val="0"/>
              </a:spcAft>
              <a:buSzPts val="1800"/>
              <a:buChar char="●"/>
            </a:pPr>
            <a:r>
              <a:rPr lang="en" u="sng">
                <a:solidFill>
                  <a:schemeClr val="hlink"/>
                </a:solidFill>
                <a:hlinkClick r:id="rId4"/>
              </a:rPr>
              <a:t>CoCo Link</a:t>
            </a:r>
            <a:r>
              <a:rPr lang="en"/>
              <a:t> </a:t>
            </a:r>
            <a:endParaRPr/>
          </a:p>
          <a:p>
            <a:pPr indent="-342900" lvl="0" marL="457200" rtl="0" algn="l">
              <a:lnSpc>
                <a:spcPct val="115000"/>
              </a:lnSpc>
              <a:spcBef>
                <a:spcPts val="0"/>
              </a:spcBef>
              <a:spcAft>
                <a:spcPts val="0"/>
              </a:spcAft>
              <a:buSzPts val="1800"/>
              <a:buChar char="●"/>
            </a:pPr>
            <a:r>
              <a:rPr lang="en"/>
              <a:t>Written recipe from last lesson</a:t>
            </a:r>
            <a:endParaRPr/>
          </a:p>
          <a:p>
            <a:pPr indent="-342900" lvl="0" marL="457200" rtl="0" algn="l">
              <a:lnSpc>
                <a:spcPct val="115000"/>
              </a:lnSpc>
              <a:spcBef>
                <a:spcPts val="0"/>
              </a:spcBef>
              <a:spcAft>
                <a:spcPts val="0"/>
              </a:spcAft>
              <a:buSzPts val="1800"/>
              <a:buChar char="●"/>
            </a:pPr>
            <a:r>
              <a:rPr lang="en"/>
              <a:t>Blank paper for brainstorming </a:t>
            </a:r>
            <a:endParaRPr/>
          </a:p>
        </p:txBody>
      </p:sp>
      <p:pic>
        <p:nvPicPr>
          <p:cNvPr id="175" name="Google Shape;175;p3"/>
          <p:cNvPicPr preferRelativeResize="0"/>
          <p:nvPr/>
        </p:nvPicPr>
        <p:blipFill rotWithShape="1">
          <a:blip r:embed="rId5">
            <a:alphaModFix/>
          </a:blip>
          <a:srcRect b="0" l="0" r="0" t="0"/>
          <a:stretch/>
        </p:blipFill>
        <p:spPr>
          <a:xfrm>
            <a:off x="5099400" y="3171950"/>
            <a:ext cx="922950" cy="1853300"/>
          </a:xfrm>
          <a:prstGeom prst="rect">
            <a:avLst/>
          </a:prstGeom>
          <a:noFill/>
          <a:ln>
            <a:noFill/>
          </a:ln>
        </p:spPr>
      </p:pic>
      <p:pic>
        <p:nvPicPr>
          <p:cNvPr id="176" name="Google Shape;176;p3"/>
          <p:cNvPicPr preferRelativeResize="0"/>
          <p:nvPr/>
        </p:nvPicPr>
        <p:blipFill rotWithShape="1">
          <a:blip r:embed="rId6">
            <a:alphaModFix/>
          </a:blip>
          <a:srcRect b="0" l="0" r="0" t="0"/>
          <a:stretch/>
        </p:blipFill>
        <p:spPr>
          <a:xfrm>
            <a:off x="6544339" y="3430213"/>
            <a:ext cx="2005673" cy="1336775"/>
          </a:xfrm>
          <a:prstGeom prst="rect">
            <a:avLst/>
          </a:prstGeom>
          <a:noFill/>
          <a:ln>
            <a:noFill/>
          </a:ln>
        </p:spPr>
      </p:pic>
      <p:sp>
        <p:nvSpPr>
          <p:cNvPr id="177" name="Google Shape;177;p3"/>
          <p:cNvSpPr txBox="1"/>
          <p:nvPr/>
        </p:nvSpPr>
        <p:spPr>
          <a:xfrm>
            <a:off x="4658250" y="782750"/>
            <a:ext cx="4242000" cy="2124000"/>
          </a:xfrm>
          <a:prstGeom prst="rect">
            <a:avLst/>
          </a:prstGeom>
          <a:solidFill>
            <a:srgbClr val="FFAB4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Reminder</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In this lesson, every student should be </a:t>
            </a:r>
            <a:r>
              <a:rPr b="1" i="0" lang="en" sz="1400" u="none" cap="none" strike="noStrike">
                <a:solidFill>
                  <a:srgbClr val="000000"/>
                </a:solidFill>
                <a:latin typeface="Proxima Nova"/>
                <a:ea typeface="Proxima Nova"/>
                <a:cs typeface="Proxima Nova"/>
                <a:sym typeface="Proxima Nova"/>
              </a:rPr>
              <a:t>assigned a story in CoCo</a:t>
            </a:r>
            <a:r>
              <a:rPr b="0" i="0" lang="en" sz="1400" u="none" cap="none" strike="noStrike">
                <a:solidFill>
                  <a:srgbClr val="000000"/>
                </a:solidFill>
                <a:latin typeface="Proxima Nova"/>
                <a:ea typeface="Proxima Nova"/>
                <a:cs typeface="Proxima Nova"/>
                <a:sym typeface="Proxima Nova"/>
              </a:rPr>
              <a:t> using </a:t>
            </a:r>
            <a:r>
              <a:rPr b="1" i="0" lang="en" sz="1400" u="none" cap="none" strike="noStrike">
                <a:solidFill>
                  <a:srgbClr val="000000"/>
                </a:solidFill>
                <a:latin typeface="Proxima Nova"/>
                <a:ea typeface="Proxima Nova"/>
                <a:cs typeface="Proxima Nova"/>
                <a:sym typeface="Proxima Nova"/>
              </a:rPr>
              <a:t>Level 4.</a:t>
            </a:r>
            <a:r>
              <a:rPr b="0" i="0" lang="en" sz="1400" u="none" cap="none" strike="noStrike">
                <a:solidFill>
                  <a:srgbClr val="000000"/>
                </a:solidFill>
                <a:latin typeface="Proxima Nova"/>
                <a:ea typeface="Proxima Nova"/>
                <a:cs typeface="Proxima Nova"/>
                <a:sym typeface="Proxima Nova"/>
              </a:rPr>
              <a:t>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story should be titled “</a:t>
            </a:r>
            <a:r>
              <a:rPr b="1" i="0" lang="en" sz="1400" u="none" cap="none" strike="noStrike">
                <a:solidFill>
                  <a:srgbClr val="000000"/>
                </a:solidFill>
                <a:latin typeface="Proxima Nova"/>
                <a:ea typeface="Proxima Nova"/>
                <a:cs typeface="Proxima Nova"/>
                <a:sym typeface="Proxima Nova"/>
              </a:rPr>
              <a:t>Lesson 4 Story.</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Each student should save their work using this naming strategy: “</a:t>
            </a:r>
            <a:r>
              <a:rPr b="1" i="0" lang="en" sz="1400" u="none" cap="none" strike="noStrike">
                <a:solidFill>
                  <a:srgbClr val="000000"/>
                </a:solidFill>
                <a:latin typeface="Proxima Nova"/>
                <a:ea typeface="Proxima Nova"/>
                <a:cs typeface="Proxima Nova"/>
                <a:sym typeface="Proxima Nova"/>
              </a:rPr>
              <a:t>Student Name + Lesson # + Descriptor”,</a:t>
            </a:r>
            <a:r>
              <a:rPr b="0" i="0" lang="en" sz="1400" u="none" cap="none" strike="noStrike">
                <a:solidFill>
                  <a:srgbClr val="000000"/>
                </a:solidFill>
                <a:latin typeface="Proxima Nova"/>
                <a:ea typeface="Proxima Nova"/>
                <a:cs typeface="Proxima Nova"/>
                <a:sym typeface="Proxima Nova"/>
              </a:rPr>
              <a:t> for example, “</a:t>
            </a:r>
            <a:r>
              <a:rPr b="1" i="0" lang="en" sz="1400" u="none" cap="none" strike="noStrike">
                <a:solidFill>
                  <a:srgbClr val="000000"/>
                </a:solidFill>
                <a:latin typeface="Proxima Nova"/>
                <a:ea typeface="Proxima Nova"/>
                <a:cs typeface="Proxima Nova"/>
                <a:sym typeface="Proxima Nova"/>
              </a:rPr>
              <a:t>Johnny Lesson 4 Story”</a:t>
            </a:r>
            <a:endParaRPr b="1"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210b9703bdf_0_17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3 Answer Key</a:t>
            </a:r>
            <a:endParaRPr/>
          </a:p>
        </p:txBody>
      </p:sp>
      <p:sp>
        <p:nvSpPr>
          <p:cNvPr id="432" name="Google Shape;432;g210b9703bdf_0_17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200">
                <a:latin typeface="Arial"/>
                <a:ea typeface="Arial"/>
                <a:cs typeface="Arial"/>
                <a:sym typeface="Arial"/>
              </a:rPr>
              <a:t>After you have tried to debug this challenge, check out this project for a sample solution using</a:t>
            </a:r>
            <a:r>
              <a:rPr lang="en" sz="1200">
                <a:uFill>
                  <a:noFill/>
                </a:uFill>
                <a:latin typeface="Arial"/>
                <a:ea typeface="Arial"/>
                <a:cs typeface="Arial"/>
                <a:sym typeface="Arial"/>
                <a:hlinkClick r:id="rId3"/>
              </a:rPr>
              <a:t> </a:t>
            </a:r>
            <a:r>
              <a:rPr lang="en" sz="1200" u="sng">
                <a:solidFill>
                  <a:schemeClr val="hlink"/>
                </a:solidFill>
                <a:latin typeface="Arial"/>
                <a:ea typeface="Arial"/>
                <a:cs typeface="Arial"/>
                <a:sym typeface="Arial"/>
                <a:hlinkClick r:id="rId4"/>
              </a:rPr>
              <a:t>https://bit.ly/3RmSlNw</a:t>
            </a:r>
            <a:endParaRPr sz="1200" u="sng">
              <a:solidFill>
                <a:schemeClr val="hlink"/>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1200"/>
              </a:spcAft>
              <a:buSzPts val="1800"/>
              <a:buNone/>
            </a:pPr>
            <a:r>
              <a:t/>
            </a:r>
            <a:endParaRPr/>
          </a:p>
        </p:txBody>
      </p:sp>
      <p:sp>
        <p:nvSpPr>
          <p:cNvPr id="433" name="Google Shape;433;g210b9703bdf_0_172"/>
          <p:cNvSpPr txBox="1"/>
          <p:nvPr/>
        </p:nvSpPr>
        <p:spPr>
          <a:xfrm>
            <a:off x="4212425" y="1600000"/>
            <a:ext cx="185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Possible Solution:</a:t>
            </a:r>
            <a:endParaRPr b="0" i="0" sz="1400" u="none" cap="none" strike="noStrike">
              <a:solidFill>
                <a:srgbClr val="000000"/>
              </a:solidFill>
              <a:latin typeface="Arial"/>
              <a:ea typeface="Arial"/>
              <a:cs typeface="Arial"/>
              <a:sym typeface="Arial"/>
            </a:endParaRPr>
          </a:p>
        </p:txBody>
      </p:sp>
      <p:pic>
        <p:nvPicPr>
          <p:cNvPr id="434" name="Google Shape;434;g210b9703bdf_0_172"/>
          <p:cNvPicPr preferRelativeResize="0"/>
          <p:nvPr/>
        </p:nvPicPr>
        <p:blipFill rotWithShape="1">
          <a:blip r:embed="rId5">
            <a:alphaModFix/>
          </a:blip>
          <a:srcRect b="0" l="0" r="0" t="0"/>
          <a:stretch/>
        </p:blipFill>
        <p:spPr>
          <a:xfrm>
            <a:off x="399099" y="2061025"/>
            <a:ext cx="3722926" cy="3029425"/>
          </a:xfrm>
          <a:prstGeom prst="rect">
            <a:avLst/>
          </a:prstGeom>
          <a:noFill/>
          <a:ln>
            <a:noFill/>
          </a:ln>
        </p:spPr>
      </p:pic>
      <p:pic>
        <p:nvPicPr>
          <p:cNvPr id="435" name="Google Shape;435;g210b9703bdf_0_172"/>
          <p:cNvPicPr preferRelativeResize="0"/>
          <p:nvPr/>
        </p:nvPicPr>
        <p:blipFill rotWithShape="1">
          <a:blip r:embed="rId6">
            <a:alphaModFix/>
          </a:blip>
          <a:srcRect b="0" l="0" r="0" t="0"/>
          <a:stretch/>
        </p:blipFill>
        <p:spPr>
          <a:xfrm>
            <a:off x="4322625" y="2174000"/>
            <a:ext cx="3984725" cy="2803475"/>
          </a:xfrm>
          <a:prstGeom prst="rect">
            <a:avLst/>
          </a:prstGeom>
          <a:noFill/>
          <a:ln>
            <a:noFill/>
          </a:ln>
        </p:spPr>
      </p:pic>
      <p:sp>
        <p:nvSpPr>
          <p:cNvPr id="436" name="Google Shape;436;g210b9703bdf_0_172"/>
          <p:cNvSpPr/>
          <p:nvPr/>
        </p:nvSpPr>
        <p:spPr>
          <a:xfrm>
            <a:off x="4427550" y="2582476"/>
            <a:ext cx="2279700" cy="8073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g210b9703bdf_0_172"/>
          <p:cNvSpPr/>
          <p:nvPr/>
        </p:nvSpPr>
        <p:spPr>
          <a:xfrm rot="5627948">
            <a:off x="5941866" y="1749329"/>
            <a:ext cx="842151" cy="779310"/>
          </a:xfrm>
          <a:prstGeom prst="rightArrow">
            <a:avLst>
              <a:gd fmla="val 50000" name="adj1"/>
              <a:gd fmla="val 50000" name="adj2"/>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1895c11bdf2_1_14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443" name="Google Shape;443;g1895c11bdf2_1_144"/>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444" name="Google Shape;444;g1895c11bdf2_1_144"/>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2047b9cb5d0_0_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Today’s objective</a:t>
            </a:r>
            <a:endParaRPr/>
          </a:p>
        </p:txBody>
      </p:sp>
      <p:sp>
        <p:nvSpPr>
          <p:cNvPr id="450" name="Google Shape;450;g2047b9cb5d0_0_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3600"/>
              <a:t>Plan and code an animation to illustrate our writing using CoCo and Scratch. </a:t>
            </a:r>
            <a:endParaRPr sz="3600"/>
          </a:p>
          <a:p>
            <a:pPr indent="0" lvl="0" marL="0" rtl="0" algn="l">
              <a:lnSpc>
                <a:spcPct val="115000"/>
              </a:lnSpc>
              <a:spcBef>
                <a:spcPts val="0"/>
              </a:spcBef>
              <a:spcAft>
                <a:spcPts val="0"/>
              </a:spcAft>
              <a:buSzPts val="1800"/>
              <a:buNone/>
            </a:pPr>
            <a:r>
              <a:t/>
            </a:r>
            <a:endParaRPr sz="3600"/>
          </a:p>
          <a:p>
            <a:pPr indent="0" lvl="0" marL="0" rtl="0" algn="l">
              <a:lnSpc>
                <a:spcPct val="115000"/>
              </a:lnSpc>
              <a:spcBef>
                <a:spcPts val="0"/>
              </a:spcBef>
              <a:spcAft>
                <a:spcPts val="0"/>
              </a:spcAft>
              <a:buSzPts val="1800"/>
              <a:buNone/>
            </a:pPr>
            <a:r>
              <a:rPr b="1" lang="en" sz="3600"/>
              <a:t>Discuss: what makes a good animation?</a:t>
            </a:r>
            <a:endParaRPr b="1" sz="3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047b9cb5d0_0_394"/>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When you code in Scratch….</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Include a topic sentence</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animation to your writing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Be consistent</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visuals to your text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2047b9cb5d0_0_398"/>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pic>
        <p:nvPicPr>
          <p:cNvPr id="461" name="Google Shape;461;g2047b9cb5d0_0_398"/>
          <p:cNvPicPr preferRelativeResize="0"/>
          <p:nvPr/>
        </p:nvPicPr>
        <p:blipFill rotWithShape="1">
          <a:blip r:embed="rId3">
            <a:alphaModFix/>
          </a:blip>
          <a:srcRect b="0" l="0" r="0" t="0"/>
          <a:stretch/>
        </p:blipFill>
        <p:spPr>
          <a:xfrm>
            <a:off x="1047249" y="1414000"/>
            <a:ext cx="2654275" cy="3301900"/>
          </a:xfrm>
          <a:prstGeom prst="rect">
            <a:avLst/>
          </a:prstGeom>
          <a:noFill/>
          <a:ln>
            <a:noFill/>
          </a:ln>
        </p:spPr>
      </p:pic>
      <p:pic>
        <p:nvPicPr>
          <p:cNvPr id="462" name="Google Shape;462;g2047b9cb5d0_0_398"/>
          <p:cNvPicPr preferRelativeResize="0"/>
          <p:nvPr/>
        </p:nvPicPr>
        <p:blipFill rotWithShape="1">
          <a:blip r:embed="rId4">
            <a:alphaModFix/>
          </a:blip>
          <a:srcRect b="0" l="0" r="0" t="0"/>
          <a:stretch/>
        </p:blipFill>
        <p:spPr>
          <a:xfrm>
            <a:off x="4722225" y="1414000"/>
            <a:ext cx="2936522" cy="3301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2047b9cb5d0_0_404"/>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pic>
        <p:nvPicPr>
          <p:cNvPr id="468" name="Google Shape;468;g2047b9cb5d0_0_404"/>
          <p:cNvPicPr preferRelativeResize="0"/>
          <p:nvPr/>
        </p:nvPicPr>
        <p:blipFill rotWithShape="1">
          <a:blip r:embed="rId3">
            <a:alphaModFix/>
          </a:blip>
          <a:srcRect b="0" l="0" r="0" t="0"/>
          <a:stretch/>
        </p:blipFill>
        <p:spPr>
          <a:xfrm>
            <a:off x="1047249" y="1414000"/>
            <a:ext cx="2654275" cy="3301900"/>
          </a:xfrm>
          <a:prstGeom prst="rect">
            <a:avLst/>
          </a:prstGeom>
          <a:noFill/>
          <a:ln cap="flat" cmpd="sng" w="152400">
            <a:solidFill>
              <a:srgbClr val="00FF00"/>
            </a:solidFill>
            <a:prstDash val="solid"/>
            <a:round/>
            <a:headEnd len="sm" w="sm" type="none"/>
            <a:tailEnd len="sm" w="sm" type="none"/>
          </a:ln>
        </p:spPr>
      </p:pic>
      <p:pic>
        <p:nvPicPr>
          <p:cNvPr id="469" name="Google Shape;469;g2047b9cb5d0_0_404"/>
          <p:cNvPicPr preferRelativeResize="0"/>
          <p:nvPr/>
        </p:nvPicPr>
        <p:blipFill rotWithShape="1">
          <a:blip r:embed="rId4">
            <a:alphaModFix/>
          </a:blip>
          <a:srcRect b="0" l="0" r="0" t="0"/>
          <a:stretch/>
        </p:blipFill>
        <p:spPr>
          <a:xfrm>
            <a:off x="4722225" y="1414000"/>
            <a:ext cx="2936522" cy="3301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2047b9cb5d0_0_410"/>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88888"/>
              <a:buNone/>
            </a:pPr>
            <a:r>
              <a:rPr lang="en" sz="3600">
                <a:latin typeface="Bebas Neue"/>
                <a:ea typeface="Bebas Neue"/>
                <a:cs typeface="Bebas Neue"/>
                <a:sym typeface="Bebas Neue"/>
              </a:rPr>
              <a:t>“Once upon a time there lived a princess in a castle.”</a:t>
            </a:r>
            <a:endParaRPr sz="3600">
              <a:latin typeface="Bebas Neue"/>
              <a:ea typeface="Bebas Neue"/>
              <a:cs typeface="Bebas Neue"/>
              <a:sym typeface="Bebas Neue"/>
            </a:endParaRPr>
          </a:p>
          <a:p>
            <a:pPr indent="0" lvl="0" marL="0" rtl="0" algn="l">
              <a:lnSpc>
                <a:spcPct val="100000"/>
              </a:lnSpc>
              <a:spcBef>
                <a:spcPts val="0"/>
              </a:spcBef>
              <a:spcAft>
                <a:spcPts val="0"/>
              </a:spcAft>
              <a:buSzPct val="188888"/>
              <a:buNone/>
            </a:pPr>
            <a:r>
              <a:t/>
            </a:r>
            <a:endParaRPr sz="36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pic>
        <p:nvPicPr>
          <p:cNvPr id="475" name="Google Shape;475;g2047b9cb5d0_0_410"/>
          <p:cNvPicPr preferRelativeResize="0"/>
          <p:nvPr/>
        </p:nvPicPr>
        <p:blipFill rotWithShape="1">
          <a:blip r:embed="rId3">
            <a:alphaModFix/>
          </a:blip>
          <a:srcRect b="0" l="5660" r="0" t="0"/>
          <a:stretch/>
        </p:blipFill>
        <p:spPr>
          <a:xfrm>
            <a:off x="4841700" y="1532375"/>
            <a:ext cx="4032360" cy="3170250"/>
          </a:xfrm>
          <a:prstGeom prst="rect">
            <a:avLst/>
          </a:prstGeom>
          <a:noFill/>
          <a:ln>
            <a:noFill/>
          </a:ln>
        </p:spPr>
      </p:pic>
      <p:pic>
        <p:nvPicPr>
          <p:cNvPr id="476" name="Google Shape;476;g2047b9cb5d0_0_410"/>
          <p:cNvPicPr preferRelativeResize="0"/>
          <p:nvPr/>
        </p:nvPicPr>
        <p:blipFill rotWithShape="1">
          <a:blip r:embed="rId4">
            <a:alphaModFix/>
          </a:blip>
          <a:srcRect b="0" l="0" r="0" t="0"/>
          <a:stretch/>
        </p:blipFill>
        <p:spPr>
          <a:xfrm>
            <a:off x="208200" y="1594325"/>
            <a:ext cx="4192426" cy="3170250"/>
          </a:xfrm>
          <a:prstGeom prst="rect">
            <a:avLst/>
          </a:prstGeom>
          <a:noFill/>
          <a:ln cap="flat" cmpd="sng" w="152400">
            <a:solidFill>
              <a:srgbClr val="00FF00"/>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047b9cb5d0_0_416"/>
          <p:cNvSpPr txBox="1"/>
          <p:nvPr>
            <p:ph type="title"/>
          </p:nvPr>
        </p:nvSpPr>
        <p:spPr>
          <a:xfrm>
            <a:off x="338475" y="0"/>
            <a:ext cx="8624700" cy="4575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88888"/>
              <a:buNone/>
            </a:pPr>
            <a:r>
              <a:rPr lang="en" sz="3600">
                <a:latin typeface="Bebas Neue"/>
                <a:ea typeface="Bebas Neue"/>
                <a:cs typeface="Bebas Neue"/>
                <a:sym typeface="Bebas Neue"/>
              </a:rPr>
              <a:t>“Once upon a time there lived a princess who played baseball.”</a:t>
            </a:r>
            <a:endParaRPr sz="3600">
              <a:latin typeface="Bebas Neue"/>
              <a:ea typeface="Bebas Neue"/>
              <a:cs typeface="Bebas Neue"/>
              <a:sym typeface="Bebas Neue"/>
            </a:endParaRPr>
          </a:p>
          <a:p>
            <a:pPr indent="0" lvl="0" marL="0" rtl="0" algn="l">
              <a:lnSpc>
                <a:spcPct val="100000"/>
              </a:lnSpc>
              <a:spcBef>
                <a:spcPts val="0"/>
              </a:spcBef>
              <a:spcAft>
                <a:spcPts val="0"/>
              </a:spcAft>
              <a:buSzPct val="188888"/>
              <a:buNone/>
            </a:pPr>
            <a:r>
              <a:t/>
            </a:r>
            <a:endParaRPr sz="36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pic>
        <p:nvPicPr>
          <p:cNvPr id="482" name="Google Shape;482;g2047b9cb5d0_0_416"/>
          <p:cNvPicPr preferRelativeResize="0"/>
          <p:nvPr/>
        </p:nvPicPr>
        <p:blipFill rotWithShape="1">
          <a:blip r:embed="rId3">
            <a:alphaModFix/>
          </a:blip>
          <a:srcRect b="0" l="5660" r="0" t="0"/>
          <a:stretch/>
        </p:blipFill>
        <p:spPr>
          <a:xfrm>
            <a:off x="4841700" y="1532375"/>
            <a:ext cx="4032360" cy="3170250"/>
          </a:xfrm>
          <a:prstGeom prst="rect">
            <a:avLst/>
          </a:prstGeom>
          <a:noFill/>
          <a:ln cap="flat" cmpd="sng" w="152400">
            <a:solidFill>
              <a:srgbClr val="00FF00"/>
            </a:solidFill>
            <a:prstDash val="solid"/>
            <a:round/>
            <a:headEnd len="sm" w="sm" type="none"/>
            <a:tailEnd len="sm" w="sm" type="none"/>
          </a:ln>
        </p:spPr>
      </p:pic>
      <p:pic>
        <p:nvPicPr>
          <p:cNvPr id="483" name="Google Shape;483;g2047b9cb5d0_0_416"/>
          <p:cNvPicPr preferRelativeResize="0"/>
          <p:nvPr/>
        </p:nvPicPr>
        <p:blipFill rotWithShape="1">
          <a:blip r:embed="rId4">
            <a:alphaModFix/>
          </a:blip>
          <a:srcRect b="0" l="0" r="0" t="0"/>
          <a:stretch/>
        </p:blipFill>
        <p:spPr>
          <a:xfrm>
            <a:off x="208200" y="1594325"/>
            <a:ext cx="4192426" cy="3170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g2047b9cb5d0_0_422"/>
          <p:cNvPicPr preferRelativeResize="0"/>
          <p:nvPr/>
        </p:nvPicPr>
        <p:blipFill rotWithShape="1">
          <a:blip r:embed="rId3">
            <a:alphaModFix/>
          </a:blip>
          <a:srcRect b="0" l="0" r="0" t="0"/>
          <a:stretch/>
        </p:blipFill>
        <p:spPr>
          <a:xfrm>
            <a:off x="152400" y="152400"/>
            <a:ext cx="8839200" cy="4523655"/>
          </a:xfrm>
          <a:prstGeom prst="rect">
            <a:avLst/>
          </a:prstGeom>
          <a:noFill/>
          <a:ln>
            <a:noFill/>
          </a:ln>
        </p:spPr>
      </p:pic>
      <p:sp>
        <p:nvSpPr>
          <p:cNvPr id="489" name="Google Shape;489;g2047b9cb5d0_0_422"/>
          <p:cNvSpPr/>
          <p:nvPr/>
        </p:nvSpPr>
        <p:spPr>
          <a:xfrm>
            <a:off x="0" y="306375"/>
            <a:ext cx="2100600" cy="954900"/>
          </a:xfrm>
          <a:prstGeom prst="roundRect">
            <a:avLst>
              <a:gd fmla="val 16667" name="adj"/>
            </a:avLst>
          </a:prstGeom>
          <a:noFill/>
          <a:ln cap="flat" cmpd="sng" w="2286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047b9cb5d0_0_427"/>
          <p:cNvSpPr txBox="1"/>
          <p:nvPr>
            <p:ph type="title"/>
          </p:nvPr>
        </p:nvSpPr>
        <p:spPr>
          <a:xfrm>
            <a:off x="405975" y="470400"/>
            <a:ext cx="8114400" cy="4575300"/>
          </a:xfrm>
          <a:prstGeom prst="rect">
            <a:avLst/>
          </a:prstGeom>
          <a:noFill/>
          <a:ln>
            <a:noFill/>
          </a:ln>
        </p:spPr>
        <p:txBody>
          <a:bodyPr anchorCtr="0" anchor="b" bIns="91425" lIns="91425" spcFirstLastPara="1" rIns="91425" wrap="square" tIns="91425">
            <a:normAutofit/>
          </a:bodyPr>
          <a:lstStyle/>
          <a:p>
            <a:pPr indent="-457200" lvl="0" marL="457200" rtl="0" algn="l">
              <a:lnSpc>
                <a:spcPct val="100000"/>
              </a:lnSpc>
              <a:spcBef>
                <a:spcPts val="0"/>
              </a:spcBef>
              <a:spcAft>
                <a:spcPts val="0"/>
              </a:spcAft>
              <a:buClr>
                <a:srgbClr val="00FF00"/>
              </a:buClr>
              <a:buSzPts val="4800"/>
              <a:buFont typeface="Bebas Neue"/>
              <a:buChar char="✅"/>
            </a:pPr>
            <a:r>
              <a:rPr lang="en" sz="4800">
                <a:solidFill>
                  <a:srgbClr val="00FF00"/>
                </a:solidFill>
                <a:latin typeface="Bebas Neue"/>
                <a:ea typeface="Bebas Neue"/>
                <a:cs typeface="Bebas Neue"/>
                <a:sym typeface="Bebas Neue"/>
              </a:rPr>
              <a:t>Like </a:t>
            </a:r>
            <a:endParaRPr sz="4800">
              <a:solidFill>
                <a:srgbClr val="00FF00"/>
              </a:solidFill>
              <a:latin typeface="Bebas Neue"/>
              <a:ea typeface="Bebas Neue"/>
              <a:cs typeface="Bebas Neue"/>
              <a:sym typeface="Bebas Neue"/>
            </a:endParaRPr>
          </a:p>
          <a:p>
            <a:pPr indent="0" lvl="0" marL="0" rtl="0" algn="l">
              <a:lnSpc>
                <a:spcPct val="100000"/>
              </a:lnSpc>
              <a:spcBef>
                <a:spcPts val="0"/>
              </a:spcBef>
              <a:spcAft>
                <a:spcPts val="0"/>
              </a:spcAft>
              <a:buSzPts val="6800"/>
              <a:buNone/>
            </a:pPr>
            <a:r>
              <a:rPr lang="en" sz="4800">
                <a:solidFill>
                  <a:srgbClr val="00FF00"/>
                </a:solidFill>
                <a:latin typeface="Bebas Neue"/>
                <a:ea typeface="Bebas Neue"/>
                <a:cs typeface="Bebas Neue"/>
                <a:sym typeface="Bebas Neue"/>
              </a:rPr>
              <a:t>this</a:t>
            </a:r>
            <a:endParaRPr sz="4800">
              <a:solidFill>
                <a:srgbClr val="00FF00"/>
              </a:solidFill>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sp>
        <p:nvSpPr>
          <p:cNvPr id="495" name="Google Shape;495;g2047b9cb5d0_0_427"/>
          <p:cNvSpPr txBox="1"/>
          <p:nvPr/>
        </p:nvSpPr>
        <p:spPr>
          <a:xfrm>
            <a:off x="1265400" y="4366050"/>
            <a:ext cx="6613200" cy="738900"/>
          </a:xfrm>
          <a:prstGeom prst="rect">
            <a:avLst/>
          </a:prstGeom>
          <a:no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 sz="1800" u="sng">
                <a:solidFill>
                  <a:schemeClr val="hlink"/>
                </a:solidFill>
                <a:highlight>
                  <a:schemeClr val="lt1"/>
                </a:highlight>
                <a:latin typeface="Proxima Nova"/>
                <a:ea typeface="Proxima Nova"/>
                <a:cs typeface="Proxima Nova"/>
                <a:sym typeface="Proxima Nova"/>
                <a:hlinkClick r:id="rId3"/>
              </a:rPr>
              <a:t>https://www.dropbox.com/s/nh93dmdkphd4n0z/Screen%20Recording%202023-09-19%20at%201.45.13%20AM.mov?dl=0</a:t>
            </a:r>
            <a:endParaRPr b="0" i="0" sz="1800" u="none" cap="none" strike="noStrike">
              <a:solidFill>
                <a:srgbClr val="000000"/>
              </a:solidFill>
              <a:highlight>
                <a:schemeClr val="lt1"/>
              </a:highlight>
              <a:latin typeface="Proxima Nova"/>
              <a:ea typeface="Proxima Nova"/>
              <a:cs typeface="Proxima Nova"/>
              <a:sym typeface="Proxima Nova"/>
            </a:endParaRPr>
          </a:p>
        </p:txBody>
      </p:sp>
      <p:pic>
        <p:nvPicPr>
          <p:cNvPr id="496" name="Google Shape;496;g2047b9cb5d0_0_427"/>
          <p:cNvPicPr preferRelativeResize="0"/>
          <p:nvPr/>
        </p:nvPicPr>
        <p:blipFill rotWithShape="1">
          <a:blip r:embed="rId4">
            <a:alphaModFix/>
          </a:blip>
          <a:srcRect b="0" l="0" r="0" t="0"/>
          <a:stretch/>
        </p:blipFill>
        <p:spPr>
          <a:xfrm>
            <a:off x="2870326" y="470400"/>
            <a:ext cx="5234350" cy="3895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895c11bdf2_1_6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183" name="Google Shape;183;g1895c11bdf2_1_66"/>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184" name="Google Shape;184;g1895c11bdf2_1_66"/>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2047b9cb5d0_0_433"/>
          <p:cNvSpPr txBox="1"/>
          <p:nvPr>
            <p:ph type="title"/>
          </p:nvPr>
        </p:nvSpPr>
        <p:spPr>
          <a:xfrm>
            <a:off x="775175" y="284100"/>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sp>
        <p:nvSpPr>
          <p:cNvPr id="502" name="Google Shape;502;g2047b9cb5d0_0_433"/>
          <p:cNvSpPr txBox="1"/>
          <p:nvPr/>
        </p:nvSpPr>
        <p:spPr>
          <a:xfrm>
            <a:off x="1595350" y="4335450"/>
            <a:ext cx="51645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 sz="1700" u="sng">
                <a:solidFill>
                  <a:schemeClr val="hlink"/>
                </a:solidFill>
                <a:highlight>
                  <a:schemeClr val="lt1"/>
                </a:highlight>
                <a:latin typeface="Bebas Neue"/>
                <a:ea typeface="Bebas Neue"/>
                <a:cs typeface="Bebas Neue"/>
                <a:sym typeface="Bebas Neue"/>
                <a:hlinkClick r:id="rId3"/>
              </a:rPr>
              <a:t>https://www.dropbox.com/s/o7aaphbglzvswkr/Screen%20Recording%202023-09-19%20at%201.52.23%20AM.mov?dl=0</a:t>
            </a:r>
            <a:endParaRPr b="0" i="0" sz="1700" u="none" cap="none" strike="noStrike">
              <a:solidFill>
                <a:srgbClr val="000000"/>
              </a:solidFill>
              <a:highlight>
                <a:schemeClr val="lt1"/>
              </a:highlight>
              <a:latin typeface="Bebas Neue"/>
              <a:ea typeface="Bebas Neue"/>
              <a:cs typeface="Bebas Neue"/>
              <a:sym typeface="Bebas Neue"/>
            </a:endParaRPr>
          </a:p>
        </p:txBody>
      </p:sp>
      <p:pic>
        <p:nvPicPr>
          <p:cNvPr id="503" name="Google Shape;503;g2047b9cb5d0_0_433"/>
          <p:cNvPicPr preferRelativeResize="0"/>
          <p:nvPr/>
        </p:nvPicPr>
        <p:blipFill rotWithShape="1">
          <a:blip r:embed="rId4">
            <a:alphaModFix/>
          </a:blip>
          <a:srcRect b="0" l="0" r="0" t="0"/>
          <a:stretch/>
        </p:blipFill>
        <p:spPr>
          <a:xfrm>
            <a:off x="3818822" y="514150"/>
            <a:ext cx="4511450" cy="3821301"/>
          </a:xfrm>
          <a:prstGeom prst="rect">
            <a:avLst/>
          </a:prstGeom>
          <a:noFill/>
          <a:ln>
            <a:noFill/>
          </a:ln>
        </p:spPr>
      </p:pic>
      <p:sp>
        <p:nvSpPr>
          <p:cNvPr id="504" name="Google Shape;504;g2047b9cb5d0_0_433"/>
          <p:cNvSpPr/>
          <p:nvPr/>
        </p:nvSpPr>
        <p:spPr>
          <a:xfrm>
            <a:off x="497950" y="1000400"/>
            <a:ext cx="2747100" cy="2848800"/>
          </a:xfrm>
          <a:prstGeom prst="mathMultiply">
            <a:avLst>
              <a:gd fmla="val 23520" name="adj1"/>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g1895c11bdf2_1_15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510" name="Google Shape;510;g1895c11bdf2_1_150"/>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511" name="Google Shape;511;g1895c11bdf2_1_150"/>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210b9703bdf_0_0"/>
          <p:cNvSpPr/>
          <p:nvPr/>
        </p:nvSpPr>
        <p:spPr>
          <a:xfrm>
            <a:off x="938950" y="592350"/>
            <a:ext cx="7162200" cy="3587700"/>
          </a:xfrm>
          <a:prstGeom prst="cloudCallout">
            <a:avLst>
              <a:gd fmla="val -20833" name="adj1"/>
              <a:gd fmla="val 62500" name="adj2"/>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210b9703bdf_0_0"/>
          <p:cNvSpPr txBox="1"/>
          <p:nvPr>
            <p:ph type="title"/>
          </p:nvPr>
        </p:nvSpPr>
        <p:spPr>
          <a:xfrm>
            <a:off x="1712550" y="1818100"/>
            <a:ext cx="6480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3200"/>
              <a:t>Brainstorm with a partner:  How will you animate your recipe in scratch?</a:t>
            </a:r>
            <a:endParaRPr sz="3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210b9703bdf_0_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CoCo continues to help us! </a:t>
            </a:r>
            <a:endParaRPr/>
          </a:p>
        </p:txBody>
      </p:sp>
      <p:sp>
        <p:nvSpPr>
          <p:cNvPr id="523" name="Google Shape;523;g210b9703bdf_0_5"/>
          <p:cNvSpPr txBox="1"/>
          <p:nvPr>
            <p:ph idx="1" type="body"/>
          </p:nvPr>
        </p:nvSpPr>
        <p:spPr>
          <a:xfrm>
            <a:off x="311700" y="1152475"/>
            <a:ext cx="4518600" cy="3416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946"/>
              <a:buNone/>
            </a:pPr>
            <a:r>
              <a:rPr lang="en"/>
              <a:t>Today, you will use Coco to help you code your instructional animation in Scratch!</a:t>
            </a:r>
            <a:endParaRPr/>
          </a:p>
          <a:p>
            <a:pPr indent="0" lvl="0" marL="0" rtl="0" algn="l">
              <a:lnSpc>
                <a:spcPct val="115000"/>
              </a:lnSpc>
              <a:spcBef>
                <a:spcPts val="0"/>
              </a:spcBef>
              <a:spcAft>
                <a:spcPts val="0"/>
              </a:spcAft>
              <a:buSzPts val="1946"/>
              <a:buNone/>
            </a:pPr>
            <a:r>
              <a:t/>
            </a:r>
            <a:endParaRPr/>
          </a:p>
          <a:p>
            <a:pPr indent="-352167" lvl="0" marL="457200" rtl="0" algn="l">
              <a:lnSpc>
                <a:spcPct val="115000"/>
              </a:lnSpc>
              <a:spcBef>
                <a:spcPts val="0"/>
              </a:spcBef>
              <a:spcAft>
                <a:spcPts val="0"/>
              </a:spcAft>
              <a:buSzPts val="1946"/>
              <a:buAutoNum type="arabicPeriod"/>
            </a:pPr>
            <a:r>
              <a:rPr lang="en"/>
              <a:t>Open a tab with Coco</a:t>
            </a:r>
            <a:endParaRPr/>
          </a:p>
          <a:p>
            <a:pPr indent="-352167" lvl="0" marL="457200" rtl="0" algn="l">
              <a:lnSpc>
                <a:spcPct val="115000"/>
              </a:lnSpc>
              <a:spcBef>
                <a:spcPts val="0"/>
              </a:spcBef>
              <a:spcAft>
                <a:spcPts val="0"/>
              </a:spcAft>
              <a:buSzPts val="1946"/>
              <a:buAutoNum type="arabicPeriod"/>
            </a:pPr>
            <a:r>
              <a:rPr lang="en"/>
              <a:t>Open a tab with Scratch</a:t>
            </a:r>
            <a:endParaRPr/>
          </a:p>
          <a:p>
            <a:pPr indent="-352167" lvl="0" marL="457200" rtl="0" algn="l">
              <a:lnSpc>
                <a:spcPct val="115000"/>
              </a:lnSpc>
              <a:spcBef>
                <a:spcPts val="0"/>
              </a:spcBef>
              <a:spcAft>
                <a:spcPts val="0"/>
              </a:spcAft>
              <a:buSzPts val="1946"/>
              <a:buAutoNum type="arabicPeriod"/>
            </a:pPr>
            <a:r>
              <a:rPr lang="en"/>
              <a:t>Use column 3 of Coco to find the blocks in Scratch we need for each step.</a:t>
            </a:r>
            <a:endParaRPr/>
          </a:p>
          <a:p>
            <a:pPr indent="-352167" lvl="0" marL="457200" rtl="0" algn="l">
              <a:lnSpc>
                <a:spcPct val="115000"/>
              </a:lnSpc>
              <a:spcBef>
                <a:spcPts val="0"/>
              </a:spcBef>
              <a:spcAft>
                <a:spcPts val="0"/>
              </a:spcAft>
              <a:buSzPts val="1946"/>
              <a:buAutoNum type="arabicPeriod"/>
            </a:pPr>
            <a:r>
              <a:rPr lang="en"/>
              <a:t>After you’ve found the blocks in Scratch, check off each row’s self-monitoring before moving to </a:t>
            </a:r>
            <a:r>
              <a:rPr lang="en">
                <a:extLst>
                  <a:ext uri="http://customooxmlschemas.google.com/">
                    <go:slidesCustomData xmlns:go="http://customooxmlschemas.google.com/" textRoundtripDataId="1"/>
                  </a:ext>
                </a:extLst>
              </a:rPr>
              <a:t>the</a:t>
            </a:r>
            <a:r>
              <a:rPr lang="en"/>
              <a:t> next step.</a:t>
            </a:r>
            <a:endParaRPr/>
          </a:p>
        </p:txBody>
      </p:sp>
      <p:pic>
        <p:nvPicPr>
          <p:cNvPr id="524" name="Google Shape;524;g210b9703bdf_0_5"/>
          <p:cNvPicPr preferRelativeResize="0"/>
          <p:nvPr/>
        </p:nvPicPr>
        <p:blipFill rotWithShape="1">
          <a:blip r:embed="rId3">
            <a:alphaModFix/>
          </a:blip>
          <a:srcRect b="0" l="0" r="0" t="0"/>
          <a:stretch/>
        </p:blipFill>
        <p:spPr>
          <a:xfrm>
            <a:off x="6127450" y="210050"/>
            <a:ext cx="2019863" cy="4055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210b9703bdf_0_17"/>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log into Coco and complete columns 2 &amp; 3</a:t>
            </a:r>
            <a:endParaRPr sz="4800">
              <a:latin typeface="Bebas Neue"/>
              <a:ea typeface="Bebas Neue"/>
              <a:cs typeface="Bebas Neue"/>
              <a:sym typeface="Bebas Neue"/>
            </a:endParaRPr>
          </a:p>
        </p:txBody>
      </p:sp>
      <p:pic>
        <p:nvPicPr>
          <p:cNvPr id="530" name="Google Shape;530;g210b9703bdf_0_17"/>
          <p:cNvPicPr preferRelativeResize="0"/>
          <p:nvPr/>
        </p:nvPicPr>
        <p:blipFill rotWithShape="1">
          <a:blip r:embed="rId3">
            <a:alphaModFix/>
          </a:blip>
          <a:srcRect b="0" l="0" r="0" t="0"/>
          <a:stretch/>
        </p:blipFill>
        <p:spPr>
          <a:xfrm>
            <a:off x="2840803" y="91900"/>
            <a:ext cx="6167424" cy="2909051"/>
          </a:xfrm>
          <a:prstGeom prst="rect">
            <a:avLst/>
          </a:prstGeom>
          <a:noFill/>
          <a:ln cap="flat" cmpd="sng" w="9525">
            <a:solidFill>
              <a:schemeClr val="accent3"/>
            </a:solidFill>
            <a:prstDash val="solid"/>
            <a:round/>
            <a:headEnd len="sm" w="sm" type="none"/>
            <a:tailEnd len="sm" w="sm" type="none"/>
          </a:ln>
        </p:spPr>
      </p:pic>
      <p:sp>
        <p:nvSpPr>
          <p:cNvPr id="531" name="Google Shape;531;g210b9703bdf_0_17"/>
          <p:cNvSpPr/>
          <p:nvPr/>
        </p:nvSpPr>
        <p:spPr>
          <a:xfrm rot="-1025317">
            <a:off x="3027107" y="685230"/>
            <a:ext cx="1522203" cy="383187"/>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210b9703bdf_0_17"/>
          <p:cNvSpPr/>
          <p:nvPr/>
        </p:nvSpPr>
        <p:spPr>
          <a:xfrm rot="-1025317">
            <a:off x="4897657" y="1122155"/>
            <a:ext cx="1522203" cy="383187"/>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210b9703bdf_0_11"/>
          <p:cNvSpPr txBox="1"/>
          <p:nvPr>
            <p:ph type="title"/>
          </p:nvPr>
        </p:nvSpPr>
        <p:spPr>
          <a:xfrm>
            <a:off x="1730100" y="299900"/>
            <a:ext cx="5683800" cy="8646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a:t>
            </a:r>
            <a:r>
              <a:rPr lang="en">
                <a:extLst>
                  <a:ext uri="http://customooxmlschemas.google.com/">
                    <go:slidesCustomData xmlns:go="http://customooxmlschemas.google.com/" textRoundtripDataId="2"/>
                  </a:ext>
                </a:extLst>
              </a:rPr>
              <a:t>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How to Choose Animation Blocks in Scratch Tutorial</a:t>
            </a:r>
            <a:endParaRPr/>
          </a:p>
        </p:txBody>
      </p:sp>
      <p:pic>
        <p:nvPicPr>
          <p:cNvPr id="538" name="Google Shape;538;g210b9703bdf_0_11">
            <a:hlinkClick r:id="rId4"/>
          </p:cNvPr>
          <p:cNvPicPr preferRelativeResize="0"/>
          <p:nvPr/>
        </p:nvPicPr>
        <p:blipFill rotWithShape="1">
          <a:blip r:embed="rId5">
            <a:alphaModFix/>
          </a:blip>
          <a:srcRect b="0" l="0" r="0" t="0"/>
          <a:stretch/>
        </p:blipFill>
        <p:spPr>
          <a:xfrm>
            <a:off x="2498975" y="1342688"/>
            <a:ext cx="5157900" cy="3470361"/>
          </a:xfrm>
          <a:prstGeom prst="rect">
            <a:avLst/>
          </a:prstGeom>
          <a:noFill/>
          <a:ln>
            <a:noFill/>
          </a:ln>
        </p:spPr>
      </p:pic>
      <p:sp>
        <p:nvSpPr>
          <p:cNvPr id="539" name="Google Shape;539;g210b9703bdf_0_11"/>
          <p:cNvSpPr txBox="1"/>
          <p:nvPr/>
        </p:nvSpPr>
        <p:spPr>
          <a:xfrm>
            <a:off x="297200" y="1395975"/>
            <a:ext cx="1827000" cy="3201600"/>
          </a:xfrm>
          <a:prstGeom prst="rect">
            <a:avLst/>
          </a:prstGeom>
          <a:solidFill>
            <a:srgbClr val="EFEFEF"/>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Note to teachers: in the video, the first row is already preselected for students.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Since your students are working in level 4, they will need to decide what they want to animate and choose the corresponding Scratch blocks. </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2047b9cb5d0_0_45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Pause here and Code in Scratch,</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check your self Monitoring</a:t>
            </a:r>
            <a:endParaRPr sz="4800">
              <a:latin typeface="Bebas Neue"/>
              <a:ea typeface="Bebas Neue"/>
              <a:cs typeface="Bebas Neue"/>
              <a:sym typeface="Bebas Neue"/>
            </a:endParaRPr>
          </a:p>
        </p:txBody>
      </p:sp>
      <p:sp>
        <p:nvSpPr>
          <p:cNvPr id="545" name="Google Shape;545;g2047b9cb5d0_0_450"/>
          <p:cNvSpPr/>
          <p:nvPr/>
        </p:nvSpPr>
        <p:spPr>
          <a:xfrm rot="-5400678">
            <a:off x="7508744" y="3672121"/>
            <a:ext cx="1522200" cy="383100"/>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g2047b9cb5d0_0_450"/>
          <p:cNvSpPr/>
          <p:nvPr/>
        </p:nvSpPr>
        <p:spPr>
          <a:xfrm rot="833302">
            <a:off x="1218109" y="838387"/>
            <a:ext cx="1522304" cy="383232"/>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7" name="Google Shape;547;g2047b9cb5d0_0_450"/>
          <p:cNvPicPr preferRelativeResize="0"/>
          <p:nvPr/>
        </p:nvPicPr>
        <p:blipFill rotWithShape="1">
          <a:blip r:embed="rId3">
            <a:alphaModFix/>
          </a:blip>
          <a:srcRect b="0" l="0" r="0" t="0"/>
          <a:stretch/>
        </p:blipFill>
        <p:spPr>
          <a:xfrm>
            <a:off x="2840803" y="91900"/>
            <a:ext cx="6167424" cy="2909051"/>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2047b9cb5d0_0_440"/>
          <p:cNvSpPr txBox="1"/>
          <p:nvPr>
            <p:ph type="title"/>
          </p:nvPr>
        </p:nvSpPr>
        <p:spPr>
          <a:xfrm>
            <a:off x="1526583" y="320600"/>
            <a:ext cx="58872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Video on how to add content from first row to CoCo to Scratch</a:t>
            </a:r>
            <a:endParaRPr/>
          </a:p>
        </p:txBody>
      </p:sp>
      <p:pic>
        <p:nvPicPr>
          <p:cNvPr id="553" name="Google Shape;553;g2047b9cb5d0_0_440"/>
          <p:cNvPicPr preferRelativeResize="0"/>
          <p:nvPr/>
        </p:nvPicPr>
        <p:blipFill rotWithShape="1">
          <a:blip r:embed="rId4">
            <a:alphaModFix/>
          </a:blip>
          <a:srcRect b="1990" l="0" r="0" t="3615"/>
          <a:stretch/>
        </p:blipFill>
        <p:spPr>
          <a:xfrm>
            <a:off x="617225" y="1481300"/>
            <a:ext cx="7909549" cy="3208875"/>
          </a:xfrm>
          <a:prstGeom prst="rect">
            <a:avLst/>
          </a:prstGeom>
          <a:noFill/>
          <a:ln>
            <a:noFill/>
          </a:ln>
        </p:spPr>
      </p:pic>
      <p:sp>
        <p:nvSpPr>
          <p:cNvPr id="554" name="Google Shape;554;g2047b9cb5d0_0_440"/>
          <p:cNvSpPr txBox="1"/>
          <p:nvPr/>
        </p:nvSpPr>
        <p:spPr>
          <a:xfrm>
            <a:off x="134675" y="155400"/>
            <a:ext cx="1755900" cy="923400"/>
          </a:xfrm>
          <a:prstGeom prst="rect">
            <a:avLst/>
          </a:prstGeom>
          <a:solidFill>
            <a:schemeClr val="lt2"/>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Note: to jump straight to toggling between Scratch and CoCo, skip to 2:35 </a:t>
            </a:r>
            <a:endParaRPr b="0" i="0" sz="12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2047b9cb5d0_0_445"/>
          <p:cNvSpPr txBox="1"/>
          <p:nvPr>
            <p:ph type="title"/>
          </p:nvPr>
        </p:nvSpPr>
        <p:spPr>
          <a:xfrm>
            <a:off x="1730100" y="320600"/>
            <a:ext cx="56838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accent5"/>
                </a:solidFill>
                <a:latin typeface="Proxima Nova"/>
                <a:ea typeface="Proxima Nova"/>
                <a:cs typeface="Proxima Nova"/>
                <a:sym typeface="Proxima Nova"/>
                <a:hlinkClick r:id="rId3">
                  <a:extLst>
                    <a:ext uri="{A12FA001-AC4F-418D-AE19-62706E023703}">
                      <ahyp:hlinkClr val="tx"/>
                    </a:ext>
                  </a:extLst>
                </a:hlinkClick>
              </a:rPr>
              <a:t>Video on transferring the rest of your work from CoCo to Scratch and monitoring your progress</a:t>
            </a:r>
            <a:endParaRPr/>
          </a:p>
        </p:txBody>
      </p:sp>
      <p:pic>
        <p:nvPicPr>
          <p:cNvPr id="560" name="Google Shape;560;g2047b9cb5d0_0_445"/>
          <p:cNvPicPr preferRelativeResize="0"/>
          <p:nvPr/>
        </p:nvPicPr>
        <p:blipFill rotWithShape="1">
          <a:blip r:embed="rId4">
            <a:alphaModFix/>
          </a:blip>
          <a:srcRect b="7095" l="0" r="0" t="0"/>
          <a:stretch/>
        </p:blipFill>
        <p:spPr>
          <a:xfrm>
            <a:off x="1120824" y="1623650"/>
            <a:ext cx="6902350" cy="31109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g1895c11bdf2_1_15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566" name="Google Shape;566;g1895c11bdf2_1_156"/>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567" name="Google Shape;567;g1895c11bdf2_1_156"/>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047b9cb5d0_0_195"/>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wARM UP: Scratch Scavenger HUnt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2047b9cb5d0_0_45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But wait! </a:t>
            </a:r>
            <a:endParaRPr/>
          </a:p>
        </p:txBody>
      </p:sp>
      <p:sp>
        <p:nvSpPr>
          <p:cNvPr id="573" name="Google Shape;573;g2047b9cb5d0_0_4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800"/>
              <a:t>Did you debug any errors?</a:t>
            </a:r>
            <a:endParaRPr sz="2800"/>
          </a:p>
          <a:p>
            <a:pPr indent="0" lvl="0" marL="0" rtl="0" algn="l">
              <a:lnSpc>
                <a:spcPct val="115000"/>
              </a:lnSpc>
              <a:spcBef>
                <a:spcPts val="0"/>
              </a:spcBef>
              <a:spcAft>
                <a:spcPts val="0"/>
              </a:spcAft>
              <a:buSzPts val="1800"/>
              <a:buNone/>
            </a:pPr>
            <a:r>
              <a:t/>
            </a:r>
            <a:endParaRPr sz="2800"/>
          </a:p>
          <a:p>
            <a:pPr indent="0" lvl="0" marL="0" rtl="0" algn="l">
              <a:lnSpc>
                <a:spcPct val="115000"/>
              </a:lnSpc>
              <a:spcBef>
                <a:spcPts val="0"/>
              </a:spcBef>
              <a:spcAft>
                <a:spcPts val="0"/>
              </a:spcAft>
              <a:buSzPts val="1800"/>
              <a:buNone/>
            </a:pPr>
            <a:r>
              <a:rPr lang="en" sz="2800"/>
              <a:t>Does your Scratch animation match what you planned and wrote in CoCo?</a:t>
            </a:r>
            <a:endParaRPr sz="28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g2047b9cb5d0_0_69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Ask yourself:</a:t>
            </a:r>
            <a:endParaRPr/>
          </a:p>
        </p:txBody>
      </p:sp>
      <p:sp>
        <p:nvSpPr>
          <p:cNvPr id="579" name="Google Shape;579;g2047b9cb5d0_0_69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Does my animation in Scratch convey what I planned? Does it match my writing?</a:t>
            </a:r>
            <a:endParaRPr/>
          </a:p>
          <a:p>
            <a:pPr indent="-342900" lvl="0" marL="457200" rtl="0" algn="l">
              <a:lnSpc>
                <a:spcPct val="115000"/>
              </a:lnSpc>
              <a:spcBef>
                <a:spcPts val="0"/>
              </a:spcBef>
              <a:spcAft>
                <a:spcPts val="0"/>
              </a:spcAft>
              <a:buSzPts val="1800"/>
              <a:buChar char="❏"/>
            </a:pPr>
            <a:r>
              <a:rPr lang="en"/>
              <a:t>Have I enhanced my writing in any way in Scratch?</a:t>
            </a:r>
            <a:endParaRPr/>
          </a:p>
          <a:p>
            <a:pPr indent="-342900" lvl="0" marL="457200" rtl="0" algn="l">
              <a:lnSpc>
                <a:spcPct val="115000"/>
              </a:lnSpc>
              <a:spcBef>
                <a:spcPts val="0"/>
              </a:spcBef>
              <a:spcAft>
                <a:spcPts val="0"/>
              </a:spcAft>
              <a:buSzPts val="1800"/>
              <a:buChar char="❏"/>
            </a:pPr>
            <a:r>
              <a:rPr lang="en"/>
              <a:t>Is there anything distracting or unnecessary in my animation that I should remove? </a:t>
            </a:r>
            <a:endParaRPr/>
          </a:p>
          <a:p>
            <a:pPr indent="-342900" lvl="0" marL="457200" rtl="0" algn="l">
              <a:lnSpc>
                <a:spcPct val="115000"/>
              </a:lnSpc>
              <a:spcBef>
                <a:spcPts val="0"/>
              </a:spcBef>
              <a:spcAft>
                <a:spcPts val="0"/>
              </a:spcAft>
              <a:buSzPts val="1800"/>
              <a:buChar char="❏"/>
            </a:pPr>
            <a:r>
              <a:rPr lang="en"/>
              <a:t>Is there anything in my animation that would make it harder for a viewer to understand my purpose?</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83" name="Shape 583"/>
        <p:cNvGrpSpPr/>
        <p:nvPr/>
      </p:nvGrpSpPr>
      <p:grpSpPr>
        <a:xfrm>
          <a:off x="0" y="0"/>
          <a:ext cx="0" cy="0"/>
          <a:chOff x="0" y="0"/>
          <a:chExt cx="0" cy="0"/>
        </a:xfrm>
      </p:grpSpPr>
      <p:sp>
        <p:nvSpPr>
          <p:cNvPr id="584" name="Google Shape;584;g2047b9cb5d0_0_462"/>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Last step, Self Evaluation</a:t>
            </a:r>
            <a:endParaRPr>
              <a:latin typeface="Bebas Neue"/>
              <a:ea typeface="Bebas Neue"/>
              <a:cs typeface="Bebas Neue"/>
              <a:sym typeface="Bebas Neue"/>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2047b9cb5d0_0_466"/>
          <p:cNvSpPr txBox="1"/>
          <p:nvPr>
            <p:ph type="title"/>
          </p:nvPr>
        </p:nvSpPr>
        <p:spPr>
          <a:xfrm>
            <a:off x="1730100" y="320600"/>
            <a:ext cx="56838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Self-Evaluation Tutorial</a:t>
            </a:r>
            <a:endParaRPr/>
          </a:p>
        </p:txBody>
      </p:sp>
      <p:pic>
        <p:nvPicPr>
          <p:cNvPr id="590" name="Google Shape;590;g2047b9cb5d0_0_466"/>
          <p:cNvPicPr preferRelativeResize="0"/>
          <p:nvPr/>
        </p:nvPicPr>
        <p:blipFill rotWithShape="1">
          <a:blip r:embed="rId4">
            <a:alphaModFix/>
          </a:blip>
          <a:srcRect b="0" l="0" r="0" t="0"/>
          <a:stretch/>
        </p:blipFill>
        <p:spPr>
          <a:xfrm>
            <a:off x="1700" y="1483501"/>
            <a:ext cx="9143998" cy="205024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1895c11bdf2_1_16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596" name="Google Shape;596;g1895c11bdf2_1_162"/>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597" name="Google Shape;597;g1895c11bdf2_1_162"/>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21182cb1e25_0_0"/>
          <p:cNvSpPr txBox="1"/>
          <p:nvPr>
            <p:ph type="title"/>
          </p:nvPr>
        </p:nvSpPr>
        <p:spPr>
          <a:xfrm>
            <a:off x="1524150" y="151375"/>
            <a:ext cx="6095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Sharing your .</a:t>
            </a:r>
            <a:r>
              <a:rPr lang="en"/>
              <a:t>sb3 file from CS First to CoCo</a:t>
            </a:r>
            <a:endParaRPr/>
          </a:p>
        </p:txBody>
      </p:sp>
      <p:sp>
        <p:nvSpPr>
          <p:cNvPr id="603" name="Google Shape;603;g21182cb1e25_0_0"/>
          <p:cNvSpPr txBox="1"/>
          <p:nvPr>
            <p:ph idx="1" type="body"/>
          </p:nvPr>
        </p:nvSpPr>
        <p:spPr>
          <a:xfrm>
            <a:off x="506350" y="1020775"/>
            <a:ext cx="7848600" cy="3816300"/>
          </a:xfrm>
          <a:prstGeom prst="rect">
            <a:avLst/>
          </a:prstGeom>
          <a:noFill/>
          <a:ln>
            <a:noFill/>
          </a:ln>
        </p:spPr>
        <p:txBody>
          <a:bodyPr anchorCtr="0" anchor="t" bIns="91425" lIns="91425" spcFirstLastPara="1" rIns="91425" wrap="square" tIns="91425">
            <a:normAutofit fontScale="25000" lnSpcReduction="10000"/>
          </a:bodyPr>
          <a:lstStyle/>
          <a:p>
            <a:pPr indent="0" lvl="0" marL="457200" rtl="0" algn="l">
              <a:lnSpc>
                <a:spcPct val="200000"/>
              </a:lnSpc>
              <a:spcBef>
                <a:spcPts val="0"/>
              </a:spcBef>
              <a:spcAft>
                <a:spcPts val="0"/>
              </a:spcAft>
              <a:buNone/>
            </a:pPr>
            <a:r>
              <a:t/>
            </a:r>
            <a:endParaRPr sz="1500"/>
          </a:p>
          <a:p>
            <a:pPr indent="-304800" lvl="0" marL="457200" rtl="0" algn="l">
              <a:lnSpc>
                <a:spcPct val="200000"/>
              </a:lnSpc>
              <a:spcBef>
                <a:spcPts val="0"/>
              </a:spcBef>
              <a:spcAft>
                <a:spcPts val="0"/>
              </a:spcAft>
              <a:buSzPct val="100000"/>
              <a:buAutoNum type="arabicPeriod"/>
            </a:pPr>
            <a:r>
              <a:rPr lang="en" sz="4800"/>
              <a:t>Create the file in CS First</a:t>
            </a:r>
            <a:endParaRPr sz="4800"/>
          </a:p>
          <a:p>
            <a:pPr indent="-304800" lvl="0" marL="457200" rtl="0" algn="l">
              <a:lnSpc>
                <a:spcPct val="200000"/>
              </a:lnSpc>
              <a:spcBef>
                <a:spcPts val="0"/>
              </a:spcBef>
              <a:spcAft>
                <a:spcPts val="0"/>
              </a:spcAft>
              <a:buSzPct val="100000"/>
              <a:buAutoNum type="arabicPeriod"/>
            </a:pPr>
            <a:r>
              <a:rPr lang="en" sz="4800"/>
              <a:t>In the Scratch editor, find the word “File” in the top-left corner.</a:t>
            </a:r>
            <a:endParaRPr sz="4800"/>
          </a:p>
          <a:p>
            <a:pPr indent="-304800" lvl="0" marL="457200" rtl="0" algn="l">
              <a:spcBef>
                <a:spcPts val="0"/>
              </a:spcBef>
              <a:spcAft>
                <a:spcPts val="0"/>
              </a:spcAft>
              <a:buSzPct val="100000"/>
              <a:buAutoNum type="arabicPeriod"/>
            </a:pPr>
            <a:r>
              <a:rPr lang="en" sz="4800"/>
              <a:t>Click on “File” menu and you’ll see some choices pop down.</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Choose “Save to your computer.” This will download your Scratch project.</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Look in your “Downloads” folder. That’s where your saved project might be.</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4"/>
              </a:rPr>
              <a:t> </a:t>
            </a:r>
            <a:r>
              <a:rPr lang="en" sz="4800" u="sng">
                <a:solidFill>
                  <a:schemeClr val="hlink"/>
                </a:solidFill>
                <a:hlinkClick r:id="rId5"/>
              </a:rPr>
              <a:t>https://wego.gmu.edu/scratchgo/login.php</a:t>
            </a:r>
            <a:endParaRPr sz="4800"/>
          </a:p>
          <a:p>
            <a:pPr indent="0" lvl="0" marL="457200" rtl="0" algn="l">
              <a:lnSpc>
                <a:spcPct val="1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proceed on the correct story in CoCo. </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indent="0" lvl="0" marL="457200" rtl="0" algn="l">
              <a:lnSpc>
                <a:spcPct val="100000"/>
              </a:lnSpc>
              <a:spcBef>
                <a:spcPts val="0"/>
              </a:spcBef>
              <a:spcAft>
                <a:spcPts val="0"/>
              </a:spcAft>
              <a:buNone/>
            </a:pPr>
            <a:r>
              <a:t/>
            </a:r>
            <a:endParaRPr sz="4800"/>
          </a:p>
          <a:p>
            <a:pPr indent="0" lvl="0" marL="457200" rtl="0" algn="l">
              <a:lnSpc>
                <a:spcPct val="2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“Save”.  </a:t>
            </a:r>
            <a:endParaRPr sz="1500"/>
          </a:p>
        </p:txBody>
      </p:sp>
      <p:pic>
        <p:nvPicPr>
          <p:cNvPr id="604" name="Google Shape;604;g21182cb1e25_0_0"/>
          <p:cNvPicPr preferRelativeResize="0"/>
          <p:nvPr/>
        </p:nvPicPr>
        <p:blipFill>
          <a:blip r:embed="rId6">
            <a:alphaModFix/>
          </a:blip>
          <a:stretch>
            <a:fillRect/>
          </a:stretch>
        </p:blipFill>
        <p:spPr>
          <a:xfrm>
            <a:off x="2015875" y="4441000"/>
            <a:ext cx="542925" cy="428625"/>
          </a:xfrm>
          <a:prstGeom prst="rect">
            <a:avLst/>
          </a:prstGeom>
          <a:noFill/>
          <a:ln>
            <a:noFill/>
          </a:ln>
        </p:spPr>
      </p:pic>
      <p:pic>
        <p:nvPicPr>
          <p:cNvPr id="605" name="Google Shape;605;g21182cb1e25_0_0"/>
          <p:cNvPicPr preferRelativeResize="0"/>
          <p:nvPr/>
        </p:nvPicPr>
        <p:blipFill>
          <a:blip r:embed="rId7">
            <a:alphaModFix/>
          </a:blip>
          <a:stretch>
            <a:fillRect/>
          </a:stretch>
        </p:blipFill>
        <p:spPr>
          <a:xfrm>
            <a:off x="4018250" y="3300918"/>
            <a:ext cx="3358725" cy="536732"/>
          </a:xfrm>
          <a:prstGeom prst="rect">
            <a:avLst/>
          </a:prstGeom>
          <a:noFill/>
          <a:ln>
            <a:noFill/>
          </a:ln>
        </p:spPr>
      </p:pic>
      <p:pic>
        <p:nvPicPr>
          <p:cNvPr id="606" name="Google Shape;606;g21182cb1e25_0_0"/>
          <p:cNvPicPr preferRelativeResize="0"/>
          <p:nvPr/>
        </p:nvPicPr>
        <p:blipFill>
          <a:blip r:embed="rId8">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2047b9cb5d0_0_48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Share your work:</a:t>
            </a:r>
            <a:endParaRPr/>
          </a:p>
        </p:txBody>
      </p:sp>
      <p:sp>
        <p:nvSpPr>
          <p:cNvPr id="612" name="Google Shape;612;g2047b9cb5d0_0_48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Find a partner and share your animation.</a:t>
            </a:r>
            <a:endParaRPr/>
          </a:p>
          <a:p>
            <a:pPr indent="-342900" lvl="0" marL="457200" rtl="0" algn="l">
              <a:lnSpc>
                <a:spcPct val="115000"/>
              </a:lnSpc>
              <a:spcBef>
                <a:spcPts val="0"/>
              </a:spcBef>
              <a:spcAft>
                <a:spcPts val="0"/>
              </a:spcAft>
              <a:buSzPts val="1800"/>
              <a:buChar char="●"/>
            </a:pPr>
            <a:r>
              <a:rPr lang="en"/>
              <a:t>Share what you learned and something you might want to try differently.</a:t>
            </a:r>
            <a:endParaRPr/>
          </a:p>
        </p:txBody>
      </p:sp>
      <p:sp>
        <p:nvSpPr>
          <p:cNvPr id="613" name="Google Shape;613;g2047b9cb5d0_0_488"/>
          <p:cNvSpPr txBox="1"/>
          <p:nvPr/>
        </p:nvSpPr>
        <p:spPr>
          <a:xfrm>
            <a:off x="257850" y="4395925"/>
            <a:ext cx="8628300" cy="6465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Bebas Neue"/>
                <a:ea typeface="Bebas Neue"/>
                <a:cs typeface="Bebas Neue"/>
                <a:sym typeface="Bebas Neue"/>
              </a:rPr>
              <a:t>Pause and share</a:t>
            </a:r>
            <a:endParaRPr b="0" i="0" sz="30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1895c11bdf2_1_16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619" name="Google Shape;619;g1895c11bdf2_1_168"/>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620" name="Google Shape;620;g1895c11bdf2_1_168"/>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047b9cb5d0_0_19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Warm </a:t>
            </a:r>
            <a:r>
              <a:rPr lang="en">
                <a:extLst>
                  <a:ext uri="http://customooxmlschemas.google.com/">
                    <go:slidesCustomData xmlns:go="http://customooxmlschemas.google.com/" textRoundtripDataId="0"/>
                  </a:ext>
                </a:extLst>
              </a:rPr>
              <a:t>up</a:t>
            </a:r>
            <a:endParaRPr/>
          </a:p>
        </p:txBody>
      </p:sp>
      <p:sp>
        <p:nvSpPr>
          <p:cNvPr id="195" name="Google Shape;195;g2047b9cb5d0_0_199"/>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rmAutofit/>
          </a:bodyPr>
          <a:lstStyle/>
          <a:p>
            <a:pPr indent="-361950" lvl="0" marL="457200" rtl="0" algn="l">
              <a:lnSpc>
                <a:spcPct val="115000"/>
              </a:lnSpc>
              <a:spcBef>
                <a:spcPts val="0"/>
              </a:spcBef>
              <a:spcAft>
                <a:spcPts val="0"/>
              </a:spcAft>
              <a:buSzPts val="2100"/>
              <a:buAutoNum type="arabicPeriod"/>
            </a:pPr>
            <a:r>
              <a:rPr lang="en" sz="2100"/>
              <a:t>Open your slide deck and navigate to the last slide.</a:t>
            </a:r>
            <a:endParaRPr/>
          </a:p>
          <a:p>
            <a:pPr indent="-361950" lvl="0" marL="457200" rtl="0" algn="l">
              <a:lnSpc>
                <a:spcPct val="115000"/>
              </a:lnSpc>
              <a:spcBef>
                <a:spcPts val="0"/>
              </a:spcBef>
              <a:spcAft>
                <a:spcPts val="0"/>
              </a:spcAft>
              <a:buSzPts val="2100"/>
              <a:buAutoNum type="arabicPeriod"/>
            </a:pPr>
            <a:r>
              <a:rPr lang="en" sz="2100"/>
              <a:t>Visit scratch.mit.edu to figure out how to do each task.</a:t>
            </a:r>
            <a:endParaRPr sz="2100"/>
          </a:p>
          <a:p>
            <a:pPr indent="-361950" lvl="0" marL="457200" rtl="0" algn="l">
              <a:lnSpc>
                <a:spcPct val="115000"/>
              </a:lnSpc>
              <a:spcBef>
                <a:spcPts val="0"/>
              </a:spcBef>
              <a:spcAft>
                <a:spcPts val="0"/>
              </a:spcAft>
              <a:buSzPts val="2100"/>
              <a:buAutoNum type="arabicPeriod"/>
            </a:pPr>
            <a:r>
              <a:rPr lang="en" sz="2100"/>
              <a:t>Drag the blue box to the correct item.</a:t>
            </a:r>
            <a:endParaRPr sz="2100"/>
          </a:p>
          <a:p>
            <a:pPr indent="0" lvl="0" marL="457200" rtl="0" algn="l">
              <a:lnSpc>
                <a:spcPct val="115000"/>
              </a:lnSpc>
              <a:spcBef>
                <a:spcPts val="1200"/>
              </a:spcBef>
              <a:spcAft>
                <a:spcPts val="1200"/>
              </a:spcAft>
              <a:buSzPts val="1800"/>
              <a:buNone/>
            </a:pPr>
            <a:r>
              <a:t/>
            </a:r>
            <a:endParaRPr/>
          </a:p>
        </p:txBody>
      </p:sp>
      <p:sp>
        <p:nvSpPr>
          <p:cNvPr id="196" name="Google Shape;196;g2047b9cb5d0_0_199"/>
          <p:cNvSpPr txBox="1"/>
          <p:nvPr/>
        </p:nvSpPr>
        <p:spPr>
          <a:xfrm>
            <a:off x="325000" y="4416900"/>
            <a:ext cx="8582700" cy="6465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Bebas Neue"/>
                <a:ea typeface="Bebas Neue"/>
                <a:cs typeface="Bebas Neue"/>
                <a:sym typeface="Bebas Neue"/>
              </a:rPr>
              <a:t>Pause here (10 minutes)</a:t>
            </a:r>
            <a:endParaRPr b="0" i="0" sz="30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g2047b9cb5d0_0_205"/>
          <p:cNvPicPr preferRelativeResize="0"/>
          <p:nvPr/>
        </p:nvPicPr>
        <p:blipFill rotWithShape="1">
          <a:blip r:embed="rId3">
            <a:alphaModFix/>
          </a:blip>
          <a:srcRect b="0" l="0" r="0" t="0"/>
          <a:stretch/>
        </p:blipFill>
        <p:spPr>
          <a:xfrm>
            <a:off x="6590075" y="3094034"/>
            <a:ext cx="1256375" cy="418792"/>
          </a:xfrm>
          <a:prstGeom prst="rect">
            <a:avLst/>
          </a:prstGeom>
          <a:noFill/>
          <a:ln>
            <a:noFill/>
          </a:ln>
        </p:spPr>
      </p:pic>
      <p:pic>
        <p:nvPicPr>
          <p:cNvPr id="202" name="Google Shape;202;g2047b9cb5d0_0_205"/>
          <p:cNvPicPr preferRelativeResize="0"/>
          <p:nvPr/>
        </p:nvPicPr>
        <p:blipFill rotWithShape="1">
          <a:blip r:embed="rId4">
            <a:alphaModFix/>
          </a:blip>
          <a:srcRect b="0" l="0" r="0" t="0"/>
          <a:stretch/>
        </p:blipFill>
        <p:spPr>
          <a:xfrm>
            <a:off x="3308099" y="4640664"/>
            <a:ext cx="1361889" cy="369300"/>
          </a:xfrm>
          <a:prstGeom prst="rect">
            <a:avLst/>
          </a:prstGeom>
          <a:noFill/>
          <a:ln>
            <a:noFill/>
          </a:ln>
        </p:spPr>
      </p:pic>
      <p:pic>
        <p:nvPicPr>
          <p:cNvPr id="203" name="Google Shape;203;g2047b9cb5d0_0_205"/>
          <p:cNvPicPr preferRelativeResize="0"/>
          <p:nvPr/>
        </p:nvPicPr>
        <p:blipFill rotWithShape="1">
          <a:blip r:embed="rId5">
            <a:alphaModFix/>
          </a:blip>
          <a:srcRect b="0" l="0" r="0" t="0"/>
          <a:stretch/>
        </p:blipFill>
        <p:spPr>
          <a:xfrm>
            <a:off x="3308101" y="1400125"/>
            <a:ext cx="876217" cy="418800"/>
          </a:xfrm>
          <a:prstGeom prst="rect">
            <a:avLst/>
          </a:prstGeom>
          <a:noFill/>
          <a:ln>
            <a:noFill/>
          </a:ln>
        </p:spPr>
      </p:pic>
      <p:pic>
        <p:nvPicPr>
          <p:cNvPr id="204" name="Google Shape;204;g2047b9cb5d0_0_205"/>
          <p:cNvPicPr preferRelativeResize="0"/>
          <p:nvPr/>
        </p:nvPicPr>
        <p:blipFill rotWithShape="1">
          <a:blip r:embed="rId6">
            <a:alphaModFix/>
          </a:blip>
          <a:srcRect b="0" l="0" r="0" t="0"/>
          <a:stretch/>
        </p:blipFill>
        <p:spPr>
          <a:xfrm>
            <a:off x="4572000" y="2113337"/>
            <a:ext cx="1408625" cy="486325"/>
          </a:xfrm>
          <a:prstGeom prst="rect">
            <a:avLst/>
          </a:prstGeom>
          <a:noFill/>
          <a:ln>
            <a:noFill/>
          </a:ln>
        </p:spPr>
      </p:pic>
      <p:pic>
        <p:nvPicPr>
          <p:cNvPr id="205" name="Google Shape;205;g2047b9cb5d0_0_205"/>
          <p:cNvPicPr preferRelativeResize="0"/>
          <p:nvPr/>
        </p:nvPicPr>
        <p:blipFill rotWithShape="1">
          <a:blip r:embed="rId7">
            <a:alphaModFix/>
          </a:blip>
          <a:srcRect b="0" l="0" r="0" t="0"/>
          <a:stretch/>
        </p:blipFill>
        <p:spPr>
          <a:xfrm>
            <a:off x="5051300" y="3078800"/>
            <a:ext cx="706145" cy="656725"/>
          </a:xfrm>
          <a:prstGeom prst="rect">
            <a:avLst/>
          </a:prstGeom>
          <a:noFill/>
          <a:ln>
            <a:noFill/>
          </a:ln>
        </p:spPr>
      </p:pic>
      <p:pic>
        <p:nvPicPr>
          <p:cNvPr id="206" name="Google Shape;206;g2047b9cb5d0_0_205"/>
          <p:cNvPicPr preferRelativeResize="0"/>
          <p:nvPr/>
        </p:nvPicPr>
        <p:blipFill rotWithShape="1">
          <a:blip r:embed="rId8">
            <a:alphaModFix/>
          </a:blip>
          <a:srcRect b="0" l="0" r="0" t="0"/>
          <a:stretch/>
        </p:blipFill>
        <p:spPr>
          <a:xfrm>
            <a:off x="3483075" y="3111830"/>
            <a:ext cx="649725" cy="656733"/>
          </a:xfrm>
          <a:prstGeom prst="rect">
            <a:avLst/>
          </a:prstGeom>
          <a:noFill/>
          <a:ln>
            <a:noFill/>
          </a:ln>
        </p:spPr>
      </p:pic>
      <p:sp>
        <p:nvSpPr>
          <p:cNvPr id="207" name="Google Shape;207;g2047b9cb5d0_0_205"/>
          <p:cNvSpPr/>
          <p:nvPr/>
        </p:nvSpPr>
        <p:spPr>
          <a:xfrm>
            <a:off x="759250" y="1356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2047b9cb5d0_0_205"/>
          <p:cNvSpPr/>
          <p:nvPr/>
        </p:nvSpPr>
        <p:spPr>
          <a:xfrm>
            <a:off x="911650" y="2880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2047b9cb5d0_0_205"/>
          <p:cNvSpPr/>
          <p:nvPr/>
        </p:nvSpPr>
        <p:spPr>
          <a:xfrm>
            <a:off x="1064050" y="4404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2047b9cb5d0_0_205"/>
          <p:cNvSpPr/>
          <p:nvPr/>
        </p:nvSpPr>
        <p:spPr>
          <a:xfrm>
            <a:off x="1216450" y="5928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2047b9cb5d0_0_205"/>
          <p:cNvSpPr txBox="1"/>
          <p:nvPr/>
        </p:nvSpPr>
        <p:spPr>
          <a:xfrm>
            <a:off x="223750" y="1509488"/>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start </a:t>
            </a:r>
            <a:r>
              <a:rPr b="0" i="0" lang="en" sz="1200" u="none" cap="none" strike="noStrike">
                <a:solidFill>
                  <a:schemeClr val="dk1"/>
                </a:solidFill>
                <a:highlight>
                  <a:srgbClr val="FFFFFF"/>
                </a:highlight>
                <a:latin typeface="Arial"/>
                <a:ea typeface="Arial"/>
                <a:cs typeface="Arial"/>
                <a:sym typeface="Arial"/>
              </a:rPr>
              <a:t>block?</a:t>
            </a:r>
            <a:endParaRPr b="0" i="0" sz="1200" u="none" cap="none" strike="noStrike">
              <a:solidFill>
                <a:srgbClr val="000000"/>
              </a:solidFill>
              <a:latin typeface="Arial"/>
              <a:ea typeface="Arial"/>
              <a:cs typeface="Arial"/>
              <a:sym typeface="Arial"/>
            </a:endParaRPr>
          </a:p>
        </p:txBody>
      </p:sp>
      <p:sp>
        <p:nvSpPr>
          <p:cNvPr id="212" name="Google Shape;212;g2047b9cb5d0_0_205"/>
          <p:cNvSpPr txBox="1"/>
          <p:nvPr/>
        </p:nvSpPr>
        <p:spPr>
          <a:xfrm>
            <a:off x="247300" y="2706575"/>
            <a:ext cx="2490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think block</a:t>
            </a:r>
            <a:r>
              <a:rPr b="0" i="0" lang="en" sz="1200" u="none" cap="none" strike="noStrike">
                <a:solidFill>
                  <a:schemeClr val="dk1"/>
                </a:solidFill>
                <a:highlight>
                  <a:srgbClr val="FFFFFF"/>
                </a:highlight>
                <a:latin typeface="Arial"/>
                <a:ea typeface="Arial"/>
                <a:cs typeface="Arial"/>
                <a:sym typeface="Arial"/>
              </a:rPr>
              <a:t> purple?</a:t>
            </a:r>
            <a:endParaRPr b="0" i="0" sz="1200" u="none" cap="none" strike="noStrike">
              <a:solidFill>
                <a:srgbClr val="000000"/>
              </a:solidFill>
              <a:latin typeface="Arial"/>
              <a:ea typeface="Arial"/>
              <a:cs typeface="Arial"/>
              <a:sym typeface="Arial"/>
            </a:endParaRPr>
          </a:p>
        </p:txBody>
      </p:sp>
      <p:sp>
        <p:nvSpPr>
          <p:cNvPr id="213" name="Google Shape;213;g2047b9cb5d0_0_205"/>
          <p:cNvSpPr txBox="1"/>
          <p:nvPr/>
        </p:nvSpPr>
        <p:spPr>
          <a:xfrm>
            <a:off x="3380400" y="2678588"/>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p:txBody>
      </p:sp>
      <p:sp>
        <p:nvSpPr>
          <p:cNvPr id="214" name="Google Shape;214;g2047b9cb5d0_0_205"/>
          <p:cNvSpPr txBox="1"/>
          <p:nvPr/>
        </p:nvSpPr>
        <p:spPr>
          <a:xfrm>
            <a:off x="4999788" y="2678588"/>
            <a:ext cx="143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False</a:t>
            </a:r>
            <a:endParaRPr b="0" i="0" sz="1400" u="none" cap="none" strike="noStrike">
              <a:solidFill>
                <a:srgbClr val="000000"/>
              </a:solidFill>
              <a:latin typeface="Arial"/>
              <a:ea typeface="Arial"/>
              <a:cs typeface="Arial"/>
              <a:sym typeface="Arial"/>
            </a:endParaRPr>
          </a:p>
        </p:txBody>
      </p:sp>
      <p:sp>
        <p:nvSpPr>
          <p:cNvPr id="215" name="Google Shape;215;g2047b9cb5d0_0_205"/>
          <p:cNvSpPr txBox="1"/>
          <p:nvPr/>
        </p:nvSpPr>
        <p:spPr>
          <a:xfrm>
            <a:off x="223750" y="3178675"/>
            <a:ext cx="2842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choose a sprite</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sp>
        <p:nvSpPr>
          <p:cNvPr id="216" name="Google Shape;216;g2047b9cb5d0_0_205"/>
          <p:cNvSpPr txBox="1"/>
          <p:nvPr/>
        </p:nvSpPr>
        <p:spPr>
          <a:xfrm>
            <a:off x="223750" y="4326825"/>
            <a:ext cx="2445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block allows you to switch to a new </a:t>
            </a:r>
            <a:r>
              <a:rPr b="1" i="0" lang="en" sz="1200" u="none" cap="none" strike="noStrike">
                <a:solidFill>
                  <a:schemeClr val="dk1"/>
                </a:solidFill>
                <a:highlight>
                  <a:srgbClr val="FFFFFF"/>
                </a:highlight>
                <a:latin typeface="Arial"/>
                <a:ea typeface="Arial"/>
                <a:cs typeface="Arial"/>
                <a:sym typeface="Arial"/>
              </a:rPr>
              <a:t>costume</a:t>
            </a:r>
            <a:r>
              <a:rPr b="0" i="0" lang="en" sz="1200" u="none" cap="none" strike="noStrike">
                <a:solidFill>
                  <a:schemeClr val="dk1"/>
                </a:solidFill>
                <a:highlight>
                  <a:srgbClr val="FFFFFF"/>
                </a:highlight>
                <a:latin typeface="Arial"/>
                <a:ea typeface="Arial"/>
                <a:cs typeface="Arial"/>
                <a:sym typeface="Arial"/>
              </a:rPr>
              <a:t>?</a:t>
            </a:r>
            <a:endParaRPr b="0" i="0" sz="800" u="none" cap="none" strike="noStrike">
              <a:solidFill>
                <a:srgbClr val="000000"/>
              </a:solidFill>
              <a:latin typeface="Arial"/>
              <a:ea typeface="Arial"/>
              <a:cs typeface="Arial"/>
              <a:sym typeface="Arial"/>
            </a:endParaRPr>
          </a:p>
        </p:txBody>
      </p:sp>
      <p:cxnSp>
        <p:nvCxnSpPr>
          <p:cNvPr id="217" name="Google Shape;217;g2047b9cb5d0_0_205"/>
          <p:cNvCxnSpPr/>
          <p:nvPr/>
        </p:nvCxnSpPr>
        <p:spPr>
          <a:xfrm>
            <a:off x="326300" y="19749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218" name="Google Shape;218;g2047b9cb5d0_0_205"/>
          <p:cNvCxnSpPr/>
          <p:nvPr/>
        </p:nvCxnSpPr>
        <p:spPr>
          <a:xfrm>
            <a:off x="272600" y="3039663"/>
            <a:ext cx="8397900" cy="0"/>
          </a:xfrm>
          <a:prstGeom prst="straightConnector1">
            <a:avLst/>
          </a:prstGeom>
          <a:noFill/>
          <a:ln cap="flat" cmpd="sng" w="28575">
            <a:solidFill>
              <a:srgbClr val="0097A7"/>
            </a:solidFill>
            <a:prstDash val="solid"/>
            <a:round/>
            <a:headEnd len="sm" w="sm" type="none"/>
            <a:tailEnd len="sm" w="sm" type="none"/>
          </a:ln>
        </p:spPr>
      </p:cxnSp>
      <p:cxnSp>
        <p:nvCxnSpPr>
          <p:cNvPr id="219" name="Google Shape;219;g2047b9cb5d0_0_205"/>
          <p:cNvCxnSpPr/>
          <p:nvPr/>
        </p:nvCxnSpPr>
        <p:spPr>
          <a:xfrm>
            <a:off x="272600" y="3716800"/>
            <a:ext cx="8397900" cy="0"/>
          </a:xfrm>
          <a:prstGeom prst="straightConnector1">
            <a:avLst/>
          </a:prstGeom>
          <a:noFill/>
          <a:ln cap="flat" cmpd="sng" w="28575">
            <a:solidFill>
              <a:srgbClr val="0097A7"/>
            </a:solidFill>
            <a:prstDash val="solid"/>
            <a:round/>
            <a:headEnd len="sm" w="sm" type="none"/>
            <a:tailEnd len="sm" w="sm" type="none"/>
          </a:ln>
        </p:spPr>
      </p:cxnSp>
      <p:pic>
        <p:nvPicPr>
          <p:cNvPr id="220" name="Google Shape;220;g2047b9cb5d0_0_205"/>
          <p:cNvPicPr preferRelativeResize="0"/>
          <p:nvPr/>
        </p:nvPicPr>
        <p:blipFill rotWithShape="1">
          <a:blip r:embed="rId6">
            <a:alphaModFix/>
          </a:blip>
          <a:srcRect b="0" l="0" r="0" t="0"/>
          <a:stretch/>
        </p:blipFill>
        <p:spPr>
          <a:xfrm>
            <a:off x="5051300" y="4631888"/>
            <a:ext cx="1661415" cy="573600"/>
          </a:xfrm>
          <a:prstGeom prst="rect">
            <a:avLst/>
          </a:prstGeom>
          <a:noFill/>
          <a:ln>
            <a:noFill/>
          </a:ln>
        </p:spPr>
      </p:pic>
      <p:sp>
        <p:nvSpPr>
          <p:cNvPr id="221" name="Google Shape;221;g2047b9cb5d0_0_205"/>
          <p:cNvSpPr txBox="1"/>
          <p:nvPr/>
        </p:nvSpPr>
        <p:spPr>
          <a:xfrm>
            <a:off x="3263000" y="377825"/>
            <a:ext cx="5014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highlight>
                  <a:srgbClr val="FFFFFF"/>
                </a:highlight>
                <a:latin typeface="Arial"/>
                <a:ea typeface="Arial"/>
                <a:cs typeface="Arial"/>
                <a:sym typeface="Arial"/>
              </a:rPr>
              <a:t>Supercoders, move the blue boxes to the right answer.</a:t>
            </a:r>
            <a:endParaRPr b="1" i="0" sz="1400" u="none" cap="none" strike="noStrike">
              <a:solidFill>
                <a:srgbClr val="000000"/>
              </a:solidFill>
              <a:latin typeface="Arial"/>
              <a:ea typeface="Arial"/>
              <a:cs typeface="Arial"/>
              <a:sym typeface="Arial"/>
            </a:endParaRPr>
          </a:p>
        </p:txBody>
      </p:sp>
      <p:pic>
        <p:nvPicPr>
          <p:cNvPr id="222" name="Google Shape;222;g2047b9cb5d0_0_205"/>
          <p:cNvPicPr preferRelativeResize="0"/>
          <p:nvPr/>
        </p:nvPicPr>
        <p:blipFill rotWithShape="1">
          <a:blip r:embed="rId9">
            <a:alphaModFix/>
          </a:blip>
          <a:srcRect b="0" l="0" r="0" t="0"/>
          <a:stretch/>
        </p:blipFill>
        <p:spPr>
          <a:xfrm>
            <a:off x="6131350" y="1285525"/>
            <a:ext cx="1438275" cy="533400"/>
          </a:xfrm>
          <a:prstGeom prst="rect">
            <a:avLst/>
          </a:prstGeom>
          <a:noFill/>
          <a:ln>
            <a:noFill/>
          </a:ln>
        </p:spPr>
      </p:pic>
      <p:pic>
        <p:nvPicPr>
          <p:cNvPr id="223" name="Google Shape;223;g2047b9cb5d0_0_205"/>
          <p:cNvPicPr preferRelativeResize="0"/>
          <p:nvPr/>
        </p:nvPicPr>
        <p:blipFill rotWithShape="1">
          <a:blip r:embed="rId10">
            <a:alphaModFix/>
          </a:blip>
          <a:srcRect b="0" l="0" r="0" t="0"/>
          <a:stretch/>
        </p:blipFill>
        <p:spPr>
          <a:xfrm>
            <a:off x="6631775" y="4631899"/>
            <a:ext cx="1256373" cy="351775"/>
          </a:xfrm>
          <a:prstGeom prst="rect">
            <a:avLst/>
          </a:prstGeom>
          <a:noFill/>
          <a:ln>
            <a:noFill/>
          </a:ln>
        </p:spPr>
      </p:pic>
      <p:sp>
        <p:nvSpPr>
          <p:cNvPr id="224" name="Google Shape;224;g2047b9cb5d0_0_205"/>
          <p:cNvSpPr txBox="1"/>
          <p:nvPr/>
        </p:nvSpPr>
        <p:spPr>
          <a:xfrm>
            <a:off x="223750" y="2114425"/>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wait</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pic>
        <p:nvPicPr>
          <p:cNvPr id="225" name="Google Shape;225;g2047b9cb5d0_0_205"/>
          <p:cNvPicPr preferRelativeResize="0"/>
          <p:nvPr/>
        </p:nvPicPr>
        <p:blipFill rotWithShape="1">
          <a:blip r:embed="rId4">
            <a:alphaModFix/>
          </a:blip>
          <a:srcRect b="0" l="0" r="0" t="0"/>
          <a:stretch/>
        </p:blipFill>
        <p:spPr>
          <a:xfrm>
            <a:off x="4525274" y="1426414"/>
            <a:ext cx="1361889" cy="369300"/>
          </a:xfrm>
          <a:prstGeom prst="rect">
            <a:avLst/>
          </a:prstGeom>
          <a:noFill/>
          <a:ln>
            <a:noFill/>
          </a:ln>
        </p:spPr>
      </p:pic>
      <p:pic>
        <p:nvPicPr>
          <p:cNvPr id="226" name="Google Shape;226;g2047b9cb5d0_0_205"/>
          <p:cNvPicPr preferRelativeResize="0"/>
          <p:nvPr/>
        </p:nvPicPr>
        <p:blipFill rotWithShape="1">
          <a:blip r:embed="rId9">
            <a:alphaModFix/>
          </a:blip>
          <a:srcRect b="0" l="0" r="0" t="0"/>
          <a:stretch/>
        </p:blipFill>
        <p:spPr>
          <a:xfrm>
            <a:off x="2958175" y="2018663"/>
            <a:ext cx="1438275" cy="533400"/>
          </a:xfrm>
          <a:prstGeom prst="rect">
            <a:avLst/>
          </a:prstGeom>
          <a:noFill/>
          <a:ln>
            <a:noFill/>
          </a:ln>
        </p:spPr>
      </p:pic>
      <p:pic>
        <p:nvPicPr>
          <p:cNvPr id="227" name="Google Shape;227;g2047b9cb5d0_0_205"/>
          <p:cNvPicPr preferRelativeResize="0"/>
          <p:nvPr/>
        </p:nvPicPr>
        <p:blipFill rotWithShape="1">
          <a:blip r:embed="rId8">
            <a:alphaModFix/>
          </a:blip>
          <a:srcRect b="0" l="0" r="0" t="0"/>
          <a:stretch/>
        </p:blipFill>
        <p:spPr>
          <a:xfrm>
            <a:off x="6489500" y="2005072"/>
            <a:ext cx="649725" cy="656741"/>
          </a:xfrm>
          <a:prstGeom prst="rect">
            <a:avLst/>
          </a:prstGeom>
          <a:noFill/>
          <a:ln>
            <a:noFill/>
          </a:ln>
        </p:spPr>
      </p:pic>
      <p:cxnSp>
        <p:nvCxnSpPr>
          <p:cNvPr id="228" name="Google Shape;228;g2047b9cb5d0_0_205"/>
          <p:cNvCxnSpPr/>
          <p:nvPr/>
        </p:nvCxnSpPr>
        <p:spPr>
          <a:xfrm>
            <a:off x="272600" y="26146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229" name="Google Shape;229;g2047b9cb5d0_0_205"/>
          <p:cNvCxnSpPr/>
          <p:nvPr/>
        </p:nvCxnSpPr>
        <p:spPr>
          <a:xfrm>
            <a:off x="326300" y="4418925"/>
            <a:ext cx="8397900" cy="0"/>
          </a:xfrm>
          <a:prstGeom prst="straightConnector1">
            <a:avLst/>
          </a:prstGeom>
          <a:noFill/>
          <a:ln cap="flat" cmpd="sng" w="28575">
            <a:solidFill>
              <a:srgbClr val="0097A7"/>
            </a:solidFill>
            <a:prstDash val="solid"/>
            <a:round/>
            <a:headEnd len="sm" w="sm" type="none"/>
            <a:tailEnd len="sm" w="sm" type="none"/>
          </a:ln>
        </p:spPr>
      </p:cxnSp>
      <p:sp>
        <p:nvSpPr>
          <p:cNvPr id="230" name="Google Shape;230;g2047b9cb5d0_0_205"/>
          <p:cNvSpPr txBox="1"/>
          <p:nvPr/>
        </p:nvSpPr>
        <p:spPr>
          <a:xfrm>
            <a:off x="294525" y="3798800"/>
            <a:ext cx="2614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move</a:t>
            </a:r>
            <a:r>
              <a:rPr b="0" i="0" lang="en" sz="1200" u="none" cap="none" strike="noStrike">
                <a:solidFill>
                  <a:schemeClr val="dk1"/>
                </a:solidFill>
                <a:highlight>
                  <a:srgbClr val="FFFFFF"/>
                </a:highlight>
                <a:latin typeface="Arial"/>
                <a:ea typeface="Arial"/>
                <a:cs typeface="Arial"/>
                <a:sym typeface="Arial"/>
              </a:rPr>
              <a:t> block colored yellow, purple, or blue?</a:t>
            </a:r>
            <a:endParaRPr b="0" i="0" sz="1400" u="none" cap="none" strike="noStrike">
              <a:solidFill>
                <a:srgbClr val="000000"/>
              </a:solidFill>
              <a:latin typeface="Arial"/>
              <a:ea typeface="Arial"/>
              <a:cs typeface="Arial"/>
              <a:sym typeface="Arial"/>
            </a:endParaRPr>
          </a:p>
        </p:txBody>
      </p:sp>
      <p:sp>
        <p:nvSpPr>
          <p:cNvPr id="231" name="Google Shape;231;g2047b9cb5d0_0_205"/>
          <p:cNvSpPr txBox="1"/>
          <p:nvPr/>
        </p:nvSpPr>
        <p:spPr>
          <a:xfrm>
            <a:off x="3254400" y="3838300"/>
            <a:ext cx="116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yellow</a:t>
            </a:r>
            <a:endParaRPr b="0" i="0" sz="1400" u="none" cap="none" strike="noStrike">
              <a:solidFill>
                <a:srgbClr val="000000"/>
              </a:solidFill>
              <a:latin typeface="Arial"/>
              <a:ea typeface="Arial"/>
              <a:cs typeface="Arial"/>
              <a:sym typeface="Arial"/>
            </a:endParaRPr>
          </a:p>
        </p:txBody>
      </p:sp>
      <p:sp>
        <p:nvSpPr>
          <p:cNvPr id="232" name="Google Shape;232;g2047b9cb5d0_0_205"/>
          <p:cNvSpPr txBox="1"/>
          <p:nvPr/>
        </p:nvSpPr>
        <p:spPr>
          <a:xfrm>
            <a:off x="4761075" y="3843513"/>
            <a:ext cx="140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purple</a:t>
            </a:r>
            <a:endParaRPr b="0" i="0" sz="1400" u="none" cap="none" strike="noStrike">
              <a:solidFill>
                <a:srgbClr val="000000"/>
              </a:solidFill>
              <a:latin typeface="Arial"/>
              <a:ea typeface="Arial"/>
              <a:cs typeface="Arial"/>
              <a:sym typeface="Arial"/>
            </a:endParaRPr>
          </a:p>
        </p:txBody>
      </p:sp>
      <p:sp>
        <p:nvSpPr>
          <p:cNvPr id="233" name="Google Shape;233;g2047b9cb5d0_0_205"/>
          <p:cNvSpPr txBox="1"/>
          <p:nvPr/>
        </p:nvSpPr>
        <p:spPr>
          <a:xfrm>
            <a:off x="6611850" y="3855475"/>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blue</a:t>
            </a:r>
            <a:endParaRPr b="0" i="0" sz="1400" u="none" cap="none" strike="noStrike">
              <a:solidFill>
                <a:srgbClr val="000000"/>
              </a:solidFill>
              <a:latin typeface="Arial"/>
              <a:ea typeface="Arial"/>
              <a:cs typeface="Arial"/>
              <a:sym typeface="Arial"/>
            </a:endParaRPr>
          </a:p>
        </p:txBody>
      </p:sp>
      <p:sp>
        <p:nvSpPr>
          <p:cNvPr id="234" name="Google Shape;234;g2047b9cb5d0_0_205"/>
          <p:cNvSpPr/>
          <p:nvPr/>
        </p:nvSpPr>
        <p:spPr>
          <a:xfrm>
            <a:off x="1368850" y="7452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2047b9cb5d0_0_205"/>
          <p:cNvSpPr/>
          <p:nvPr/>
        </p:nvSpPr>
        <p:spPr>
          <a:xfrm>
            <a:off x="1508050" y="89875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g2047b9cb5d0_0_243"/>
          <p:cNvPicPr preferRelativeResize="0"/>
          <p:nvPr/>
        </p:nvPicPr>
        <p:blipFill rotWithShape="1">
          <a:blip r:embed="rId3">
            <a:alphaModFix/>
          </a:blip>
          <a:srcRect b="0" l="0" r="0" t="0"/>
          <a:stretch/>
        </p:blipFill>
        <p:spPr>
          <a:xfrm>
            <a:off x="6590075" y="3094034"/>
            <a:ext cx="1256375" cy="418792"/>
          </a:xfrm>
          <a:prstGeom prst="rect">
            <a:avLst/>
          </a:prstGeom>
          <a:noFill/>
          <a:ln>
            <a:noFill/>
          </a:ln>
        </p:spPr>
      </p:pic>
      <p:pic>
        <p:nvPicPr>
          <p:cNvPr id="241" name="Google Shape;241;g2047b9cb5d0_0_243"/>
          <p:cNvPicPr preferRelativeResize="0"/>
          <p:nvPr/>
        </p:nvPicPr>
        <p:blipFill rotWithShape="1">
          <a:blip r:embed="rId4">
            <a:alphaModFix/>
          </a:blip>
          <a:srcRect b="0" l="0" r="0" t="0"/>
          <a:stretch/>
        </p:blipFill>
        <p:spPr>
          <a:xfrm>
            <a:off x="3308099" y="4640664"/>
            <a:ext cx="1361889" cy="369300"/>
          </a:xfrm>
          <a:prstGeom prst="rect">
            <a:avLst/>
          </a:prstGeom>
          <a:noFill/>
          <a:ln>
            <a:noFill/>
          </a:ln>
        </p:spPr>
      </p:pic>
      <p:pic>
        <p:nvPicPr>
          <p:cNvPr id="242" name="Google Shape;242;g2047b9cb5d0_0_243"/>
          <p:cNvPicPr preferRelativeResize="0"/>
          <p:nvPr/>
        </p:nvPicPr>
        <p:blipFill rotWithShape="1">
          <a:blip r:embed="rId5">
            <a:alphaModFix/>
          </a:blip>
          <a:srcRect b="0" l="0" r="0" t="0"/>
          <a:stretch/>
        </p:blipFill>
        <p:spPr>
          <a:xfrm>
            <a:off x="3308101" y="1400125"/>
            <a:ext cx="876217" cy="418800"/>
          </a:xfrm>
          <a:prstGeom prst="rect">
            <a:avLst/>
          </a:prstGeom>
          <a:noFill/>
          <a:ln>
            <a:noFill/>
          </a:ln>
        </p:spPr>
      </p:pic>
      <p:pic>
        <p:nvPicPr>
          <p:cNvPr id="243" name="Google Shape;243;g2047b9cb5d0_0_243"/>
          <p:cNvPicPr preferRelativeResize="0"/>
          <p:nvPr/>
        </p:nvPicPr>
        <p:blipFill rotWithShape="1">
          <a:blip r:embed="rId6">
            <a:alphaModFix/>
          </a:blip>
          <a:srcRect b="0" l="0" r="0" t="0"/>
          <a:stretch/>
        </p:blipFill>
        <p:spPr>
          <a:xfrm>
            <a:off x="4572000" y="2113337"/>
            <a:ext cx="1408625" cy="486325"/>
          </a:xfrm>
          <a:prstGeom prst="rect">
            <a:avLst/>
          </a:prstGeom>
          <a:noFill/>
          <a:ln>
            <a:noFill/>
          </a:ln>
        </p:spPr>
      </p:pic>
      <p:pic>
        <p:nvPicPr>
          <p:cNvPr id="244" name="Google Shape;244;g2047b9cb5d0_0_243"/>
          <p:cNvPicPr preferRelativeResize="0"/>
          <p:nvPr/>
        </p:nvPicPr>
        <p:blipFill rotWithShape="1">
          <a:blip r:embed="rId7">
            <a:alphaModFix/>
          </a:blip>
          <a:srcRect b="0" l="0" r="0" t="0"/>
          <a:stretch/>
        </p:blipFill>
        <p:spPr>
          <a:xfrm>
            <a:off x="5051300" y="3078800"/>
            <a:ext cx="706145" cy="656725"/>
          </a:xfrm>
          <a:prstGeom prst="rect">
            <a:avLst/>
          </a:prstGeom>
          <a:noFill/>
          <a:ln>
            <a:noFill/>
          </a:ln>
        </p:spPr>
      </p:pic>
      <p:pic>
        <p:nvPicPr>
          <p:cNvPr id="245" name="Google Shape;245;g2047b9cb5d0_0_243"/>
          <p:cNvPicPr preferRelativeResize="0"/>
          <p:nvPr/>
        </p:nvPicPr>
        <p:blipFill rotWithShape="1">
          <a:blip r:embed="rId8">
            <a:alphaModFix/>
          </a:blip>
          <a:srcRect b="0" l="0" r="0" t="0"/>
          <a:stretch/>
        </p:blipFill>
        <p:spPr>
          <a:xfrm>
            <a:off x="3483075" y="3111830"/>
            <a:ext cx="649725" cy="656733"/>
          </a:xfrm>
          <a:prstGeom prst="rect">
            <a:avLst/>
          </a:prstGeom>
          <a:noFill/>
          <a:ln>
            <a:noFill/>
          </a:ln>
        </p:spPr>
      </p:pic>
      <p:sp>
        <p:nvSpPr>
          <p:cNvPr id="246" name="Google Shape;246;g2047b9cb5d0_0_243"/>
          <p:cNvSpPr/>
          <p:nvPr/>
        </p:nvSpPr>
        <p:spPr>
          <a:xfrm>
            <a:off x="6679163" y="4483175"/>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2047b9cb5d0_0_243"/>
          <p:cNvSpPr/>
          <p:nvPr/>
        </p:nvSpPr>
        <p:spPr>
          <a:xfrm>
            <a:off x="6233563" y="3781063"/>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2047b9cb5d0_0_243"/>
          <p:cNvSpPr/>
          <p:nvPr/>
        </p:nvSpPr>
        <p:spPr>
          <a:xfrm>
            <a:off x="4780638" y="3091438"/>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2047b9cb5d0_0_243"/>
          <p:cNvSpPr/>
          <p:nvPr/>
        </p:nvSpPr>
        <p:spPr>
          <a:xfrm>
            <a:off x="3074000" y="249885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2047b9cb5d0_0_243"/>
          <p:cNvSpPr txBox="1"/>
          <p:nvPr/>
        </p:nvSpPr>
        <p:spPr>
          <a:xfrm>
            <a:off x="223750" y="1509488"/>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start </a:t>
            </a:r>
            <a:r>
              <a:rPr b="0" i="0" lang="en" sz="1200" u="none" cap="none" strike="noStrike">
                <a:solidFill>
                  <a:schemeClr val="dk1"/>
                </a:solidFill>
                <a:highlight>
                  <a:srgbClr val="FFFFFF"/>
                </a:highlight>
                <a:latin typeface="Arial"/>
                <a:ea typeface="Arial"/>
                <a:cs typeface="Arial"/>
                <a:sym typeface="Arial"/>
              </a:rPr>
              <a:t>block?</a:t>
            </a:r>
            <a:endParaRPr b="0" i="0" sz="1200" u="none" cap="none" strike="noStrike">
              <a:solidFill>
                <a:srgbClr val="000000"/>
              </a:solidFill>
              <a:latin typeface="Arial"/>
              <a:ea typeface="Arial"/>
              <a:cs typeface="Arial"/>
              <a:sym typeface="Arial"/>
            </a:endParaRPr>
          </a:p>
        </p:txBody>
      </p:sp>
      <p:sp>
        <p:nvSpPr>
          <p:cNvPr id="251" name="Google Shape;251;g2047b9cb5d0_0_243"/>
          <p:cNvSpPr txBox="1"/>
          <p:nvPr/>
        </p:nvSpPr>
        <p:spPr>
          <a:xfrm>
            <a:off x="247300" y="2706575"/>
            <a:ext cx="2490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think block</a:t>
            </a:r>
            <a:r>
              <a:rPr b="0" i="0" lang="en" sz="1200" u="none" cap="none" strike="noStrike">
                <a:solidFill>
                  <a:schemeClr val="dk1"/>
                </a:solidFill>
                <a:highlight>
                  <a:srgbClr val="FFFFFF"/>
                </a:highlight>
                <a:latin typeface="Arial"/>
                <a:ea typeface="Arial"/>
                <a:cs typeface="Arial"/>
                <a:sym typeface="Arial"/>
              </a:rPr>
              <a:t> purple?</a:t>
            </a:r>
            <a:endParaRPr b="0" i="0" sz="1200" u="none" cap="none" strike="noStrike">
              <a:solidFill>
                <a:srgbClr val="000000"/>
              </a:solidFill>
              <a:latin typeface="Arial"/>
              <a:ea typeface="Arial"/>
              <a:cs typeface="Arial"/>
              <a:sym typeface="Arial"/>
            </a:endParaRPr>
          </a:p>
        </p:txBody>
      </p:sp>
      <p:sp>
        <p:nvSpPr>
          <p:cNvPr id="252" name="Google Shape;252;g2047b9cb5d0_0_243"/>
          <p:cNvSpPr txBox="1"/>
          <p:nvPr/>
        </p:nvSpPr>
        <p:spPr>
          <a:xfrm>
            <a:off x="3380400" y="2678588"/>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p:txBody>
      </p:sp>
      <p:sp>
        <p:nvSpPr>
          <p:cNvPr id="253" name="Google Shape;253;g2047b9cb5d0_0_243"/>
          <p:cNvSpPr txBox="1"/>
          <p:nvPr/>
        </p:nvSpPr>
        <p:spPr>
          <a:xfrm>
            <a:off x="4999788" y="2678588"/>
            <a:ext cx="143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False</a:t>
            </a:r>
            <a:endParaRPr b="0" i="0" sz="1400" u="none" cap="none" strike="noStrike">
              <a:solidFill>
                <a:srgbClr val="000000"/>
              </a:solidFill>
              <a:latin typeface="Arial"/>
              <a:ea typeface="Arial"/>
              <a:cs typeface="Arial"/>
              <a:sym typeface="Arial"/>
            </a:endParaRPr>
          </a:p>
        </p:txBody>
      </p:sp>
      <p:sp>
        <p:nvSpPr>
          <p:cNvPr id="254" name="Google Shape;254;g2047b9cb5d0_0_243"/>
          <p:cNvSpPr txBox="1"/>
          <p:nvPr/>
        </p:nvSpPr>
        <p:spPr>
          <a:xfrm>
            <a:off x="223750" y="3178675"/>
            <a:ext cx="2842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choose a sprite</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sp>
        <p:nvSpPr>
          <p:cNvPr id="255" name="Google Shape;255;g2047b9cb5d0_0_243"/>
          <p:cNvSpPr txBox="1"/>
          <p:nvPr/>
        </p:nvSpPr>
        <p:spPr>
          <a:xfrm>
            <a:off x="223750" y="4326825"/>
            <a:ext cx="2445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block allows you to switch to a new </a:t>
            </a:r>
            <a:r>
              <a:rPr b="1" i="0" lang="en" sz="1200" u="none" cap="none" strike="noStrike">
                <a:solidFill>
                  <a:schemeClr val="dk1"/>
                </a:solidFill>
                <a:highlight>
                  <a:srgbClr val="FFFFFF"/>
                </a:highlight>
                <a:latin typeface="Arial"/>
                <a:ea typeface="Arial"/>
                <a:cs typeface="Arial"/>
                <a:sym typeface="Arial"/>
              </a:rPr>
              <a:t>costume</a:t>
            </a:r>
            <a:r>
              <a:rPr b="0" i="0" lang="en" sz="1200" u="none" cap="none" strike="noStrike">
                <a:solidFill>
                  <a:schemeClr val="dk1"/>
                </a:solidFill>
                <a:highlight>
                  <a:srgbClr val="FFFFFF"/>
                </a:highlight>
                <a:latin typeface="Arial"/>
                <a:ea typeface="Arial"/>
                <a:cs typeface="Arial"/>
                <a:sym typeface="Arial"/>
              </a:rPr>
              <a:t>?</a:t>
            </a:r>
            <a:endParaRPr b="0" i="0" sz="800" u="none" cap="none" strike="noStrike">
              <a:solidFill>
                <a:srgbClr val="000000"/>
              </a:solidFill>
              <a:latin typeface="Arial"/>
              <a:ea typeface="Arial"/>
              <a:cs typeface="Arial"/>
              <a:sym typeface="Arial"/>
            </a:endParaRPr>
          </a:p>
        </p:txBody>
      </p:sp>
      <p:cxnSp>
        <p:nvCxnSpPr>
          <p:cNvPr id="256" name="Google Shape;256;g2047b9cb5d0_0_243"/>
          <p:cNvCxnSpPr/>
          <p:nvPr/>
        </p:nvCxnSpPr>
        <p:spPr>
          <a:xfrm>
            <a:off x="326300" y="19749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257" name="Google Shape;257;g2047b9cb5d0_0_243"/>
          <p:cNvCxnSpPr/>
          <p:nvPr/>
        </p:nvCxnSpPr>
        <p:spPr>
          <a:xfrm>
            <a:off x="272600" y="3039663"/>
            <a:ext cx="8397900" cy="0"/>
          </a:xfrm>
          <a:prstGeom prst="straightConnector1">
            <a:avLst/>
          </a:prstGeom>
          <a:noFill/>
          <a:ln cap="flat" cmpd="sng" w="28575">
            <a:solidFill>
              <a:srgbClr val="0097A7"/>
            </a:solidFill>
            <a:prstDash val="solid"/>
            <a:round/>
            <a:headEnd len="sm" w="sm" type="none"/>
            <a:tailEnd len="sm" w="sm" type="none"/>
          </a:ln>
        </p:spPr>
      </p:cxnSp>
      <p:cxnSp>
        <p:nvCxnSpPr>
          <p:cNvPr id="258" name="Google Shape;258;g2047b9cb5d0_0_243"/>
          <p:cNvCxnSpPr/>
          <p:nvPr/>
        </p:nvCxnSpPr>
        <p:spPr>
          <a:xfrm>
            <a:off x="272600" y="3716800"/>
            <a:ext cx="8397900" cy="0"/>
          </a:xfrm>
          <a:prstGeom prst="straightConnector1">
            <a:avLst/>
          </a:prstGeom>
          <a:noFill/>
          <a:ln cap="flat" cmpd="sng" w="28575">
            <a:solidFill>
              <a:srgbClr val="0097A7"/>
            </a:solidFill>
            <a:prstDash val="solid"/>
            <a:round/>
            <a:headEnd len="sm" w="sm" type="none"/>
            <a:tailEnd len="sm" w="sm" type="none"/>
          </a:ln>
        </p:spPr>
      </p:cxnSp>
      <p:pic>
        <p:nvPicPr>
          <p:cNvPr id="259" name="Google Shape;259;g2047b9cb5d0_0_243"/>
          <p:cNvPicPr preferRelativeResize="0"/>
          <p:nvPr/>
        </p:nvPicPr>
        <p:blipFill rotWithShape="1">
          <a:blip r:embed="rId6">
            <a:alphaModFix/>
          </a:blip>
          <a:srcRect b="0" l="0" r="0" t="0"/>
          <a:stretch/>
        </p:blipFill>
        <p:spPr>
          <a:xfrm>
            <a:off x="5051300" y="4631888"/>
            <a:ext cx="1661415" cy="573600"/>
          </a:xfrm>
          <a:prstGeom prst="rect">
            <a:avLst/>
          </a:prstGeom>
          <a:noFill/>
          <a:ln>
            <a:noFill/>
          </a:ln>
        </p:spPr>
      </p:pic>
      <p:sp>
        <p:nvSpPr>
          <p:cNvPr id="260" name="Google Shape;260;g2047b9cb5d0_0_243"/>
          <p:cNvSpPr txBox="1"/>
          <p:nvPr/>
        </p:nvSpPr>
        <p:spPr>
          <a:xfrm>
            <a:off x="3263000" y="377825"/>
            <a:ext cx="5014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highlight>
                  <a:srgbClr val="FFFFFF"/>
                </a:highlight>
                <a:latin typeface="Arial"/>
                <a:ea typeface="Arial"/>
                <a:cs typeface="Arial"/>
                <a:sym typeface="Arial"/>
              </a:rPr>
              <a:t>Answer Key:</a:t>
            </a:r>
            <a:endParaRPr b="1" i="0" sz="1400" u="none" cap="none" strike="noStrike">
              <a:solidFill>
                <a:srgbClr val="000000"/>
              </a:solidFill>
              <a:latin typeface="Arial"/>
              <a:ea typeface="Arial"/>
              <a:cs typeface="Arial"/>
              <a:sym typeface="Arial"/>
            </a:endParaRPr>
          </a:p>
        </p:txBody>
      </p:sp>
      <p:pic>
        <p:nvPicPr>
          <p:cNvPr id="261" name="Google Shape;261;g2047b9cb5d0_0_243"/>
          <p:cNvPicPr preferRelativeResize="0"/>
          <p:nvPr/>
        </p:nvPicPr>
        <p:blipFill rotWithShape="1">
          <a:blip r:embed="rId9">
            <a:alphaModFix/>
          </a:blip>
          <a:srcRect b="0" l="0" r="0" t="0"/>
          <a:stretch/>
        </p:blipFill>
        <p:spPr>
          <a:xfrm>
            <a:off x="6131350" y="1285525"/>
            <a:ext cx="1438275" cy="533400"/>
          </a:xfrm>
          <a:prstGeom prst="rect">
            <a:avLst/>
          </a:prstGeom>
          <a:noFill/>
          <a:ln>
            <a:noFill/>
          </a:ln>
        </p:spPr>
      </p:pic>
      <p:pic>
        <p:nvPicPr>
          <p:cNvPr id="262" name="Google Shape;262;g2047b9cb5d0_0_243"/>
          <p:cNvPicPr preferRelativeResize="0"/>
          <p:nvPr/>
        </p:nvPicPr>
        <p:blipFill rotWithShape="1">
          <a:blip r:embed="rId10">
            <a:alphaModFix/>
          </a:blip>
          <a:srcRect b="0" l="0" r="0" t="0"/>
          <a:stretch/>
        </p:blipFill>
        <p:spPr>
          <a:xfrm>
            <a:off x="6631775" y="4631899"/>
            <a:ext cx="1256373" cy="351775"/>
          </a:xfrm>
          <a:prstGeom prst="rect">
            <a:avLst/>
          </a:prstGeom>
          <a:noFill/>
          <a:ln>
            <a:noFill/>
          </a:ln>
        </p:spPr>
      </p:pic>
      <p:sp>
        <p:nvSpPr>
          <p:cNvPr id="263" name="Google Shape;263;g2047b9cb5d0_0_243"/>
          <p:cNvSpPr txBox="1"/>
          <p:nvPr/>
        </p:nvSpPr>
        <p:spPr>
          <a:xfrm>
            <a:off x="223750" y="2114425"/>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wait</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pic>
        <p:nvPicPr>
          <p:cNvPr id="264" name="Google Shape;264;g2047b9cb5d0_0_243"/>
          <p:cNvPicPr preferRelativeResize="0"/>
          <p:nvPr/>
        </p:nvPicPr>
        <p:blipFill rotWithShape="1">
          <a:blip r:embed="rId4">
            <a:alphaModFix/>
          </a:blip>
          <a:srcRect b="0" l="0" r="0" t="0"/>
          <a:stretch/>
        </p:blipFill>
        <p:spPr>
          <a:xfrm>
            <a:off x="4525274" y="1426414"/>
            <a:ext cx="1361889" cy="369300"/>
          </a:xfrm>
          <a:prstGeom prst="rect">
            <a:avLst/>
          </a:prstGeom>
          <a:noFill/>
          <a:ln>
            <a:noFill/>
          </a:ln>
        </p:spPr>
      </p:pic>
      <p:pic>
        <p:nvPicPr>
          <p:cNvPr id="265" name="Google Shape;265;g2047b9cb5d0_0_243"/>
          <p:cNvPicPr preferRelativeResize="0"/>
          <p:nvPr/>
        </p:nvPicPr>
        <p:blipFill rotWithShape="1">
          <a:blip r:embed="rId9">
            <a:alphaModFix/>
          </a:blip>
          <a:srcRect b="0" l="0" r="0" t="0"/>
          <a:stretch/>
        </p:blipFill>
        <p:spPr>
          <a:xfrm>
            <a:off x="2958175" y="2018663"/>
            <a:ext cx="1438275" cy="533400"/>
          </a:xfrm>
          <a:prstGeom prst="rect">
            <a:avLst/>
          </a:prstGeom>
          <a:noFill/>
          <a:ln>
            <a:noFill/>
          </a:ln>
        </p:spPr>
      </p:pic>
      <p:pic>
        <p:nvPicPr>
          <p:cNvPr id="266" name="Google Shape;266;g2047b9cb5d0_0_243"/>
          <p:cNvPicPr preferRelativeResize="0"/>
          <p:nvPr/>
        </p:nvPicPr>
        <p:blipFill rotWithShape="1">
          <a:blip r:embed="rId8">
            <a:alphaModFix/>
          </a:blip>
          <a:srcRect b="0" l="0" r="0" t="0"/>
          <a:stretch/>
        </p:blipFill>
        <p:spPr>
          <a:xfrm>
            <a:off x="6489500" y="2005072"/>
            <a:ext cx="649725" cy="656741"/>
          </a:xfrm>
          <a:prstGeom prst="rect">
            <a:avLst/>
          </a:prstGeom>
          <a:noFill/>
          <a:ln>
            <a:noFill/>
          </a:ln>
        </p:spPr>
      </p:pic>
      <p:cxnSp>
        <p:nvCxnSpPr>
          <p:cNvPr id="267" name="Google Shape;267;g2047b9cb5d0_0_243"/>
          <p:cNvCxnSpPr/>
          <p:nvPr/>
        </p:nvCxnSpPr>
        <p:spPr>
          <a:xfrm>
            <a:off x="272600" y="26146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268" name="Google Shape;268;g2047b9cb5d0_0_243"/>
          <p:cNvCxnSpPr/>
          <p:nvPr/>
        </p:nvCxnSpPr>
        <p:spPr>
          <a:xfrm>
            <a:off x="326300" y="4418925"/>
            <a:ext cx="8397900" cy="0"/>
          </a:xfrm>
          <a:prstGeom prst="straightConnector1">
            <a:avLst/>
          </a:prstGeom>
          <a:noFill/>
          <a:ln cap="flat" cmpd="sng" w="28575">
            <a:solidFill>
              <a:srgbClr val="0097A7"/>
            </a:solidFill>
            <a:prstDash val="solid"/>
            <a:round/>
            <a:headEnd len="sm" w="sm" type="none"/>
            <a:tailEnd len="sm" w="sm" type="none"/>
          </a:ln>
        </p:spPr>
      </p:cxnSp>
      <p:sp>
        <p:nvSpPr>
          <p:cNvPr id="269" name="Google Shape;269;g2047b9cb5d0_0_243"/>
          <p:cNvSpPr txBox="1"/>
          <p:nvPr/>
        </p:nvSpPr>
        <p:spPr>
          <a:xfrm>
            <a:off x="294525" y="3798800"/>
            <a:ext cx="2614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move</a:t>
            </a:r>
            <a:r>
              <a:rPr b="0" i="0" lang="en" sz="1200" u="none" cap="none" strike="noStrike">
                <a:solidFill>
                  <a:schemeClr val="dk1"/>
                </a:solidFill>
                <a:highlight>
                  <a:srgbClr val="FFFFFF"/>
                </a:highlight>
                <a:latin typeface="Arial"/>
                <a:ea typeface="Arial"/>
                <a:cs typeface="Arial"/>
                <a:sym typeface="Arial"/>
              </a:rPr>
              <a:t> block colored yellow, purple, or blue?</a:t>
            </a:r>
            <a:endParaRPr b="0" i="0" sz="1400" u="none" cap="none" strike="noStrike">
              <a:solidFill>
                <a:srgbClr val="000000"/>
              </a:solidFill>
              <a:latin typeface="Arial"/>
              <a:ea typeface="Arial"/>
              <a:cs typeface="Arial"/>
              <a:sym typeface="Arial"/>
            </a:endParaRPr>
          </a:p>
        </p:txBody>
      </p:sp>
      <p:sp>
        <p:nvSpPr>
          <p:cNvPr id="270" name="Google Shape;270;g2047b9cb5d0_0_243"/>
          <p:cNvSpPr txBox="1"/>
          <p:nvPr/>
        </p:nvSpPr>
        <p:spPr>
          <a:xfrm>
            <a:off x="3254400" y="3838300"/>
            <a:ext cx="116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yellow</a:t>
            </a:r>
            <a:endParaRPr b="0" i="0" sz="1400" u="none" cap="none" strike="noStrike">
              <a:solidFill>
                <a:srgbClr val="000000"/>
              </a:solidFill>
              <a:latin typeface="Arial"/>
              <a:ea typeface="Arial"/>
              <a:cs typeface="Arial"/>
              <a:sym typeface="Arial"/>
            </a:endParaRPr>
          </a:p>
        </p:txBody>
      </p:sp>
      <p:sp>
        <p:nvSpPr>
          <p:cNvPr id="271" name="Google Shape;271;g2047b9cb5d0_0_243"/>
          <p:cNvSpPr txBox="1"/>
          <p:nvPr/>
        </p:nvSpPr>
        <p:spPr>
          <a:xfrm>
            <a:off x="4761075" y="3843513"/>
            <a:ext cx="140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purple</a:t>
            </a:r>
            <a:endParaRPr b="0" i="0" sz="1400" u="none" cap="none" strike="noStrike">
              <a:solidFill>
                <a:srgbClr val="000000"/>
              </a:solidFill>
              <a:latin typeface="Arial"/>
              <a:ea typeface="Arial"/>
              <a:cs typeface="Arial"/>
              <a:sym typeface="Arial"/>
            </a:endParaRPr>
          </a:p>
        </p:txBody>
      </p:sp>
      <p:sp>
        <p:nvSpPr>
          <p:cNvPr id="272" name="Google Shape;272;g2047b9cb5d0_0_243"/>
          <p:cNvSpPr txBox="1"/>
          <p:nvPr/>
        </p:nvSpPr>
        <p:spPr>
          <a:xfrm>
            <a:off x="6611850" y="3855475"/>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blue</a:t>
            </a:r>
            <a:endParaRPr b="0" i="0" sz="1400" u="none" cap="none" strike="noStrike">
              <a:solidFill>
                <a:srgbClr val="000000"/>
              </a:solidFill>
              <a:latin typeface="Arial"/>
              <a:ea typeface="Arial"/>
              <a:cs typeface="Arial"/>
              <a:sym typeface="Arial"/>
            </a:endParaRPr>
          </a:p>
        </p:txBody>
      </p:sp>
      <p:sp>
        <p:nvSpPr>
          <p:cNvPr id="273" name="Google Shape;273;g2047b9cb5d0_0_243"/>
          <p:cNvSpPr/>
          <p:nvPr/>
        </p:nvSpPr>
        <p:spPr>
          <a:xfrm>
            <a:off x="4572000" y="20080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2047b9cb5d0_0_243"/>
          <p:cNvSpPr/>
          <p:nvPr/>
        </p:nvSpPr>
        <p:spPr>
          <a:xfrm>
            <a:off x="3119500" y="12809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895c11bdf2_1_12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280" name="Google Shape;280;g1895c11bdf2_1_126"/>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281" name="Google Shape;281;g1895c11bdf2_1_126"/>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