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Alfa Slab One" panose="020B0604020202020204" charset="0"/>
      <p:regular r:id="rId16"/>
    </p:embeddedFont>
    <p:embeddedFont>
      <p:font typeface="Bebas Neue" panose="020B0606020202050201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oton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fwSH56RuclwumaHaIbbMyNxY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50B71-CF1C-4751-9547-D9BB9490A9F9}">
  <a:tblStyle styleId="{BB350B71-CF1C-4751-9547-D9BB9490A9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Hello! My name is Britt Miller. Well done on finishing Unit 1 on patterns and sequencing. I am excited to continue learning with you about Computer Science and Literacy!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a6da691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a6da691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a6da691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2a6da691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a6da691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2a6da691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88e1a5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288e1a5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88e1a53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88e1a53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 rot="10800000" flipH="1">
            <a:off x="-145325" y="2737175"/>
            <a:ext cx="9301200" cy="363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sz="3000" b="0" i="0" u="none" strike="noStrike" cap="non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hutchi9@gmu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s5MdgDg-FwlyquS28ApsRDitX5e0Y7N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i/lcub2tkzw1gdvozbv2cf3/Explanatory-text-graphic-organizer-.docx.docx?dl=0&amp;rlkey=9edyy00jo5cya63on6y673j6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hutchi9@gmu.edu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atch.mit.edu/projects/editor/?tutorial=name" TargetMode="External"/><Relationship Id="rId4" Type="http://schemas.openxmlformats.org/officeDocument/2006/relationships/hyperlink" Target="https://nam11.safelinks.protection.outlook.com/?url=https%3A%2F%2Fcsfirst.withgoogle.com%2Fproject%2F92d03a6b53764c979cd11a80ebc8d8d4%2Feditor&amp;data=05%7C01%7Cqsi1%40crimson.ua.edu%7Cfac1f7b29a744c66c59308dbd3f1c3a9%7C2a00728ef0d040b4a4e8ce433f3fbca7%7C0%7C0%7C638336807544167280%7CUnknown%7CTWFpbGZsb3d8eyJWIjoiMC4wLjAwMDAiLCJQIjoiV2luMzIiLCJBTiI6Ik1haWwiLCJXVCI6Mn0%3D%7C3000%7C%7C%7C&amp;sdata=I%2BxfdRMC1%2FXxe0cGRsrJ44jacT6dgrgwzk028WKyY48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1</a:t>
            </a:r>
            <a:endParaRPr sz="3000"/>
          </a:p>
        </p:txBody>
      </p:sp>
      <p:pic>
        <p:nvPicPr>
          <p:cNvPr id="103" name="Google Shape;103;p1" descr="This is a picture of the CS For All logo." title="C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442123"/>
            <a:ext cx="47053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400" y="3506823"/>
            <a:ext cx="1063128" cy="10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sz="800" b="1" i="0" u="none" strike="noStrike" cap="none" dirty="0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</a:t>
            </a:r>
            <a:r>
              <a:rPr lang="en" sz="800" b="1" i="0" u="none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Amy Hutchison at </a:t>
            </a:r>
            <a:r>
              <a:rPr lang="en" sz="800" b="1" i="0" u="sng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achutchi9@gmu.edu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a6da691a5_0_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bas Neue"/>
                <a:ea typeface="Bebas Neue"/>
                <a:cs typeface="Bebas Neue"/>
                <a:sym typeface="Bebas Neue"/>
              </a:rPr>
              <a:t>Optional “Change sIZE” activity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a6da691a5_0_5"/>
          <p:cNvSpPr txBox="1">
            <a:spLocks noGrp="1"/>
          </p:cNvSpPr>
          <p:nvPr>
            <p:ph type="title"/>
          </p:nvPr>
        </p:nvSpPr>
        <p:spPr>
          <a:xfrm>
            <a:off x="233775" y="157538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Calibri"/>
              <a:buNone/>
            </a:pPr>
            <a:r>
              <a:rPr lang="en"/>
              <a:t>Change Size</a:t>
            </a:r>
            <a:endParaRPr/>
          </a:p>
        </p:txBody>
      </p:sp>
      <p:pic>
        <p:nvPicPr>
          <p:cNvPr id="291" name="Google Shape;291;g12a6da691a5_0_5" title="Screen Recording 2022-01-29 at 9.41.40 PM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50" y="11472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2a6da691a5_0_5"/>
          <p:cNvSpPr txBox="1"/>
          <p:nvPr/>
        </p:nvSpPr>
        <p:spPr>
          <a:xfrm>
            <a:off x="5495425" y="1136975"/>
            <a:ext cx="34650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 the video on the left by right-clicking the link and pasting it into your browser.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to the next slide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the blocks under the green flag in the correct order by moving them from left to right.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the code matches the video, you are done!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check your answer by seeing the solution image or clicking the solution link.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g12a6da691a5_0_11"/>
          <p:cNvCxnSpPr/>
          <p:nvPr/>
        </p:nvCxnSpPr>
        <p:spPr>
          <a:xfrm>
            <a:off x="4605625" y="22400"/>
            <a:ext cx="22500" cy="50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g12a6da691a5_0_11"/>
          <p:cNvSpPr txBox="1"/>
          <p:nvPr/>
        </p:nvSpPr>
        <p:spPr>
          <a:xfrm>
            <a:off x="560300" y="168101"/>
            <a:ext cx="35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Mixed Code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g12a6da691a5_0_11"/>
          <p:cNvSpPr txBox="1"/>
          <p:nvPr/>
        </p:nvSpPr>
        <p:spPr>
          <a:xfrm>
            <a:off x="5121150" y="168100"/>
            <a:ext cx="35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Your Answer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" name="Google Shape;300;g12a6da691a5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999" y="761114"/>
            <a:ext cx="1289858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2a6da691a5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751" y="2892413"/>
            <a:ext cx="3176806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2a6da691a5_0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125" y="1657250"/>
            <a:ext cx="1748600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2a6da691a5_0_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4151" y="1223708"/>
            <a:ext cx="4019551" cy="5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2a6da691a5_0_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3175" y="684600"/>
            <a:ext cx="2495584" cy="6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35925" y="62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Review: Sequence puzzles</a:t>
            </a:r>
            <a:endParaRPr sz="3200"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822825" y="949500"/>
            <a:ext cx="790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Solve the puzzles by dragging the Scratch blocks in the correct order </a:t>
            </a:r>
            <a:r>
              <a:rPr lang="en-US" sz="2400" dirty="0"/>
              <a:t>to help the dog find the first aid box </a:t>
            </a:r>
            <a:r>
              <a:rPr lang="en-US" sz="2400" dirty="0">
                <a:highlight>
                  <a:srgbClr val="FFFF00"/>
                </a:highlight>
              </a:rPr>
              <a:t>WITHOUT landing on any black box!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When you’re done, switch with a partner and check each other’s work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Raise your hand if you have any questions! 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rgbClr val="FFFFFF"/>
                </a:highlight>
              </a:rPr>
              <a:t>Put the blocks in the correct order to help the dog find the first aid box. Remember: you must AVOID any black boxes! </a:t>
            </a:r>
            <a:endParaRPr dirty="0"/>
          </a:p>
        </p:txBody>
      </p:sp>
      <p:graphicFrame>
        <p:nvGraphicFramePr>
          <p:cNvPr id="150" name="Google Shape;150;p3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1" name="Google Shape;151;p3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3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3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60" name="Google Shape;16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63" name="Google Shape;16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rgbClr val="FFFFFF"/>
                </a:highlight>
              </a:rPr>
              <a:t>Put the blocks in the correct order to help the dog find the first aid box. </a:t>
            </a:r>
            <a:r>
              <a:rPr lang="en-US" sz="1400" dirty="0">
                <a:highlight>
                  <a:srgbClr val="FFFFFF"/>
                </a:highlight>
              </a:rPr>
              <a:t>Remember: you must AVOID any black boxes! </a:t>
            </a:r>
            <a:endParaRPr dirty="0"/>
          </a:p>
        </p:txBody>
      </p:sp>
      <p:graphicFrame>
        <p:nvGraphicFramePr>
          <p:cNvPr id="117" name="Google Shape;117;p4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8" name="Google Shape;118;p4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4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27" name="Google Shape;12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4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35" name="Google Shape;13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2861075" y="3912450"/>
            <a:ext cx="1371600" cy="548640"/>
            <a:chOff x="4189600" y="2593475"/>
            <a:chExt cx="1371600" cy="54864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41" name="Google Shape;141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4" name="Google Shape;144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chemeClr val="lt1"/>
                </a:highlight>
              </a:rPr>
              <a:t>Put the blocks in the correct order to help the dog find the first aid box. </a:t>
            </a:r>
            <a:r>
              <a:rPr lang="en-US" sz="1400" dirty="0">
                <a:highlight>
                  <a:schemeClr val="lt1"/>
                </a:highlight>
              </a:rPr>
              <a:t>Remember: you must AVOID any black boxes! </a:t>
            </a:r>
            <a:endParaRPr dirty="0"/>
          </a:p>
        </p:txBody>
      </p:sp>
      <p:graphicFrame>
        <p:nvGraphicFramePr>
          <p:cNvPr id="177" name="Google Shape;177;p5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B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R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T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8" name="Google Shape;178;p5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5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5"/>
          <p:cNvSpPr txBox="1"/>
          <p:nvPr/>
        </p:nvSpPr>
        <p:spPr>
          <a:xfrm>
            <a:off x="323950" y="3365800"/>
            <a:ext cx="2113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 (Only use the provided blocks).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5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5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1" name="Google Shape;19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5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96" name="Google Shape;19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4318550" y="1099374"/>
            <a:ext cx="1371599" cy="548640"/>
            <a:chOff x="4189588" y="1151724"/>
            <a:chExt cx="1371599" cy="548640"/>
          </a:xfrm>
        </p:grpSpPr>
        <p:pic>
          <p:nvPicPr>
            <p:cNvPr id="199" name="Google Shape;199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"/>
          <p:cNvSpPr txBox="1"/>
          <p:nvPr/>
        </p:nvSpPr>
        <p:spPr>
          <a:xfrm>
            <a:off x="3416913" y="3889175"/>
            <a:ext cx="246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an extra block that is not needed in the solution.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61068" y="3987900"/>
            <a:ext cx="6155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91850" y="2688403"/>
            <a:ext cx="380994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4318550" y="1796849"/>
            <a:ext cx="1371599" cy="548640"/>
            <a:chOff x="4189588" y="1151724"/>
            <a:chExt cx="1371599" cy="548640"/>
          </a:xfrm>
        </p:grpSpPr>
        <p:pic>
          <p:nvPicPr>
            <p:cNvPr id="206" name="Google Shape;20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5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chemeClr val="lt1"/>
                </a:highlight>
              </a:rPr>
              <a:t>Put the blocks in the correct order to help the dog find the first aid box. </a:t>
            </a:r>
            <a:r>
              <a:rPr lang="en-US" sz="1400" dirty="0">
                <a:highlight>
                  <a:schemeClr val="lt1"/>
                </a:highlight>
              </a:rPr>
              <a:t>Remember: you must AVOID any black boxes! </a:t>
            </a:r>
            <a:endParaRPr dirty="0"/>
          </a:p>
        </p:txBody>
      </p:sp>
      <p:graphicFrame>
        <p:nvGraphicFramePr>
          <p:cNvPr id="215" name="Google Shape;215;p6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6" name="Google Shape;216;p6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6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6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6"/>
          <p:cNvGrpSpPr/>
          <p:nvPr/>
        </p:nvGrpSpPr>
        <p:grpSpPr>
          <a:xfrm>
            <a:off x="2869100" y="1507112"/>
            <a:ext cx="1371600" cy="548640"/>
            <a:chOff x="4189600" y="1934550"/>
            <a:chExt cx="1371600" cy="548640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6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2869087" y="905224"/>
            <a:ext cx="1371599" cy="548640"/>
            <a:chOff x="4189588" y="1151724"/>
            <a:chExt cx="1371599" cy="548640"/>
          </a:xfrm>
        </p:grpSpPr>
        <p:pic>
          <p:nvPicPr>
            <p:cNvPr id="225" name="Google Shape;22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4322575" y="1507099"/>
            <a:ext cx="1371599" cy="548640"/>
            <a:chOff x="4189588" y="1151724"/>
            <a:chExt cx="1371599" cy="548640"/>
          </a:xfrm>
        </p:grpSpPr>
        <p:pic>
          <p:nvPicPr>
            <p:cNvPr id="228" name="Google Shape;22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2861000" y="2100399"/>
            <a:ext cx="1371599" cy="548640"/>
            <a:chOff x="4189588" y="1151724"/>
            <a:chExt cx="1371599" cy="548640"/>
          </a:xfrm>
        </p:grpSpPr>
        <p:pic>
          <p:nvPicPr>
            <p:cNvPr id="231" name="Google Shape;23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4322563" y="905224"/>
            <a:ext cx="1371599" cy="548640"/>
            <a:chOff x="4189588" y="1151724"/>
            <a:chExt cx="1371599" cy="548640"/>
          </a:xfrm>
        </p:grpSpPr>
        <p:pic>
          <p:nvPicPr>
            <p:cNvPr id="234" name="Google Shape;234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2900037" y="2817150"/>
            <a:ext cx="1371600" cy="548640"/>
            <a:chOff x="4189600" y="2593475"/>
            <a:chExt cx="1371600" cy="548640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38" name="Google Shape;238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1" name="Google Shape;241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6"/>
          <p:cNvGrpSpPr/>
          <p:nvPr/>
        </p:nvGrpSpPr>
        <p:grpSpPr>
          <a:xfrm>
            <a:off x="2900037" y="3462150"/>
            <a:ext cx="1371600" cy="548640"/>
            <a:chOff x="4189600" y="2593475"/>
            <a:chExt cx="1371600" cy="548640"/>
          </a:xfrm>
        </p:grpSpPr>
        <p:grpSp>
          <p:nvGrpSpPr>
            <p:cNvPr id="243" name="Google Shape;243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44" name="Google Shape;244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oogle Shape;24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1950" y="2294603"/>
            <a:ext cx="380994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4672600" y="2580350"/>
            <a:ext cx="1021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extra blocks that are not needed in a correct solution.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0421" y="2649038"/>
            <a:ext cx="285750" cy="2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6"/>
          <p:cNvGrpSpPr/>
          <p:nvPr/>
        </p:nvGrpSpPr>
        <p:grpSpPr>
          <a:xfrm>
            <a:off x="2869075" y="4176074"/>
            <a:ext cx="1371599" cy="548640"/>
            <a:chOff x="4189588" y="1151724"/>
            <a:chExt cx="1371599" cy="548640"/>
          </a:xfrm>
        </p:grpSpPr>
        <p:pic>
          <p:nvPicPr>
            <p:cNvPr id="255" name="Google Shape;25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318525" y="2055749"/>
            <a:ext cx="1371599" cy="548640"/>
            <a:chOff x="4189588" y="1151724"/>
            <a:chExt cx="1371599" cy="548640"/>
          </a:xfrm>
        </p:grpSpPr>
        <p:pic>
          <p:nvPicPr>
            <p:cNvPr id="258" name="Google Shape;25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practice </a:t>
            </a:r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61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Write a set of instructions</a:t>
            </a:r>
            <a:r>
              <a:rPr lang="en" b="1"/>
              <a:t> </a:t>
            </a:r>
            <a:r>
              <a:rPr lang="en"/>
              <a:t>by using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template.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i="1"/>
              <a:t>Note: you will continue working with this set of instructions, so be creative!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88e1a53bd_0_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271" name="Google Shape;271;g1288e1a53bd_0_0"/>
          <p:cNvSpPr txBox="1">
            <a:spLocks noGrp="1"/>
          </p:cNvSpPr>
          <p:nvPr>
            <p:ph type="subTitle" idx="1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2</a:t>
            </a:r>
            <a:endParaRPr sz="3000"/>
          </a:p>
        </p:txBody>
      </p:sp>
      <p:pic>
        <p:nvPicPr>
          <p:cNvPr id="272" name="Google Shape;272;g1288e1a53bd_0_0" descr="This is a picture of the CS For All logo." title="C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288e1a53b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88e1a53bd_0_0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sz="800" b="1" i="0" u="none" strike="noStrike" cap="none" dirty="0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lang="en" sz="800" b="1" i="0" u="sng" strike="noStrike" cap="none" dirty="0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achutchi9@gmu.edu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88e1a53bd_0_8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an animation of a word </a:t>
            </a:r>
            <a:endParaRPr/>
          </a:p>
        </p:txBody>
      </p:sp>
      <p:sp>
        <p:nvSpPr>
          <p:cNvPr id="280" name="Google Shape;280;g1288e1a53bd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Steps: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Open your browser and go to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https://scratch.mit.edu/</a:t>
            </a:r>
            <a:r>
              <a:rPr lang="en" dirty="0"/>
              <a:t> or </a:t>
            </a:r>
            <a:r>
              <a:rPr lang="en" dirty="0">
                <a:hlinkClick r:id="rId4"/>
              </a:rPr>
              <a:t>Scratch for CS First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Choose your backdrop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Remove the cat sprite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Add the letters of your initials, word, or name–one sprite per letter!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Pick a sound and look block for each letter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Challenge: change the pitch effect on at least ONE of your letters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Optional tutorial video: </a:t>
            </a:r>
            <a:r>
              <a:rPr lang="en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https://scratch.mit.edu/projects/editor/?tutorial=name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613</Words>
  <Application>Microsoft Office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Proxima Nova</vt:lpstr>
      <vt:lpstr>Bebas Neue</vt:lpstr>
      <vt:lpstr>Calibri</vt:lpstr>
      <vt:lpstr>Arial</vt:lpstr>
      <vt:lpstr>Monoton</vt:lpstr>
      <vt:lpstr>Alfa Slab One</vt:lpstr>
      <vt:lpstr>Times New Roman</vt:lpstr>
      <vt:lpstr>Open Sans</vt:lpstr>
      <vt:lpstr>Gameday</vt:lpstr>
      <vt:lpstr>Simple Light</vt:lpstr>
      <vt:lpstr>Student slides</vt:lpstr>
      <vt:lpstr>Review: Sequence puzzles</vt:lpstr>
      <vt:lpstr>Put the blocks in the correct order to help the dog find the first aid box. Remember: you must AVOID any black boxes! </vt:lpstr>
      <vt:lpstr>Put the blocks in the correct order to help the dog find the first aid box. Remember: you must AVOID any black boxes! </vt:lpstr>
      <vt:lpstr>Put the blocks in the correct order to help the dog find the first aid box. Remember: you must AVOID any black boxes! </vt:lpstr>
      <vt:lpstr>Put the blocks in the correct order to help the dog find the first aid box. Remember: you must AVOID any black boxes! </vt:lpstr>
      <vt:lpstr>Independent practice </vt:lpstr>
      <vt:lpstr>Student slides</vt:lpstr>
      <vt:lpstr>Code an animation of a word </vt:lpstr>
      <vt:lpstr>Optional “Change sIZE” activity</vt:lpstr>
      <vt:lpstr>Change Size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slides</dc:title>
  <cp:lastModifiedBy>Qi Si</cp:lastModifiedBy>
  <cp:revision>4</cp:revision>
  <dcterms:modified xsi:type="dcterms:W3CDTF">2023-10-23T18:54:37Z</dcterms:modified>
</cp:coreProperties>
</file>