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y="5143500" cx="9144000"/>
  <p:notesSz cx="6858000" cy="9144000"/>
  <p:embeddedFontLst>
    <p:embeddedFont>
      <p:font typeface="Proxima Nova"/>
      <p:regular r:id="rId20"/>
      <p:bold r:id="rId21"/>
      <p:italic r:id="rId22"/>
      <p:boldItalic r:id="rId23"/>
    </p:embeddedFont>
    <p:embeddedFont>
      <p:font typeface="Bebas Neue"/>
      <p:regular r:id="rId24"/>
    </p:embeddedFont>
    <p:embeddedFont>
      <p:font typeface="Monoton"/>
      <p:regular r:id="rId25"/>
    </p:embeddedFont>
    <p:embeddedFont>
      <p:font typeface="Alfa Slab One"/>
      <p:regular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hn7we58njZv/2W1yHAPTLAuFaP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D2F1507-5AD2-4B28-B530-3A2CF4CF30A3}">
  <a:tblStyle styleId="{7D2F1507-5AD2-4B28-B530-3A2CF4CF30A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regular.fntdata"/><Relationship Id="rId22" Type="http://schemas.openxmlformats.org/officeDocument/2006/relationships/font" Target="fonts/ProximaNova-italic.fntdata"/><Relationship Id="rId21" Type="http://schemas.openxmlformats.org/officeDocument/2006/relationships/font" Target="fonts/ProximaNova-bold.fntdata"/><Relationship Id="rId24" Type="http://schemas.openxmlformats.org/officeDocument/2006/relationships/font" Target="fonts/BebasNeue-regular.fntdata"/><Relationship Id="rId23" Type="http://schemas.openxmlformats.org/officeDocument/2006/relationships/font" Target="fonts/ProximaNova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AlfaSlabOne-regular.fntdata"/><Relationship Id="rId25" Type="http://schemas.openxmlformats.org/officeDocument/2006/relationships/font" Target="fonts/Monoton-regular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OpenSans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customschemas.google.com/relationships/presentationmetadata" Target="metadata"/><Relationship Id="rId30" Type="http://schemas.openxmlformats.org/officeDocument/2006/relationships/font" Target="fonts/OpenSans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Hello! My name is Britt Miller. Well done on finishing Unit 1 on patterns and sequencing. I am excited to continue learning with you about Computer Science and Literacy!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2a6da691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12a6da691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2a6da691a5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g12a6da691a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2a6da691a5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g12a6da691a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288e1a53bd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g1288e1a53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288e1a53bd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g1288e1a53b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1"/>
          <p:cNvCxnSpPr/>
          <p:nvPr/>
        </p:nvCxnSpPr>
        <p:spPr>
          <a:xfrm flipH="1" rot="10800000">
            <a:off x="-145325" y="2737175"/>
            <a:ext cx="9301200" cy="363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11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11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32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1" name="Google Shape;8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5" name="Google Shape;85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6" name="Google Shape;86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/>
          <p:nvPr>
            <p:ph type="title"/>
          </p:nvPr>
        </p:nvSpPr>
        <p:spPr>
          <a:xfrm>
            <a:off x="311700" y="210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5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/>
          <p:nvPr>
            <p:ph type="title"/>
          </p:nvPr>
        </p:nvSpPr>
        <p:spPr>
          <a:xfrm>
            <a:off x="311700" y="210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7"/>
          <p:cNvSpPr txBox="1"/>
          <p:nvPr>
            <p:ph type="title"/>
          </p:nvPr>
        </p:nvSpPr>
        <p:spPr>
          <a:xfrm>
            <a:off x="311700" y="210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28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Google Shape;38;p3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30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30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3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1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311700" y="210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000"/>
              <a:buFont typeface="Monoton"/>
              <a:buNone/>
              <a:defRPr b="0" i="0" sz="3000" u="none" cap="none" strike="noStrike">
                <a:solidFill>
                  <a:srgbClr val="CC0000"/>
                </a:solidFill>
                <a:latin typeface="Monoton"/>
                <a:ea typeface="Monoton"/>
                <a:cs typeface="Monoton"/>
                <a:sym typeface="Monoto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Char char="●"/>
              <a:defRPr b="0" i="0" sz="1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image" Target="../media/image9.png"/><Relationship Id="rId5" Type="http://schemas.openxmlformats.org/officeDocument/2006/relationships/hyperlink" Target="mailto:achutchi9@gmu.edu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dropbox.com/s/c5lcbrrhngpti5i/changesize.mp4?st=5psn9874&amp;dl=0" TargetMode="External"/><Relationship Id="rId4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26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6.png"/><Relationship Id="rId5" Type="http://schemas.openxmlformats.org/officeDocument/2006/relationships/image" Target="../media/image2.png"/><Relationship Id="rId6" Type="http://schemas.openxmlformats.org/officeDocument/2006/relationships/image" Target="../media/image15.png"/><Relationship Id="rId7" Type="http://schemas.openxmlformats.org/officeDocument/2006/relationships/image" Target="../media/image10.jpg"/><Relationship Id="rId8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10" Type="http://schemas.openxmlformats.org/officeDocument/2006/relationships/image" Target="../media/image12.png"/><Relationship Id="rId9" Type="http://schemas.openxmlformats.org/officeDocument/2006/relationships/image" Target="../media/image16.png"/><Relationship Id="rId5" Type="http://schemas.openxmlformats.org/officeDocument/2006/relationships/image" Target="../media/image2.png"/><Relationship Id="rId6" Type="http://schemas.openxmlformats.org/officeDocument/2006/relationships/image" Target="../media/image15.png"/><Relationship Id="rId7" Type="http://schemas.openxmlformats.org/officeDocument/2006/relationships/image" Target="../media/image10.jpg"/><Relationship Id="rId8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0" Type="http://schemas.openxmlformats.org/officeDocument/2006/relationships/image" Target="../media/image6.png"/><Relationship Id="rId9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image" Target="../media/image12.png"/><Relationship Id="rId7" Type="http://schemas.openxmlformats.org/officeDocument/2006/relationships/image" Target="../media/image8.png"/><Relationship Id="rId8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0" Type="http://schemas.openxmlformats.org/officeDocument/2006/relationships/image" Target="../media/image10.jpg"/><Relationship Id="rId9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image" Target="../media/image8.png"/><Relationship Id="rId7" Type="http://schemas.openxmlformats.org/officeDocument/2006/relationships/image" Target="../media/image12.png"/><Relationship Id="rId8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google.com/document/d/1vErwJuVGUuhXYRWeqYPrYFtqu1eleKSP/edit?usp=drive_link&amp;ouid=104701427422211502426&amp;rtpof=true&amp;sd=true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9.png"/><Relationship Id="rId5" Type="http://schemas.openxmlformats.org/officeDocument/2006/relationships/hyperlink" Target="mailto:ahutchi9@gmu.edu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scratch.mit.edu/" TargetMode="External"/><Relationship Id="rId4" Type="http://schemas.openxmlformats.org/officeDocument/2006/relationships/hyperlink" Target="https://nam11.safelinks.protection.outlook.com/?url=https%3A%2F%2Fcsfirst.withgoogle.com%2Fproject%2F92d03a6b53764c979cd11a80ebc8d8d4%2Feditor&amp;data=05%7C01%7Cqsi1%40crimson.ua.edu%7Cfac1f7b29a744c66c59308dbd3f1c3a9%7C2a00728ef0d040b4a4e8ce433f3fbca7%7C0%7C0%7C638336807544167280%7CUnknown%7CTWFpbGZsb3d8eyJWIjoiMC4wLjAwMDAiLCJQIjoiV2luMzIiLCJBTiI6Ik1haWwiLCJXVCI6Mn0%3D%7C3000%7C%7C%7C&amp;sdata=I%2BxfdRMC1%2FXxe0cGRsrJ44jacT6dgrgwzk028WKyY48%3D&amp;reserved=0" TargetMode="External"/><Relationship Id="rId5" Type="http://schemas.openxmlformats.org/officeDocument/2006/relationships/hyperlink" Target="https://scratch.mit.edu/projects/editor/?tutorial=na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/>
          <p:nvPr>
            <p:ph type="ctrTitle"/>
          </p:nvPr>
        </p:nvSpPr>
        <p:spPr>
          <a:xfrm>
            <a:off x="311700" y="595975"/>
            <a:ext cx="85206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sz="6000"/>
              <a:t>Student slides</a:t>
            </a:r>
            <a:endParaRPr sz="6000"/>
          </a:p>
        </p:txBody>
      </p:sp>
      <p:sp>
        <p:nvSpPr>
          <p:cNvPr id="102" name="Google Shape;102;p1"/>
          <p:cNvSpPr txBox="1"/>
          <p:nvPr>
            <p:ph idx="1" type="subTitle"/>
          </p:nvPr>
        </p:nvSpPr>
        <p:spPr>
          <a:xfrm>
            <a:off x="311700" y="164687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000"/>
              <a:t>Lesson 1</a:t>
            </a:r>
            <a:endParaRPr sz="3000"/>
          </a:p>
        </p:txBody>
      </p:sp>
      <p:pic>
        <p:nvPicPr>
          <p:cNvPr descr="This is a picture of the CS For All logo." id="103" name="Google Shape;103;p1" title="CS For All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5700" y="3442123"/>
            <a:ext cx="4705350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9400" y="3506823"/>
            <a:ext cx="1063128" cy="108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"/>
          <p:cNvSpPr txBox="1"/>
          <p:nvPr/>
        </p:nvSpPr>
        <p:spPr>
          <a:xfrm>
            <a:off x="1950025" y="4651800"/>
            <a:ext cx="5782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2857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F16666"/>
                </a:solidFill>
                <a:latin typeface="Arial"/>
                <a:ea typeface="Arial"/>
                <a:cs typeface="Arial"/>
                <a:sym typeface="Arial"/>
              </a:rPr>
              <a:t>Lesson created by the GMU-ODU CSforAll Team. For more information about </a:t>
            </a:r>
            <a:endParaRPr b="1" i="0" sz="800" u="none" cap="none" strike="noStrike">
              <a:solidFill>
                <a:srgbClr val="F1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857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F16666"/>
                </a:solidFill>
                <a:latin typeface="Arial"/>
                <a:ea typeface="Arial"/>
                <a:cs typeface="Arial"/>
                <a:sym typeface="Arial"/>
              </a:rPr>
              <a:t>this lesson and our CSforAll initiative, contact Dr. Amy Hutchison at </a:t>
            </a:r>
            <a:r>
              <a:rPr b="1" i="0" lang="en" sz="800" u="sng" cap="none" strike="noStrike">
                <a:solidFill>
                  <a:srgbClr val="F16666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achutchi9@gmu.edu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2a6da691a5_0_0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>
                <a:latin typeface="Bebas Neue"/>
                <a:ea typeface="Bebas Neue"/>
                <a:cs typeface="Bebas Neue"/>
                <a:sym typeface="Bebas Neue"/>
              </a:rPr>
              <a:t>Optional “Change sIZE” activity</a:t>
            </a:r>
            <a:endParaRPr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FD8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2a6da691a5_0_5"/>
          <p:cNvSpPr txBox="1"/>
          <p:nvPr>
            <p:ph type="title"/>
          </p:nvPr>
        </p:nvSpPr>
        <p:spPr>
          <a:xfrm>
            <a:off x="233775" y="157538"/>
            <a:ext cx="639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6666"/>
              <a:buFont typeface="Calibri"/>
              <a:buNone/>
            </a:pPr>
            <a:r>
              <a:rPr lang="en"/>
              <a:t>Change Size</a:t>
            </a:r>
            <a:endParaRPr/>
          </a:p>
        </p:txBody>
      </p:sp>
      <p:pic>
        <p:nvPicPr>
          <p:cNvPr id="291" name="Google Shape;291;g12a6da691a5_0_5" title="Screen Recording 2022-01-29 at 9.41.40 PM.mov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650" y="1147225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12a6da691a5_0_5"/>
          <p:cNvSpPr txBox="1"/>
          <p:nvPr/>
        </p:nvSpPr>
        <p:spPr>
          <a:xfrm>
            <a:off x="5495425" y="1136975"/>
            <a:ext cx="3465000" cy="22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AutoNum type="arabicPeriod"/>
            </a:pPr>
            <a:r>
              <a:rPr b="0" i="0" lang="en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Play the video on the left by right-clicking the link and pasting it into your browser. </a:t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AutoNum type="arabicPeriod"/>
            </a:pPr>
            <a:r>
              <a:rPr b="0" i="0" lang="en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 to the next slide</a:t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AutoNum type="arabicPeriod"/>
            </a:pPr>
            <a:r>
              <a:rPr b="0" i="0" lang="en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Place the blocks under the green flag in the correct order by moving them from left to right.</a:t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AutoNum type="arabicPeriod"/>
            </a:pPr>
            <a:r>
              <a:rPr b="0" i="0" lang="en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Once the code matches the video, you are done!</a:t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AutoNum type="arabicPeriod"/>
            </a:pPr>
            <a:r>
              <a:rPr b="0" i="0" lang="en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can check your answer by seeing the solution image or clicking the solution link.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EFD8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7" name="Google Shape;297;g12a6da691a5_0_11"/>
          <p:cNvCxnSpPr/>
          <p:nvPr/>
        </p:nvCxnSpPr>
        <p:spPr>
          <a:xfrm>
            <a:off x="4605625" y="22400"/>
            <a:ext cx="22500" cy="504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8" name="Google Shape;298;g12a6da691a5_0_11"/>
          <p:cNvSpPr txBox="1"/>
          <p:nvPr/>
        </p:nvSpPr>
        <p:spPr>
          <a:xfrm>
            <a:off x="560300" y="168101"/>
            <a:ext cx="355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Mixed Code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9" name="Google Shape;299;g12a6da691a5_0_11"/>
          <p:cNvSpPr txBox="1"/>
          <p:nvPr/>
        </p:nvSpPr>
        <p:spPr>
          <a:xfrm>
            <a:off x="5121150" y="168100"/>
            <a:ext cx="355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Your Answer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0" name="Google Shape;300;g12a6da691a5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4999" y="761114"/>
            <a:ext cx="1289858" cy="6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12a6da691a5_0_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751" y="2892413"/>
            <a:ext cx="3176806" cy="6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12a6da691a5_0_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5125" y="1657250"/>
            <a:ext cx="1748600" cy="6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12a6da691a5_0_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64151" y="1223708"/>
            <a:ext cx="4019551" cy="540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12a6da691a5_0_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73175" y="684600"/>
            <a:ext cx="2495584" cy="6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>
            <p:ph type="title"/>
          </p:nvPr>
        </p:nvSpPr>
        <p:spPr>
          <a:xfrm>
            <a:off x="135925" y="623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200"/>
              <a:t>Review: Sequence puzzles</a:t>
            </a:r>
            <a:endParaRPr sz="3200"/>
          </a:p>
        </p:txBody>
      </p:sp>
      <p:sp>
        <p:nvSpPr>
          <p:cNvPr id="111" name="Google Shape;111;p2"/>
          <p:cNvSpPr txBox="1"/>
          <p:nvPr>
            <p:ph idx="1" type="body"/>
          </p:nvPr>
        </p:nvSpPr>
        <p:spPr>
          <a:xfrm>
            <a:off x="822825" y="949500"/>
            <a:ext cx="7906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Solve the puzzles by dragging the Scratch blocks in the correct order to help the dog find the first aid box </a:t>
            </a:r>
            <a:r>
              <a:rPr lang="en" sz="2400">
                <a:highlight>
                  <a:srgbClr val="FFFF00"/>
                </a:highlight>
              </a:rPr>
              <a:t>WITHOUT landing on any black box! 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When you’re done, switch with a partner and check each other’s work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Raise your hand if you have any questions! 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7301"/>
              <a:buFont typeface="Arial"/>
              <a:buNone/>
            </a:pPr>
            <a:r>
              <a:rPr lang="en" sz="1400">
                <a:highlight>
                  <a:srgbClr val="FFFFFF"/>
                </a:highlight>
              </a:rPr>
              <a:t>Put the blocks in the correct order to help the dog find the first aid box. Remember: you must AVOID any black boxes! </a:t>
            </a:r>
            <a:endParaRPr/>
          </a:p>
        </p:txBody>
      </p:sp>
      <p:graphicFrame>
        <p:nvGraphicFramePr>
          <p:cNvPr id="117" name="Google Shape;117;p3"/>
          <p:cNvGraphicFramePr/>
          <p:nvPr/>
        </p:nvGraphicFramePr>
        <p:xfrm>
          <a:off x="311700" y="1574500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{7D2F1507-5AD2-4B28-B530-3A2CF4CF30A3}</a:tableStyleId>
              </a:tblPr>
              <a:tblGrid>
                <a:gridCol w="360050"/>
                <a:gridCol w="360050"/>
                <a:gridCol w="360050"/>
                <a:gridCol w="360050"/>
                <a:gridCol w="360050"/>
                <a:gridCol w="360050"/>
              </a:tblGrid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rgbClr val="201F1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</a:tbl>
          </a:graphicData>
        </a:graphic>
      </p:graphicFrame>
      <p:cxnSp>
        <p:nvCxnSpPr>
          <p:cNvPr id="118" name="Google Shape;118;p3"/>
          <p:cNvCxnSpPr/>
          <p:nvPr/>
        </p:nvCxnSpPr>
        <p:spPr>
          <a:xfrm>
            <a:off x="2747725" y="842650"/>
            <a:ext cx="43500" cy="40503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" name="Google Shape;119;p3"/>
          <p:cNvCxnSpPr/>
          <p:nvPr/>
        </p:nvCxnSpPr>
        <p:spPr>
          <a:xfrm>
            <a:off x="5776050" y="842650"/>
            <a:ext cx="43500" cy="40503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0" name="Google Shape;120;p3"/>
          <p:cNvSpPr txBox="1"/>
          <p:nvPr/>
        </p:nvSpPr>
        <p:spPr>
          <a:xfrm>
            <a:off x="323950" y="3365800"/>
            <a:ext cx="21132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Drag the blocks from the middle column to the right column to solve the puzzle.</a:t>
            </a:r>
            <a:endParaRPr b="0" i="0" sz="14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8825" y="1017724"/>
            <a:ext cx="137095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 txBox="1"/>
          <p:nvPr/>
        </p:nvSpPr>
        <p:spPr>
          <a:xfrm>
            <a:off x="346375" y="3099950"/>
            <a:ext cx="2113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201F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Each square equals to a single step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" name="Google Shape;123;p3"/>
          <p:cNvGrpSpPr/>
          <p:nvPr/>
        </p:nvGrpSpPr>
        <p:grpSpPr>
          <a:xfrm>
            <a:off x="2861062" y="1099374"/>
            <a:ext cx="1371599" cy="548640"/>
            <a:chOff x="4189588" y="1151724"/>
            <a:chExt cx="1371599" cy="548640"/>
          </a:xfrm>
        </p:grpSpPr>
        <p:pic>
          <p:nvPicPr>
            <p:cNvPr id="124" name="Google Shape;124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3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26;p3"/>
          <p:cNvGrpSpPr/>
          <p:nvPr/>
        </p:nvGrpSpPr>
        <p:grpSpPr>
          <a:xfrm>
            <a:off x="2861050" y="2535099"/>
            <a:ext cx="1371599" cy="548640"/>
            <a:chOff x="4189588" y="1151724"/>
            <a:chExt cx="1371599" cy="548640"/>
          </a:xfrm>
        </p:grpSpPr>
        <p:pic>
          <p:nvPicPr>
            <p:cNvPr id="127" name="Google Shape;127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3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" name="Google Shape;129;p3"/>
          <p:cNvGrpSpPr/>
          <p:nvPr/>
        </p:nvGrpSpPr>
        <p:grpSpPr>
          <a:xfrm>
            <a:off x="2861062" y="1846425"/>
            <a:ext cx="1371600" cy="548640"/>
            <a:chOff x="4189600" y="1934550"/>
            <a:chExt cx="1371600" cy="548640"/>
          </a:xfrm>
        </p:grpSpPr>
        <p:pic>
          <p:nvPicPr>
            <p:cNvPr id="130" name="Google Shape;130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89600" y="1934550"/>
              <a:ext cx="1371600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457700" y="2094587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3"/>
            <p:cNvSpPr txBox="1"/>
            <p:nvPr/>
          </p:nvSpPr>
          <p:spPr>
            <a:xfrm>
              <a:off x="4686300" y="2008850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3" name="Google Shape;133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8796" y="3118613"/>
            <a:ext cx="285750" cy="2857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p3"/>
          <p:cNvGrpSpPr/>
          <p:nvPr/>
        </p:nvGrpSpPr>
        <p:grpSpPr>
          <a:xfrm>
            <a:off x="2861062" y="3223774"/>
            <a:ext cx="1371599" cy="548640"/>
            <a:chOff x="4189588" y="1151724"/>
            <a:chExt cx="1371599" cy="548640"/>
          </a:xfrm>
        </p:grpSpPr>
        <p:pic>
          <p:nvPicPr>
            <p:cNvPr id="135" name="Google Shape;135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3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7" name="Google Shape;137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5500" y="1977880"/>
            <a:ext cx="2857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31800" y="2654653"/>
            <a:ext cx="380994" cy="28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7301"/>
              <a:buFont typeface="Arial"/>
              <a:buNone/>
            </a:pPr>
            <a:r>
              <a:rPr lang="en" sz="1400">
                <a:highlight>
                  <a:srgbClr val="FFFFFF"/>
                </a:highlight>
              </a:rPr>
              <a:t>Put the blocks in the correct order to help the dog find the first aid box. Remember: you must AVOID any black boxes! </a:t>
            </a:r>
            <a:endParaRPr/>
          </a:p>
        </p:txBody>
      </p:sp>
      <p:graphicFrame>
        <p:nvGraphicFramePr>
          <p:cNvPr id="144" name="Google Shape;144;p4"/>
          <p:cNvGraphicFramePr/>
          <p:nvPr/>
        </p:nvGraphicFramePr>
        <p:xfrm>
          <a:off x="311700" y="1574500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{7D2F1507-5AD2-4B28-B530-3A2CF4CF30A3}</a:tableStyleId>
              </a:tblPr>
              <a:tblGrid>
                <a:gridCol w="360050"/>
                <a:gridCol w="360050"/>
                <a:gridCol w="360050"/>
                <a:gridCol w="360050"/>
                <a:gridCol w="360050"/>
                <a:gridCol w="360050"/>
              </a:tblGrid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</a:tbl>
          </a:graphicData>
        </a:graphic>
      </p:graphicFrame>
      <p:cxnSp>
        <p:nvCxnSpPr>
          <p:cNvPr id="145" name="Google Shape;145;p4"/>
          <p:cNvCxnSpPr/>
          <p:nvPr/>
        </p:nvCxnSpPr>
        <p:spPr>
          <a:xfrm>
            <a:off x="2747725" y="842650"/>
            <a:ext cx="43500" cy="40503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6" name="Google Shape;146;p4"/>
          <p:cNvCxnSpPr/>
          <p:nvPr/>
        </p:nvCxnSpPr>
        <p:spPr>
          <a:xfrm>
            <a:off x="5776050" y="842650"/>
            <a:ext cx="43500" cy="40503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7" name="Google Shape;147;p4"/>
          <p:cNvSpPr txBox="1"/>
          <p:nvPr/>
        </p:nvSpPr>
        <p:spPr>
          <a:xfrm>
            <a:off x="323950" y="3365800"/>
            <a:ext cx="21132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Drag the blocks from the middle column to the right column to solve the puzzle.</a:t>
            </a:r>
            <a:endParaRPr b="0" i="0" sz="14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8825" y="1017724"/>
            <a:ext cx="137095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4"/>
          <p:cNvSpPr txBox="1"/>
          <p:nvPr/>
        </p:nvSpPr>
        <p:spPr>
          <a:xfrm>
            <a:off x="346375" y="3099950"/>
            <a:ext cx="2113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201F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Each square equals to a single step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0" name="Google Shape;150;p4"/>
          <p:cNvGrpSpPr/>
          <p:nvPr/>
        </p:nvGrpSpPr>
        <p:grpSpPr>
          <a:xfrm>
            <a:off x="2861062" y="1099374"/>
            <a:ext cx="1371599" cy="548640"/>
            <a:chOff x="4189588" y="1151724"/>
            <a:chExt cx="1371599" cy="548640"/>
          </a:xfrm>
        </p:grpSpPr>
        <p:pic>
          <p:nvPicPr>
            <p:cNvPr id="151" name="Google Shape;151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4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4"/>
          <p:cNvGrpSpPr/>
          <p:nvPr/>
        </p:nvGrpSpPr>
        <p:grpSpPr>
          <a:xfrm>
            <a:off x="2861050" y="2535099"/>
            <a:ext cx="1371599" cy="548640"/>
            <a:chOff x="4189588" y="1151724"/>
            <a:chExt cx="1371599" cy="548640"/>
          </a:xfrm>
        </p:grpSpPr>
        <p:pic>
          <p:nvPicPr>
            <p:cNvPr id="154" name="Google Shape;154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4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4"/>
          <p:cNvGrpSpPr/>
          <p:nvPr/>
        </p:nvGrpSpPr>
        <p:grpSpPr>
          <a:xfrm>
            <a:off x="2861062" y="1846425"/>
            <a:ext cx="1371600" cy="548640"/>
            <a:chOff x="4189600" y="1934550"/>
            <a:chExt cx="1371600" cy="548640"/>
          </a:xfrm>
        </p:grpSpPr>
        <p:pic>
          <p:nvPicPr>
            <p:cNvPr id="157" name="Google Shape;157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89600" y="1934550"/>
              <a:ext cx="1371600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457700" y="2094587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9" name="Google Shape;159;p4"/>
            <p:cNvSpPr txBox="1"/>
            <p:nvPr/>
          </p:nvSpPr>
          <p:spPr>
            <a:xfrm>
              <a:off x="4686300" y="2008850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0" name="Google Shape;160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8796" y="3118613"/>
            <a:ext cx="285750" cy="2857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4"/>
          <p:cNvGrpSpPr/>
          <p:nvPr/>
        </p:nvGrpSpPr>
        <p:grpSpPr>
          <a:xfrm>
            <a:off x="2861062" y="3223774"/>
            <a:ext cx="1371599" cy="548640"/>
            <a:chOff x="4189588" y="1151724"/>
            <a:chExt cx="1371599" cy="548640"/>
          </a:xfrm>
        </p:grpSpPr>
        <p:pic>
          <p:nvPicPr>
            <p:cNvPr id="162" name="Google Shape;162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Google Shape;163;p4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4" name="Google Shape;164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5500" y="1977880"/>
            <a:ext cx="2857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31800" y="2654653"/>
            <a:ext cx="380994" cy="285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6" name="Google Shape;166;p4"/>
          <p:cNvGrpSpPr/>
          <p:nvPr/>
        </p:nvGrpSpPr>
        <p:grpSpPr>
          <a:xfrm>
            <a:off x="2861075" y="3912450"/>
            <a:ext cx="1371600" cy="548640"/>
            <a:chOff x="4189600" y="2593475"/>
            <a:chExt cx="1371600" cy="548640"/>
          </a:xfrm>
        </p:grpSpPr>
        <p:grpSp>
          <p:nvGrpSpPr>
            <p:cNvPr id="167" name="Google Shape;167;p4"/>
            <p:cNvGrpSpPr/>
            <p:nvPr/>
          </p:nvGrpSpPr>
          <p:grpSpPr>
            <a:xfrm>
              <a:off x="4189600" y="2593475"/>
              <a:ext cx="1371600" cy="548640"/>
              <a:chOff x="4189600" y="1934550"/>
              <a:chExt cx="1371600" cy="548640"/>
            </a:xfrm>
          </p:grpSpPr>
          <p:pic>
            <p:nvPicPr>
              <p:cNvPr id="168" name="Google Shape;168;p4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189600" y="1934550"/>
                <a:ext cx="1371600" cy="5486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9" name="Google Shape;169;p4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4457700" y="2094587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0" name="Google Shape;170;p4"/>
              <p:cNvSpPr txBox="1"/>
              <p:nvPr/>
            </p:nvSpPr>
            <p:spPr>
              <a:xfrm>
                <a:off x="4686300" y="2008850"/>
                <a:ext cx="448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90</a:t>
                </a:r>
                <a:endParaRPr b="0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71" name="Google Shape;171;p4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501325" y="2753489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7301"/>
              <a:buFont typeface="Arial"/>
              <a:buNone/>
            </a:pPr>
            <a:r>
              <a:rPr lang="en" sz="1400">
                <a:highlight>
                  <a:schemeClr val="lt1"/>
                </a:highlight>
              </a:rPr>
              <a:t>Put the blocks in the correct order to help the dog find the first aid box. Remember: you must AVOID any black boxes! </a:t>
            </a:r>
            <a:endParaRPr/>
          </a:p>
        </p:txBody>
      </p:sp>
      <p:graphicFrame>
        <p:nvGraphicFramePr>
          <p:cNvPr id="177" name="Google Shape;177;p5"/>
          <p:cNvGraphicFramePr/>
          <p:nvPr/>
        </p:nvGraphicFramePr>
        <p:xfrm>
          <a:off x="311700" y="1574500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{7D2F1507-5AD2-4B28-B530-3A2CF4CF30A3}</a:tableStyleId>
              </a:tblPr>
              <a:tblGrid>
                <a:gridCol w="360050"/>
                <a:gridCol w="360050"/>
                <a:gridCol w="360050"/>
                <a:gridCol w="360050"/>
                <a:gridCol w="360050"/>
                <a:gridCol w="360050"/>
              </a:tblGrid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lnB cap="flat" cmpd="sng" w="9525">
                      <a:solidFill>
                        <a:srgbClr val="201F1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lnR cap="flat" cmpd="sng" w="9525">
                      <a:solidFill>
                        <a:srgbClr val="201F1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lnL cap="flat" cmpd="sng" w="9525">
                      <a:solidFill>
                        <a:srgbClr val="201F1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01F1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01F1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01F1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01F1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lnL cap="flat" cmpd="sng" w="9525">
                      <a:solidFill>
                        <a:srgbClr val="201F1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201F1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lnT cap="flat" cmpd="sng" w="9525">
                      <a:solidFill>
                        <a:srgbClr val="201F1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</a:tbl>
          </a:graphicData>
        </a:graphic>
      </p:graphicFrame>
      <p:cxnSp>
        <p:nvCxnSpPr>
          <p:cNvPr id="178" name="Google Shape;178;p5"/>
          <p:cNvCxnSpPr/>
          <p:nvPr/>
        </p:nvCxnSpPr>
        <p:spPr>
          <a:xfrm>
            <a:off x="2747725" y="842650"/>
            <a:ext cx="43500" cy="40503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9" name="Google Shape;179;p5"/>
          <p:cNvCxnSpPr/>
          <p:nvPr/>
        </p:nvCxnSpPr>
        <p:spPr>
          <a:xfrm>
            <a:off x="5776050" y="842650"/>
            <a:ext cx="43500" cy="40503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0" name="Google Shape;180;p5"/>
          <p:cNvSpPr txBox="1"/>
          <p:nvPr/>
        </p:nvSpPr>
        <p:spPr>
          <a:xfrm>
            <a:off x="323950" y="3365800"/>
            <a:ext cx="2113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Drag the blocks from the middle column to the right column to solve the puzzle (Only use the provided blocks).</a:t>
            </a:r>
            <a:endParaRPr b="0" i="0" sz="14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8825" y="1017724"/>
            <a:ext cx="1370950" cy="5486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" name="Google Shape;182;p5"/>
          <p:cNvGrpSpPr/>
          <p:nvPr/>
        </p:nvGrpSpPr>
        <p:grpSpPr>
          <a:xfrm>
            <a:off x="2861062" y="1846425"/>
            <a:ext cx="1371600" cy="548640"/>
            <a:chOff x="4189600" y="1934550"/>
            <a:chExt cx="1371600" cy="548640"/>
          </a:xfrm>
        </p:grpSpPr>
        <p:pic>
          <p:nvPicPr>
            <p:cNvPr id="183" name="Google Shape;183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189600" y="1934550"/>
              <a:ext cx="1371600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7700" y="2094587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5"/>
            <p:cNvSpPr txBox="1"/>
            <p:nvPr/>
          </p:nvSpPr>
          <p:spPr>
            <a:xfrm>
              <a:off x="4686300" y="2008850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" name="Google Shape;186;p5"/>
          <p:cNvGrpSpPr/>
          <p:nvPr/>
        </p:nvGrpSpPr>
        <p:grpSpPr>
          <a:xfrm>
            <a:off x="2861062" y="2593475"/>
            <a:ext cx="1371600" cy="548640"/>
            <a:chOff x="4189600" y="2593475"/>
            <a:chExt cx="1371600" cy="548640"/>
          </a:xfrm>
        </p:grpSpPr>
        <p:grpSp>
          <p:nvGrpSpPr>
            <p:cNvPr id="187" name="Google Shape;187;p5"/>
            <p:cNvGrpSpPr/>
            <p:nvPr/>
          </p:nvGrpSpPr>
          <p:grpSpPr>
            <a:xfrm>
              <a:off x="4189600" y="2593475"/>
              <a:ext cx="1371600" cy="548640"/>
              <a:chOff x="4189600" y="1934550"/>
              <a:chExt cx="1371600" cy="548640"/>
            </a:xfrm>
          </p:grpSpPr>
          <p:pic>
            <p:nvPicPr>
              <p:cNvPr id="188" name="Google Shape;188;p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189600" y="1934550"/>
                <a:ext cx="1371600" cy="5486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9" name="Google Shape;189;p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457700" y="2094587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0" name="Google Shape;190;p5"/>
              <p:cNvSpPr txBox="1"/>
              <p:nvPr/>
            </p:nvSpPr>
            <p:spPr>
              <a:xfrm>
                <a:off x="4686300" y="2008850"/>
                <a:ext cx="448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90</a:t>
                </a:r>
                <a:endParaRPr b="0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91" name="Google Shape;191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501325" y="2753489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2" name="Google Shape;192;p5"/>
          <p:cNvGrpSpPr/>
          <p:nvPr/>
        </p:nvGrpSpPr>
        <p:grpSpPr>
          <a:xfrm>
            <a:off x="2861062" y="1099374"/>
            <a:ext cx="1371599" cy="548640"/>
            <a:chOff x="4189588" y="1151724"/>
            <a:chExt cx="1371599" cy="548640"/>
          </a:xfrm>
        </p:grpSpPr>
        <p:pic>
          <p:nvPicPr>
            <p:cNvPr id="193" name="Google Shape;193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5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5" name="Google Shape;195;p5"/>
          <p:cNvGrpSpPr/>
          <p:nvPr/>
        </p:nvGrpSpPr>
        <p:grpSpPr>
          <a:xfrm>
            <a:off x="2861062" y="3340524"/>
            <a:ext cx="1371599" cy="548640"/>
            <a:chOff x="4189588" y="1151724"/>
            <a:chExt cx="1371599" cy="548640"/>
          </a:xfrm>
        </p:grpSpPr>
        <p:pic>
          <p:nvPicPr>
            <p:cNvPr id="196" name="Google Shape;196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p5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p5"/>
          <p:cNvGrpSpPr/>
          <p:nvPr/>
        </p:nvGrpSpPr>
        <p:grpSpPr>
          <a:xfrm>
            <a:off x="4318550" y="1099374"/>
            <a:ext cx="1371599" cy="548640"/>
            <a:chOff x="4189588" y="1151724"/>
            <a:chExt cx="1371599" cy="548640"/>
          </a:xfrm>
        </p:grpSpPr>
        <p:pic>
          <p:nvPicPr>
            <p:cNvPr id="199" name="Google Shape;199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p5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" name="Google Shape;201;p5"/>
          <p:cNvSpPr txBox="1"/>
          <p:nvPr/>
        </p:nvSpPr>
        <p:spPr>
          <a:xfrm>
            <a:off x="3416913" y="3889175"/>
            <a:ext cx="2460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There is an extra block that is not needed in the solution.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861068" y="3987900"/>
            <a:ext cx="615580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391850" y="2688403"/>
            <a:ext cx="380994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05500" y="1977880"/>
            <a:ext cx="285750" cy="285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Google Shape;205;p5"/>
          <p:cNvGrpSpPr/>
          <p:nvPr/>
        </p:nvGrpSpPr>
        <p:grpSpPr>
          <a:xfrm>
            <a:off x="4318550" y="1796849"/>
            <a:ext cx="1371599" cy="548640"/>
            <a:chOff x="4189588" y="1151724"/>
            <a:chExt cx="1371599" cy="548640"/>
          </a:xfrm>
        </p:grpSpPr>
        <p:pic>
          <p:nvPicPr>
            <p:cNvPr id="206" name="Google Shape;206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5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" name="Google Shape;208;p5"/>
          <p:cNvSpPr txBox="1"/>
          <p:nvPr/>
        </p:nvSpPr>
        <p:spPr>
          <a:xfrm>
            <a:off x="346375" y="3099950"/>
            <a:ext cx="2113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201F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Each square equals to a single step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8796" y="3118613"/>
            <a:ext cx="285750" cy="285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7301"/>
              <a:buFont typeface="Arial"/>
              <a:buNone/>
            </a:pPr>
            <a:r>
              <a:rPr lang="en" sz="1400">
                <a:highlight>
                  <a:schemeClr val="lt1"/>
                </a:highlight>
              </a:rPr>
              <a:t>Put the blocks in the correct order to help the dog find the first aid box. Remember: you must AVOID any black boxes! </a:t>
            </a:r>
            <a:endParaRPr/>
          </a:p>
        </p:txBody>
      </p:sp>
      <p:graphicFrame>
        <p:nvGraphicFramePr>
          <p:cNvPr id="215" name="Google Shape;215;p6"/>
          <p:cNvGraphicFramePr/>
          <p:nvPr/>
        </p:nvGraphicFramePr>
        <p:xfrm>
          <a:off x="311700" y="1574500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{7D2F1507-5AD2-4B28-B530-3A2CF4CF30A3}</a:tableStyleId>
              </a:tblPr>
              <a:tblGrid>
                <a:gridCol w="360050"/>
                <a:gridCol w="360050"/>
                <a:gridCol w="360050"/>
                <a:gridCol w="360050"/>
                <a:gridCol w="360050"/>
                <a:gridCol w="360050"/>
              </a:tblGrid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rgbClr val="201F1E"/>
                    </a:solidFill>
                  </a:tcPr>
                </a:tc>
              </a:tr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rgbClr val="201F1E"/>
                    </a:solidFill>
                  </a:tcPr>
                </a:tc>
              </a:tr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  <a:tr h="360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</a:tbl>
          </a:graphicData>
        </a:graphic>
      </p:graphicFrame>
      <p:cxnSp>
        <p:nvCxnSpPr>
          <p:cNvPr id="216" name="Google Shape;216;p6"/>
          <p:cNvCxnSpPr/>
          <p:nvPr/>
        </p:nvCxnSpPr>
        <p:spPr>
          <a:xfrm>
            <a:off x="2747725" y="842650"/>
            <a:ext cx="43500" cy="40503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7" name="Google Shape;217;p6"/>
          <p:cNvCxnSpPr/>
          <p:nvPr/>
        </p:nvCxnSpPr>
        <p:spPr>
          <a:xfrm>
            <a:off x="5776050" y="842650"/>
            <a:ext cx="43500" cy="40503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8" name="Google Shape;218;p6"/>
          <p:cNvSpPr txBox="1"/>
          <p:nvPr/>
        </p:nvSpPr>
        <p:spPr>
          <a:xfrm>
            <a:off x="323950" y="3365800"/>
            <a:ext cx="21132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Drag the blocks from the middle column to the right column to solve the puzzle.</a:t>
            </a:r>
            <a:endParaRPr b="0" i="0" sz="14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8825" y="1017724"/>
            <a:ext cx="1370950" cy="5486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p6"/>
          <p:cNvGrpSpPr/>
          <p:nvPr/>
        </p:nvGrpSpPr>
        <p:grpSpPr>
          <a:xfrm>
            <a:off x="2869100" y="1507112"/>
            <a:ext cx="1371600" cy="548640"/>
            <a:chOff x="4189600" y="1934550"/>
            <a:chExt cx="1371600" cy="548640"/>
          </a:xfrm>
        </p:grpSpPr>
        <p:pic>
          <p:nvPicPr>
            <p:cNvPr id="221" name="Google Shape;221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189600" y="1934550"/>
              <a:ext cx="1371600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7700" y="2094587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Google Shape;223;p6"/>
            <p:cNvSpPr txBox="1"/>
            <p:nvPr/>
          </p:nvSpPr>
          <p:spPr>
            <a:xfrm>
              <a:off x="4686300" y="2008850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" name="Google Shape;224;p6"/>
          <p:cNvGrpSpPr/>
          <p:nvPr/>
        </p:nvGrpSpPr>
        <p:grpSpPr>
          <a:xfrm>
            <a:off x="2869087" y="905224"/>
            <a:ext cx="1371599" cy="548640"/>
            <a:chOff x="4189588" y="1151724"/>
            <a:chExt cx="1371599" cy="548640"/>
          </a:xfrm>
        </p:grpSpPr>
        <p:pic>
          <p:nvPicPr>
            <p:cNvPr id="225" name="Google Shape;225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6" name="Google Shape;226;p6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6"/>
          <p:cNvGrpSpPr/>
          <p:nvPr/>
        </p:nvGrpSpPr>
        <p:grpSpPr>
          <a:xfrm>
            <a:off x="4322575" y="1507099"/>
            <a:ext cx="1371599" cy="548640"/>
            <a:chOff x="4189588" y="1151724"/>
            <a:chExt cx="1371599" cy="548640"/>
          </a:xfrm>
        </p:grpSpPr>
        <p:pic>
          <p:nvPicPr>
            <p:cNvPr id="228" name="Google Shape;228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Google Shape;229;p6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230;p6"/>
          <p:cNvGrpSpPr/>
          <p:nvPr/>
        </p:nvGrpSpPr>
        <p:grpSpPr>
          <a:xfrm>
            <a:off x="2861000" y="2100399"/>
            <a:ext cx="1371599" cy="548640"/>
            <a:chOff x="4189588" y="1151724"/>
            <a:chExt cx="1371599" cy="548640"/>
          </a:xfrm>
        </p:grpSpPr>
        <p:pic>
          <p:nvPicPr>
            <p:cNvPr id="231" name="Google Shape;231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2" name="Google Shape;232;p6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p6"/>
          <p:cNvGrpSpPr/>
          <p:nvPr/>
        </p:nvGrpSpPr>
        <p:grpSpPr>
          <a:xfrm>
            <a:off x="4322563" y="905224"/>
            <a:ext cx="1371599" cy="548640"/>
            <a:chOff x="4189588" y="1151724"/>
            <a:chExt cx="1371599" cy="548640"/>
          </a:xfrm>
        </p:grpSpPr>
        <p:pic>
          <p:nvPicPr>
            <p:cNvPr id="234" name="Google Shape;234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5" name="Google Shape;235;p6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236;p6"/>
          <p:cNvGrpSpPr/>
          <p:nvPr/>
        </p:nvGrpSpPr>
        <p:grpSpPr>
          <a:xfrm>
            <a:off x="2900037" y="2817150"/>
            <a:ext cx="1371600" cy="548640"/>
            <a:chOff x="4189600" y="2593475"/>
            <a:chExt cx="1371600" cy="548640"/>
          </a:xfrm>
        </p:grpSpPr>
        <p:grpSp>
          <p:nvGrpSpPr>
            <p:cNvPr id="237" name="Google Shape;237;p6"/>
            <p:cNvGrpSpPr/>
            <p:nvPr/>
          </p:nvGrpSpPr>
          <p:grpSpPr>
            <a:xfrm>
              <a:off x="4189600" y="2593475"/>
              <a:ext cx="1371600" cy="548640"/>
              <a:chOff x="4189600" y="1934550"/>
              <a:chExt cx="1371600" cy="548640"/>
            </a:xfrm>
          </p:grpSpPr>
          <p:pic>
            <p:nvPicPr>
              <p:cNvPr id="238" name="Google Shape;238;p6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189600" y="1934550"/>
                <a:ext cx="1371600" cy="5486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9" name="Google Shape;239;p6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457700" y="2094587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0" name="Google Shape;240;p6"/>
              <p:cNvSpPr txBox="1"/>
              <p:nvPr/>
            </p:nvSpPr>
            <p:spPr>
              <a:xfrm>
                <a:off x="4686300" y="2008850"/>
                <a:ext cx="448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90</a:t>
                </a:r>
                <a:endParaRPr b="0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41" name="Google Shape;241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501325" y="2753489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2" name="Google Shape;242;p6"/>
          <p:cNvGrpSpPr/>
          <p:nvPr/>
        </p:nvGrpSpPr>
        <p:grpSpPr>
          <a:xfrm>
            <a:off x="2900037" y="3462150"/>
            <a:ext cx="1371600" cy="548640"/>
            <a:chOff x="4189600" y="2593475"/>
            <a:chExt cx="1371600" cy="548640"/>
          </a:xfrm>
        </p:grpSpPr>
        <p:grpSp>
          <p:nvGrpSpPr>
            <p:cNvPr id="243" name="Google Shape;243;p6"/>
            <p:cNvGrpSpPr/>
            <p:nvPr/>
          </p:nvGrpSpPr>
          <p:grpSpPr>
            <a:xfrm>
              <a:off x="4189600" y="2593475"/>
              <a:ext cx="1371600" cy="548640"/>
              <a:chOff x="4189600" y="1934550"/>
              <a:chExt cx="1371600" cy="548640"/>
            </a:xfrm>
          </p:grpSpPr>
          <p:pic>
            <p:nvPicPr>
              <p:cNvPr id="244" name="Google Shape;244;p6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189600" y="1934550"/>
                <a:ext cx="1371600" cy="5486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5" name="Google Shape;245;p6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457700" y="2094587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6" name="Google Shape;246;p6"/>
              <p:cNvSpPr txBox="1"/>
              <p:nvPr/>
            </p:nvSpPr>
            <p:spPr>
              <a:xfrm>
                <a:off x="4686300" y="2008850"/>
                <a:ext cx="448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90</a:t>
                </a:r>
                <a:endParaRPr b="0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47" name="Google Shape;247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501325" y="2753489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8" name="Google Shape;248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5500" y="1977880"/>
            <a:ext cx="2857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111950" y="2294603"/>
            <a:ext cx="380994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6"/>
          <p:cNvSpPr txBox="1"/>
          <p:nvPr/>
        </p:nvSpPr>
        <p:spPr>
          <a:xfrm>
            <a:off x="4672600" y="2580350"/>
            <a:ext cx="10215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are extra blocks that are not needed in a correct solution.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380421" y="2649038"/>
            <a:ext cx="285750" cy="28576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6"/>
          <p:cNvSpPr txBox="1"/>
          <p:nvPr/>
        </p:nvSpPr>
        <p:spPr>
          <a:xfrm>
            <a:off x="346375" y="3099950"/>
            <a:ext cx="2113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201F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Each square equals to a single step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38796" y="3118613"/>
            <a:ext cx="285750" cy="2857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" name="Google Shape;254;p6"/>
          <p:cNvGrpSpPr/>
          <p:nvPr/>
        </p:nvGrpSpPr>
        <p:grpSpPr>
          <a:xfrm>
            <a:off x="2869075" y="4176074"/>
            <a:ext cx="1371599" cy="548640"/>
            <a:chOff x="4189588" y="1151724"/>
            <a:chExt cx="1371599" cy="548640"/>
          </a:xfrm>
        </p:grpSpPr>
        <p:pic>
          <p:nvPicPr>
            <p:cNvPr id="255" name="Google Shape;255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6" name="Google Shape;256;p6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" name="Google Shape;257;p6"/>
          <p:cNvGrpSpPr/>
          <p:nvPr/>
        </p:nvGrpSpPr>
        <p:grpSpPr>
          <a:xfrm>
            <a:off x="4318525" y="2055749"/>
            <a:ext cx="1371599" cy="548640"/>
            <a:chOff x="4189588" y="1151724"/>
            <a:chExt cx="1371599" cy="548640"/>
          </a:xfrm>
        </p:grpSpPr>
        <p:pic>
          <p:nvPicPr>
            <p:cNvPr id="258" name="Google Shape;258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9" name="Google Shape;259;p6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"/>
          <p:cNvSpPr txBox="1"/>
          <p:nvPr>
            <p:ph type="title"/>
          </p:nvPr>
        </p:nvSpPr>
        <p:spPr>
          <a:xfrm>
            <a:off x="311700" y="210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Independent practice </a:t>
            </a:r>
            <a:endParaRPr/>
          </a:p>
        </p:txBody>
      </p:sp>
      <p:sp>
        <p:nvSpPr>
          <p:cNvPr id="265" name="Google Shape;265;p7"/>
          <p:cNvSpPr txBox="1"/>
          <p:nvPr>
            <p:ph idx="1" type="body"/>
          </p:nvPr>
        </p:nvSpPr>
        <p:spPr>
          <a:xfrm>
            <a:off x="311700" y="1152475"/>
            <a:ext cx="5661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Write a set of instructions</a:t>
            </a:r>
            <a:r>
              <a:rPr b="1" lang="en"/>
              <a:t> </a:t>
            </a:r>
            <a:r>
              <a:rPr lang="en"/>
              <a:t>by using the </a:t>
            </a:r>
            <a:r>
              <a:rPr lang="en" u="sng">
                <a:solidFill>
                  <a:schemeClr val="hlink"/>
                </a:solidFill>
                <a:hlinkClick r:id="rId3"/>
              </a:rPr>
              <a:t>template.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1" lang="en"/>
              <a:t>Note: you will continue working with this set of instructions, so be creative!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288e1a53bd_0_0"/>
          <p:cNvSpPr txBox="1"/>
          <p:nvPr>
            <p:ph type="ctrTitle"/>
          </p:nvPr>
        </p:nvSpPr>
        <p:spPr>
          <a:xfrm>
            <a:off x="311700" y="595975"/>
            <a:ext cx="85206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sz="6000"/>
              <a:t>Student slides</a:t>
            </a:r>
            <a:endParaRPr sz="6000"/>
          </a:p>
        </p:txBody>
      </p:sp>
      <p:sp>
        <p:nvSpPr>
          <p:cNvPr id="271" name="Google Shape;271;g1288e1a53bd_0_0"/>
          <p:cNvSpPr txBox="1"/>
          <p:nvPr>
            <p:ph idx="1" type="subTitle"/>
          </p:nvPr>
        </p:nvSpPr>
        <p:spPr>
          <a:xfrm>
            <a:off x="311700" y="164687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000"/>
              <a:t>Lesson 2</a:t>
            </a:r>
            <a:endParaRPr sz="3000"/>
          </a:p>
        </p:txBody>
      </p:sp>
      <p:pic>
        <p:nvPicPr>
          <p:cNvPr descr="This is a picture of the CS For All logo." id="272" name="Google Shape;272;g1288e1a53bd_0_0" title="CS For All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5700" y="3442123"/>
            <a:ext cx="4705349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1288e1a53bd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9400" y="3506823"/>
            <a:ext cx="1063128" cy="1080274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1288e1a53bd_0_0"/>
          <p:cNvSpPr txBox="1"/>
          <p:nvPr/>
        </p:nvSpPr>
        <p:spPr>
          <a:xfrm>
            <a:off x="1950025" y="4651800"/>
            <a:ext cx="5782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2857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F16666"/>
                </a:solidFill>
                <a:latin typeface="Arial"/>
                <a:ea typeface="Arial"/>
                <a:cs typeface="Arial"/>
                <a:sym typeface="Arial"/>
              </a:rPr>
              <a:t>Lesson created by the GMU-ODU CSforAll Team. For more information about </a:t>
            </a:r>
            <a:endParaRPr b="1" i="0" sz="800" u="none" cap="none" strike="noStrike">
              <a:solidFill>
                <a:srgbClr val="F1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857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F16666"/>
                </a:solidFill>
                <a:latin typeface="Arial"/>
                <a:ea typeface="Arial"/>
                <a:cs typeface="Arial"/>
                <a:sym typeface="Arial"/>
              </a:rPr>
              <a:t>this lesson and our CSforAll initiative, contact Dr. Amy Hutchison at </a:t>
            </a:r>
            <a:r>
              <a:rPr b="1" i="0" lang="en" sz="800" u="sng" cap="none" strike="noStrike">
                <a:solidFill>
                  <a:srgbClr val="F16666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achutchi9@gmu.edu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288e1a53bd_0_8"/>
          <p:cNvSpPr txBox="1"/>
          <p:nvPr>
            <p:ph type="title"/>
          </p:nvPr>
        </p:nvSpPr>
        <p:spPr>
          <a:xfrm>
            <a:off x="311700" y="210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Code an animation of a word </a:t>
            </a:r>
            <a:endParaRPr/>
          </a:p>
        </p:txBody>
      </p:sp>
      <p:sp>
        <p:nvSpPr>
          <p:cNvPr id="280" name="Google Shape;280;g1288e1a53bd_0_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Steps: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Open your browser and go to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https://scratch.mit.edu/</a:t>
            </a:r>
            <a:r>
              <a:rPr lang="en"/>
              <a:t> or </a:t>
            </a:r>
            <a:r>
              <a:rPr lang="en" u="sng">
                <a:solidFill>
                  <a:schemeClr val="hlink"/>
                </a:solidFill>
                <a:hlinkClick r:id="rId4"/>
              </a:rPr>
              <a:t>Scratch for CS First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Choose your backdrop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Remove the cat sprite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Add the letters of your initials, word, or name–one sprite per letter!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Pick a sound and look block for each letter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Challenge: change the pitch effect on at least ONE of your letters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Optional tutorial video: </a:t>
            </a:r>
            <a:r>
              <a:rPr lang="en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https://scratch.mit.edu/projects/editor/?tutorial=name</a:t>
            </a: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