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gd/metadata"/>
  <Override ContentType="application/binary" PartName="/gd/snapshot"/>
  <Override ContentType="application/binary" PartName="/gd/signature"/>
  <Override ContentType="application/binary" PartName="/gd/debuginfo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353821-13DA-4E09-A083-7976D5C65146}">
  <a:tblStyle styleId="{A9353821-13DA-4E09-A083-7976D5C651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97e9f86c5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497e9f86c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97e9f86c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97e9f86c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97e9f86c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497e9f86c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97e9f86c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97e9f86c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 flipH="1" rot="10800000">
            <a:off x="-145325" y="2737175"/>
            <a:ext cx="9301200" cy="36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2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7" name="Google Shape;87;p22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CONTENT 2">
  <p:cSld name="TITLE &amp; CONTENT 2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/>
          <p:nvPr/>
        </p:nvSpPr>
        <p:spPr>
          <a:xfrm rot="-2154903">
            <a:off x="7119922" y="55630"/>
            <a:ext cx="2088733" cy="960987"/>
          </a:xfrm>
          <a:custGeom>
            <a:rect b="b" l="l" r="r" t="t"/>
            <a:pathLst>
              <a:path extrusionOk="0" h="1281138" w="2784591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5"/>
          <p:cNvSpPr/>
          <p:nvPr/>
        </p:nvSpPr>
        <p:spPr>
          <a:xfrm rot="-8308094">
            <a:off x="7872171" y="3816331"/>
            <a:ext cx="690641" cy="1779528"/>
          </a:xfrm>
          <a:custGeom>
            <a:rect b="b" l="l" r="r" t="t"/>
            <a:pathLst>
              <a:path extrusionOk="0" h="2946480" w="1477159">
                <a:moveTo>
                  <a:pt x="950749" y="1504486"/>
                </a:moveTo>
                <a:cubicBezTo>
                  <a:pt x="1054103" y="1164092"/>
                  <a:pt x="1096209" y="804574"/>
                  <a:pt x="1050274" y="452706"/>
                </a:cubicBezTo>
                <a:lnTo>
                  <a:pt x="1033941" y="322442"/>
                </a:lnTo>
                <a:lnTo>
                  <a:pt x="1043529" y="313956"/>
                </a:lnTo>
                <a:lnTo>
                  <a:pt x="1046312" y="329211"/>
                </a:lnTo>
                <a:cubicBezTo>
                  <a:pt x="1104822" y="720970"/>
                  <a:pt x="1074677" y="1122977"/>
                  <a:pt x="950749" y="1504486"/>
                </a:cubicBezTo>
                <a:close/>
                <a:moveTo>
                  <a:pt x="343355" y="2528606"/>
                </a:moveTo>
                <a:cubicBezTo>
                  <a:pt x="294735" y="2568638"/>
                  <a:pt x="244493" y="2605988"/>
                  <a:pt x="192816" y="2640410"/>
                </a:cubicBezTo>
                <a:cubicBezTo>
                  <a:pt x="227268" y="2602163"/>
                  <a:pt x="261719" y="2560092"/>
                  <a:pt x="299999" y="2514196"/>
                </a:cubicBezTo>
                <a:cubicBezTo>
                  <a:pt x="319138" y="2491248"/>
                  <a:pt x="338278" y="2468301"/>
                  <a:pt x="361246" y="2445353"/>
                </a:cubicBezTo>
                <a:cubicBezTo>
                  <a:pt x="380386" y="2422404"/>
                  <a:pt x="403353" y="2395632"/>
                  <a:pt x="426321" y="2372684"/>
                </a:cubicBezTo>
                <a:cubicBezTo>
                  <a:pt x="659825" y="2139380"/>
                  <a:pt x="828254" y="1844881"/>
                  <a:pt x="935436" y="1538909"/>
                </a:cubicBezTo>
                <a:cubicBezTo>
                  <a:pt x="946920" y="1542733"/>
                  <a:pt x="966060" y="1546558"/>
                  <a:pt x="973716" y="1550383"/>
                </a:cubicBezTo>
                <a:cubicBezTo>
                  <a:pt x="1087596" y="1152140"/>
                  <a:pt x="1125278" y="745113"/>
                  <a:pt x="1071372" y="344675"/>
                </a:cubicBezTo>
                <a:lnTo>
                  <a:pt x="1063276" y="296479"/>
                </a:lnTo>
                <a:lnTo>
                  <a:pt x="1105572" y="259045"/>
                </a:lnTo>
                <a:lnTo>
                  <a:pt x="1124142" y="368384"/>
                </a:lnTo>
                <a:cubicBezTo>
                  <a:pt x="1133053" y="435734"/>
                  <a:pt x="1139274" y="503383"/>
                  <a:pt x="1142145" y="571271"/>
                </a:cubicBezTo>
                <a:cubicBezTo>
                  <a:pt x="1157457" y="842821"/>
                  <a:pt x="1134489" y="1118196"/>
                  <a:pt x="1061759" y="1378273"/>
                </a:cubicBezTo>
                <a:cubicBezTo>
                  <a:pt x="944527" y="1836754"/>
                  <a:pt x="683690" y="2248382"/>
                  <a:pt x="343355" y="2528606"/>
                </a:cubicBezTo>
                <a:close/>
                <a:moveTo>
                  <a:pt x="636857" y="2736026"/>
                </a:moveTo>
                <a:cubicBezTo>
                  <a:pt x="583266" y="2781922"/>
                  <a:pt x="537331" y="2820169"/>
                  <a:pt x="506708" y="2835467"/>
                </a:cubicBezTo>
                <a:cubicBezTo>
                  <a:pt x="418665" y="2896662"/>
                  <a:pt x="399525" y="2877538"/>
                  <a:pt x="399526" y="2850766"/>
                </a:cubicBezTo>
                <a:cubicBezTo>
                  <a:pt x="583266" y="2709253"/>
                  <a:pt x="744040" y="2537144"/>
                  <a:pt x="878017" y="2353560"/>
                </a:cubicBezTo>
                <a:cubicBezTo>
                  <a:pt x="1015823" y="2166153"/>
                  <a:pt x="1123005" y="1959621"/>
                  <a:pt x="1203392" y="1749265"/>
                </a:cubicBezTo>
                <a:cubicBezTo>
                  <a:pt x="1410100" y="1229111"/>
                  <a:pt x="1459863" y="647764"/>
                  <a:pt x="1352681" y="93188"/>
                </a:cubicBezTo>
                <a:cubicBezTo>
                  <a:pt x="1452208" y="636289"/>
                  <a:pt x="1410100" y="1217638"/>
                  <a:pt x="1203392" y="1749265"/>
                </a:cubicBezTo>
                <a:cubicBezTo>
                  <a:pt x="1119177" y="1959621"/>
                  <a:pt x="1011995" y="2162327"/>
                  <a:pt x="874190" y="2345912"/>
                </a:cubicBezTo>
                <a:cubicBezTo>
                  <a:pt x="736384" y="2525670"/>
                  <a:pt x="579438" y="2690130"/>
                  <a:pt x="399525" y="2827818"/>
                </a:cubicBezTo>
                <a:cubicBezTo>
                  <a:pt x="399525" y="2804870"/>
                  <a:pt x="399525" y="2778097"/>
                  <a:pt x="365074" y="2778098"/>
                </a:cubicBezTo>
                <a:cubicBezTo>
                  <a:pt x="365074" y="2778098"/>
                  <a:pt x="257892" y="2862240"/>
                  <a:pt x="200473" y="2900487"/>
                </a:cubicBezTo>
                <a:cubicBezTo>
                  <a:pt x="-56000" y="3007577"/>
                  <a:pt x="-21548" y="2908136"/>
                  <a:pt x="58839" y="2801045"/>
                </a:cubicBezTo>
                <a:cubicBezTo>
                  <a:pt x="77979" y="2774273"/>
                  <a:pt x="104774" y="2751325"/>
                  <a:pt x="131570" y="2716903"/>
                </a:cubicBezTo>
                <a:cubicBezTo>
                  <a:pt x="158365" y="2697780"/>
                  <a:pt x="181333" y="2682481"/>
                  <a:pt x="208128" y="2663358"/>
                </a:cubicBezTo>
                <a:cubicBezTo>
                  <a:pt x="678965" y="2342087"/>
                  <a:pt x="989027" y="1806635"/>
                  <a:pt x="1115349" y="1179391"/>
                </a:cubicBezTo>
                <a:cubicBezTo>
                  <a:pt x="1161285" y="957560"/>
                  <a:pt x="1172769" y="712782"/>
                  <a:pt x="1145973" y="471829"/>
                </a:cubicBezTo>
                <a:cubicBezTo>
                  <a:pt x="1138317" y="410634"/>
                  <a:pt x="1134489" y="349440"/>
                  <a:pt x="1123005" y="288246"/>
                </a:cubicBezTo>
                <a:lnTo>
                  <a:pt x="1114863" y="250823"/>
                </a:lnTo>
                <a:lnTo>
                  <a:pt x="1398265" y="0"/>
                </a:lnTo>
                <a:lnTo>
                  <a:pt x="1406152" y="33009"/>
                </a:lnTo>
                <a:cubicBezTo>
                  <a:pt x="1465366" y="329361"/>
                  <a:pt x="1493358" y="647763"/>
                  <a:pt x="1467519" y="957561"/>
                </a:cubicBezTo>
                <a:cubicBezTo>
                  <a:pt x="1429240" y="1370624"/>
                  <a:pt x="1310574" y="1779862"/>
                  <a:pt x="1100038" y="2116432"/>
                </a:cubicBezTo>
                <a:cubicBezTo>
                  <a:pt x="1080898" y="2150854"/>
                  <a:pt x="1061758" y="2185275"/>
                  <a:pt x="1038791" y="2219698"/>
                </a:cubicBezTo>
                <a:cubicBezTo>
                  <a:pt x="1015823" y="2254120"/>
                  <a:pt x="992855" y="2292366"/>
                  <a:pt x="969888" y="2326788"/>
                </a:cubicBezTo>
                <a:cubicBezTo>
                  <a:pt x="920125" y="2407106"/>
                  <a:pt x="862705" y="2479775"/>
                  <a:pt x="805287" y="2552443"/>
                </a:cubicBezTo>
                <a:cubicBezTo>
                  <a:pt x="747868" y="2621286"/>
                  <a:pt x="686620" y="2682481"/>
                  <a:pt x="636857" y="27360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25"/>
          <p:cNvSpPr/>
          <p:nvPr/>
        </p:nvSpPr>
        <p:spPr>
          <a:xfrm flipH="1" rot="7456352">
            <a:off x="153262" y="3901100"/>
            <a:ext cx="605000" cy="1507748"/>
          </a:xfrm>
          <a:custGeom>
            <a:rect b="b" l="l" r="r" t="t"/>
            <a:pathLst>
              <a:path extrusionOk="0" h="2009605" w="806375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5"/>
          <p:cNvSpPr txBox="1"/>
          <p:nvPr>
            <p:ph type="title"/>
          </p:nvPr>
        </p:nvSpPr>
        <p:spPr>
          <a:xfrm>
            <a:off x="251992" y="232337"/>
            <a:ext cx="81060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251991" y="801121"/>
            <a:ext cx="8106000" cy="3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/>
            </a:lvl1pPr>
            <a:lvl2pPr indent="-3365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 sz="1700"/>
            </a:lvl2pPr>
            <a:lvl3pPr indent="-3238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  <a:defRPr sz="1500"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4pPr>
            <a:lvl5pPr indent="-3048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7651377" y="4741075"/>
            <a:ext cx="124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Monoton"/>
              <a:buNone/>
              <a:defRPr b="0" i="0" sz="3000" u="none" cap="none" strike="noStrike">
                <a:solidFill>
                  <a:srgbClr val="CC0000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9.png"/><Relationship Id="rId9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4400"/>
              <a:t>Student slides </a:t>
            </a:r>
            <a:r>
              <a:rPr lang="en" sz="4400"/>
              <a:t>: Lesson 4</a:t>
            </a:r>
            <a:endParaRPr sz="4400"/>
          </a:p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Algorithms</a:t>
            </a:r>
            <a:endParaRPr sz="3000"/>
          </a:p>
        </p:txBody>
      </p:sp>
      <p:pic>
        <p:nvPicPr>
          <p:cNvPr descr="This is a picture of the CS For All logo." id="110" name="Google Shape;110;p26" title="CS For Al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700" y="3442123"/>
            <a:ext cx="4705349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9400" y="3506823"/>
            <a:ext cx="1063128" cy="10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b="1" i="0" sz="800" u="none" cap="none" strike="noStrike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Amy Hutchison at </a:t>
            </a:r>
            <a:r>
              <a:rPr b="1" i="0" lang="en" sz="800" u="sng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achutchison1@ua.edu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3053050" y="2851050"/>
            <a:ext cx="2743200" cy="492600"/>
          </a:xfrm>
          <a:prstGeom prst="rect">
            <a:avLst/>
          </a:prstGeom>
          <a:solidFill>
            <a:srgbClr val="6DE84A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>
                <a:latin typeface="Bebas Neue"/>
                <a:ea typeface="Bebas Neue"/>
                <a:cs typeface="Bebas Neue"/>
                <a:sym typeface="Bebas Neue"/>
              </a:rPr>
              <a:t>2nd </a:t>
            </a:r>
            <a:r>
              <a:rPr b="0" i="0" lang="en" sz="2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Grade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3053050" y="2851050"/>
            <a:ext cx="2743200" cy="4926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>
                <a:latin typeface="Bebas Neue"/>
                <a:ea typeface="Bebas Neue"/>
                <a:cs typeface="Bebas Neue"/>
                <a:sym typeface="Bebas Neue"/>
              </a:rPr>
              <a:t>1st </a:t>
            </a:r>
            <a:r>
              <a:rPr b="0" i="0" lang="en" sz="2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Grade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Instructions: Big Bad wolf’s algorithm</a:t>
            </a:r>
            <a:endParaRPr/>
          </a:p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311700" y="1152475"/>
            <a:ext cx="8520600" cy="27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an </a:t>
            </a:r>
            <a:r>
              <a:rPr b="1" lang="en"/>
              <a:t>algorithm</a:t>
            </a:r>
            <a:r>
              <a:rPr lang="en"/>
              <a:t> to guide the Big Bad Wolf to visit each of the three little pigs’ houses following the </a:t>
            </a:r>
            <a:r>
              <a:rPr b="1" lang="en"/>
              <a:t>sequence</a:t>
            </a:r>
            <a:r>
              <a:rPr lang="en"/>
              <a:t> in the story.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choose to use either words or coding blocks to write your algorithm.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BONUS: can you find a way to </a:t>
            </a:r>
            <a:r>
              <a:rPr b="1" lang="en"/>
              <a:t>abstract </a:t>
            </a:r>
            <a:r>
              <a:rPr lang="en"/>
              <a:t>any steps in your algorithm to make it shorter and more efficient?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28"/>
          <p:cNvGraphicFramePr/>
          <p:nvPr/>
        </p:nvGraphicFramePr>
        <p:xfrm>
          <a:off x="0" y="35787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{A9353821-13DA-4E09-A083-7976D5C65146}</a:tableStyleId>
              </a:tblPr>
              <a:tblGrid>
                <a:gridCol w="962075"/>
                <a:gridCol w="962075"/>
                <a:gridCol w="962075"/>
                <a:gridCol w="962075"/>
                <a:gridCol w="962075"/>
                <a:gridCol w="962075"/>
                <a:gridCol w="962075"/>
              </a:tblGrid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26" name="Google Shape;126;p28"/>
          <p:cNvSpPr txBox="1"/>
          <p:nvPr/>
        </p:nvSpPr>
        <p:spPr>
          <a:xfrm>
            <a:off x="1748125" y="470100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01F1E"/>
                </a:solidFill>
                <a:highlight>
                  <a:srgbClr val="FFFFFF"/>
                </a:highlight>
              </a:rPr>
              <a:t>Each square equals a single step</a:t>
            </a:r>
            <a:endParaRPr sz="1200"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546" y="4719663"/>
            <a:ext cx="285750" cy="28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450" y="357874"/>
            <a:ext cx="939650" cy="68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276" y="1189800"/>
            <a:ext cx="816025" cy="52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/>
          <p:nvPr/>
        </p:nvSpPr>
        <p:spPr>
          <a:xfrm>
            <a:off x="5869375" y="3493163"/>
            <a:ext cx="745800" cy="615600"/>
          </a:xfrm>
          <a:prstGeom prst="rect">
            <a:avLst/>
          </a:prstGeom>
          <a:solidFill>
            <a:srgbClr val="6DE84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here!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6000" y="3486478"/>
            <a:ext cx="684575" cy="62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62042" y="1123557"/>
            <a:ext cx="801980" cy="83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11246" y="2083546"/>
            <a:ext cx="801983" cy="79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25518" y="105000"/>
            <a:ext cx="846151" cy="82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26200" y="172638"/>
            <a:ext cx="801982" cy="8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25863" y="1123565"/>
            <a:ext cx="745807" cy="73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25863" y="2014047"/>
            <a:ext cx="917936" cy="79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02400" y="2992038"/>
            <a:ext cx="801982" cy="8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21600" y="2992038"/>
            <a:ext cx="801982" cy="8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11250" y="3929238"/>
            <a:ext cx="801982" cy="8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97780" y="3893057"/>
            <a:ext cx="801980" cy="83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7642" y="4247757"/>
            <a:ext cx="801980" cy="83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86963" y="4347515"/>
            <a:ext cx="745807" cy="737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&amp; Code banks</a:t>
            </a:r>
            <a:endParaRPr/>
          </a:p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Word bank: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 left one step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 right one step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 up one step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 down one step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Turn right one time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Turn left one time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0" name="Google Shape;150;p29"/>
          <p:cNvSpPr txBox="1"/>
          <p:nvPr>
            <p:ph idx="2" type="body"/>
          </p:nvPr>
        </p:nvSpPr>
        <p:spPr>
          <a:xfrm>
            <a:off x="4368925" y="210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Code bank: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925" y="2411638"/>
            <a:ext cx="1282749" cy="125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7625" y="3853025"/>
            <a:ext cx="1282750" cy="12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875" y="882313"/>
            <a:ext cx="1353401" cy="124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1596" y="983868"/>
            <a:ext cx="1282751" cy="12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90375" y="2411650"/>
            <a:ext cx="1192900" cy="11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90375" y="3748675"/>
            <a:ext cx="1468217" cy="12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