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72" r:id="rId4"/>
    <p:sldId id="259" r:id="rId5"/>
    <p:sldId id="273" r:id="rId6"/>
    <p:sldId id="274" r:id="rId7"/>
    <p:sldId id="275"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swald" panose="00000500000000000000"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07" autoAdjust="0"/>
  </p:normalViewPr>
  <p:slideViewPr>
    <p:cSldViewPr snapToGrid="0">
      <p:cViewPr varScale="1">
        <p:scale>
          <a:sx n="91" d="100"/>
          <a:sy n="91" d="100"/>
        </p:scale>
        <p:origin x="41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cc18ea72f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cc18ea72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ba1c53a3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ba1c53a3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ba1c53a3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ba1c53a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ba1c53a3f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ba1c53a3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ba1c53a3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ba1c53a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cc18ea72f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cc18ea72f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Adopted from </a:t>
            </a:r>
            <a:r>
              <a:rPr lang="en" u="sng">
                <a:solidFill>
                  <a:schemeClr val="hlink"/>
                </a:solidFill>
                <a:hlinkClick r:id="rId3"/>
              </a:rPr>
              <a:t>Debug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cc18ea72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cc18ea72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c18ea72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c18ea72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use this </a:t>
            </a:r>
            <a:r>
              <a:rPr lang="en-US" dirty="0" err="1"/>
              <a:t>dropbox</a:t>
            </a:r>
            <a:r>
              <a:rPr lang="en-US" dirty="0"/>
              <a:t> link to access the file if you cannot open the Scratch link</a:t>
            </a:r>
          </a:p>
          <a:p>
            <a:pPr marL="0" lvl="0" indent="0" algn="l" rtl="0">
              <a:spcBef>
                <a:spcPts val="0"/>
              </a:spcBef>
              <a:spcAft>
                <a:spcPts val="0"/>
              </a:spcAft>
              <a:buNone/>
            </a:pPr>
            <a:r>
              <a:rPr lang="en-US" dirty="0"/>
              <a:t>Debug .sb3 file </a:t>
            </a:r>
            <a:r>
              <a:rPr lang="en-US" dirty="0" err="1"/>
              <a:t>dropbox</a:t>
            </a:r>
            <a:r>
              <a:rPr lang="en-US" dirty="0"/>
              <a:t> link:</a:t>
            </a:r>
          </a:p>
          <a:p>
            <a:pPr marL="0" lvl="0" indent="0" algn="l" rtl="0">
              <a:spcBef>
                <a:spcPts val="0"/>
              </a:spcBef>
              <a:spcAft>
                <a:spcPts val="0"/>
              </a:spcAft>
              <a:buNone/>
            </a:pPr>
            <a:r>
              <a:rPr lang="en-US" dirty="0"/>
              <a:t>https://www.dropbox.com/scl/fi/x3u206zoyww3aklyf35v3/Hello-World-Coco-Pascal-Debugging.sb3?rlkey=nd6wq116o0nr8xydlxa8c6ju3&amp;dl=0</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Debug .sb3 file </a:t>
            </a:r>
            <a:r>
              <a:rPr lang="en-US" dirty="0" err="1"/>
              <a:t>dropbox</a:t>
            </a:r>
            <a:r>
              <a:rPr lang="en-US" dirty="0"/>
              <a:t> link:</a:t>
            </a:r>
          </a:p>
          <a:p>
            <a:pPr marL="0" lvl="0" indent="0" algn="l" rtl="0">
              <a:spcBef>
                <a:spcPts val="0"/>
              </a:spcBef>
              <a:spcAft>
                <a:spcPts val="0"/>
              </a:spcAft>
              <a:buNone/>
            </a:pPr>
            <a:r>
              <a:rPr lang="en-US" dirty="0"/>
              <a:t>https://www.dropbox.com/scl/fi/9064hqcmicagr79mr1kgs/Coco-Debugging-Woof.sb3?rlkey=ebzjz1lfxknmrxv28zvi0tg6a&amp;dl=0</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Dropbox link:</a:t>
            </a:r>
          </a:p>
          <a:p>
            <a:pPr marL="0" lvl="0" indent="0" algn="l" rtl="0">
              <a:spcBef>
                <a:spcPts val="0"/>
              </a:spcBef>
              <a:spcAft>
                <a:spcPts val="0"/>
              </a:spcAft>
              <a:buNone/>
            </a:pPr>
            <a:r>
              <a:rPr lang="en-US" dirty="0"/>
              <a:t>https://www.dropbox.com/scl/fi/7ho9xv03bye892n82ow4u/Coco-Debugging-Woof-Solution.sb3?rlkey=owgk022jej1yo2o5y7dzxpf8j&amp;dl=0</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Dropbox link:</a:t>
            </a:r>
          </a:p>
          <a:p>
            <a:pPr marL="0" lvl="0" indent="0" algn="l" rtl="0">
              <a:spcBef>
                <a:spcPts val="0"/>
              </a:spcBef>
              <a:spcAft>
                <a:spcPts val="0"/>
              </a:spcAft>
              <a:buNone/>
            </a:pPr>
            <a:r>
              <a:rPr lang="en-US" dirty="0"/>
              <a:t>https://www.dropbox.com/scl/fi/8kv373sx0d6g9xm827srm/Coco-Pascal-Pearl-Debugging-Hi.sb3?rlkey=03secq4nslcq2uxs0jizy7er4&amp;dl=0</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Dropbox link:</a:t>
            </a:r>
          </a:p>
          <a:p>
            <a:pPr marL="0" lvl="0" indent="0" algn="l" rtl="0">
              <a:spcBef>
                <a:spcPts val="0"/>
              </a:spcBef>
              <a:spcAft>
                <a:spcPts val="0"/>
              </a:spcAft>
              <a:buNone/>
            </a:pPr>
            <a:r>
              <a:rPr lang="en-US" dirty="0"/>
              <a:t>https://www.dropbox.com/scl/fi/om9w7e9waww1f475oce9u/Coco-Pascal-Pearl-Debugging-Hi-Solution.sb3?rlkey=4jwapb07x3vu4zobyog4wa64c&amp;dl=0</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cc18ea72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cc18ea72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2Ti2y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scratch.mit.edu/projects/62442056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hyperlink" Target="https://bit.ly/3EYeGr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it.ly/3JDZUZ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bit.ly/3qiowQ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bit.ly/3RriBG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31Ezar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hyperlink" Target="https://bit.ly/3HI5N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Debugging with Coco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spcBef>
                <a:spcPts val="0"/>
              </a:spcBef>
              <a:spcAft>
                <a:spcPts val="0"/>
              </a:spcAft>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56" name="Google Shape;56;p13"/>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Bonus Debugging Challenge 4 Answer Key</a:t>
            </a:r>
            <a:endParaRPr/>
          </a:p>
        </p:txBody>
      </p:sp>
      <p:sp>
        <p:nvSpPr>
          <p:cNvPr id="136" name="Google Shape;13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https://bit.ly/32Ti2yu</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137" name="Google Shape;137;p22"/>
          <p:cNvPicPr preferRelativeResize="0"/>
          <p:nvPr/>
        </p:nvPicPr>
        <p:blipFill>
          <a:blip r:embed="rId4">
            <a:alphaModFix/>
          </a:blip>
          <a:stretch>
            <a:fillRect/>
          </a:stretch>
        </p:blipFill>
        <p:spPr>
          <a:xfrm>
            <a:off x="377948" y="1684375"/>
            <a:ext cx="3492275" cy="2637475"/>
          </a:xfrm>
          <a:prstGeom prst="rect">
            <a:avLst/>
          </a:prstGeom>
          <a:noFill/>
          <a:ln>
            <a:noFill/>
          </a:ln>
        </p:spPr>
      </p:pic>
      <p:pic>
        <p:nvPicPr>
          <p:cNvPr id="138" name="Google Shape;138;p22"/>
          <p:cNvPicPr preferRelativeResize="0"/>
          <p:nvPr/>
        </p:nvPicPr>
        <p:blipFill>
          <a:blip r:embed="rId5">
            <a:alphaModFix/>
          </a:blip>
          <a:stretch>
            <a:fillRect/>
          </a:stretch>
        </p:blipFill>
        <p:spPr>
          <a:xfrm>
            <a:off x="4115600" y="2323175"/>
            <a:ext cx="4395799" cy="1998675"/>
          </a:xfrm>
          <a:prstGeom prst="rect">
            <a:avLst/>
          </a:prstGeom>
          <a:noFill/>
          <a:ln>
            <a:noFill/>
          </a:ln>
        </p:spPr>
      </p:pic>
      <p:sp>
        <p:nvSpPr>
          <p:cNvPr id="139" name="Google Shape;139;p22"/>
          <p:cNvSpPr/>
          <p:nvPr/>
        </p:nvSpPr>
        <p:spPr>
          <a:xfrm>
            <a:off x="4183000" y="2193050"/>
            <a:ext cx="1585800" cy="912000"/>
          </a:xfrm>
          <a:prstGeom prst="rect">
            <a:avLst/>
          </a:prstGeom>
          <a:noFill/>
          <a:ln w="38100" cap="flat" cmpd="sng">
            <a:solidFill>
              <a:srgbClr val="05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p:nvPr/>
        </p:nvSpPr>
        <p:spPr>
          <a:xfrm>
            <a:off x="4158200" y="1663275"/>
            <a:ext cx="31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5: Bonus</a:t>
            </a:r>
            <a:endParaRPr/>
          </a:p>
        </p:txBody>
      </p:sp>
      <p:sp>
        <p:nvSpPr>
          <p:cNvPr id="146" name="Google Shape;14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000" dirty="0">
                <a:solidFill>
                  <a:schemeClr val="dk1"/>
                </a:solidFill>
                <a:highlight>
                  <a:srgbClr val="FFFFFF"/>
                </a:highlight>
                <a:latin typeface="Oswald"/>
                <a:ea typeface="Oswald"/>
                <a:cs typeface="Oswald"/>
                <a:sym typeface="Oswald"/>
              </a:rPr>
              <a:t>To debug, visit the following link</a:t>
            </a:r>
            <a:r>
              <a:rPr lang="en" sz="2000" dirty="0">
                <a:solidFill>
                  <a:schemeClr val="tx1"/>
                </a:solidFill>
                <a:latin typeface="Oswald" panose="00000500000000000000" pitchFamily="2" charset="0"/>
              </a:rPr>
              <a:t>:</a:t>
            </a:r>
            <a:r>
              <a:rPr lang="en" sz="2000" dirty="0">
                <a:solidFill>
                  <a:srgbClr val="18A1AF"/>
                </a:solidFill>
                <a:uFill>
                  <a:noFill/>
                </a:uFill>
                <a:latin typeface="Oswald" panose="00000500000000000000" pitchFamily="2" charset="0"/>
                <a:hlinkClick r:id="rId3">
                  <a:extLst>
                    <a:ext uri="{A12FA001-AC4F-418D-AE19-62706E023703}">
                      <ahyp:hlinkClr xmlns:ahyp="http://schemas.microsoft.com/office/drawing/2018/hyperlinkcolor" val="tx"/>
                    </a:ext>
                  </a:extLst>
                </a:hlinkClick>
              </a:rPr>
              <a:t> </a:t>
            </a:r>
            <a:r>
              <a:rPr lang="en" sz="2000" u="sng" dirty="0">
                <a:solidFill>
                  <a:srgbClr val="18A1AF"/>
                </a:solidFill>
                <a:latin typeface="Oswald" panose="00000500000000000000" pitchFamily="2" charset="0"/>
                <a:hlinkClick r:id="rId3">
                  <a:extLst>
                    <a:ext uri="{A12FA001-AC4F-418D-AE19-62706E023703}">
                      <ahyp:hlinkClr xmlns:ahyp="http://schemas.microsoft.com/office/drawing/2018/hyperlinkcolor" val="tx"/>
                    </a:ext>
                  </a:extLst>
                </a:hlinkClick>
              </a:rPr>
              <a:t>https://bit.ly/3qPnaLT</a:t>
            </a:r>
            <a:endParaRPr sz="2000" u="sng" dirty="0">
              <a:solidFill>
                <a:srgbClr val="18A1AF"/>
              </a:solidFill>
              <a:latin typeface="Oswald" panose="00000500000000000000" pitchFamily="2" charset="0"/>
            </a:endParaRPr>
          </a:p>
          <a:p>
            <a:pPr marL="0" lvl="0" indent="0" algn="l" rtl="0">
              <a:spcBef>
                <a:spcPts val="0"/>
              </a:spcBef>
              <a:spcAft>
                <a:spcPts val="0"/>
              </a:spcAft>
              <a:buNone/>
            </a:pPr>
            <a:endParaRPr sz="1200" dirty="0">
              <a:solidFill>
                <a:srgbClr val="000000"/>
              </a:solidFill>
              <a:highlight>
                <a:srgbClr val="FFFFFF"/>
              </a:highlight>
            </a:endParaRPr>
          </a:p>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Next, click on</a:t>
            </a:r>
            <a:r>
              <a:rPr lang="en" sz="1200" dirty="0">
                <a:solidFill>
                  <a:srgbClr val="000000"/>
                </a:solidFill>
                <a:highlight>
                  <a:srgbClr val="FFFFFF"/>
                </a:highlight>
              </a:rPr>
              <a:t> </a:t>
            </a:r>
            <a:endParaRPr dirty="0"/>
          </a:p>
        </p:txBody>
      </p:sp>
      <p:pic>
        <p:nvPicPr>
          <p:cNvPr id="147" name="Google Shape;147;p23"/>
          <p:cNvPicPr preferRelativeResize="0"/>
          <p:nvPr/>
        </p:nvPicPr>
        <p:blipFill>
          <a:blip r:embed="rId4">
            <a:alphaModFix/>
          </a:blip>
          <a:stretch>
            <a:fillRect/>
          </a:stretch>
        </p:blipFill>
        <p:spPr>
          <a:xfrm>
            <a:off x="1779525" y="1801525"/>
            <a:ext cx="816768" cy="269825"/>
          </a:xfrm>
          <a:prstGeom prst="rect">
            <a:avLst/>
          </a:prstGeom>
          <a:noFill/>
          <a:ln>
            <a:noFill/>
          </a:ln>
        </p:spPr>
      </p:pic>
      <p:pic>
        <p:nvPicPr>
          <p:cNvPr id="148" name="Google Shape;148;p23"/>
          <p:cNvPicPr preferRelativeResize="0"/>
          <p:nvPr/>
        </p:nvPicPr>
        <p:blipFill>
          <a:blip r:embed="rId5">
            <a:alphaModFix/>
          </a:blip>
          <a:stretch>
            <a:fillRect/>
          </a:stretch>
        </p:blipFill>
        <p:spPr>
          <a:xfrm>
            <a:off x="5704326" y="1232713"/>
            <a:ext cx="2340876" cy="3003475"/>
          </a:xfrm>
          <a:prstGeom prst="rect">
            <a:avLst/>
          </a:prstGeom>
          <a:noFill/>
          <a:ln>
            <a:noFill/>
          </a:ln>
        </p:spPr>
      </p:pic>
      <p:sp>
        <p:nvSpPr>
          <p:cNvPr id="149" name="Google Shape;149;p23"/>
          <p:cNvSpPr txBox="1"/>
          <p:nvPr/>
        </p:nvSpPr>
        <p:spPr>
          <a:xfrm>
            <a:off x="451975" y="2250850"/>
            <a:ext cx="4601100" cy="25852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dirty="0">
                <a:solidFill>
                  <a:srgbClr val="18A1AF"/>
                </a:solidFill>
              </a:rPr>
              <a:t>Challenge</a:t>
            </a:r>
            <a:r>
              <a:rPr lang="en" sz="1200" dirty="0">
                <a:solidFill>
                  <a:srgbClr val="18A1AF"/>
                </a:solidFill>
              </a:rPr>
              <a:t>:</a:t>
            </a:r>
            <a:endParaRPr sz="1200" dirty="0">
              <a:solidFill>
                <a:srgbClr val="18A1AF"/>
              </a:solidFill>
            </a:endParaRPr>
          </a:p>
          <a:p>
            <a:pPr marL="0" lvl="0" indent="0" algn="l" rtl="0">
              <a:spcBef>
                <a:spcPts val="0"/>
              </a:spcBef>
              <a:spcAft>
                <a:spcPts val="0"/>
              </a:spcAft>
              <a:buClr>
                <a:schemeClr val="dk1"/>
              </a:buClr>
              <a:buSzPts val="1100"/>
              <a:buFont typeface="Arial"/>
              <a:buNone/>
            </a:pPr>
            <a:r>
              <a:rPr lang="en" sz="1200" dirty="0">
                <a:solidFill>
                  <a:srgbClr val="18A1AF"/>
                </a:solidFill>
              </a:rPr>
              <a:t>(1) I do not want Coco to think, "Hello! I'm Coco. " I want Coco to say, "Hi, my name is Coco."</a:t>
            </a:r>
            <a:endParaRPr sz="1200" dirty="0">
              <a:solidFill>
                <a:srgbClr val="18A1AF"/>
              </a:solidFill>
            </a:endParaRPr>
          </a:p>
          <a:p>
            <a:pPr marL="0" lvl="0" indent="0" algn="l" rtl="0">
              <a:spcBef>
                <a:spcPts val="0"/>
              </a:spcBef>
              <a:spcAft>
                <a:spcPts val="0"/>
              </a:spcAft>
              <a:buClr>
                <a:schemeClr val="dk1"/>
              </a:buClr>
              <a:buSzPts val="1100"/>
              <a:buFont typeface="Arial"/>
              <a:buNone/>
            </a:pPr>
            <a:r>
              <a:rPr lang="en" sz="1200" dirty="0">
                <a:solidFill>
                  <a:srgbClr val="18A1AF"/>
                </a:solidFill>
              </a:rPr>
              <a:t>(2) I do not want Coco to move 200 steps. I want Coco to move 100 steps.</a:t>
            </a:r>
            <a:endParaRPr sz="1200" dirty="0">
              <a:solidFill>
                <a:srgbClr val="18A1AF"/>
              </a:solidFill>
            </a:endParaRPr>
          </a:p>
          <a:p>
            <a:pPr marL="0" lvl="0" indent="0" algn="l" rtl="0">
              <a:spcBef>
                <a:spcPts val="0"/>
              </a:spcBef>
              <a:spcAft>
                <a:spcPts val="0"/>
              </a:spcAft>
              <a:buClr>
                <a:schemeClr val="dk1"/>
              </a:buClr>
              <a:buSzPts val="1100"/>
              <a:buFont typeface="Arial"/>
              <a:buNone/>
            </a:pPr>
            <a:r>
              <a:rPr lang="en" sz="1200" dirty="0">
                <a:solidFill>
                  <a:srgbClr val="18A1AF"/>
                </a:solidFill>
              </a:rPr>
              <a:t>(3) Also, I want Coco to go back to the center of the stage when I click the green flag.</a:t>
            </a:r>
            <a:endParaRPr sz="1200" dirty="0">
              <a:solidFill>
                <a:srgbClr val="18A1AF"/>
              </a:solidFill>
            </a:endParaRPr>
          </a:p>
          <a:p>
            <a:pPr marL="0" lvl="0" indent="0" algn="l" rtl="0">
              <a:spcBef>
                <a:spcPts val="0"/>
              </a:spcBef>
              <a:spcAft>
                <a:spcPts val="0"/>
              </a:spcAft>
              <a:buClr>
                <a:schemeClr val="dk1"/>
              </a:buClr>
              <a:buSzPts val="1100"/>
              <a:buFont typeface="Arial"/>
              <a:buNone/>
            </a:pPr>
            <a:r>
              <a:rPr lang="en" sz="1200" dirty="0">
                <a:solidFill>
                  <a:srgbClr val="18A1AF"/>
                </a:solidFill>
              </a:rPr>
              <a:t>(4) Also, I do not want Coco to meow, I want Coco to bark when I click the green flag.</a:t>
            </a:r>
            <a:endParaRPr sz="1200" dirty="0">
              <a:solidFill>
                <a:srgbClr val="18A1AF"/>
              </a:solidFill>
            </a:endParaRPr>
          </a:p>
          <a:p>
            <a:pPr marL="0" lvl="0" indent="0" algn="l" rtl="0">
              <a:spcBef>
                <a:spcPts val="0"/>
              </a:spcBef>
              <a:spcAft>
                <a:spcPts val="0"/>
              </a:spcAft>
              <a:buClr>
                <a:schemeClr val="dk1"/>
              </a:buClr>
              <a:buSzPts val="1100"/>
              <a:buFont typeface="Arial"/>
              <a:buNone/>
            </a:pPr>
            <a:endParaRPr sz="1200" dirty="0">
              <a:solidFill>
                <a:srgbClr val="18A1AF"/>
              </a:solidFill>
            </a:endParaRPr>
          </a:p>
          <a:p>
            <a:pPr marL="0" lvl="0" indent="0" algn="l" rtl="0">
              <a:spcBef>
                <a:spcPts val="0"/>
              </a:spcBef>
              <a:spcAft>
                <a:spcPts val="0"/>
              </a:spcAft>
              <a:buClr>
                <a:schemeClr val="dk1"/>
              </a:buClr>
              <a:buSzPts val="1100"/>
              <a:buFont typeface="Arial"/>
              <a:buNone/>
            </a:pPr>
            <a:r>
              <a:rPr lang="en" sz="1200" dirty="0">
                <a:solidFill>
                  <a:srgbClr val="18A1AF"/>
                </a:solidFill>
              </a:rPr>
              <a:t>What should I do? Can you help?</a:t>
            </a:r>
            <a:endParaRPr sz="1200" dirty="0">
              <a:solidFill>
                <a:srgbClr val="18A1AF"/>
              </a:solidFill>
            </a:endParaRPr>
          </a:p>
          <a:p>
            <a:pPr marL="0" lvl="0" indent="0" algn="l" rtl="0">
              <a:spcBef>
                <a:spcPts val="0"/>
              </a:spcBef>
              <a:spcAft>
                <a:spcPts val="0"/>
              </a:spcAft>
              <a:buClr>
                <a:schemeClr val="dk1"/>
              </a:buClr>
              <a:buSzPts val="1100"/>
              <a:buFont typeface="Arial"/>
              <a:buNone/>
            </a:pPr>
            <a:endParaRPr sz="1200" dirty="0">
              <a:solidFill>
                <a:srgbClr val="18A1AF"/>
              </a:solidFill>
            </a:endParaRPr>
          </a:p>
          <a:p>
            <a:pPr marL="0" lvl="0" indent="0" algn="l" rtl="0">
              <a:spcBef>
                <a:spcPts val="0"/>
              </a:spcBef>
              <a:spcAft>
                <a:spcPts val="0"/>
              </a:spcAft>
              <a:buNone/>
            </a:pPr>
            <a:endParaRPr sz="1200" dirty="0">
              <a:solidFill>
                <a:srgbClr val="18A1A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5 Answer Key</a:t>
            </a:r>
            <a:endParaRPr/>
          </a:p>
        </p:txBody>
      </p:sp>
      <p:sp>
        <p:nvSpPr>
          <p:cNvPr id="155" name="Google Shape;15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https:/bit.ly/3zuSHXw</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156" name="Google Shape;156;p24"/>
          <p:cNvPicPr preferRelativeResize="0"/>
          <p:nvPr/>
        </p:nvPicPr>
        <p:blipFill>
          <a:blip r:embed="rId4">
            <a:alphaModFix/>
          </a:blip>
          <a:stretch>
            <a:fillRect/>
          </a:stretch>
        </p:blipFill>
        <p:spPr>
          <a:xfrm>
            <a:off x="356629" y="1775650"/>
            <a:ext cx="3812599" cy="2793225"/>
          </a:xfrm>
          <a:prstGeom prst="rect">
            <a:avLst/>
          </a:prstGeom>
          <a:noFill/>
          <a:ln>
            <a:noFill/>
          </a:ln>
        </p:spPr>
      </p:pic>
      <p:pic>
        <p:nvPicPr>
          <p:cNvPr id="157" name="Google Shape;157;p24"/>
          <p:cNvPicPr preferRelativeResize="0"/>
          <p:nvPr/>
        </p:nvPicPr>
        <p:blipFill>
          <a:blip r:embed="rId5">
            <a:alphaModFix/>
          </a:blip>
          <a:stretch>
            <a:fillRect/>
          </a:stretch>
        </p:blipFill>
        <p:spPr>
          <a:xfrm>
            <a:off x="4368425" y="2287000"/>
            <a:ext cx="3703450" cy="2544625"/>
          </a:xfrm>
          <a:prstGeom prst="rect">
            <a:avLst/>
          </a:prstGeom>
          <a:noFill/>
          <a:ln>
            <a:noFill/>
          </a:ln>
        </p:spPr>
      </p:pic>
      <p:sp>
        <p:nvSpPr>
          <p:cNvPr id="158" name="Google Shape;158;p24"/>
          <p:cNvSpPr txBox="1"/>
          <p:nvPr/>
        </p:nvSpPr>
        <p:spPr>
          <a:xfrm>
            <a:off x="4338975" y="1753675"/>
            <a:ext cx="252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6: Bonus </a:t>
            </a:r>
            <a:endParaRPr/>
          </a:p>
        </p:txBody>
      </p:sp>
      <p:sp>
        <p:nvSpPr>
          <p:cNvPr id="164" name="Google Shape;16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panose="00000500000000000000" pitchFamily="2" charset="0"/>
                <a:ea typeface="Oswald"/>
                <a:cs typeface="Oswald"/>
                <a:sym typeface="Oswald"/>
              </a:rPr>
              <a:t>To debug, visit the following link</a:t>
            </a:r>
            <a:r>
              <a:rPr lang="en" sz="2000" dirty="0">
                <a:solidFill>
                  <a:schemeClr val="dk1"/>
                </a:solidFill>
                <a:latin typeface="Oswald" panose="00000500000000000000" pitchFamily="2" charset="0"/>
              </a:rPr>
              <a:t>:</a:t>
            </a:r>
            <a:r>
              <a:rPr lang="en" sz="2000" dirty="0">
                <a:solidFill>
                  <a:schemeClr val="dk1"/>
                </a:solidFill>
                <a:uFill>
                  <a:noFill/>
                </a:uFill>
                <a:latin typeface="Oswald" panose="00000500000000000000" pitchFamily="2" charset="0"/>
                <a:hlinkClick r:id="rId3">
                  <a:extLst>
                    <a:ext uri="{A12FA001-AC4F-418D-AE19-62706E023703}">
                      <ahyp:hlinkClr xmlns:ahyp="http://schemas.microsoft.com/office/drawing/2018/hyperlinkcolor" val="tx"/>
                    </a:ext>
                  </a:extLst>
                </a:hlinkClick>
              </a:rPr>
              <a:t> </a:t>
            </a:r>
            <a:r>
              <a:rPr lang="en" sz="2000" u="sng" dirty="0">
                <a:solidFill>
                  <a:schemeClr val="hlink"/>
                </a:solidFill>
                <a:latin typeface="Oswald" panose="00000500000000000000" pitchFamily="2" charset="0"/>
                <a:hlinkClick r:id="rId4"/>
              </a:rPr>
              <a:t>https://bit.ly/3EYeGr4</a:t>
            </a:r>
            <a:endParaRPr sz="2000" u="sng" dirty="0">
              <a:solidFill>
                <a:srgbClr val="0563C1"/>
              </a:solidFill>
              <a:latin typeface="Oswald" panose="00000500000000000000" pitchFamily="2" charset="0"/>
            </a:endParaRPr>
          </a:p>
          <a:p>
            <a:pPr marL="0" lvl="0" indent="0" algn="l" rtl="0">
              <a:spcBef>
                <a:spcPts val="0"/>
              </a:spcBef>
              <a:spcAft>
                <a:spcPts val="0"/>
              </a:spcAft>
              <a:buNone/>
            </a:pPr>
            <a:endParaRPr sz="2000" dirty="0">
              <a:solidFill>
                <a:srgbClr val="000000"/>
              </a:solidFill>
              <a:highlight>
                <a:srgbClr val="FFFFFF"/>
              </a:highlight>
              <a:latin typeface="Oswald" panose="00000500000000000000" pitchFamily="2" charset="0"/>
            </a:endParaRPr>
          </a:p>
          <a:p>
            <a:pPr marL="0" lvl="0" indent="0" algn="l" rtl="0">
              <a:spcBef>
                <a:spcPts val="0"/>
              </a:spcBef>
              <a:spcAft>
                <a:spcPts val="0"/>
              </a:spcAft>
              <a:buNone/>
            </a:pPr>
            <a:r>
              <a:rPr lang="en" sz="2000" dirty="0">
                <a:solidFill>
                  <a:srgbClr val="000000"/>
                </a:solidFill>
                <a:highlight>
                  <a:srgbClr val="FFFFFF"/>
                </a:highlight>
                <a:latin typeface="Oswald" panose="00000500000000000000" pitchFamily="2" charset="0"/>
              </a:rPr>
              <a:t>Next, click on </a:t>
            </a:r>
            <a:endParaRPr sz="2000" dirty="0">
              <a:latin typeface="Oswald" panose="00000500000000000000" pitchFamily="2" charset="0"/>
            </a:endParaRPr>
          </a:p>
        </p:txBody>
      </p:sp>
      <p:pic>
        <p:nvPicPr>
          <p:cNvPr id="165" name="Google Shape;165;p25"/>
          <p:cNvPicPr preferRelativeResize="0"/>
          <p:nvPr/>
        </p:nvPicPr>
        <p:blipFill>
          <a:blip r:embed="rId5">
            <a:alphaModFix/>
          </a:blip>
          <a:stretch>
            <a:fillRect/>
          </a:stretch>
        </p:blipFill>
        <p:spPr>
          <a:xfrm>
            <a:off x="1758644" y="1986562"/>
            <a:ext cx="816768" cy="269825"/>
          </a:xfrm>
          <a:prstGeom prst="rect">
            <a:avLst/>
          </a:prstGeom>
          <a:noFill/>
          <a:ln>
            <a:noFill/>
          </a:ln>
        </p:spPr>
      </p:pic>
      <p:pic>
        <p:nvPicPr>
          <p:cNvPr id="166" name="Google Shape;166;p25"/>
          <p:cNvPicPr preferRelativeResize="0"/>
          <p:nvPr/>
        </p:nvPicPr>
        <p:blipFill>
          <a:blip r:embed="rId6">
            <a:alphaModFix/>
          </a:blip>
          <a:stretch>
            <a:fillRect/>
          </a:stretch>
        </p:blipFill>
        <p:spPr>
          <a:xfrm>
            <a:off x="5705856" y="1234440"/>
            <a:ext cx="2340876" cy="3003475"/>
          </a:xfrm>
          <a:prstGeom prst="rect">
            <a:avLst/>
          </a:prstGeom>
          <a:noFill/>
          <a:ln>
            <a:noFill/>
          </a:ln>
        </p:spPr>
      </p:pic>
      <p:sp>
        <p:nvSpPr>
          <p:cNvPr id="167" name="Google Shape;167;p25"/>
          <p:cNvSpPr txBox="1"/>
          <p:nvPr/>
        </p:nvSpPr>
        <p:spPr>
          <a:xfrm>
            <a:off x="501200" y="2727875"/>
            <a:ext cx="347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8" name="Google Shape;168;p25"/>
          <p:cNvSpPr/>
          <p:nvPr/>
        </p:nvSpPr>
        <p:spPr>
          <a:xfrm>
            <a:off x="6649148" y="142613"/>
            <a:ext cx="2183152" cy="1310124"/>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Hint: </a:t>
            </a:r>
            <a:br>
              <a:rPr lang="en" dirty="0">
                <a:solidFill>
                  <a:schemeClr val="dk1"/>
                </a:solidFill>
              </a:rPr>
            </a:br>
            <a:r>
              <a:rPr lang="en" dirty="0">
                <a:solidFill>
                  <a:schemeClr val="dk1"/>
                </a:solidFill>
              </a:rPr>
              <a:t>Pay attention to “Wait” blocks</a:t>
            </a:r>
            <a:endParaRPr dirty="0"/>
          </a:p>
        </p:txBody>
      </p:sp>
      <p:sp>
        <p:nvSpPr>
          <p:cNvPr id="169" name="Google Shape;169;p25"/>
          <p:cNvSpPr txBox="1"/>
          <p:nvPr/>
        </p:nvSpPr>
        <p:spPr>
          <a:xfrm>
            <a:off x="461025" y="2413550"/>
            <a:ext cx="39504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rgbClr val="18A1AF"/>
                </a:solidFill>
              </a:rPr>
              <a:t>Challenge:</a:t>
            </a:r>
            <a:r>
              <a:rPr lang="en" sz="1200" dirty="0">
                <a:solidFill>
                  <a:srgbClr val="18A1AF"/>
                </a:solidFill>
              </a:rPr>
              <a:t> In this project, Coco wants to show you a dance. When you click on the green flag, she should do a dance while the dance music plays along with her. However, as soon as she starts to dance she stops but the dance beat continues without her! How can we fix this program?</a:t>
            </a:r>
            <a:endParaRPr sz="1200" dirty="0">
              <a:solidFill>
                <a:srgbClr val="18A1A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Bonus Debugging Challenge 6 Answer Key</a:t>
            </a:r>
            <a:endParaRPr/>
          </a:p>
        </p:txBody>
      </p:sp>
      <p:sp>
        <p:nvSpPr>
          <p:cNvPr id="175" name="Google Shape;17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https://bit.ly/3JDZUZU</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pic>
        <p:nvPicPr>
          <p:cNvPr id="176" name="Google Shape;176;p26"/>
          <p:cNvPicPr preferRelativeResize="0"/>
          <p:nvPr/>
        </p:nvPicPr>
        <p:blipFill>
          <a:blip r:embed="rId4">
            <a:alphaModFix/>
          </a:blip>
          <a:stretch>
            <a:fillRect/>
          </a:stretch>
        </p:blipFill>
        <p:spPr>
          <a:xfrm>
            <a:off x="385474" y="1635075"/>
            <a:ext cx="3686299" cy="3040099"/>
          </a:xfrm>
          <a:prstGeom prst="rect">
            <a:avLst/>
          </a:prstGeom>
          <a:noFill/>
          <a:ln>
            <a:noFill/>
          </a:ln>
        </p:spPr>
      </p:pic>
      <p:pic>
        <p:nvPicPr>
          <p:cNvPr id="177" name="Google Shape;177;p26"/>
          <p:cNvPicPr preferRelativeResize="0"/>
          <p:nvPr/>
        </p:nvPicPr>
        <p:blipFill>
          <a:blip r:embed="rId5">
            <a:alphaModFix/>
          </a:blip>
          <a:stretch>
            <a:fillRect/>
          </a:stretch>
        </p:blipFill>
        <p:spPr>
          <a:xfrm>
            <a:off x="4215175" y="2079064"/>
            <a:ext cx="3902399" cy="2641387"/>
          </a:xfrm>
          <a:prstGeom prst="rect">
            <a:avLst/>
          </a:prstGeom>
          <a:noFill/>
          <a:ln>
            <a:noFill/>
          </a:ln>
        </p:spPr>
      </p:pic>
      <p:sp>
        <p:nvSpPr>
          <p:cNvPr id="178" name="Google Shape;178;p26"/>
          <p:cNvSpPr/>
          <p:nvPr/>
        </p:nvSpPr>
        <p:spPr>
          <a:xfrm>
            <a:off x="6834775" y="2445903"/>
            <a:ext cx="1282800" cy="251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rot="5628072">
            <a:off x="7818177" y="1876798"/>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txBox="1"/>
          <p:nvPr/>
        </p:nvSpPr>
        <p:spPr>
          <a:xfrm>
            <a:off x="4257625" y="1627125"/>
            <a:ext cx="28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Finished!</a:t>
            </a:r>
            <a:endParaRPr/>
          </a:p>
        </p:txBody>
      </p:sp>
      <p:sp>
        <p:nvSpPr>
          <p:cNvPr id="186" name="Google Shape;186;p27"/>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Char char="●"/>
            </a:pPr>
            <a:r>
              <a:rPr lang="en" sz="2300"/>
              <a:t>Discuss your testing and debugging practices with a partner. Make note of the similarities and differences in your strategies. </a:t>
            </a:r>
            <a:endParaRPr sz="2300"/>
          </a:p>
          <a:p>
            <a:pPr marL="457200" lvl="0" indent="-374650" algn="l" rtl="0">
              <a:spcBef>
                <a:spcPts val="0"/>
              </a:spcBef>
              <a:spcAft>
                <a:spcPts val="0"/>
              </a:spcAft>
              <a:buSzPts val="2300"/>
              <a:buChar char="●"/>
            </a:pPr>
            <a:r>
              <a:rPr lang="en" sz="2300"/>
              <a:t>Add code commentary by right clicking on blocks in your scripts. This can help others understand different parts of your program! </a:t>
            </a:r>
            <a:endParaRPr sz="2300"/>
          </a:p>
          <a:p>
            <a:pPr marL="457200" lvl="0" indent="-374650" algn="l" rtl="0">
              <a:spcBef>
                <a:spcPts val="0"/>
              </a:spcBef>
              <a:spcAft>
                <a:spcPts val="0"/>
              </a:spcAft>
              <a:buSzPts val="2300"/>
              <a:buChar char="●"/>
            </a:pPr>
            <a:r>
              <a:rPr lang="en" sz="2300"/>
              <a:t>Help a neighbor!</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Acknowledgments:</a:t>
            </a:r>
            <a:endParaRPr/>
          </a:p>
        </p:txBody>
      </p:sp>
      <p:sp>
        <p:nvSpPr>
          <p:cNvPr id="192" name="Google Shape;19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Activities were adapted from ScratchEdTeam and Impact Conectar!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Tips</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166670"/>
              </a:lnSpc>
              <a:spcBef>
                <a:spcPts val="900"/>
              </a:spcBef>
              <a:spcAft>
                <a:spcPts val="0"/>
              </a:spcAft>
              <a:buClr>
                <a:schemeClr val="accent2"/>
              </a:buClr>
              <a:buSzPct val="100000"/>
              <a:buChar char="●"/>
            </a:pPr>
            <a:r>
              <a:rPr lang="en" dirty="0">
                <a:solidFill>
                  <a:schemeClr val="accent2"/>
                </a:solidFill>
                <a:highlight>
                  <a:srgbClr val="FFFFFF"/>
                </a:highlight>
              </a:rPr>
              <a:t>There are often multiple solutions to a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Make a list of possible bugs in the program.</a:t>
            </a: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Break the program into smaller, manageable pieces.</a:t>
            </a:r>
            <a:endParaRPr sz="900" dirty="0">
              <a:solidFill>
                <a:schemeClr val="dk1"/>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Test the program out first to identify the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Keep track of your work! This can be a useful reminder of what you have already tried and point you toward what to try next.</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Share and compare your problem finding and problem solving approaches with a neighbor until you find something that works for you!</a:t>
            </a:r>
            <a:endParaRPr dirty="0">
              <a:solidFill>
                <a:schemeClr val="accent2"/>
              </a:solidFill>
              <a:highlight>
                <a:srgbClr val="FFFFFF"/>
              </a:highlight>
            </a:endParaRPr>
          </a:p>
          <a:p>
            <a:pPr marL="0" lvl="0" indent="0" algn="l" rtl="0">
              <a:spcBef>
                <a:spcPts val="0"/>
              </a:spcBef>
              <a:spcAft>
                <a:spcPts val="1200"/>
              </a:spcAft>
              <a:buNone/>
            </a:pPr>
            <a:endParaRPr dirty="0"/>
          </a:p>
        </p:txBody>
      </p:sp>
      <p:pic>
        <p:nvPicPr>
          <p:cNvPr id="63" name="Google Shape;63;p14"/>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Debugging Challenge 1:</a:t>
            </a:r>
            <a:endParaRPr dirty="0"/>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rgbClr val="18A1AF"/>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rgbClr val="18A1AF"/>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rgbClr val="18A1AF"/>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rgbClr val="18A1AF"/>
                </a:solidFill>
                <a:highlight>
                  <a:srgbClr val="FFFFFF"/>
                </a:highlight>
              </a:rPr>
              <a:t>Challenge: </a:t>
            </a:r>
            <a:r>
              <a:rPr lang="en" sz="1200" dirty="0">
                <a:solidFill>
                  <a:srgbClr val="18A1AF"/>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solidFill>
                <a:srgbClr val="18A1AF"/>
              </a:solidFill>
            </a:endParaRPr>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 sz="1200" u="sng" dirty="0">
                <a:solidFill>
                  <a:schemeClr val="hlink"/>
                </a:solidFill>
                <a:hlinkClick r:id="rId4"/>
              </a:rPr>
              <a:t>https://bit.ly/3qiowQx</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rgbClr val="18A1AF"/>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rgbClr val="18A1AF"/>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93192" y="3273552"/>
            <a:ext cx="4017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rgbClr val="18A1AF"/>
                </a:solidFill>
              </a:rPr>
              <a:t>Challenge:</a:t>
            </a:r>
            <a:r>
              <a:rPr lang="en" sz="1200" dirty="0">
                <a:solidFill>
                  <a:srgbClr val="18A1AF"/>
                </a:solidFill>
              </a:rPr>
              <a:t> In this project, when the green flag is clicked, Coco firstly should say ‘’Woof! Woof!" in a speech bubble and next as a sound. But the sound happens before the speech bubble- and Coco only makes one ‘Woof!’ sound! How can we debug this?</a:t>
            </a:r>
            <a:endParaRPr sz="1200" dirty="0">
              <a:solidFill>
                <a:srgbClr val="18A1A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panose="00000500000000000000" pitchFamily="2" charset="0"/>
                <a:ea typeface="Oswald"/>
                <a:cs typeface="Oswald"/>
                <a:sym typeface="Oswald"/>
                <a:hlinkClick r:id="rId3"/>
              </a:rPr>
              <a:t>Link</a:t>
            </a:r>
            <a:r>
              <a:rPr lang="en" sz="1100" dirty="0">
                <a:solidFill>
                  <a:schemeClr val="dk1"/>
                </a:solidFill>
                <a:latin typeface="Oswald" panose="00000500000000000000" pitchFamily="2" charset="0"/>
              </a:rPr>
              <a:t>: </a:t>
            </a:r>
            <a:r>
              <a:rPr lang="en-US" dirty="0">
                <a:solidFill>
                  <a:srgbClr val="18A1AF"/>
                </a:solidFill>
                <a:latin typeface="Oswald" panose="00000500000000000000" pitchFamily="2" charset="0"/>
                <a:hlinkClick r:id="rId3"/>
              </a:rPr>
              <a:t>https://</a:t>
            </a:r>
            <a:r>
              <a:rPr lang="en-US" dirty="0" err="1">
                <a:solidFill>
                  <a:srgbClr val="18A1AF"/>
                </a:solidFill>
                <a:latin typeface="Oswald" panose="00000500000000000000" pitchFamily="2" charset="0"/>
                <a:hlinkClick r:id="rId3"/>
              </a:rPr>
              <a:t>bit.ly</a:t>
            </a:r>
            <a:r>
              <a:rPr lang="en-US" dirty="0">
                <a:solidFill>
                  <a:srgbClr val="18A1AF"/>
                </a:solidFill>
                <a:latin typeface="Oswald" panose="00000500000000000000" pitchFamily="2" charset="0"/>
                <a:hlinkClick r:id="rId3"/>
              </a:rPr>
              <a:t>/3RfWliX</a:t>
            </a:r>
            <a:endParaRPr lang="en-US" dirty="0">
              <a:solidFill>
                <a:srgbClr val="18A1AF"/>
              </a:solidFill>
              <a:latin typeface="Oswald" panose="00000500000000000000" pitchFamily="2" charset="0"/>
            </a:endParaRP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93192" y="3273552"/>
            <a:ext cx="40179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rgbClr val="18A1AF"/>
                </a:solidFill>
              </a:rPr>
              <a:t>Challenge:</a:t>
            </a:r>
            <a:r>
              <a:rPr lang="en" sz="1200" dirty="0">
                <a:solidFill>
                  <a:srgbClr val="18A1AF"/>
                </a:solidFill>
              </a:rPr>
              <a:t> When the green flag is clicked, both Coco and Pascal should respond to Pearl and say "Hi, Pearl!". But only Pascal responds and says "Hi, Pearl!". How do we fix the program?</a:t>
            </a:r>
            <a:endParaRPr sz="1200" dirty="0">
              <a:solidFill>
                <a:srgbClr val="18A1A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https://bit.ly/31Ezar0</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1200"/>
              </a:spcAft>
              <a:buNone/>
            </a:pPr>
            <a:endParaRPr/>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4 - Bonus</a:t>
            </a:r>
            <a:endParaRPr/>
          </a:p>
        </p:txBody>
      </p:sp>
      <p:sp>
        <p:nvSpPr>
          <p:cNvPr id="127" name="Google Shape;12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000" dirty="0">
                <a:solidFill>
                  <a:schemeClr val="dk1"/>
                </a:solidFill>
                <a:highlight>
                  <a:srgbClr val="FFFFFF"/>
                </a:highlight>
                <a:latin typeface="Oswald" panose="00000500000000000000" pitchFamily="2" charset="0"/>
                <a:ea typeface="Oswald"/>
                <a:cs typeface="Oswald"/>
                <a:sym typeface="Oswald"/>
              </a:rPr>
              <a:t>To debug, visit the following link</a:t>
            </a:r>
            <a:r>
              <a:rPr lang="en" sz="1200" dirty="0">
                <a:solidFill>
                  <a:schemeClr val="dk1"/>
                </a:solidFill>
                <a:latin typeface="Oswald" panose="00000500000000000000" pitchFamily="2" charset="0"/>
              </a:rPr>
              <a:t>:</a:t>
            </a:r>
            <a:r>
              <a:rPr lang="en" sz="1200" dirty="0">
                <a:solidFill>
                  <a:schemeClr val="dk1"/>
                </a:solidFill>
                <a:uFill>
                  <a:noFill/>
                </a:uFill>
                <a:latin typeface="Oswald" panose="00000500000000000000" pitchFamily="2" charset="0"/>
                <a:hlinkClick r:id="rId3">
                  <a:extLst>
                    <a:ext uri="{A12FA001-AC4F-418D-AE19-62706E023703}">
                      <ahyp:hlinkClr xmlns:ahyp="http://schemas.microsoft.com/office/drawing/2018/hyperlinkcolor" val="tx"/>
                    </a:ext>
                  </a:extLst>
                </a:hlinkClick>
              </a:rPr>
              <a:t> </a:t>
            </a:r>
            <a:r>
              <a:rPr lang="en" sz="2000" u="sng" dirty="0">
                <a:solidFill>
                  <a:schemeClr val="hlink"/>
                </a:solidFill>
                <a:latin typeface="Oswald" panose="00000500000000000000" pitchFamily="2" charset="0"/>
                <a:hlinkClick r:id="rId4"/>
              </a:rPr>
              <a:t>https://bit.ly/3HI5NmX</a:t>
            </a:r>
            <a:endParaRPr sz="2000" u="sng" dirty="0">
              <a:solidFill>
                <a:srgbClr val="0563C1"/>
              </a:solidFill>
              <a:latin typeface="Oswald" panose="00000500000000000000" pitchFamily="2" charset="0"/>
            </a:endParaRPr>
          </a:p>
          <a:p>
            <a:pPr marL="0" lvl="0" indent="0" algn="l" rtl="0">
              <a:spcBef>
                <a:spcPts val="0"/>
              </a:spcBef>
              <a:spcAft>
                <a:spcPts val="0"/>
              </a:spcAft>
              <a:buNone/>
            </a:pPr>
            <a:endParaRPr sz="1200" dirty="0">
              <a:solidFill>
                <a:srgbClr val="000000"/>
              </a:solidFill>
              <a:highlight>
                <a:srgbClr val="FFFFFF"/>
              </a:highlight>
              <a:latin typeface="Oswald" panose="00000500000000000000" pitchFamily="2" charset="0"/>
            </a:endParaRPr>
          </a:p>
          <a:p>
            <a:pPr marL="0" lvl="0" indent="0" algn="l" rtl="0">
              <a:spcBef>
                <a:spcPts val="0"/>
              </a:spcBef>
              <a:spcAft>
                <a:spcPts val="0"/>
              </a:spcAft>
              <a:buNone/>
            </a:pPr>
            <a:r>
              <a:rPr lang="en" sz="2000" dirty="0">
                <a:solidFill>
                  <a:schemeClr val="dk1"/>
                </a:solidFill>
                <a:highlight>
                  <a:srgbClr val="FFFFFF"/>
                </a:highlight>
                <a:latin typeface="Oswald" panose="00000500000000000000" pitchFamily="2" charset="0"/>
                <a:ea typeface="Oswald"/>
                <a:cs typeface="Oswald"/>
                <a:sym typeface="Oswald"/>
              </a:rPr>
              <a:t>Next, click on</a:t>
            </a:r>
            <a:r>
              <a:rPr lang="en" sz="1200" dirty="0">
                <a:solidFill>
                  <a:srgbClr val="000000"/>
                </a:solidFill>
                <a:highlight>
                  <a:srgbClr val="FFFFFF"/>
                </a:highlight>
                <a:latin typeface="Oswald" panose="00000500000000000000" pitchFamily="2" charset="0"/>
              </a:rPr>
              <a:t> </a:t>
            </a:r>
            <a:endParaRPr dirty="0">
              <a:latin typeface="Oswald" panose="00000500000000000000" pitchFamily="2" charset="0"/>
            </a:endParaRPr>
          </a:p>
        </p:txBody>
      </p:sp>
      <p:pic>
        <p:nvPicPr>
          <p:cNvPr id="128" name="Google Shape;128;p21"/>
          <p:cNvPicPr preferRelativeResize="0"/>
          <p:nvPr/>
        </p:nvPicPr>
        <p:blipFill>
          <a:blip r:embed="rId5">
            <a:alphaModFix/>
          </a:blip>
          <a:stretch>
            <a:fillRect/>
          </a:stretch>
        </p:blipFill>
        <p:spPr>
          <a:xfrm>
            <a:off x="1779525" y="1801525"/>
            <a:ext cx="816768" cy="269825"/>
          </a:xfrm>
          <a:prstGeom prst="rect">
            <a:avLst/>
          </a:prstGeom>
          <a:noFill/>
          <a:ln>
            <a:noFill/>
          </a:ln>
        </p:spPr>
      </p:pic>
      <p:pic>
        <p:nvPicPr>
          <p:cNvPr id="129" name="Google Shape;129;p21"/>
          <p:cNvPicPr preferRelativeResize="0"/>
          <p:nvPr/>
        </p:nvPicPr>
        <p:blipFill>
          <a:blip r:embed="rId6">
            <a:alphaModFix/>
          </a:blip>
          <a:stretch>
            <a:fillRect/>
          </a:stretch>
        </p:blipFill>
        <p:spPr>
          <a:xfrm>
            <a:off x="5704326" y="1232713"/>
            <a:ext cx="2340876" cy="3003475"/>
          </a:xfrm>
          <a:prstGeom prst="rect">
            <a:avLst/>
          </a:prstGeom>
          <a:noFill/>
          <a:ln>
            <a:noFill/>
          </a:ln>
        </p:spPr>
      </p:pic>
      <p:sp>
        <p:nvSpPr>
          <p:cNvPr id="130" name="Google Shape;130;p21"/>
          <p:cNvSpPr txBox="1"/>
          <p:nvPr/>
        </p:nvSpPr>
        <p:spPr>
          <a:xfrm>
            <a:off x="470050" y="2458750"/>
            <a:ext cx="40227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rgbClr val="18A1AF"/>
                </a:solidFill>
              </a:rPr>
              <a:t>Challenge: </a:t>
            </a:r>
            <a:r>
              <a:rPr lang="en" sz="1200" dirty="0">
                <a:solidFill>
                  <a:srgbClr val="18A1AF"/>
                </a:solidFill>
              </a:rPr>
              <a:t>When green flag is clicked, Coco should start on top of bed. Can you reset?</a:t>
            </a:r>
            <a:endParaRPr sz="1200" dirty="0">
              <a:solidFill>
                <a:srgbClr val="18A1A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1223</Words>
  <Application>Microsoft Office PowerPoint</Application>
  <PresentationFormat>On-screen Show (16:9)</PresentationFormat>
  <Paragraphs>104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Oswald</vt:lpstr>
      <vt:lpstr>Simple Light</vt:lpstr>
      <vt:lpstr>Debugging with Coco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Debugging Challenge 4 - Bonus</vt:lpstr>
      <vt:lpstr>Bonus Debugging Challenge 4 Answer Key</vt:lpstr>
      <vt:lpstr>Debugging Challenge 5: Bonus</vt:lpstr>
      <vt:lpstr>Debugging Challenge 5 Answer Key</vt:lpstr>
      <vt:lpstr>Debugging Challenge 6: Bonus </vt:lpstr>
      <vt:lpstr>Bonus Debugging Challenge 6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Debugging with Coco </dc:title>
  <cp:lastModifiedBy>Franziska Iffland</cp:lastModifiedBy>
  <cp:revision>7</cp:revision>
  <dcterms:modified xsi:type="dcterms:W3CDTF">2025-02-11T17:22:48Z</dcterms:modified>
</cp:coreProperties>
</file>