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Proxima Nova"/>
      <p:regular r:id="rId37"/>
      <p:bold r:id="rId38"/>
      <p:italic r:id="rId39"/>
      <p:boldItalic r:id="rId40"/>
    </p:embeddedFont>
    <p:embeddedFont>
      <p:font typeface="Roboto"/>
      <p:regular r:id="rId41"/>
      <p:bold r:id="rId42"/>
      <p:italic r:id="rId43"/>
      <p:boldItalic r:id="rId44"/>
    </p:embeddedFont>
    <p:embeddedFont>
      <p:font typeface="Montserrat"/>
      <p:regular r:id="rId45"/>
      <p:bold r:id="rId46"/>
      <p:italic r:id="rId47"/>
      <p:boldItalic r:id="rId48"/>
    </p:embeddedFont>
    <p:embeddedFont>
      <p:font typeface="Bebas Neue"/>
      <p:regular r:id="rId49"/>
    </p:embeddedFont>
    <p:embeddedFont>
      <p:font typeface="Monoton"/>
      <p:regular r:id="rId50"/>
    </p:embeddedFont>
    <p:embeddedFont>
      <p:font typeface="Alfa Slab One"/>
      <p:regular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2" roundtripDataSignature="AMtx7mj7Zvn30miRCAqzbY6yFBdQOjln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431EE2-1FBB-408E-AD09-705904BF338F}">
  <a:tblStyle styleId="{B2431EE2-1FBB-408E-AD09-705904BF338F}"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boldItalic.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BebasNeu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ProximaNova-regular.fntdata"/><Relationship Id="rId36" Type="http://schemas.openxmlformats.org/officeDocument/2006/relationships/slide" Target="slides/slide30.xml"/><Relationship Id="rId39" Type="http://schemas.openxmlformats.org/officeDocument/2006/relationships/font" Target="fonts/ProximaNova-italic.fntdata"/><Relationship Id="rId38" Type="http://schemas.openxmlformats.org/officeDocument/2006/relationships/font" Target="fonts/ProximaNova-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lfaSlabOne-regular.fntdata"/><Relationship Id="rId50" Type="http://schemas.openxmlformats.org/officeDocument/2006/relationships/font" Target="fonts/Monoton-regular.fntdata"/><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Xo7HMopEyk&amp;t=1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599143669"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editor/?tutorial=getStarted&amp;wvideo=rpjvs3v9gj"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we have reviewed sequencing and coding, let’s learn about a new word in computer science. Abstraction!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"now that we have reviewed sequencing and coding, we can learn how to be smart at making and using our codes. Let's work smarter!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Abstraction sounds like a really complicated word, but it just means identifying what is important and leaving out information that we do not need.  </a:t>
            </a:r>
            <a:r>
              <a:rPr lang="en" sz="1050">
                <a:solidFill>
                  <a:srgbClr val="3C4043"/>
                </a:solidFill>
                <a:highlight>
                  <a:srgbClr val="FFFFFF"/>
                </a:highlight>
                <a:latin typeface="Roboto"/>
                <a:ea typeface="Roboto"/>
                <a:cs typeface="Roboto"/>
                <a:sym typeface="Roboto"/>
              </a:rPr>
              <a:t>Computer scientists are efficient, which means they look for the simplest solutions to problems.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Another common example of abstraction is in </a:t>
            </a:r>
            <a:r>
              <a:rPr lang="en">
                <a:solidFill>
                  <a:schemeClr val="dk1"/>
                </a:solidFill>
              </a:rPr>
              <a:t>our writing when we plan our writing with an outline or a graphi</a:t>
            </a:r>
            <a:r>
              <a:rPr lang="en"/>
              <a:t>c organizer. In order to write clearly, we have to identify the most important details BEFORE we start writing.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Video link: </a:t>
            </a:r>
            <a:r>
              <a:rPr lang="en" u="sng">
                <a:solidFill>
                  <a:schemeClr val="hlink"/>
                </a:solidFill>
                <a:hlinkClick r:id="rId2"/>
              </a:rPr>
              <a:t>https://www.youtube.com/watch?v=UXo7HMopEyk&amp;t=1s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4285F4"/>
                </a:solidFill>
                <a:latin typeface="Proxima Nova"/>
                <a:ea typeface="Proxima Nova"/>
                <a:cs typeface="Proxima Nova"/>
                <a:sym typeface="Proxima Nova"/>
              </a:rPr>
              <a:t>Remember that graphic organizers are examples of abstraction. Graphic organizers are templates we often use to help us </a:t>
            </a:r>
            <a:r>
              <a:rPr lang="en">
                <a:solidFill>
                  <a:schemeClr val="dk2"/>
                </a:solidFill>
                <a:latin typeface="Proxima Nova"/>
                <a:ea typeface="Proxima Nova"/>
                <a:cs typeface="Proxima Nova"/>
                <a:sym typeface="Proxima Nova"/>
              </a:rPr>
              <a:t>organize our writing</a:t>
            </a:r>
            <a:r>
              <a:rPr lang="en">
                <a:solidFill>
                  <a:srgbClr val="4285F4"/>
                </a:solidFill>
                <a:latin typeface="Proxima Nova"/>
                <a:ea typeface="Proxima Nova"/>
                <a:cs typeface="Proxima Nova"/>
                <a:sym typeface="Proxima Nova"/>
              </a:rPr>
              <a:t>. This helps us to plan our writing more efficiently. We can use these words for a variety of different types of writing and purposes. This helps us be more efficient.</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rPr lang="en">
                <a:solidFill>
                  <a:srgbClr val="4285F4"/>
                </a:solidFill>
                <a:latin typeface="Proxima Nova"/>
                <a:ea typeface="Proxima Nova"/>
                <a:cs typeface="Proxima Nova"/>
                <a:sym typeface="Proxima Nova"/>
              </a:rPr>
              <a:t>For example, even though we filled in this graphic organizer for “how to build a sandcastle” we could use it to write a set of instructions for…..</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t/>
            </a:r>
            <a:endParaRPr>
              <a:solidFill>
                <a:srgbClr val="4285F4"/>
              </a:solidFill>
              <a:latin typeface="Proxima Nova"/>
              <a:ea typeface="Proxima Nova"/>
              <a:cs typeface="Proxima Nova"/>
              <a:sym typeface="Proxima Nov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4285F4"/>
                </a:solidFill>
                <a:latin typeface="Proxima Nova"/>
                <a:ea typeface="Proxima Nova"/>
                <a:cs typeface="Proxima Nova"/>
                <a:sym typeface="Proxima Nova"/>
              </a:rPr>
              <a:t>How to build something OTHER than a sandcastle. Like a Lego star ship! Nothing else about the graphic organizer needs to change but your instructions would be very different. </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t/>
            </a:r>
            <a:endParaRPr>
              <a:solidFill>
                <a:srgbClr val="4285F4"/>
              </a:solidFill>
              <a:latin typeface="Proxima Nova"/>
              <a:ea typeface="Proxima Nova"/>
              <a:cs typeface="Proxima Nova"/>
              <a:sym typeface="Proxima Nov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4285F4"/>
                </a:solidFill>
                <a:latin typeface="Proxima Nova"/>
                <a:ea typeface="Proxima Nova"/>
                <a:cs typeface="Proxima Nova"/>
                <a:sym typeface="Proxima Nova"/>
              </a:rPr>
              <a:t>Does anyone recognize this? </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rPr lang="en">
                <a:solidFill>
                  <a:srgbClr val="4285F4"/>
                </a:solidFill>
                <a:latin typeface="Proxima Nova"/>
                <a:ea typeface="Proxima Nova"/>
                <a:cs typeface="Proxima Nova"/>
                <a:sym typeface="Proxima Nova"/>
              </a:rPr>
              <a:t>That’s right--CoCo itself is an example of abstraction in action! Not only does it allow you to abstract your entire piece of writing into discernible parts. It also helps us to break apart each of the frames of our animation into its most important parts. Remember last time when we worked to match our planning in CoCo to our code in Scratch? We got to choose our own sprites and backdrops. CoCo doesn’t show us EVERY single option of sprite to choose from. Instead, it reminds us of only the most important thing to remember: that we must add a sprite if we want to have a character in our animation! </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rPr lang="en">
                <a:solidFill>
                  <a:srgbClr val="4285F4"/>
                </a:solidFill>
                <a:latin typeface="Proxima Nova"/>
                <a:ea typeface="Proxima Nova"/>
                <a:cs typeface="Proxima Nova"/>
                <a:sym typeface="Proxima Nova"/>
              </a:rPr>
              <a:t>Lastly, we can use CoCo to write many kinds of texts. As we go through our lessons, you’ll see that you can use </a:t>
            </a:r>
            <a:r>
              <a:rPr lang="en">
                <a:solidFill>
                  <a:schemeClr val="dk2"/>
                </a:solidFill>
                <a:latin typeface="Proxima Nova"/>
                <a:ea typeface="Proxima Nova"/>
                <a:cs typeface="Proxima Nova"/>
                <a:sym typeface="Proxima Nova"/>
              </a:rPr>
              <a:t>or...reuse</a:t>
            </a:r>
            <a:r>
              <a:rPr lang="en">
                <a:solidFill>
                  <a:srgbClr val="4285F4"/>
                </a:solidFill>
                <a:latin typeface="Proxima Nova"/>
                <a:ea typeface="Proxima Nova"/>
                <a:cs typeface="Proxima Nova"/>
                <a:sym typeface="Proxima Nova"/>
              </a:rPr>
              <a:t> CoCo to write instructions for more than just how to make or do something. When you do this, you’re applying abstraction.</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t/>
            </a:r>
            <a:endParaRPr>
              <a:solidFill>
                <a:srgbClr val="4285F4"/>
              </a:solidFill>
              <a:latin typeface="Proxima Nova"/>
              <a:ea typeface="Proxima Nova"/>
              <a:cs typeface="Proxima Nova"/>
              <a:sym typeface="Proxima Nova"/>
            </a:endParaRPr>
          </a:p>
          <a:p>
            <a:pPr indent="0" lvl="0" marL="0" rtl="0" algn="l">
              <a:lnSpc>
                <a:spcPct val="115000"/>
              </a:lnSpc>
              <a:spcBef>
                <a:spcPts val="0"/>
              </a:spcBef>
              <a:spcAft>
                <a:spcPts val="0"/>
              </a:spcAft>
              <a:buSzPts val="1100"/>
              <a:buNone/>
            </a:pPr>
            <a:r>
              <a:t/>
            </a:r>
            <a:endParaRPr>
              <a:solidFill>
                <a:srgbClr val="4285F4"/>
              </a:solidFill>
              <a:latin typeface="Proxima Nova"/>
              <a:ea typeface="Proxima Nova"/>
              <a:cs typeface="Proxima Nova"/>
              <a:sym typeface="Proxima Nov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In computer science, we use abstraction when we create code that we can reuse and when that code is written in the most efficient way possible. Remember when we tried to draw a polygon? We could have made that algorithm more efficient if we had taken two steps at a time instead of one. Well, we can use abstraction to reuse that pattern efficiently. We can just change the number of steps and create different size squares.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t>The same is true in Scratch. Do you see how the first the first square says 50, 100, and then 200. This would create different size squares using the same sequence. We only have to change the number of steps and our square can change size!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Scratch link: </a:t>
            </a:r>
            <a:r>
              <a:rPr lang="en" u="sng">
                <a:solidFill>
                  <a:schemeClr val="hlink"/>
                </a:solidFill>
                <a:hlinkClick r:id="rId2"/>
              </a:rPr>
              <a:t>https://scratch.mit.edu/projects/599143669</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a moment, you will navigate to your student slide deck. In the deck is an outline for you. You can write a set of instructions for anything you want. It could be a recipe, how to play your favorite game, or how to get ready for school. Type your instructions into the graphic organizer.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There is also a link to this document in the handouts, for the option to hand write your instructions. Your teacher will let you know what to do next.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Today, we are moving on to Unit 2, where we will learn about something called abstraction, a key process you will use in both computer science and writing.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Remember that on the far lefthand side of our page, we see a color palette. Each color corresponds to a different type of block. Today, we’ll focus on sound blocks, which are PINK.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Today, I am going to show you how to use two types of blocks you will see in level 4 of CoCo. These questions on the screen are all related to the pink sound blocks in scratch. Let me show you how to use these blocks!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Play the videos linked next to each block in the slide and explain: If you answer yes to any of these questions, you will use the blocks that you see next to each question to create that effect in Scratch.</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But for this question, you will need to choose WHAT sound you are using. You can choose one from Scratch or upload or record your own sound!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 Scratch you will click on the Sounds tab at the top, then click the blue speaker with a plus sign, this will allow you to choose a sound.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Then you can decide how you want to choose your sound. Choose from the options in Scratch, record your own, let scratch choose, randomly, or you can upload a sound. Let me show you!</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84e2cfeb4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284e2cfeb48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Model how students can share Scratch creations to their teacher’s studio</a:t>
            </a:r>
            <a:endParaRPr i="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indent="0" lvl="0" marL="0" rtl="0" algn="l">
              <a:lnSpc>
                <a:spcPct val="100000"/>
              </a:lnSpc>
              <a:spcBef>
                <a:spcPts val="0"/>
              </a:spcBef>
              <a:spcAft>
                <a:spcPts val="0"/>
              </a:spcAft>
              <a:buSzPts val="1100"/>
              <a:buNone/>
            </a:pPr>
            <a:r>
              <a:t/>
            </a:r>
            <a:endParaRPr/>
          </a:p>
          <a:p>
            <a:pPr indent="0" lvl="0" marL="457200" rtl="0" algn="l">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2">
                  <a:extLst>
                    <a:ext uri="{A12FA001-AC4F-418D-AE19-62706E023703}">
                      <ahyp:hlinkClr val="tx"/>
                    </a:ext>
                  </a:extLst>
                </a:hlinkClick>
              </a:rPr>
              <a:t>Scratch - Imagine, Program, Share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Before we learn about our new vocabulary word for this lesson, we need to review what we’ve already learned. In a moment, you are going to open your student copy of the slides and work through some coding puzzles in your slide deck, these are going to look similar to ones you have done before. But this time, when you are done, you are going to look at another student's puzzle and check each other’s work.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Pause the video here to work through your sequence puzzles. We recommend about 10 minutes.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Great job working on those sequence puzzles, now let’s look at the answers.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for the first puzzle, your block should look like this. You need to move your dog 1 step forward, turn 90 degrees, move 1 step forward, move 1 step forward. Remember, that is our sequence!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this second puzzle, you must turn your dog first! Then move 1 step, 1 step, turn again to the left and move 1 step. That was our sequence of instructions.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for puzzle 3 there was a tricky block in there that you didn’t need! Our sequence was...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the last puzzle, there were two blocks. Our final sequence was: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Whether we are writing a sequence of instructions for a person or an algorithm for a computer, we have to make sure we are clear and put things in the right order!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32"/>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32"/>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32"/>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41"/>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1"/>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ONTENT 2">
  <p:cSld name="TITLE &amp; CONTENT 2">
    <p:bg>
      <p:bgPr>
        <a:solidFill>
          <a:schemeClr val="dk1"/>
        </a:solidFill>
      </p:bgPr>
    </p:bg>
    <p:spTree>
      <p:nvGrpSpPr>
        <p:cNvPr id="52" name="Shape 52"/>
        <p:cNvGrpSpPr/>
        <p:nvPr/>
      </p:nvGrpSpPr>
      <p:grpSpPr>
        <a:xfrm>
          <a:off x="0" y="0"/>
          <a:ext cx="0" cy="0"/>
          <a:chOff x="0" y="0"/>
          <a:chExt cx="0" cy="0"/>
        </a:xfrm>
      </p:grpSpPr>
      <p:sp>
        <p:nvSpPr>
          <p:cNvPr id="53" name="Google Shape;53;g284e2cfeb48_0_124"/>
          <p:cNvSpPr/>
          <p:nvPr/>
        </p:nvSpPr>
        <p:spPr>
          <a:xfrm rot="-2154903">
            <a:off x="7119922" y="55630"/>
            <a:ext cx="2088733" cy="960987"/>
          </a:xfrm>
          <a:custGeom>
            <a:rect b="b" l="l" r="r" t="t"/>
            <a:pathLst>
              <a:path extrusionOk="0" h="1281138" w="2784591">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4" name="Google Shape;54;g284e2cfeb48_0_124"/>
          <p:cNvSpPr/>
          <p:nvPr/>
        </p:nvSpPr>
        <p:spPr>
          <a:xfrm rot="-8308094">
            <a:off x="7872820" y="3816905"/>
            <a:ext cx="690641" cy="1779528"/>
          </a:xfrm>
          <a:custGeom>
            <a:rect b="b" l="l" r="r" t="t"/>
            <a:pathLst>
              <a:path extrusionOk="0" h="2946480" w="1477159">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5" name="Google Shape;55;g284e2cfeb48_0_124"/>
          <p:cNvSpPr/>
          <p:nvPr/>
        </p:nvSpPr>
        <p:spPr>
          <a:xfrm flipH="1" rot="7456352">
            <a:off x="153262" y="3901100"/>
            <a:ext cx="605000" cy="1507748"/>
          </a:xfrm>
          <a:custGeom>
            <a:rect b="b" l="l" r="r" t="t"/>
            <a:pathLst>
              <a:path extrusionOk="0" h="2009605" w="806375">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6" name="Google Shape;56;g284e2cfeb48_0_124"/>
          <p:cNvSpPr txBox="1"/>
          <p:nvPr>
            <p:ph type="title"/>
          </p:nvPr>
        </p:nvSpPr>
        <p:spPr>
          <a:xfrm>
            <a:off x="251992" y="232337"/>
            <a:ext cx="8106000" cy="6069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57" name="Google Shape;57;g284e2cfeb48_0_124"/>
          <p:cNvSpPr txBox="1"/>
          <p:nvPr>
            <p:ph idx="1" type="body"/>
          </p:nvPr>
        </p:nvSpPr>
        <p:spPr>
          <a:xfrm>
            <a:off x="251991" y="801121"/>
            <a:ext cx="8106000" cy="3780000"/>
          </a:xfrm>
          <a:prstGeom prst="rect">
            <a:avLst/>
          </a:prstGeom>
          <a:noFill/>
          <a:ln>
            <a:noFill/>
          </a:ln>
        </p:spPr>
        <p:txBody>
          <a:bodyPr anchorCtr="0" anchor="t" bIns="34275" lIns="68575" spcFirstLastPara="1" rIns="68575" wrap="square" tIns="34275">
            <a:normAutofit/>
          </a:bodyPr>
          <a:lstStyle>
            <a:lvl1pPr indent="-342900" lvl="0" marL="457200" rtl="0" algn="l">
              <a:lnSpc>
                <a:spcPct val="100000"/>
              </a:lnSpc>
              <a:spcBef>
                <a:spcPts val="800"/>
              </a:spcBef>
              <a:spcAft>
                <a:spcPts val="0"/>
              </a:spcAft>
              <a:buClr>
                <a:srgbClr val="000000"/>
              </a:buClr>
              <a:buSzPts val="1800"/>
              <a:buChar char="●"/>
              <a:defRPr sz="1800"/>
            </a:lvl1pPr>
            <a:lvl2pPr indent="-336550" lvl="1" marL="914400" rtl="0" algn="l">
              <a:lnSpc>
                <a:spcPct val="100000"/>
              </a:lnSpc>
              <a:spcBef>
                <a:spcPts val="1200"/>
              </a:spcBef>
              <a:spcAft>
                <a:spcPts val="0"/>
              </a:spcAft>
              <a:buClr>
                <a:srgbClr val="000000"/>
              </a:buClr>
              <a:buSzPts val="1700"/>
              <a:buChar char="○"/>
              <a:defRPr sz="1700"/>
            </a:lvl2pPr>
            <a:lvl3pPr indent="-323850" lvl="2" marL="1371600" rtl="0" algn="l">
              <a:lnSpc>
                <a:spcPct val="100000"/>
              </a:lnSpc>
              <a:spcBef>
                <a:spcPts val="1200"/>
              </a:spcBef>
              <a:spcAft>
                <a:spcPts val="0"/>
              </a:spcAft>
              <a:buClr>
                <a:srgbClr val="000000"/>
              </a:buClr>
              <a:buSzPts val="1500"/>
              <a:buChar char="■"/>
              <a:defRPr sz="1500"/>
            </a:lvl3pPr>
            <a:lvl4pPr indent="-317500" lvl="3" marL="1828800" rtl="0" algn="l">
              <a:lnSpc>
                <a:spcPct val="100000"/>
              </a:lnSpc>
              <a:spcBef>
                <a:spcPts val="1200"/>
              </a:spcBef>
              <a:spcAft>
                <a:spcPts val="0"/>
              </a:spcAft>
              <a:buClr>
                <a:srgbClr val="000000"/>
              </a:buClr>
              <a:buSzPts val="1400"/>
              <a:buChar char="●"/>
              <a:defRPr sz="1400"/>
            </a:lvl4pPr>
            <a:lvl5pPr indent="-304800" lvl="4" marL="2286000" rtl="0" algn="l">
              <a:lnSpc>
                <a:spcPct val="100000"/>
              </a:lnSpc>
              <a:spcBef>
                <a:spcPts val="1200"/>
              </a:spcBef>
              <a:spcAft>
                <a:spcPts val="0"/>
              </a:spcAft>
              <a:buClr>
                <a:srgbClr val="000000"/>
              </a:buClr>
              <a:buSzPts val="1200"/>
              <a:buChar char="○"/>
              <a:defRPr sz="12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8" name="Google Shape;58;g284e2cfeb48_0_124"/>
          <p:cNvSpPr txBox="1"/>
          <p:nvPr>
            <p:ph idx="12" type="sldNum"/>
          </p:nvPr>
        </p:nvSpPr>
        <p:spPr>
          <a:xfrm>
            <a:off x="7651377" y="4741075"/>
            <a:ext cx="12405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3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3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3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3" name="Shape 23"/>
        <p:cNvGrpSpPr/>
        <p:nvPr/>
      </p:nvGrpSpPr>
      <p:grpSpPr>
        <a:xfrm>
          <a:off x="0" y="0"/>
          <a:ext cx="0" cy="0"/>
          <a:chOff x="0" y="0"/>
          <a:chExt cx="0" cy="0"/>
        </a:xfrm>
      </p:grpSpPr>
      <p:sp>
        <p:nvSpPr>
          <p:cNvPr id="24" name="Google Shape;24;p35"/>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5" name="Google Shape;2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6" name="Shape 26"/>
        <p:cNvGrpSpPr/>
        <p:nvPr/>
      </p:nvGrpSpPr>
      <p:grpSpPr>
        <a:xfrm>
          <a:off x="0" y="0"/>
          <a:ext cx="0" cy="0"/>
          <a:chOff x="0" y="0"/>
          <a:chExt cx="0" cy="0"/>
        </a:xfrm>
      </p:grpSpPr>
      <p:sp>
        <p:nvSpPr>
          <p:cNvPr id="27" name="Google Shape;27;p36"/>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8" name="Google Shape;2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3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38"/>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38"/>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39"/>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 name="Google Shape;38;p3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39"/>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0" name="Google Shape;40;p39"/>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3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2" name="Google Shape;4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40"/>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www.youtube.com/watch?v=UXo7HMopEyk" TargetMode="External"/><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33.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dropbox.com/scl/fi/wsitwzqamm7bghlxxeo37/Explanatory-text-graphic-organizer-.docx.docx?dl=0&amp;rlkey=em6u81q4e80droowle32babx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hyperlink" Target="https://www.dropbox.com/s/8nt44pfg1f24vbm/StartSoundMay.mov?dl=0" TargetMode="External"/><Relationship Id="rId10" Type="http://schemas.openxmlformats.org/officeDocument/2006/relationships/image" Target="../media/image46.png"/><Relationship Id="rId13" Type="http://schemas.openxmlformats.org/officeDocument/2006/relationships/hyperlink" Target="https://www.dropbox.com/s/ddxmuj68gk5riir/ChooseRecordUploadApril.mov?dl=0" TargetMode="External"/><Relationship Id="rId12"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dropbox.com/s/phm6dgx473ec6hs/playsounduntildone.mp4?dl=0" TargetMode="External"/><Relationship Id="rId4" Type="http://schemas.openxmlformats.org/officeDocument/2006/relationships/hyperlink" Target="https://www.dropbox.com/s/ddxmuj68gk5riir/ChooseRecordUploadApril.mov?dl=0" TargetMode="External"/><Relationship Id="rId9" Type="http://schemas.openxmlformats.org/officeDocument/2006/relationships/hyperlink" Target="https://www.dropbox.com/s/dnu7o0eac2u0f8t/ChangePitch.mov?dl=0" TargetMode="External"/><Relationship Id="rId14" Type="http://schemas.openxmlformats.org/officeDocument/2006/relationships/image" Target="../media/image31.png"/><Relationship Id="rId5" Type="http://schemas.openxmlformats.org/officeDocument/2006/relationships/hyperlink" Target="https://www.dropbox.com/s/dnu7o0eac2u0f8t/ChangePitch.mov?dl=0" TargetMode="External"/><Relationship Id="rId6" Type="http://schemas.openxmlformats.org/officeDocument/2006/relationships/hyperlink" Target="https://www.dropbox.com/s/g06sy5mvzwlejut/stopallsounds.mp4?dl=0" TargetMode="External"/><Relationship Id="rId7" Type="http://schemas.openxmlformats.org/officeDocument/2006/relationships/hyperlink" Target="https://www.dropbox.com/s/g06sy5mvzwlejut/stopallsounds.mp4?dl=0" TargetMode="External"/><Relationship Id="rId8"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48.png"/><Relationship Id="rId5"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35.png"/><Relationship Id="rId5" Type="http://schemas.openxmlformats.org/officeDocument/2006/relationships/image" Target="../media/image47.png"/><Relationship Id="rId6"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ego.gmu.edu/scratchgo/login.php" TargetMode="External"/><Relationship Id="rId4" Type="http://schemas.openxmlformats.org/officeDocument/2006/relationships/hyperlink" Target="https://wego.gmu.edu/scratchgo/login.php" TargetMode="External"/><Relationship Id="rId5" Type="http://schemas.openxmlformats.org/officeDocument/2006/relationships/hyperlink" Target="https://wego.gmu.edu/scratchgo/login.php" TargetMode="External"/><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dropbox.com/s/6o6iu58m61nyctq/Student%20-%20How%20To%20Add%20A%20Project%20To%20A%20Studio%20In%20Scratch.mp4?dl=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dropbox.com/scl/fo/nche9xy99pnt3kzhc6asx/h?rlkey=e96v3rvvng7qdmd00hsalhta1&amp;dl=0" TargetMode="External"/><Relationship Id="rId4" Type="http://schemas.openxmlformats.org/officeDocument/2006/relationships/hyperlink" Target="https://www.dropbox.com/scl/fi/mx700njkevk307wsyuoiv/Student-Copy-Unit-2-Lesson-1-slides.pptx?rlkey=7mawy4c0ryazpxttm1y77ri00&amp;dl=0" TargetMode="External"/><Relationship Id="rId5" Type="http://schemas.openxmlformats.org/officeDocument/2006/relationships/hyperlink" Target="https://www.dropbox.com/scl/fi/wsitwzqamm7bghlxxeo37/Explanatory-text-graphic-organizer-.docx.docx?dl=0&amp;rlkey=em6u81q4e80droowle32babxt" TargetMode="External"/><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dropbox.com/scl/fi/o6n5huctocc65qbiavmvo/(Student-Copy)-Unit-2-Lesson-1-.pptx.pptx?dl=0&amp;rlkey=56la0ro8wqqfbse32s8iz409p#slide=id.p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8.jp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8.jpg"/><Relationship Id="rId8" Type="http://schemas.openxmlformats.org/officeDocument/2006/relationships/image" Target="../media/image13.png"/></Relationships>
</file>

<file path=ppt/slides/_rels/slide8.xml.rels><?xml version="1.0" encoding="UTF-8" standalone="yes"?><Relationships xmlns="http://schemas.openxmlformats.org/package/2006/relationships"><Relationship Id="rId10"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3.png"/><Relationship Id="rId8" Type="http://schemas.openxmlformats.org/officeDocument/2006/relationships/image" Target="../media/image8.jpg"/></Relationships>
</file>

<file path=ppt/slides/_rels/slide9.xml.rels><?xml version="1.0" encoding="UTF-8" standalone="yes"?><Relationships xmlns="http://schemas.openxmlformats.org/package/2006/relationships"><Relationship Id="rId10"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image" Target="../media/image15.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Unit 2, lesson 1</a:t>
            </a:r>
            <a:endParaRPr sz="6000"/>
          </a:p>
        </p:txBody>
      </p:sp>
      <p:sp>
        <p:nvSpPr>
          <p:cNvPr id="64" name="Google Shape;64;p1"/>
          <p:cNvSpPr txBox="1"/>
          <p:nvPr>
            <p:ph idx="1" type="subTitle"/>
          </p:nvPr>
        </p:nvSpPr>
        <p:spPr>
          <a:xfrm>
            <a:off x="311700" y="1646873"/>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ABSTRACTION </a:t>
            </a:r>
            <a:endParaRPr sz="3000"/>
          </a:p>
        </p:txBody>
      </p:sp>
      <p:pic>
        <p:nvPicPr>
          <p:cNvPr descr="This is a picture of the CS For All logo." id="65" name="Google Shape;65;p1" title="CS For All"/>
          <p:cNvPicPr preferRelativeResize="0"/>
          <p:nvPr/>
        </p:nvPicPr>
        <p:blipFill rotWithShape="1">
          <a:blip r:embed="rId3">
            <a:alphaModFix/>
          </a:blip>
          <a:srcRect b="0" l="0" r="0" t="0"/>
          <a:stretch/>
        </p:blipFill>
        <p:spPr>
          <a:xfrm>
            <a:off x="1865700" y="3442123"/>
            <a:ext cx="4705349" cy="1209675"/>
          </a:xfrm>
          <a:prstGeom prst="rect">
            <a:avLst/>
          </a:prstGeom>
          <a:noFill/>
          <a:ln>
            <a:noFill/>
          </a:ln>
        </p:spPr>
      </p:pic>
      <p:pic>
        <p:nvPicPr>
          <p:cNvPr id="66" name="Google Shape;66;p1"/>
          <p:cNvPicPr preferRelativeResize="0"/>
          <p:nvPr/>
        </p:nvPicPr>
        <p:blipFill rotWithShape="1">
          <a:blip r:embed="rId4">
            <a:alphaModFix/>
          </a:blip>
          <a:srcRect b="0" l="0" r="0" t="0"/>
          <a:stretch/>
        </p:blipFill>
        <p:spPr>
          <a:xfrm>
            <a:off x="6669400" y="3506823"/>
            <a:ext cx="1063128" cy="1080274"/>
          </a:xfrm>
          <a:prstGeom prst="rect">
            <a:avLst/>
          </a:prstGeom>
          <a:noFill/>
          <a:ln>
            <a:noFill/>
          </a:ln>
        </p:spPr>
      </p:pic>
      <p:sp>
        <p:nvSpPr>
          <p:cNvPr id="67" name="Google Shape;67;p1"/>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rgbClr val="F16666"/>
                </a:solidFill>
                <a:latin typeface="Arial"/>
                <a:ea typeface="Arial"/>
                <a:cs typeface="Arial"/>
                <a:sym typeface="Arial"/>
              </a:rPr>
              <a:t>ahutchison1@ua.edu</a:t>
            </a:r>
            <a:endParaRPr b="0" i="0" sz="800" u="none" cap="none" strike="noStrike">
              <a:solidFill>
                <a:srgbClr val="000000"/>
              </a:solidFill>
              <a:latin typeface="Arial"/>
              <a:ea typeface="Arial"/>
              <a:cs typeface="Arial"/>
              <a:sym typeface="Arial"/>
            </a:endParaRPr>
          </a:p>
        </p:txBody>
      </p:sp>
      <p:sp>
        <p:nvSpPr>
          <p:cNvPr id="68" name="Google Shape;68;p1"/>
          <p:cNvSpPr txBox="1"/>
          <p:nvPr/>
        </p:nvSpPr>
        <p:spPr>
          <a:xfrm>
            <a:off x="3053050" y="2851050"/>
            <a:ext cx="2743200" cy="492600"/>
          </a:xfrm>
          <a:prstGeom prst="rect">
            <a:avLst/>
          </a:prstGeom>
          <a:solidFill>
            <a:srgbClr val="FFAB40"/>
          </a:solidFill>
          <a:ln>
            <a:noFill/>
          </a:ln>
          <a:effectLst>
            <a:outerShdw blurRad="57150" rotWithShape="0" algn="bl" dir="5400000" dist="19050">
              <a:srgbClr val="000000">
                <a:alpha val="4784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3rd &amp; 4th Grade</a:t>
            </a:r>
            <a:endParaRPr b="0" i="0" sz="1400" u="none" cap="none" strike="noStrike">
              <a:solidFill>
                <a:srgbClr val="000000"/>
              </a:solidFill>
              <a:latin typeface="Proxima Nova"/>
              <a:ea typeface="Proxima Nova"/>
              <a:cs typeface="Proxima Nova"/>
              <a:sym typeface="Proxima Nova"/>
            </a:endParaRPr>
          </a:p>
        </p:txBody>
      </p:sp>
      <p:sp>
        <p:nvSpPr>
          <p:cNvPr id="69" name="Google Shape;69;p1"/>
          <p:cNvSpPr txBox="1"/>
          <p:nvPr/>
        </p:nvSpPr>
        <p:spPr>
          <a:xfrm>
            <a:off x="3053050" y="2851050"/>
            <a:ext cx="2743200" cy="492600"/>
          </a:xfrm>
          <a:prstGeom prst="rect">
            <a:avLst/>
          </a:prstGeom>
          <a:solidFill>
            <a:srgbClr val="FF00FF"/>
          </a:solidFill>
          <a:ln>
            <a:noFill/>
          </a:ln>
          <a:effectLst>
            <a:outerShdw blurRad="57150" rotWithShape="0" algn="bl" dir="5400000" dist="19050">
              <a:srgbClr val="000000">
                <a:alpha val="48235"/>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5th &amp; 6th grade</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0"/>
          <p:cNvSpPr txBox="1"/>
          <p:nvPr>
            <p:ph type="title"/>
          </p:nvPr>
        </p:nvSpPr>
        <p:spPr>
          <a:xfrm>
            <a:off x="514800" y="2016600"/>
            <a:ext cx="8114400" cy="1110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Proxima Nova"/>
                <a:ea typeface="Proxima Nova"/>
                <a:cs typeface="Proxima Nova"/>
                <a:sym typeface="Proxima Nova"/>
              </a:rPr>
              <a:t>Abstraction</a:t>
            </a:r>
            <a:endParaRPr>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1"/>
          <p:cNvSpPr txBox="1"/>
          <p:nvPr>
            <p:ph type="title"/>
          </p:nvPr>
        </p:nvSpPr>
        <p:spPr>
          <a:xfrm>
            <a:off x="578275" y="526350"/>
            <a:ext cx="78084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b="1" lang="en" sz="3100">
                <a:latin typeface="Bebas Neue"/>
                <a:ea typeface="Bebas Neue"/>
                <a:cs typeface="Bebas Neue"/>
                <a:sym typeface="Bebas Neue"/>
              </a:rPr>
              <a:t>abstraction (A</a:t>
            </a:r>
            <a:r>
              <a:rPr lang="en" sz="3100">
                <a:latin typeface="Bebas Neue"/>
                <a:ea typeface="Bebas Neue"/>
                <a:cs typeface="Bebas Neue"/>
                <a:sym typeface="Bebas Neue"/>
              </a:rPr>
              <a:t>b-Strac-SHUN) is identifying what</a:t>
            </a:r>
            <a:endParaRPr sz="3100">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sz="3100">
                <a:latin typeface="Bebas Neue"/>
                <a:ea typeface="Bebas Neue"/>
                <a:cs typeface="Bebas Neue"/>
                <a:sym typeface="Bebas Neue"/>
              </a:rPr>
              <a:t>is important and leaving out information we do not need.</a:t>
            </a:r>
            <a:endParaRPr sz="3100">
              <a:latin typeface="Bebas Neue"/>
              <a:ea typeface="Bebas Neue"/>
              <a:cs typeface="Bebas Neue"/>
              <a:sym typeface="Bebas Neue"/>
            </a:endParaRPr>
          </a:p>
          <a:p>
            <a:pPr indent="0" lvl="0" marL="0" rtl="0" algn="l">
              <a:lnSpc>
                <a:spcPct val="100000"/>
              </a:lnSpc>
              <a:spcBef>
                <a:spcPts val="0"/>
              </a:spcBef>
              <a:spcAft>
                <a:spcPts val="0"/>
              </a:spcAft>
              <a:buSzPts val="4800"/>
              <a:buNone/>
            </a:pPr>
            <a:r>
              <a:t/>
            </a:r>
            <a:endParaRPr sz="3100">
              <a:latin typeface="Bebas Neue"/>
              <a:ea typeface="Bebas Neue"/>
              <a:cs typeface="Bebas Neue"/>
              <a:sym typeface="Bebas Neue"/>
            </a:endParaRPr>
          </a:p>
          <a:p>
            <a:pPr indent="0" lvl="0" marL="0" rtl="0" algn="l">
              <a:lnSpc>
                <a:spcPct val="100000"/>
              </a:lnSpc>
              <a:spcBef>
                <a:spcPts val="0"/>
              </a:spcBef>
              <a:spcAft>
                <a:spcPts val="0"/>
              </a:spcAft>
              <a:buSzPts val="4800"/>
              <a:buNone/>
            </a:pPr>
            <a:r>
              <a:t/>
            </a:r>
            <a:endParaRPr sz="3100">
              <a:latin typeface="Bebas Neue"/>
              <a:ea typeface="Bebas Neue"/>
              <a:cs typeface="Bebas Neue"/>
              <a:sym typeface="Bebas Neue"/>
            </a:endParaRPr>
          </a:p>
          <a:p>
            <a:pPr indent="0" lvl="0" marL="0" rtl="0" algn="l">
              <a:lnSpc>
                <a:spcPct val="100000"/>
              </a:lnSpc>
              <a:spcBef>
                <a:spcPts val="0"/>
              </a:spcBef>
              <a:spcAft>
                <a:spcPts val="0"/>
              </a:spcAft>
              <a:buSzPts val="4800"/>
              <a:buNone/>
            </a:pPr>
            <a:r>
              <a:t/>
            </a:r>
            <a:endParaRPr sz="3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2"/>
          <p:cNvPicPr preferRelativeResize="0"/>
          <p:nvPr/>
        </p:nvPicPr>
        <p:blipFill rotWithShape="1">
          <a:blip r:embed="rId3">
            <a:alphaModFix/>
          </a:blip>
          <a:srcRect b="0" l="0" r="0" t="0"/>
          <a:stretch/>
        </p:blipFill>
        <p:spPr>
          <a:xfrm>
            <a:off x="152400" y="152400"/>
            <a:ext cx="6007325" cy="4511775"/>
          </a:xfrm>
          <a:prstGeom prst="rect">
            <a:avLst/>
          </a:prstGeom>
          <a:noFill/>
          <a:ln>
            <a:noFill/>
          </a:ln>
        </p:spPr>
      </p:pic>
      <p:pic>
        <p:nvPicPr>
          <p:cNvPr id="262" name="Google Shape;262;p12"/>
          <p:cNvPicPr preferRelativeResize="0"/>
          <p:nvPr/>
        </p:nvPicPr>
        <p:blipFill rotWithShape="1">
          <a:blip r:embed="rId4">
            <a:alphaModFix/>
          </a:blip>
          <a:srcRect b="0" l="0" r="0" t="0"/>
          <a:stretch/>
        </p:blipFill>
        <p:spPr>
          <a:xfrm rot="269903">
            <a:off x="3702024" y="187500"/>
            <a:ext cx="4970900" cy="4834099"/>
          </a:xfrm>
          <a:prstGeom prst="rect">
            <a:avLst/>
          </a:prstGeom>
          <a:noFill/>
          <a:ln>
            <a:noFill/>
          </a:ln>
          <a:effectLst>
            <a:outerShdw blurRad="57150" rotWithShape="0" algn="bl" dir="5400000" dist="19050">
              <a:srgbClr val="000000">
                <a:alpha val="47058"/>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What is abstraction in Computational Thinking? In this video we introduce abstraction, and some different types of abstraction, with everyday examples. &#10;&#10;This video is part of the CSER F-6 Digital Technologies Foundation course for primary school teachers. Visit csermoocs.adelaide.edu.au for more information." id="267" name="Google Shape;267;p13" title="Abstraction - Introduction">
            <a:hlinkClick r:id="rId3"/>
          </p:cNvPr>
          <p:cNvPicPr preferRelativeResize="0"/>
          <p:nvPr/>
        </p:nvPicPr>
        <p:blipFill rotWithShape="1">
          <a:blip r:embed="rId4">
            <a:alphaModFix/>
          </a:blip>
          <a:srcRect b="0" l="0" r="0" t="0"/>
          <a:stretch/>
        </p:blipFill>
        <p:spPr>
          <a:xfrm>
            <a:off x="152400" y="152400"/>
            <a:ext cx="6038975" cy="4529225"/>
          </a:xfrm>
          <a:prstGeom prst="rect">
            <a:avLst/>
          </a:prstGeom>
          <a:noFill/>
          <a:ln>
            <a:noFill/>
          </a:ln>
        </p:spPr>
      </p:pic>
      <p:sp>
        <p:nvSpPr>
          <p:cNvPr id="268" name="Google Shape;268;p13"/>
          <p:cNvSpPr txBox="1"/>
          <p:nvPr/>
        </p:nvSpPr>
        <p:spPr>
          <a:xfrm>
            <a:off x="2827176" y="154098"/>
            <a:ext cx="104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Play Video</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4"/>
          <p:cNvPicPr preferRelativeResize="0"/>
          <p:nvPr/>
        </p:nvPicPr>
        <p:blipFill rotWithShape="1">
          <a:blip r:embed="rId3">
            <a:alphaModFix/>
          </a:blip>
          <a:srcRect b="0" l="0" r="0" t="0"/>
          <a:stretch/>
        </p:blipFill>
        <p:spPr>
          <a:xfrm>
            <a:off x="5999125" y="119275"/>
            <a:ext cx="1390650" cy="1390650"/>
          </a:xfrm>
          <a:prstGeom prst="rect">
            <a:avLst/>
          </a:prstGeom>
          <a:noFill/>
          <a:ln>
            <a:noFill/>
          </a:ln>
        </p:spPr>
      </p:pic>
      <p:pic>
        <p:nvPicPr>
          <p:cNvPr id="274" name="Google Shape;274;p14"/>
          <p:cNvPicPr preferRelativeResize="0"/>
          <p:nvPr/>
        </p:nvPicPr>
        <p:blipFill rotWithShape="1">
          <a:blip r:embed="rId4">
            <a:alphaModFix/>
          </a:blip>
          <a:srcRect b="0" l="0" r="0" t="0"/>
          <a:stretch/>
        </p:blipFill>
        <p:spPr>
          <a:xfrm>
            <a:off x="394500" y="60525"/>
            <a:ext cx="5173026" cy="5030650"/>
          </a:xfrm>
          <a:prstGeom prst="rect">
            <a:avLst/>
          </a:prstGeom>
          <a:noFill/>
          <a:ln>
            <a:noFill/>
          </a:ln>
        </p:spPr>
      </p:pic>
      <p:cxnSp>
        <p:nvCxnSpPr>
          <p:cNvPr id="275" name="Google Shape;275;p14"/>
          <p:cNvCxnSpPr/>
          <p:nvPr/>
        </p:nvCxnSpPr>
        <p:spPr>
          <a:xfrm rot="10800000">
            <a:off x="2531275" y="554575"/>
            <a:ext cx="2491200" cy="2198700"/>
          </a:xfrm>
          <a:prstGeom prst="straightConnector1">
            <a:avLst/>
          </a:prstGeom>
          <a:noFill/>
          <a:ln cap="flat" cmpd="sng" w="114300">
            <a:solidFill>
              <a:schemeClr val="accent4"/>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15"/>
          <p:cNvPicPr preferRelativeResize="0"/>
          <p:nvPr/>
        </p:nvPicPr>
        <p:blipFill rotWithShape="1">
          <a:blip r:embed="rId3">
            <a:alphaModFix/>
          </a:blip>
          <a:srcRect b="0" l="0" r="0" t="0"/>
          <a:stretch/>
        </p:blipFill>
        <p:spPr>
          <a:xfrm>
            <a:off x="5999125" y="119275"/>
            <a:ext cx="1390650" cy="1390650"/>
          </a:xfrm>
          <a:prstGeom prst="rect">
            <a:avLst/>
          </a:prstGeom>
          <a:noFill/>
          <a:ln>
            <a:noFill/>
          </a:ln>
        </p:spPr>
      </p:pic>
      <p:pic>
        <p:nvPicPr>
          <p:cNvPr id="281" name="Google Shape;281;p15"/>
          <p:cNvPicPr preferRelativeResize="0"/>
          <p:nvPr/>
        </p:nvPicPr>
        <p:blipFill rotWithShape="1">
          <a:blip r:embed="rId4">
            <a:alphaModFix/>
          </a:blip>
          <a:srcRect b="0" l="0" r="0" t="0"/>
          <a:stretch/>
        </p:blipFill>
        <p:spPr>
          <a:xfrm>
            <a:off x="394490" y="60525"/>
            <a:ext cx="5289071" cy="5143501"/>
          </a:xfrm>
          <a:prstGeom prst="rect">
            <a:avLst/>
          </a:prstGeom>
          <a:noFill/>
          <a:ln>
            <a:noFill/>
          </a:ln>
        </p:spPr>
      </p:pic>
      <p:cxnSp>
        <p:nvCxnSpPr>
          <p:cNvPr id="282" name="Google Shape;282;p15"/>
          <p:cNvCxnSpPr/>
          <p:nvPr/>
        </p:nvCxnSpPr>
        <p:spPr>
          <a:xfrm rot="10800000">
            <a:off x="2531275" y="554575"/>
            <a:ext cx="2491200" cy="2198700"/>
          </a:xfrm>
          <a:prstGeom prst="straightConnector1">
            <a:avLst/>
          </a:prstGeom>
          <a:noFill/>
          <a:ln cap="flat" cmpd="sng" w="114300">
            <a:solidFill>
              <a:schemeClr val="accent4"/>
            </a:solidFill>
            <a:prstDash val="solid"/>
            <a:round/>
            <a:headEnd len="sm" w="sm" type="none"/>
            <a:tailEnd len="med" w="med" type="triangle"/>
          </a:ln>
        </p:spPr>
      </p:cxnSp>
      <p:sp>
        <p:nvSpPr>
          <p:cNvPr id="283" name="Google Shape;283;p15"/>
          <p:cNvSpPr txBox="1"/>
          <p:nvPr/>
        </p:nvSpPr>
        <p:spPr>
          <a:xfrm>
            <a:off x="1898850" y="43700"/>
            <a:ext cx="12681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284" name="Google Shape;284;p15"/>
          <p:cNvSpPr txBox="1"/>
          <p:nvPr/>
        </p:nvSpPr>
        <p:spPr>
          <a:xfrm>
            <a:off x="1922200" y="78175"/>
            <a:ext cx="5309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Proxima Nova"/>
                <a:ea typeface="Proxima Nova"/>
                <a:cs typeface="Proxima Nova"/>
                <a:sym typeface="Proxima Nova"/>
              </a:rPr>
              <a:t>Lego starship</a:t>
            </a:r>
            <a:endParaRPr b="0" i="0" sz="1400" u="none" cap="none" strike="noStrike">
              <a:solidFill>
                <a:schemeClr val="lt1"/>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16"/>
          <p:cNvPicPr preferRelativeResize="0"/>
          <p:nvPr/>
        </p:nvPicPr>
        <p:blipFill rotWithShape="1">
          <a:blip r:embed="rId3">
            <a:alphaModFix/>
          </a:blip>
          <a:srcRect b="0" l="0" r="0" t="0"/>
          <a:stretch/>
        </p:blipFill>
        <p:spPr>
          <a:xfrm>
            <a:off x="6913525" y="119275"/>
            <a:ext cx="1390650" cy="1390650"/>
          </a:xfrm>
          <a:prstGeom prst="rect">
            <a:avLst/>
          </a:prstGeom>
          <a:noFill/>
          <a:ln>
            <a:noFill/>
          </a:ln>
        </p:spPr>
      </p:pic>
      <p:pic>
        <p:nvPicPr>
          <p:cNvPr id="290" name="Google Shape;290;p16"/>
          <p:cNvPicPr preferRelativeResize="0"/>
          <p:nvPr/>
        </p:nvPicPr>
        <p:blipFill rotWithShape="1">
          <a:blip r:embed="rId4">
            <a:alphaModFix/>
          </a:blip>
          <a:srcRect b="0" l="0" r="0" t="0"/>
          <a:stretch/>
        </p:blipFill>
        <p:spPr>
          <a:xfrm>
            <a:off x="152400" y="0"/>
            <a:ext cx="6586316" cy="4991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7"/>
          <p:cNvPicPr preferRelativeResize="0"/>
          <p:nvPr/>
        </p:nvPicPr>
        <p:blipFill rotWithShape="1">
          <a:blip r:embed="rId3">
            <a:alphaModFix/>
          </a:blip>
          <a:srcRect b="0" l="0" r="0" t="0"/>
          <a:stretch/>
        </p:blipFill>
        <p:spPr>
          <a:xfrm>
            <a:off x="442449" y="147475"/>
            <a:ext cx="1810050" cy="1687625"/>
          </a:xfrm>
          <a:prstGeom prst="rect">
            <a:avLst/>
          </a:prstGeom>
          <a:noFill/>
          <a:ln>
            <a:noFill/>
          </a:ln>
        </p:spPr>
      </p:pic>
      <p:sp>
        <p:nvSpPr>
          <p:cNvPr id="296" name="Google Shape;296;p17"/>
          <p:cNvSpPr/>
          <p:nvPr/>
        </p:nvSpPr>
        <p:spPr>
          <a:xfrm>
            <a:off x="2815513" y="414100"/>
            <a:ext cx="1440300" cy="820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7" name="Google Shape;297;p17"/>
          <p:cNvPicPr preferRelativeResize="0"/>
          <p:nvPr/>
        </p:nvPicPr>
        <p:blipFill rotWithShape="1">
          <a:blip r:embed="rId4">
            <a:alphaModFix/>
          </a:blip>
          <a:srcRect b="0" l="0" r="0" t="0"/>
          <a:stretch/>
        </p:blipFill>
        <p:spPr>
          <a:xfrm>
            <a:off x="5159899" y="147475"/>
            <a:ext cx="1243382" cy="1087125"/>
          </a:xfrm>
          <a:prstGeom prst="rect">
            <a:avLst/>
          </a:prstGeom>
          <a:noFill/>
          <a:ln>
            <a:noFill/>
          </a:ln>
        </p:spPr>
      </p:pic>
      <p:pic>
        <p:nvPicPr>
          <p:cNvPr id="298" name="Google Shape;298;p17"/>
          <p:cNvPicPr preferRelativeResize="0"/>
          <p:nvPr/>
        </p:nvPicPr>
        <p:blipFill rotWithShape="1">
          <a:blip r:embed="rId5">
            <a:alphaModFix/>
          </a:blip>
          <a:srcRect b="0" l="0" r="0" t="0"/>
          <a:stretch/>
        </p:blipFill>
        <p:spPr>
          <a:xfrm>
            <a:off x="304800" y="2077075"/>
            <a:ext cx="2332825" cy="1502475"/>
          </a:xfrm>
          <a:prstGeom prst="rect">
            <a:avLst/>
          </a:prstGeom>
          <a:noFill/>
          <a:ln>
            <a:noFill/>
          </a:ln>
        </p:spPr>
      </p:pic>
      <p:pic>
        <p:nvPicPr>
          <p:cNvPr id="299" name="Google Shape;299;p17"/>
          <p:cNvPicPr preferRelativeResize="0"/>
          <p:nvPr/>
        </p:nvPicPr>
        <p:blipFill rotWithShape="1">
          <a:blip r:embed="rId6">
            <a:alphaModFix/>
          </a:blip>
          <a:srcRect b="0" l="0" r="0" t="0"/>
          <a:stretch/>
        </p:blipFill>
        <p:spPr>
          <a:xfrm>
            <a:off x="5104803" y="1508506"/>
            <a:ext cx="1556650" cy="1398045"/>
          </a:xfrm>
          <a:prstGeom prst="rect">
            <a:avLst/>
          </a:prstGeom>
          <a:noFill/>
          <a:ln>
            <a:noFill/>
          </a:ln>
        </p:spPr>
      </p:pic>
      <p:sp>
        <p:nvSpPr>
          <p:cNvPr id="300" name="Google Shape;300;p17"/>
          <p:cNvSpPr/>
          <p:nvPr/>
        </p:nvSpPr>
        <p:spPr>
          <a:xfrm>
            <a:off x="2989375" y="2167079"/>
            <a:ext cx="1440300" cy="820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1" name="Google Shape;301;p17"/>
          <p:cNvPicPr preferRelativeResize="0"/>
          <p:nvPr/>
        </p:nvPicPr>
        <p:blipFill rotWithShape="1">
          <a:blip r:embed="rId7">
            <a:alphaModFix/>
          </a:blip>
          <a:srcRect b="0" l="0" r="0" t="0"/>
          <a:stretch/>
        </p:blipFill>
        <p:spPr>
          <a:xfrm>
            <a:off x="387150" y="3526405"/>
            <a:ext cx="2332825" cy="1681621"/>
          </a:xfrm>
          <a:prstGeom prst="rect">
            <a:avLst/>
          </a:prstGeom>
          <a:noFill/>
          <a:ln>
            <a:noFill/>
          </a:ln>
        </p:spPr>
      </p:pic>
      <p:pic>
        <p:nvPicPr>
          <p:cNvPr id="302" name="Google Shape;302;p17"/>
          <p:cNvPicPr preferRelativeResize="0"/>
          <p:nvPr/>
        </p:nvPicPr>
        <p:blipFill rotWithShape="1">
          <a:blip r:embed="rId8">
            <a:alphaModFix/>
          </a:blip>
          <a:srcRect b="0" l="0" r="0" t="0"/>
          <a:stretch/>
        </p:blipFill>
        <p:spPr>
          <a:xfrm>
            <a:off x="4931299" y="3095728"/>
            <a:ext cx="1991751" cy="1899647"/>
          </a:xfrm>
          <a:prstGeom prst="rect">
            <a:avLst/>
          </a:prstGeom>
          <a:noFill/>
          <a:ln>
            <a:noFill/>
          </a:ln>
        </p:spPr>
      </p:pic>
      <p:sp>
        <p:nvSpPr>
          <p:cNvPr id="303" name="Google Shape;303;p17"/>
          <p:cNvSpPr/>
          <p:nvPr/>
        </p:nvSpPr>
        <p:spPr>
          <a:xfrm>
            <a:off x="2989375" y="3920038"/>
            <a:ext cx="1440300" cy="820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7"/>
          <p:cNvSpPr/>
          <p:nvPr/>
        </p:nvSpPr>
        <p:spPr>
          <a:xfrm>
            <a:off x="1322254" y="919906"/>
            <a:ext cx="589200" cy="588600"/>
          </a:xfrm>
          <a:prstGeom prst="rect">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7"/>
          <p:cNvSpPr/>
          <p:nvPr/>
        </p:nvSpPr>
        <p:spPr>
          <a:xfrm rot="-2842277">
            <a:off x="-3536" y="1433986"/>
            <a:ext cx="1276643" cy="604246"/>
          </a:xfrm>
          <a:prstGeom prst="righ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Small square</a:t>
            </a:r>
            <a:endParaRPr b="0" i="0" sz="1100" u="none" cap="none" strike="noStrike">
              <a:solidFill>
                <a:srgbClr val="000000"/>
              </a:solidFill>
              <a:latin typeface="Arial"/>
              <a:ea typeface="Arial"/>
              <a:cs typeface="Arial"/>
              <a:sym typeface="Arial"/>
            </a:endParaRPr>
          </a:p>
        </p:txBody>
      </p:sp>
      <p:sp>
        <p:nvSpPr>
          <p:cNvPr id="306" name="Google Shape;306;p17"/>
          <p:cNvSpPr/>
          <p:nvPr/>
        </p:nvSpPr>
        <p:spPr>
          <a:xfrm>
            <a:off x="1762891" y="4474569"/>
            <a:ext cx="642000" cy="520800"/>
          </a:xfrm>
          <a:prstGeom prst="rect">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7"/>
          <p:cNvSpPr/>
          <p:nvPr/>
        </p:nvSpPr>
        <p:spPr>
          <a:xfrm rot="544394">
            <a:off x="187462" y="4247969"/>
            <a:ext cx="1314548" cy="604278"/>
          </a:xfrm>
          <a:prstGeom prst="righ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Big square</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Independent practice </a:t>
            </a:r>
            <a:endParaRPr/>
          </a:p>
        </p:txBody>
      </p:sp>
      <p:sp>
        <p:nvSpPr>
          <p:cNvPr id="313" name="Google Shape;313;p18"/>
          <p:cNvSpPr txBox="1"/>
          <p:nvPr>
            <p:ph idx="1" type="body"/>
          </p:nvPr>
        </p:nvSpPr>
        <p:spPr>
          <a:xfrm>
            <a:off x="311700" y="1152475"/>
            <a:ext cx="56613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Open your student slides. </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rPr lang="en"/>
              <a:t>Write a set of instructions for how to do anything you choose</a:t>
            </a:r>
            <a:r>
              <a:rPr b="1" lang="en"/>
              <a:t> </a:t>
            </a:r>
            <a:r>
              <a:rPr lang="en"/>
              <a:t>by using the</a:t>
            </a:r>
            <a:r>
              <a:rPr lang="en" u="sng">
                <a:solidFill>
                  <a:schemeClr val="hlink"/>
                </a:solidFill>
                <a:hlinkClick r:id="rId3"/>
              </a:rPr>
              <a:t> template. </a:t>
            </a:r>
            <a:endParaRPr/>
          </a:p>
          <a:p>
            <a:pPr indent="0" lvl="0" marL="0" rtl="0" algn="l">
              <a:lnSpc>
                <a:spcPct val="115000"/>
              </a:lnSpc>
              <a:spcBef>
                <a:spcPts val="1200"/>
              </a:spcBef>
              <a:spcAft>
                <a:spcPts val="0"/>
              </a:spcAft>
              <a:buSzPts val="1800"/>
              <a:buNone/>
            </a:pPr>
            <a:r>
              <a:t/>
            </a:r>
            <a:endParaRPr i="1"/>
          </a:p>
          <a:p>
            <a:pPr indent="0" lvl="0" marL="0" rtl="0" algn="l">
              <a:lnSpc>
                <a:spcPct val="115000"/>
              </a:lnSpc>
              <a:spcBef>
                <a:spcPts val="1200"/>
              </a:spcBef>
              <a:spcAft>
                <a:spcPts val="1200"/>
              </a:spcAft>
              <a:buSzPts val="1800"/>
              <a:buNone/>
            </a:pPr>
            <a:r>
              <a:rPr i="1" lang="en"/>
              <a:t>Note: you will continue working with this set of instructions, so be creative!</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9"/>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4300">
                <a:latin typeface="Bebas Neue"/>
                <a:ea typeface="Bebas Neue"/>
                <a:cs typeface="Bebas Neue"/>
                <a:sym typeface="Bebas Neue"/>
              </a:rPr>
              <a:t>Pause here to complete your independent practice (15-20 minutes).</a:t>
            </a:r>
            <a:endParaRPr sz="4300">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75" name="Google Shape;75;p2"/>
          <p:cNvSpPr txBox="1"/>
          <p:nvPr>
            <p:ph idx="1" type="body"/>
          </p:nvPr>
        </p:nvSpPr>
        <p:spPr>
          <a:xfrm>
            <a:off x="239300" y="782738"/>
            <a:ext cx="8458500" cy="12825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77776"/>
              <a:buNone/>
            </a:pPr>
            <a:r>
              <a:rPr b="1" lang="en" sz="7200"/>
              <a:t>Summary: </a:t>
            </a:r>
            <a:endParaRPr b="1" sz="7200"/>
          </a:p>
          <a:p>
            <a:pPr indent="0" lvl="0" marL="0" rtl="0" algn="l">
              <a:lnSpc>
                <a:spcPct val="115000"/>
              </a:lnSpc>
              <a:spcBef>
                <a:spcPts val="1200"/>
              </a:spcBef>
              <a:spcAft>
                <a:spcPts val="0"/>
              </a:spcAft>
              <a:buSzPct val="77776"/>
              <a:buNone/>
            </a:pPr>
            <a:r>
              <a:rPr lang="en" sz="7200"/>
              <a:t>In this lesson, students will be introduced to abstraction in computer science and instructional writing. They will practice abstraction in writing by filling in a graphic organizer.</a:t>
            </a:r>
            <a:endParaRPr sz="7200"/>
          </a:p>
          <a:p>
            <a:pPr indent="0" lvl="0" marL="0" rtl="0" algn="l">
              <a:lnSpc>
                <a:spcPct val="115000"/>
              </a:lnSpc>
              <a:spcBef>
                <a:spcPts val="1200"/>
              </a:spcBef>
              <a:spcAft>
                <a:spcPts val="0"/>
              </a:spcAft>
              <a:buSzPts val="1400"/>
              <a:buNone/>
            </a:pPr>
            <a:r>
              <a:t/>
            </a:r>
            <a:endParaRPr/>
          </a:p>
          <a:p>
            <a:pPr indent="0" lvl="0" marL="0" rtl="0" algn="l">
              <a:lnSpc>
                <a:spcPct val="115000"/>
              </a:lnSpc>
              <a:spcBef>
                <a:spcPts val="1200"/>
              </a:spcBef>
              <a:spcAft>
                <a:spcPts val="1200"/>
              </a:spcAft>
              <a:buSzPts val="1400"/>
              <a:buNone/>
            </a:pPr>
            <a:r>
              <a:t/>
            </a:r>
            <a:endParaRPr/>
          </a:p>
        </p:txBody>
      </p:sp>
      <p:sp>
        <p:nvSpPr>
          <p:cNvPr id="76" name="Google Shape;76;p2"/>
          <p:cNvSpPr txBox="1"/>
          <p:nvPr/>
        </p:nvSpPr>
        <p:spPr>
          <a:xfrm>
            <a:off x="239300" y="2480550"/>
            <a:ext cx="42603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Proxima Nova"/>
                <a:ea typeface="Proxima Nova"/>
                <a:cs typeface="Proxima Nova"/>
                <a:sym typeface="Proxima Nova"/>
              </a:rPr>
              <a:t>2017 VDOE ELA Standards </a:t>
            </a:r>
            <a:endParaRPr b="0" i="0" sz="11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Proxima Nova"/>
                <a:ea typeface="Proxima Nova"/>
                <a:cs typeface="Proxima Nova"/>
                <a:sym typeface="Proxima Nova"/>
              </a:rPr>
              <a:t>The student will use effective communication skills in a variety of settings.</a:t>
            </a:r>
            <a:endParaRPr b="0" i="0" sz="1100" u="none" cap="none" strike="noStrike">
              <a:solidFill>
                <a:srgbClr val="000000"/>
              </a:solidFill>
              <a:latin typeface="Proxima Nova"/>
              <a:ea typeface="Proxima Nova"/>
              <a:cs typeface="Proxima Nova"/>
              <a:sym typeface="Proxima Nova"/>
            </a:endParaRPr>
          </a:p>
          <a:p>
            <a:pPr indent="-298450" lvl="0" marL="457200" marR="0" rtl="0" algn="l">
              <a:lnSpc>
                <a:spcPct val="100000"/>
              </a:lnSpc>
              <a:spcBef>
                <a:spcPts val="0"/>
              </a:spcBef>
              <a:spcAft>
                <a:spcPts val="0"/>
              </a:spcAft>
              <a:buClr>
                <a:srgbClr val="000000"/>
              </a:buClr>
              <a:buSzPts val="1100"/>
              <a:buFont typeface="Proxima Nova"/>
              <a:buAutoNum type="alphaLcParenR"/>
            </a:pPr>
            <a:r>
              <a:rPr b="0" i="0" lang="en" sz="1100" u="none" cap="none" strike="noStrike">
                <a:solidFill>
                  <a:srgbClr val="000000"/>
                </a:solidFill>
                <a:latin typeface="Proxima Nova"/>
                <a:ea typeface="Proxima Nova"/>
                <a:cs typeface="Proxima Nova"/>
                <a:sym typeface="Proxima Nova"/>
              </a:rPr>
              <a:t>Use active listening strategies including but not limited to making eye contact, facing the speaker, asking questions, and summarizing.</a:t>
            </a:r>
            <a:endParaRPr b="0" i="0" sz="11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Proxima Nova"/>
                <a:ea typeface="Proxima Nova"/>
                <a:cs typeface="Proxima Nova"/>
                <a:sym typeface="Proxima Nova"/>
              </a:rPr>
              <a:t>   b)      Orally summarize information expressing ideas clearly.</a:t>
            </a:r>
            <a:endParaRPr b="0" i="0" sz="11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Proxima Nova"/>
                <a:ea typeface="Proxima Nova"/>
                <a:cs typeface="Proxima Nova"/>
                <a:sym typeface="Proxima Nova"/>
              </a:rPr>
              <a:t>The student will read and demonstrate comprehension of nonfiction texts</a:t>
            </a:r>
            <a:endParaRPr b="0" i="0" sz="11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Proxima Nova"/>
                <a:ea typeface="Proxima Nova"/>
                <a:cs typeface="Proxima Nova"/>
                <a:sym typeface="Proxima Nova"/>
              </a:rPr>
              <a:t>The student will write in a variety of forms to include narrative, descriptive, opinion, and expository</a:t>
            </a:r>
            <a:endParaRPr b="0" i="0" sz="11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roxima Nova"/>
              <a:ea typeface="Proxima Nova"/>
              <a:cs typeface="Proxima Nova"/>
              <a:sym typeface="Proxima Nova"/>
            </a:endParaRPr>
          </a:p>
        </p:txBody>
      </p:sp>
      <p:sp>
        <p:nvSpPr>
          <p:cNvPr id="77" name="Google Shape;77;p2"/>
          <p:cNvSpPr txBox="1"/>
          <p:nvPr/>
        </p:nvSpPr>
        <p:spPr>
          <a:xfrm>
            <a:off x="4499600" y="2772375"/>
            <a:ext cx="4260300" cy="164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CS Standards: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a) using sequencing;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b) using events.</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4300">
                <a:latin typeface="Bebas Neue"/>
                <a:ea typeface="Bebas Neue"/>
                <a:cs typeface="Bebas Neue"/>
                <a:sym typeface="Bebas Neue"/>
              </a:rPr>
              <a:t>Introducing Scratch sound blocks</a:t>
            </a:r>
            <a:endParaRPr sz="4300">
              <a:latin typeface="Bebas Neue"/>
              <a:ea typeface="Bebas Neue"/>
              <a:cs typeface="Bebas Neue"/>
              <a:sym typeface="Bebas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1"/>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Introducing Scratch Sound blocks</a:t>
            </a:r>
            <a:endParaRPr/>
          </a:p>
        </p:txBody>
      </p:sp>
      <p:pic>
        <p:nvPicPr>
          <p:cNvPr id="329" name="Google Shape;329;p21"/>
          <p:cNvPicPr preferRelativeResize="0"/>
          <p:nvPr/>
        </p:nvPicPr>
        <p:blipFill rotWithShape="1">
          <a:blip r:embed="rId3">
            <a:alphaModFix/>
          </a:blip>
          <a:srcRect b="0" l="0" r="0" t="0"/>
          <a:stretch/>
        </p:blipFill>
        <p:spPr>
          <a:xfrm>
            <a:off x="228600" y="990600"/>
            <a:ext cx="8839204" cy="4195169"/>
          </a:xfrm>
          <a:prstGeom prst="rect">
            <a:avLst/>
          </a:prstGeom>
          <a:noFill/>
          <a:ln>
            <a:noFill/>
          </a:ln>
        </p:spPr>
      </p:pic>
      <p:sp>
        <p:nvSpPr>
          <p:cNvPr id="330" name="Google Shape;330;p21"/>
          <p:cNvSpPr/>
          <p:nvPr/>
        </p:nvSpPr>
        <p:spPr>
          <a:xfrm>
            <a:off x="25350" y="1236450"/>
            <a:ext cx="737100" cy="2381100"/>
          </a:xfrm>
          <a:prstGeom prst="rect">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1"/>
          <p:cNvSpPr/>
          <p:nvPr/>
        </p:nvSpPr>
        <p:spPr>
          <a:xfrm>
            <a:off x="559200" y="2228600"/>
            <a:ext cx="2050500" cy="982200"/>
          </a:xfrm>
          <a:prstGeom prst="leftArrow">
            <a:avLst>
              <a:gd fmla="val 50000" name="adj1"/>
              <a:gd fmla="val 50000" name="adj2"/>
            </a:avLst>
          </a:prstGeom>
          <a:solidFill>
            <a:srgbClr val="D9D9D9"/>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Block categories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0BCD"/>
        </a:solidFill>
      </p:bgPr>
    </p:bg>
    <p:spTree>
      <p:nvGrpSpPr>
        <p:cNvPr id="335" name="Shape 335"/>
        <p:cNvGrpSpPr/>
        <p:nvPr/>
      </p:nvGrpSpPr>
      <p:grpSpPr>
        <a:xfrm>
          <a:off x="0" y="0"/>
          <a:ext cx="0" cy="0"/>
          <a:chOff x="0" y="0"/>
          <a:chExt cx="0" cy="0"/>
        </a:xfrm>
      </p:grpSpPr>
      <p:sp>
        <p:nvSpPr>
          <p:cNvPr id="336" name="Google Shape;336;p22"/>
          <p:cNvSpPr txBox="1"/>
          <p:nvPr>
            <p:ph type="title"/>
          </p:nvPr>
        </p:nvSpPr>
        <p:spPr>
          <a:xfrm>
            <a:off x="490250" y="526350"/>
            <a:ext cx="41454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Sound blocks</a:t>
            </a:r>
            <a:endParaRPr>
              <a:latin typeface="Bebas Neue"/>
              <a:ea typeface="Bebas Neue"/>
              <a:cs typeface="Bebas Neue"/>
              <a:sym typeface="Bebas Neue"/>
            </a:endParaRPr>
          </a:p>
        </p:txBody>
      </p:sp>
      <p:sp>
        <p:nvSpPr>
          <p:cNvPr id="337" name="Google Shape;337;p22"/>
          <p:cNvSpPr txBox="1"/>
          <p:nvPr/>
        </p:nvSpPr>
        <p:spPr>
          <a:xfrm>
            <a:off x="4572000" y="0"/>
            <a:ext cx="4652100" cy="5217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play a sound?</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choose, upload, or record a sound?</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change the pitch effect of the sound?</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stop all sounds?</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100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Sound Blocks: click on each block to play a video to see what each block does </a:t>
            </a:r>
            <a:endParaRPr/>
          </a:p>
        </p:txBody>
      </p:sp>
      <p:sp>
        <p:nvSpPr>
          <p:cNvPr id="343" name="Google Shape;343;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1800"/>
              <a:buNone/>
            </a:pPr>
            <a:r>
              <a:rPr lang="en" sz="2100">
                <a:solidFill>
                  <a:schemeClr val="accent5"/>
                </a:solidFill>
              </a:rPr>
              <a:t>Do I need to </a:t>
            </a:r>
            <a:r>
              <a:rPr lang="en" sz="2100" u="sng">
                <a:solidFill>
                  <a:schemeClr val="hlink"/>
                </a:solidFill>
                <a:hlinkClick r:id="rId3"/>
              </a:rPr>
              <a:t>play a sound</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0"/>
              </a:spcAft>
              <a:buSzPts val="1800"/>
              <a:buNone/>
            </a:pPr>
            <a:r>
              <a:t/>
            </a:r>
            <a:endParaRPr sz="2100">
              <a:solidFill>
                <a:schemeClr val="accent5"/>
              </a:solidFill>
            </a:endParaRPr>
          </a:p>
          <a:p>
            <a:pPr indent="0" lvl="0" marL="0" rtl="0" algn="l">
              <a:lnSpc>
                <a:spcPct val="100000"/>
              </a:lnSpc>
              <a:spcBef>
                <a:spcPts val="1000"/>
              </a:spcBef>
              <a:spcAft>
                <a:spcPts val="0"/>
              </a:spcAft>
              <a:buSzPts val="2100"/>
              <a:buNone/>
            </a:pPr>
            <a:r>
              <a:rPr lang="en" sz="2100">
                <a:solidFill>
                  <a:schemeClr val="accent5"/>
                </a:solidFill>
              </a:rPr>
              <a:t>Do I need to </a:t>
            </a:r>
            <a:r>
              <a:rPr lang="en" sz="2100" u="sng">
                <a:solidFill>
                  <a:schemeClr val="hlink"/>
                </a:solidFill>
                <a:hlinkClick r:id="rId4"/>
              </a:rPr>
              <a:t>choose, upload, or record a sound</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0"/>
              </a:spcAft>
              <a:buClr>
                <a:srgbClr val="000000"/>
              </a:buClr>
              <a:buSzPts val="2100"/>
              <a:buFont typeface="Arial"/>
              <a:buNone/>
            </a:pPr>
            <a:r>
              <a:t/>
            </a:r>
            <a:endParaRPr sz="2100">
              <a:solidFill>
                <a:schemeClr val="accent5"/>
              </a:solidFill>
            </a:endParaRPr>
          </a:p>
          <a:p>
            <a:pPr indent="0" lvl="0" marL="0" rtl="0" algn="l">
              <a:lnSpc>
                <a:spcPct val="100000"/>
              </a:lnSpc>
              <a:spcBef>
                <a:spcPts val="1000"/>
              </a:spcBef>
              <a:spcAft>
                <a:spcPts val="0"/>
              </a:spcAft>
              <a:buSzPts val="1800"/>
              <a:buNone/>
            </a:pPr>
            <a:r>
              <a:rPr lang="en" sz="2100">
                <a:solidFill>
                  <a:schemeClr val="accent5"/>
                </a:solidFill>
              </a:rPr>
              <a:t>Do I need to </a:t>
            </a:r>
            <a:r>
              <a:rPr lang="en" sz="2100" u="sng">
                <a:solidFill>
                  <a:schemeClr val="hlink"/>
                </a:solidFill>
                <a:hlinkClick r:id="rId5"/>
              </a:rPr>
              <a:t>change the pitch effect of the sound</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0"/>
              </a:spcAft>
              <a:buSzPts val="1800"/>
              <a:buNone/>
            </a:pPr>
            <a:r>
              <a:t/>
            </a:r>
            <a:endParaRPr sz="2100">
              <a:solidFill>
                <a:schemeClr val="accent5"/>
              </a:solidFill>
            </a:endParaRPr>
          </a:p>
          <a:p>
            <a:pPr indent="0" lvl="0" marL="0" rtl="0" algn="l">
              <a:lnSpc>
                <a:spcPct val="100000"/>
              </a:lnSpc>
              <a:spcBef>
                <a:spcPts val="1000"/>
              </a:spcBef>
              <a:spcAft>
                <a:spcPts val="0"/>
              </a:spcAft>
              <a:buSzPts val="1800"/>
              <a:buNone/>
            </a:pPr>
            <a:r>
              <a:rPr lang="en" sz="2100">
                <a:solidFill>
                  <a:schemeClr val="accent5"/>
                </a:solidFill>
              </a:rPr>
              <a:t>Do I need to </a:t>
            </a:r>
            <a:r>
              <a:rPr lang="en" sz="2100" u="sng">
                <a:solidFill>
                  <a:schemeClr val="hlink"/>
                </a:solidFill>
                <a:hlinkClick r:id="rId6"/>
              </a:rPr>
              <a:t>stop all sounds</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1000"/>
              </a:spcAft>
              <a:buSzPts val="1800"/>
              <a:buNone/>
            </a:pPr>
            <a:r>
              <a:t/>
            </a:r>
            <a:endParaRPr sz="2100">
              <a:solidFill>
                <a:schemeClr val="accent5"/>
              </a:solidFill>
            </a:endParaRPr>
          </a:p>
        </p:txBody>
      </p:sp>
      <p:pic>
        <p:nvPicPr>
          <p:cNvPr id="344" name="Google Shape;344;p23">
            <a:hlinkClick r:id="rId7"/>
          </p:cNvPr>
          <p:cNvPicPr preferRelativeResize="0"/>
          <p:nvPr/>
        </p:nvPicPr>
        <p:blipFill rotWithShape="1">
          <a:blip r:embed="rId8">
            <a:alphaModFix/>
          </a:blip>
          <a:srcRect b="0" l="0" r="0" t="0"/>
          <a:stretch/>
        </p:blipFill>
        <p:spPr>
          <a:xfrm>
            <a:off x="3789865" y="3711625"/>
            <a:ext cx="1866900" cy="857250"/>
          </a:xfrm>
          <a:prstGeom prst="rect">
            <a:avLst/>
          </a:prstGeom>
          <a:noFill/>
          <a:ln>
            <a:noFill/>
          </a:ln>
        </p:spPr>
      </p:pic>
      <p:pic>
        <p:nvPicPr>
          <p:cNvPr id="345" name="Google Shape;345;p23">
            <a:hlinkClick r:id="rId9"/>
          </p:cNvPr>
          <p:cNvPicPr preferRelativeResize="0"/>
          <p:nvPr/>
        </p:nvPicPr>
        <p:blipFill rotWithShape="1">
          <a:blip r:embed="rId10">
            <a:alphaModFix/>
          </a:blip>
          <a:srcRect b="0" l="0" r="0" t="0"/>
          <a:stretch/>
        </p:blipFill>
        <p:spPr>
          <a:xfrm>
            <a:off x="6241200" y="2860488"/>
            <a:ext cx="2483150" cy="678325"/>
          </a:xfrm>
          <a:prstGeom prst="rect">
            <a:avLst/>
          </a:prstGeom>
          <a:noFill/>
          <a:ln>
            <a:noFill/>
          </a:ln>
        </p:spPr>
      </p:pic>
      <p:pic>
        <p:nvPicPr>
          <p:cNvPr id="346" name="Google Shape;346;p23">
            <a:hlinkClick r:id="rId11"/>
          </p:cNvPr>
          <p:cNvPicPr preferRelativeResize="0"/>
          <p:nvPr/>
        </p:nvPicPr>
        <p:blipFill rotWithShape="1">
          <a:blip r:embed="rId12">
            <a:alphaModFix/>
          </a:blip>
          <a:srcRect b="0" l="0" r="0" t="0"/>
          <a:stretch/>
        </p:blipFill>
        <p:spPr>
          <a:xfrm>
            <a:off x="3637429" y="1134259"/>
            <a:ext cx="3230850" cy="723325"/>
          </a:xfrm>
          <a:prstGeom prst="rect">
            <a:avLst/>
          </a:prstGeom>
          <a:noFill/>
          <a:ln>
            <a:noFill/>
          </a:ln>
        </p:spPr>
      </p:pic>
      <p:pic>
        <p:nvPicPr>
          <p:cNvPr id="347" name="Google Shape;347;p23">
            <a:hlinkClick r:id="rId13"/>
          </p:cNvPr>
          <p:cNvPicPr preferRelativeResize="0"/>
          <p:nvPr/>
        </p:nvPicPr>
        <p:blipFill rotWithShape="1">
          <a:blip r:embed="rId14">
            <a:alphaModFix/>
          </a:blip>
          <a:srcRect b="0" l="0" r="0" t="0"/>
          <a:stretch/>
        </p:blipFill>
        <p:spPr>
          <a:xfrm>
            <a:off x="6043745" y="1875800"/>
            <a:ext cx="977801" cy="857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8746"/>
              <a:buNone/>
            </a:pPr>
            <a:r>
              <a:rPr lang="en"/>
              <a:t>Sound Blocks: </a:t>
            </a:r>
            <a:r>
              <a:rPr lang="en" sz="2100">
                <a:solidFill>
                  <a:schemeClr val="accent5"/>
                </a:solidFill>
                <a:latin typeface="Proxima Nova"/>
                <a:ea typeface="Proxima Nova"/>
                <a:cs typeface="Proxima Nova"/>
                <a:sym typeface="Proxima Nova"/>
              </a:rPr>
              <a:t>Do I need to choose, upload, or record a sound?</a:t>
            </a:r>
            <a:endParaRPr sz="2100">
              <a:solidFill>
                <a:schemeClr val="accent5"/>
              </a:solidFill>
              <a:latin typeface="Proxima Nova"/>
              <a:ea typeface="Proxima Nova"/>
              <a:cs typeface="Proxima Nova"/>
              <a:sym typeface="Proxima Nova"/>
            </a:endParaRPr>
          </a:p>
          <a:p>
            <a:pPr indent="0" lvl="0" marL="0" rtl="0" algn="l">
              <a:lnSpc>
                <a:spcPct val="100000"/>
              </a:lnSpc>
              <a:spcBef>
                <a:spcPts val="0"/>
              </a:spcBef>
              <a:spcAft>
                <a:spcPts val="0"/>
              </a:spcAft>
              <a:buSzPct val="111111"/>
              <a:buNone/>
            </a:pPr>
            <a:r>
              <a:t/>
            </a:r>
            <a:endParaRPr/>
          </a:p>
        </p:txBody>
      </p:sp>
      <p:sp>
        <p:nvSpPr>
          <p:cNvPr id="353" name="Google Shape;353;p24"/>
          <p:cNvSpPr txBox="1"/>
          <p:nvPr>
            <p:ph idx="1" type="body"/>
          </p:nvPr>
        </p:nvSpPr>
        <p:spPr>
          <a:xfrm>
            <a:off x="311700" y="991425"/>
            <a:ext cx="4498800" cy="3561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100">
                <a:solidFill>
                  <a:schemeClr val="accent5"/>
                </a:solidFill>
              </a:rPr>
              <a:t>How to record or upload a sound:</a:t>
            </a:r>
            <a:endParaRPr sz="2100">
              <a:solidFill>
                <a:schemeClr val="accent5"/>
              </a:solidFill>
            </a:endParaRPr>
          </a:p>
          <a:p>
            <a:pPr indent="0" lvl="0" marL="0" rtl="0" algn="l">
              <a:lnSpc>
                <a:spcPct val="115000"/>
              </a:lnSpc>
              <a:spcBef>
                <a:spcPts val="1200"/>
              </a:spcBef>
              <a:spcAft>
                <a:spcPts val="0"/>
              </a:spcAft>
              <a:buSzPts val="1800"/>
              <a:buNone/>
            </a:pPr>
            <a:r>
              <a:rPr lang="en" sz="2100">
                <a:solidFill>
                  <a:schemeClr val="accent5"/>
                </a:solidFill>
              </a:rPr>
              <a:t>1.</a:t>
            </a:r>
            <a:endParaRPr sz="2100">
              <a:solidFill>
                <a:schemeClr val="accent5"/>
              </a:solidFill>
            </a:endParaRPr>
          </a:p>
          <a:p>
            <a:pPr indent="0" lvl="0" marL="0" rtl="0" algn="l">
              <a:lnSpc>
                <a:spcPct val="115000"/>
              </a:lnSpc>
              <a:spcBef>
                <a:spcPts val="1200"/>
              </a:spcBef>
              <a:spcAft>
                <a:spcPts val="1200"/>
              </a:spcAft>
              <a:buSzPts val="1800"/>
              <a:buNone/>
            </a:pPr>
            <a:r>
              <a:t/>
            </a:r>
            <a:endParaRPr sz="2100">
              <a:solidFill>
                <a:schemeClr val="accent5"/>
              </a:solidFill>
            </a:endParaRPr>
          </a:p>
        </p:txBody>
      </p:sp>
      <p:pic>
        <p:nvPicPr>
          <p:cNvPr id="354" name="Google Shape;354;p24"/>
          <p:cNvPicPr preferRelativeResize="0"/>
          <p:nvPr/>
        </p:nvPicPr>
        <p:blipFill rotWithShape="1">
          <a:blip r:embed="rId3">
            <a:alphaModFix/>
          </a:blip>
          <a:srcRect b="0" l="0" r="0" t="0"/>
          <a:stretch/>
        </p:blipFill>
        <p:spPr>
          <a:xfrm>
            <a:off x="680450" y="1586050"/>
            <a:ext cx="3867775" cy="1926150"/>
          </a:xfrm>
          <a:prstGeom prst="rect">
            <a:avLst/>
          </a:prstGeom>
          <a:noFill/>
          <a:ln>
            <a:noFill/>
          </a:ln>
        </p:spPr>
      </p:pic>
      <p:pic>
        <p:nvPicPr>
          <p:cNvPr id="355" name="Google Shape;355;p24"/>
          <p:cNvPicPr preferRelativeResize="0"/>
          <p:nvPr/>
        </p:nvPicPr>
        <p:blipFill rotWithShape="1">
          <a:blip r:embed="rId4">
            <a:alphaModFix/>
          </a:blip>
          <a:srcRect b="0" l="0" r="0" t="0"/>
          <a:stretch/>
        </p:blipFill>
        <p:spPr>
          <a:xfrm>
            <a:off x="5589875" y="1613475"/>
            <a:ext cx="967825" cy="838775"/>
          </a:xfrm>
          <a:prstGeom prst="rect">
            <a:avLst/>
          </a:prstGeom>
          <a:noFill/>
          <a:ln>
            <a:noFill/>
          </a:ln>
        </p:spPr>
      </p:pic>
      <p:sp>
        <p:nvSpPr>
          <p:cNvPr id="356" name="Google Shape;356;p24"/>
          <p:cNvSpPr txBox="1"/>
          <p:nvPr>
            <p:ph idx="1" type="body"/>
          </p:nvPr>
        </p:nvSpPr>
        <p:spPr>
          <a:xfrm>
            <a:off x="5082775" y="1586050"/>
            <a:ext cx="703200" cy="3102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100">
                <a:solidFill>
                  <a:schemeClr val="accent5"/>
                </a:solidFill>
              </a:rPr>
              <a:t>2.</a:t>
            </a:r>
            <a:endParaRPr sz="2100">
              <a:solidFill>
                <a:schemeClr val="accent5"/>
              </a:solidFill>
            </a:endParaRPr>
          </a:p>
          <a:p>
            <a:pPr indent="0" lvl="0" marL="0" rtl="0" algn="l">
              <a:lnSpc>
                <a:spcPct val="115000"/>
              </a:lnSpc>
              <a:spcBef>
                <a:spcPts val="1200"/>
              </a:spcBef>
              <a:spcAft>
                <a:spcPts val="1200"/>
              </a:spcAft>
              <a:buSzPts val="1800"/>
              <a:buNone/>
            </a:pPr>
            <a:r>
              <a:t/>
            </a:r>
            <a:endParaRPr sz="2100">
              <a:solidFill>
                <a:schemeClr val="accent5"/>
              </a:solidFill>
            </a:endParaRPr>
          </a:p>
        </p:txBody>
      </p:sp>
      <p:sp>
        <p:nvSpPr>
          <p:cNvPr id="357" name="Google Shape;357;p24"/>
          <p:cNvSpPr txBox="1"/>
          <p:nvPr>
            <p:ph idx="1" type="body"/>
          </p:nvPr>
        </p:nvSpPr>
        <p:spPr>
          <a:xfrm>
            <a:off x="6800375" y="1547600"/>
            <a:ext cx="703200" cy="3102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100">
                <a:solidFill>
                  <a:schemeClr val="accent5"/>
                </a:solidFill>
              </a:rPr>
              <a:t>3.</a:t>
            </a:r>
            <a:endParaRPr sz="2100">
              <a:solidFill>
                <a:schemeClr val="accent5"/>
              </a:solidFill>
            </a:endParaRPr>
          </a:p>
          <a:p>
            <a:pPr indent="0" lvl="0" marL="0" rtl="0" algn="l">
              <a:lnSpc>
                <a:spcPct val="115000"/>
              </a:lnSpc>
              <a:spcBef>
                <a:spcPts val="1200"/>
              </a:spcBef>
              <a:spcAft>
                <a:spcPts val="1200"/>
              </a:spcAft>
              <a:buSzPts val="1800"/>
              <a:buNone/>
            </a:pPr>
            <a:r>
              <a:t/>
            </a:r>
            <a:endParaRPr sz="2100">
              <a:solidFill>
                <a:schemeClr val="accent5"/>
              </a:solidFill>
            </a:endParaRPr>
          </a:p>
        </p:txBody>
      </p:sp>
      <p:pic>
        <p:nvPicPr>
          <p:cNvPr id="358" name="Google Shape;358;p24"/>
          <p:cNvPicPr preferRelativeResize="0"/>
          <p:nvPr/>
        </p:nvPicPr>
        <p:blipFill rotWithShape="1">
          <a:blip r:embed="rId5">
            <a:alphaModFix/>
          </a:blip>
          <a:srcRect b="0" l="0" r="0" t="0"/>
          <a:stretch/>
        </p:blipFill>
        <p:spPr>
          <a:xfrm>
            <a:off x="7251825" y="1613475"/>
            <a:ext cx="1631000" cy="1468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8746"/>
              <a:buNone/>
            </a:pPr>
            <a:r>
              <a:rPr lang="en"/>
              <a:t>Sound Blocks: </a:t>
            </a:r>
            <a:r>
              <a:rPr lang="en" sz="2100">
                <a:solidFill>
                  <a:schemeClr val="accent5"/>
                </a:solidFill>
                <a:latin typeface="Proxima Nova"/>
                <a:ea typeface="Proxima Nova"/>
                <a:cs typeface="Proxima Nova"/>
                <a:sym typeface="Proxima Nova"/>
              </a:rPr>
              <a:t>Do I need to choose, upload, or record a sound?</a:t>
            </a:r>
            <a:endParaRPr sz="2100">
              <a:solidFill>
                <a:schemeClr val="accent5"/>
              </a:solidFill>
              <a:latin typeface="Proxima Nova"/>
              <a:ea typeface="Proxima Nova"/>
              <a:cs typeface="Proxima Nova"/>
              <a:sym typeface="Proxima Nova"/>
            </a:endParaRPr>
          </a:p>
          <a:p>
            <a:pPr indent="0" lvl="0" marL="0" rtl="0" algn="l">
              <a:lnSpc>
                <a:spcPct val="100000"/>
              </a:lnSpc>
              <a:spcBef>
                <a:spcPts val="0"/>
              </a:spcBef>
              <a:spcAft>
                <a:spcPts val="0"/>
              </a:spcAft>
              <a:buSzPct val="111111"/>
              <a:buNone/>
            </a:pPr>
            <a:r>
              <a:t/>
            </a:r>
            <a:endParaRPr/>
          </a:p>
        </p:txBody>
      </p:sp>
      <p:sp>
        <p:nvSpPr>
          <p:cNvPr id="364" name="Google Shape;364;p25"/>
          <p:cNvSpPr txBox="1"/>
          <p:nvPr>
            <p:ph idx="1" type="body"/>
          </p:nvPr>
        </p:nvSpPr>
        <p:spPr>
          <a:xfrm>
            <a:off x="311700" y="991425"/>
            <a:ext cx="4498800" cy="556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5538"/>
              <a:buNone/>
            </a:pPr>
            <a:r>
              <a:t/>
            </a:r>
            <a:endParaRPr sz="2100">
              <a:solidFill>
                <a:schemeClr val="accent5"/>
              </a:solidFill>
            </a:endParaRPr>
          </a:p>
          <a:p>
            <a:pPr indent="0" lvl="0" marL="0" rtl="0" algn="l">
              <a:lnSpc>
                <a:spcPct val="115000"/>
              </a:lnSpc>
              <a:spcBef>
                <a:spcPts val="1200"/>
              </a:spcBef>
              <a:spcAft>
                <a:spcPts val="1200"/>
              </a:spcAft>
              <a:buSzPts val="5538"/>
              <a:buNone/>
            </a:pPr>
            <a:r>
              <a:t/>
            </a:r>
            <a:endParaRPr sz="2100">
              <a:solidFill>
                <a:schemeClr val="accent5"/>
              </a:solidFill>
            </a:endParaRPr>
          </a:p>
        </p:txBody>
      </p:sp>
      <p:pic>
        <p:nvPicPr>
          <p:cNvPr id="365" name="Google Shape;365;p25"/>
          <p:cNvPicPr preferRelativeResize="0"/>
          <p:nvPr/>
        </p:nvPicPr>
        <p:blipFill rotWithShape="1">
          <a:blip r:embed="rId3">
            <a:alphaModFix/>
          </a:blip>
          <a:srcRect b="0" l="0" r="0" t="0"/>
          <a:stretch/>
        </p:blipFill>
        <p:spPr>
          <a:xfrm>
            <a:off x="409750" y="1793900"/>
            <a:ext cx="2021251" cy="1920632"/>
          </a:xfrm>
          <a:prstGeom prst="rect">
            <a:avLst/>
          </a:prstGeom>
          <a:noFill/>
          <a:ln>
            <a:noFill/>
          </a:ln>
        </p:spPr>
      </p:pic>
      <p:pic>
        <p:nvPicPr>
          <p:cNvPr id="366" name="Google Shape;366;p25"/>
          <p:cNvPicPr preferRelativeResize="0"/>
          <p:nvPr/>
        </p:nvPicPr>
        <p:blipFill rotWithShape="1">
          <a:blip r:embed="rId4">
            <a:alphaModFix/>
          </a:blip>
          <a:srcRect b="0" l="0" r="0" t="0"/>
          <a:stretch/>
        </p:blipFill>
        <p:spPr>
          <a:xfrm>
            <a:off x="2652500" y="1642475"/>
            <a:ext cx="1581300" cy="2163375"/>
          </a:xfrm>
          <a:prstGeom prst="rect">
            <a:avLst/>
          </a:prstGeom>
          <a:noFill/>
          <a:ln>
            <a:noFill/>
          </a:ln>
        </p:spPr>
      </p:pic>
      <p:pic>
        <p:nvPicPr>
          <p:cNvPr id="367" name="Google Shape;367;p25"/>
          <p:cNvPicPr preferRelativeResize="0"/>
          <p:nvPr/>
        </p:nvPicPr>
        <p:blipFill rotWithShape="1">
          <a:blip r:embed="rId5">
            <a:alphaModFix/>
          </a:blip>
          <a:srcRect b="0" l="0" r="0" t="0"/>
          <a:stretch/>
        </p:blipFill>
        <p:spPr>
          <a:xfrm>
            <a:off x="4455300" y="1642475"/>
            <a:ext cx="1605775" cy="2137925"/>
          </a:xfrm>
          <a:prstGeom prst="rect">
            <a:avLst/>
          </a:prstGeom>
          <a:noFill/>
          <a:ln>
            <a:noFill/>
          </a:ln>
        </p:spPr>
      </p:pic>
      <p:pic>
        <p:nvPicPr>
          <p:cNvPr id="368" name="Google Shape;368;p25"/>
          <p:cNvPicPr preferRelativeResize="0"/>
          <p:nvPr/>
        </p:nvPicPr>
        <p:blipFill rotWithShape="1">
          <a:blip r:embed="rId6">
            <a:alphaModFix/>
          </a:blip>
          <a:srcRect b="0" l="0" r="0" t="0"/>
          <a:stretch/>
        </p:blipFill>
        <p:spPr>
          <a:xfrm>
            <a:off x="6282575" y="1676525"/>
            <a:ext cx="2021250" cy="215536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Your turn: Practice Using Scratch sound blocks </a:t>
            </a:r>
            <a:endParaRPr/>
          </a:p>
        </p:txBody>
      </p:sp>
      <p:sp>
        <p:nvSpPr>
          <p:cNvPr id="374" name="Google Shape;374;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Instructions: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Create an animation with at least </a:t>
            </a:r>
            <a:r>
              <a:rPr b="1" lang="en"/>
              <a:t>two sprites </a:t>
            </a:r>
            <a:endParaRPr b="1"/>
          </a:p>
          <a:p>
            <a:pPr indent="-342900" lvl="0" marL="457200" rtl="0" algn="l">
              <a:lnSpc>
                <a:spcPct val="115000"/>
              </a:lnSpc>
              <a:spcBef>
                <a:spcPts val="0"/>
              </a:spcBef>
              <a:spcAft>
                <a:spcPts val="0"/>
              </a:spcAft>
              <a:buSzPts val="1800"/>
              <a:buChar char="❏"/>
            </a:pPr>
            <a:r>
              <a:rPr lang="en"/>
              <a:t>Code each sprite to give at least </a:t>
            </a:r>
            <a:r>
              <a:rPr b="1" lang="en"/>
              <a:t>one line of directions </a:t>
            </a:r>
            <a:r>
              <a:rPr lang="en"/>
              <a:t>from the instructions written earlier </a:t>
            </a:r>
            <a:endParaRPr/>
          </a:p>
          <a:p>
            <a:pPr indent="-342900" lvl="0" marL="457200" rtl="0" algn="l">
              <a:lnSpc>
                <a:spcPct val="115000"/>
              </a:lnSpc>
              <a:spcBef>
                <a:spcPts val="0"/>
              </a:spcBef>
              <a:spcAft>
                <a:spcPts val="0"/>
              </a:spcAft>
              <a:buSzPts val="1800"/>
              <a:buChar char="❏"/>
            </a:pPr>
            <a:r>
              <a:rPr lang="en"/>
              <a:t>Use each of the sound blocks just introduced </a:t>
            </a:r>
            <a:r>
              <a:rPr b="1" lang="en"/>
              <a:t>at least once</a:t>
            </a:r>
            <a:endParaRPr b="1"/>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7"/>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4300">
                <a:latin typeface="Bebas Neue"/>
                <a:ea typeface="Bebas Neue"/>
                <a:cs typeface="Bebas Neue"/>
                <a:sym typeface="Bebas Neue"/>
              </a:rPr>
              <a:t>Pause to Work in Scratch</a:t>
            </a:r>
            <a:endParaRPr sz="4300">
              <a:latin typeface="Bebas Neue"/>
              <a:ea typeface="Bebas Neue"/>
              <a:cs typeface="Bebas Neue"/>
              <a:sym typeface="Bebas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84e2cfeb48_0_62"/>
          <p:cNvSpPr txBox="1"/>
          <p:nvPr>
            <p:ph type="title"/>
          </p:nvPr>
        </p:nvSpPr>
        <p:spPr>
          <a:xfrm>
            <a:off x="1524150" y="151375"/>
            <a:ext cx="6095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Sharing your .sb3 file from CS First to CoCo</a:t>
            </a:r>
            <a:endParaRPr/>
          </a:p>
        </p:txBody>
      </p:sp>
      <p:sp>
        <p:nvSpPr>
          <p:cNvPr id="385" name="Google Shape;385;g284e2cfeb48_0_62"/>
          <p:cNvSpPr txBox="1"/>
          <p:nvPr>
            <p:ph idx="1" type="body"/>
          </p:nvPr>
        </p:nvSpPr>
        <p:spPr>
          <a:xfrm>
            <a:off x="506350" y="1020775"/>
            <a:ext cx="7848600" cy="3816300"/>
          </a:xfrm>
          <a:prstGeom prst="rect">
            <a:avLst/>
          </a:prstGeom>
          <a:noFill/>
          <a:ln>
            <a:noFill/>
          </a:ln>
        </p:spPr>
        <p:txBody>
          <a:bodyPr anchorCtr="0" anchor="t" bIns="91425" lIns="91425" spcFirstLastPara="1" rIns="91425" wrap="square" tIns="91425">
            <a:normAutofit fontScale="25000" lnSpcReduction="10000"/>
          </a:bodyPr>
          <a:lstStyle/>
          <a:p>
            <a:pPr indent="0" lvl="0" marL="457200" rtl="0" algn="l">
              <a:lnSpc>
                <a:spcPct val="200000"/>
              </a:lnSpc>
              <a:spcBef>
                <a:spcPts val="0"/>
              </a:spcBef>
              <a:spcAft>
                <a:spcPts val="0"/>
              </a:spcAft>
              <a:buNone/>
            </a:pPr>
            <a:r>
              <a:t/>
            </a:r>
            <a:endParaRPr sz="1500"/>
          </a:p>
          <a:p>
            <a:pPr indent="-304800" lvl="0" marL="457200" rtl="0" algn="l">
              <a:lnSpc>
                <a:spcPct val="200000"/>
              </a:lnSpc>
              <a:spcBef>
                <a:spcPts val="0"/>
              </a:spcBef>
              <a:spcAft>
                <a:spcPts val="0"/>
              </a:spcAft>
              <a:buSzPct val="100000"/>
              <a:buAutoNum type="arabicPeriod"/>
            </a:pPr>
            <a:r>
              <a:rPr lang="en" sz="4800"/>
              <a:t>Create the file in CS First</a:t>
            </a:r>
            <a:endParaRPr sz="4800"/>
          </a:p>
          <a:p>
            <a:pPr indent="-304800" lvl="0" marL="457200" rtl="0" algn="l">
              <a:lnSpc>
                <a:spcPct val="200000"/>
              </a:lnSpc>
              <a:spcBef>
                <a:spcPts val="0"/>
              </a:spcBef>
              <a:spcAft>
                <a:spcPts val="0"/>
              </a:spcAft>
              <a:buSzPct val="100000"/>
              <a:buAutoNum type="arabicPeriod"/>
            </a:pPr>
            <a:r>
              <a:rPr lang="en" sz="4800"/>
              <a:t>In the Scratch editor, find the word “File” in the top-left corner.</a:t>
            </a:r>
            <a:endParaRPr sz="4800"/>
          </a:p>
          <a:p>
            <a:pPr indent="-304800" lvl="0" marL="457200" rtl="0" algn="l">
              <a:spcBef>
                <a:spcPts val="0"/>
              </a:spcBef>
              <a:spcAft>
                <a:spcPts val="0"/>
              </a:spcAft>
              <a:buSzPct val="100000"/>
              <a:buAutoNum type="arabicPeriod"/>
            </a:pPr>
            <a:r>
              <a:rPr lang="en" sz="4800"/>
              <a:t>Click on “File” menu and you’ll see some choices pop down.</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Choose “Save to your computer.” This will download your Scratch project.</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Look in your “Downloads” folder. That’s where your saved project might be.</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4"/>
              </a:rPr>
              <a:t> </a:t>
            </a:r>
            <a:r>
              <a:rPr lang="en" sz="4800" u="sng">
                <a:solidFill>
                  <a:schemeClr val="hlink"/>
                </a:solidFill>
                <a:hlinkClick r:id="rId5"/>
              </a:rPr>
              <a:t>https://wego.gmu.edu/scratchgo/login.php</a:t>
            </a:r>
            <a:endParaRPr sz="4800"/>
          </a:p>
          <a:p>
            <a:pPr indent="0" lvl="0" marL="457200" rtl="0" algn="l">
              <a:lnSpc>
                <a:spcPct val="1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proceed on the correct story in CoCo. </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indent="0" lvl="0" marL="457200" rtl="0" algn="l">
              <a:lnSpc>
                <a:spcPct val="100000"/>
              </a:lnSpc>
              <a:spcBef>
                <a:spcPts val="0"/>
              </a:spcBef>
              <a:spcAft>
                <a:spcPts val="0"/>
              </a:spcAft>
              <a:buNone/>
            </a:pPr>
            <a:r>
              <a:t/>
            </a:r>
            <a:endParaRPr sz="4800"/>
          </a:p>
          <a:p>
            <a:pPr indent="0" lvl="0" marL="457200" rtl="0" algn="l">
              <a:lnSpc>
                <a:spcPct val="2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“Save”.  </a:t>
            </a:r>
            <a:endParaRPr sz="1500"/>
          </a:p>
        </p:txBody>
      </p:sp>
      <p:pic>
        <p:nvPicPr>
          <p:cNvPr id="386" name="Google Shape;386;g284e2cfeb48_0_62"/>
          <p:cNvPicPr preferRelativeResize="0"/>
          <p:nvPr/>
        </p:nvPicPr>
        <p:blipFill>
          <a:blip r:embed="rId6">
            <a:alphaModFix/>
          </a:blip>
          <a:stretch>
            <a:fillRect/>
          </a:stretch>
        </p:blipFill>
        <p:spPr>
          <a:xfrm>
            <a:off x="2015875" y="4441000"/>
            <a:ext cx="542925" cy="428625"/>
          </a:xfrm>
          <a:prstGeom prst="rect">
            <a:avLst/>
          </a:prstGeom>
          <a:noFill/>
          <a:ln>
            <a:noFill/>
          </a:ln>
        </p:spPr>
      </p:pic>
      <p:pic>
        <p:nvPicPr>
          <p:cNvPr id="387" name="Google Shape;387;g284e2cfeb48_0_62"/>
          <p:cNvPicPr preferRelativeResize="0"/>
          <p:nvPr/>
        </p:nvPicPr>
        <p:blipFill>
          <a:blip r:embed="rId7">
            <a:alphaModFix/>
          </a:blip>
          <a:stretch>
            <a:fillRect/>
          </a:stretch>
        </p:blipFill>
        <p:spPr>
          <a:xfrm>
            <a:off x="4018250" y="3300918"/>
            <a:ext cx="3358725" cy="536732"/>
          </a:xfrm>
          <a:prstGeom prst="rect">
            <a:avLst/>
          </a:prstGeom>
          <a:noFill/>
          <a:ln>
            <a:noFill/>
          </a:ln>
        </p:spPr>
      </p:pic>
      <p:pic>
        <p:nvPicPr>
          <p:cNvPr id="388" name="Google Shape;388;g284e2cfeb48_0_62"/>
          <p:cNvPicPr preferRelativeResize="0"/>
          <p:nvPr/>
        </p:nvPicPr>
        <p:blipFill>
          <a:blip r:embed="rId8">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9"/>
          <p:cNvSpPr txBox="1"/>
          <p:nvPr>
            <p:ph type="title"/>
          </p:nvPr>
        </p:nvSpPr>
        <p:spPr>
          <a:xfrm>
            <a:off x="311700" y="1952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394" name="Google Shape;394;p29"/>
          <p:cNvSpPr/>
          <p:nvPr/>
        </p:nvSpPr>
        <p:spPr>
          <a:xfrm>
            <a:off x="653400" y="4694125"/>
            <a:ext cx="7837200" cy="3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Proxima Nova"/>
                <a:ea typeface="Proxima Nova"/>
                <a:cs typeface="Proxima Nova"/>
                <a:sym typeface="Proxima Nova"/>
              </a:rPr>
              <a:t>Pause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83" name="Google Shape;83;p3"/>
          <p:cNvSpPr txBox="1"/>
          <p:nvPr>
            <p:ph idx="1" type="body"/>
          </p:nvPr>
        </p:nvSpPr>
        <p:spPr>
          <a:xfrm>
            <a:off x="311700" y="1152475"/>
            <a:ext cx="5092500" cy="36522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Chromebook/Laptop</a:t>
            </a:r>
            <a:endParaRPr/>
          </a:p>
          <a:p>
            <a:pPr indent="-342900" lvl="0" marL="457200" rtl="0" algn="l">
              <a:lnSpc>
                <a:spcPct val="115000"/>
              </a:lnSpc>
              <a:spcBef>
                <a:spcPts val="0"/>
              </a:spcBef>
              <a:spcAft>
                <a:spcPts val="0"/>
              </a:spcAft>
              <a:buSzPts val="1800"/>
              <a:buChar char="●"/>
            </a:pPr>
            <a:r>
              <a:rPr lang="en"/>
              <a:t>Internet Access </a:t>
            </a:r>
            <a:endParaRPr/>
          </a:p>
          <a:p>
            <a:pPr indent="-342900" lvl="0" marL="457200" rtl="0" algn="l">
              <a:lnSpc>
                <a:spcPct val="115000"/>
              </a:lnSpc>
              <a:spcBef>
                <a:spcPts val="0"/>
              </a:spcBef>
              <a:spcAft>
                <a:spcPts val="0"/>
              </a:spcAft>
              <a:buSzPts val="1800"/>
              <a:buChar char="●"/>
            </a:pPr>
            <a:r>
              <a:rPr lang="en" u="sng">
                <a:solidFill>
                  <a:schemeClr val="hlink"/>
                </a:solidFill>
                <a:hlinkClick r:id="rId3"/>
              </a:rPr>
              <a:t>Teacher Slide Deck</a:t>
            </a:r>
            <a:endParaRPr/>
          </a:p>
          <a:p>
            <a:pPr indent="-342900" lvl="0" marL="457200" rtl="0" algn="l">
              <a:lnSpc>
                <a:spcPct val="115000"/>
              </a:lnSpc>
              <a:spcBef>
                <a:spcPts val="0"/>
              </a:spcBef>
              <a:spcAft>
                <a:spcPts val="0"/>
              </a:spcAft>
              <a:buSzPts val="1800"/>
              <a:buChar char="●"/>
            </a:pPr>
            <a:r>
              <a:rPr lang="en" u="sng">
                <a:solidFill>
                  <a:schemeClr val="hlink"/>
                </a:solidFill>
                <a:hlinkClick r:id="rId4"/>
              </a:rPr>
              <a:t>Student Slide Deck</a:t>
            </a:r>
            <a:endParaRPr/>
          </a:p>
          <a:p>
            <a:pPr indent="-342900" lvl="0" marL="457200" rtl="0" algn="l">
              <a:lnSpc>
                <a:spcPct val="115000"/>
              </a:lnSpc>
              <a:spcBef>
                <a:spcPts val="0"/>
              </a:spcBef>
              <a:spcAft>
                <a:spcPts val="0"/>
              </a:spcAft>
              <a:buSzPts val="1800"/>
              <a:buChar char="●"/>
            </a:pPr>
            <a:r>
              <a:rPr lang="en" u="sng">
                <a:solidFill>
                  <a:schemeClr val="hlink"/>
                </a:solidFill>
                <a:hlinkClick r:id="rId5"/>
              </a:rPr>
              <a:t>Explanatory text graphic organizer </a:t>
            </a:r>
            <a:endParaRPr/>
          </a:p>
        </p:txBody>
      </p:sp>
      <p:pic>
        <p:nvPicPr>
          <p:cNvPr id="84" name="Google Shape;84;p3"/>
          <p:cNvPicPr preferRelativeResize="0"/>
          <p:nvPr/>
        </p:nvPicPr>
        <p:blipFill rotWithShape="1">
          <a:blip r:embed="rId6">
            <a:alphaModFix/>
          </a:blip>
          <a:srcRect b="0" l="0" r="0" t="0"/>
          <a:stretch/>
        </p:blipFill>
        <p:spPr>
          <a:xfrm>
            <a:off x="5404200" y="3019550"/>
            <a:ext cx="922950" cy="1853300"/>
          </a:xfrm>
          <a:prstGeom prst="rect">
            <a:avLst/>
          </a:prstGeom>
          <a:noFill/>
          <a:ln>
            <a:noFill/>
          </a:ln>
        </p:spPr>
      </p:pic>
      <p:pic>
        <p:nvPicPr>
          <p:cNvPr id="85" name="Google Shape;85;p3"/>
          <p:cNvPicPr preferRelativeResize="0"/>
          <p:nvPr/>
        </p:nvPicPr>
        <p:blipFill rotWithShape="1">
          <a:blip r:embed="rId7">
            <a:alphaModFix/>
          </a:blip>
          <a:srcRect b="0" l="0" r="0" t="0"/>
          <a:stretch/>
        </p:blipFill>
        <p:spPr>
          <a:xfrm>
            <a:off x="6672125" y="3313925"/>
            <a:ext cx="2235725" cy="1264550"/>
          </a:xfrm>
          <a:prstGeom prst="rect">
            <a:avLst/>
          </a:prstGeom>
          <a:noFill/>
          <a:ln>
            <a:noFill/>
          </a:ln>
        </p:spPr>
      </p:pic>
      <p:pic>
        <p:nvPicPr>
          <p:cNvPr id="86" name="Google Shape;86;p3"/>
          <p:cNvPicPr preferRelativeResize="0"/>
          <p:nvPr/>
        </p:nvPicPr>
        <p:blipFill rotWithShape="1">
          <a:blip r:embed="rId8">
            <a:alphaModFix/>
          </a:blip>
          <a:srcRect b="0" l="0" r="0" t="0"/>
          <a:stretch/>
        </p:blipFill>
        <p:spPr>
          <a:xfrm>
            <a:off x="6094939" y="1232775"/>
            <a:ext cx="2005673" cy="1336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0"/>
          <p:cNvSpPr txBox="1"/>
          <p:nvPr>
            <p:ph type="title"/>
          </p:nvPr>
        </p:nvSpPr>
        <p:spPr>
          <a:xfrm>
            <a:off x="337475" y="1628450"/>
            <a:ext cx="8114400" cy="24459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Scratch Checklist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logged into scratch</a:t>
            </a:r>
            <a:endParaRPr sz="42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shared my project</a:t>
            </a:r>
            <a:endParaRPr sz="42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added my project to my teacher’s studio</a:t>
            </a:r>
            <a:endParaRPr sz="4200">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4"/>
          <p:cNvSpPr txBox="1"/>
          <p:nvPr>
            <p:ph type="title"/>
          </p:nvPr>
        </p:nvSpPr>
        <p:spPr>
          <a:xfrm>
            <a:off x="135925" y="623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3200"/>
              <a:t>Review: </a:t>
            </a:r>
            <a:r>
              <a:rPr lang="en" sz="3200" u="sng">
                <a:solidFill>
                  <a:schemeClr val="hlink"/>
                </a:solidFill>
                <a:hlinkClick r:id="rId3"/>
              </a:rPr>
              <a:t>Sequence puzzles</a:t>
            </a:r>
            <a:endParaRPr sz="3200"/>
          </a:p>
        </p:txBody>
      </p:sp>
      <p:sp>
        <p:nvSpPr>
          <p:cNvPr id="92" name="Google Shape;92;p4"/>
          <p:cNvSpPr txBox="1"/>
          <p:nvPr>
            <p:ph idx="1" type="body"/>
          </p:nvPr>
        </p:nvSpPr>
        <p:spPr>
          <a:xfrm>
            <a:off x="822825" y="949500"/>
            <a:ext cx="7906200" cy="34164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AutoNum type="arabicPeriod"/>
            </a:pPr>
            <a:r>
              <a:rPr lang="en" sz="2400"/>
              <a:t>Open your student slides</a:t>
            </a:r>
            <a:endParaRPr sz="2400"/>
          </a:p>
          <a:p>
            <a:pPr indent="-381000" lvl="0" marL="457200" rtl="0" algn="l">
              <a:lnSpc>
                <a:spcPct val="115000"/>
              </a:lnSpc>
              <a:spcBef>
                <a:spcPts val="0"/>
              </a:spcBef>
              <a:spcAft>
                <a:spcPts val="0"/>
              </a:spcAft>
              <a:buSzPts val="2400"/>
              <a:buAutoNum type="arabicPeriod"/>
            </a:pPr>
            <a:r>
              <a:rPr lang="en" sz="2400"/>
              <a:t>Solve the puzzles by dragging the Scratch blocks in the correct order </a:t>
            </a:r>
            <a:endParaRPr sz="2400"/>
          </a:p>
          <a:p>
            <a:pPr indent="-381000" lvl="0" marL="457200" rtl="0" algn="l">
              <a:lnSpc>
                <a:spcPct val="115000"/>
              </a:lnSpc>
              <a:spcBef>
                <a:spcPts val="0"/>
              </a:spcBef>
              <a:spcAft>
                <a:spcPts val="0"/>
              </a:spcAft>
              <a:buSzPts val="2400"/>
              <a:buAutoNum type="arabicPeriod"/>
            </a:pPr>
            <a:r>
              <a:rPr lang="en" sz="2400"/>
              <a:t>When you’re done, switch with a partner and check each other’s work</a:t>
            </a:r>
            <a:endParaRPr sz="2400"/>
          </a:p>
          <a:p>
            <a:pPr indent="-381000" lvl="0" marL="457200" rtl="0" algn="l">
              <a:lnSpc>
                <a:spcPct val="115000"/>
              </a:lnSpc>
              <a:spcBef>
                <a:spcPts val="0"/>
              </a:spcBef>
              <a:spcAft>
                <a:spcPts val="0"/>
              </a:spcAft>
              <a:buSzPts val="2400"/>
              <a:buAutoNum type="arabicPeriod"/>
            </a:pPr>
            <a:r>
              <a:rPr lang="en" sz="2400"/>
              <a:t>Raise your hand if you have any questions! </a:t>
            </a:r>
            <a:endParaRPr sz="2400"/>
          </a:p>
        </p:txBody>
      </p:sp>
      <p:sp>
        <p:nvSpPr>
          <p:cNvPr id="93" name="Google Shape;93;p4"/>
          <p:cNvSpPr txBox="1"/>
          <p:nvPr/>
        </p:nvSpPr>
        <p:spPr>
          <a:xfrm>
            <a:off x="325000" y="4416900"/>
            <a:ext cx="8582700" cy="6465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Bebas Neue"/>
                <a:ea typeface="Bebas Neue"/>
                <a:cs typeface="Bebas Neue"/>
                <a:sym typeface="Bebas Neue"/>
              </a:rPr>
              <a:t>Pause here (10 minutes)</a:t>
            </a:r>
            <a:endParaRPr b="0" i="0" sz="30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5"/>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t>Great Job!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p>
            <a:pPr indent="0" lvl="0" marL="0" rtl="0" algn="just">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dog find the first aid box.</a:t>
            </a:r>
            <a:endParaRPr/>
          </a:p>
        </p:txBody>
      </p:sp>
      <p:graphicFrame>
        <p:nvGraphicFramePr>
          <p:cNvPr id="104" name="Google Shape;104;p6"/>
          <p:cNvGraphicFramePr/>
          <p:nvPr/>
        </p:nvGraphicFramePr>
        <p:xfrm>
          <a:off x="311700" y="1574500"/>
          <a:ext cx="3000000" cy="3000000"/>
        </p:xfrm>
        <a:graphic>
          <a:graphicData uri="http://schemas.openxmlformats.org/drawingml/2006/table">
            <a:tbl>
              <a:tblPr bandCol="1" bandRow="1">
                <a:noFill/>
                <a:tableStyleId>{B2431EE2-1FBB-408E-AD09-705904BF338F}</a:tableStyleId>
              </a:tblPr>
              <a:tblGrid>
                <a:gridCol w="360050"/>
                <a:gridCol w="360050"/>
                <a:gridCol w="360050"/>
                <a:gridCol w="360050"/>
                <a:gridCol w="360050"/>
                <a:gridCol w="360050"/>
              </a:tblGrid>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r h="360050">
                <a:tc>
                  <a:txBody>
                    <a:bodyPr/>
                    <a:lstStyle/>
                    <a:p>
                      <a:pPr indent="0" lvl="0" marL="0" marR="0" rtl="0" algn="just">
                        <a:lnSpc>
                          <a:spcPct val="100000"/>
                        </a:lnSpc>
                        <a:spcBef>
                          <a:spcPts val="0"/>
                        </a:spcBef>
                        <a:spcAft>
                          <a:spcPts val="0"/>
                        </a:spcAft>
                        <a:buClr>
                          <a:srgbClr val="000000"/>
                        </a:buClr>
                        <a:buSzPts val="1400"/>
                        <a:buFont typeface="Arial"/>
                        <a:buNone/>
                      </a:pPr>
                      <a:r>
                        <a:rPr lang="en" sz="1400" u="none" cap="none" strike="noStrike"/>
                        <a:t>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201F1E"/>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bl>
          </a:graphicData>
        </a:graphic>
      </p:graphicFrame>
      <p:cxnSp>
        <p:nvCxnSpPr>
          <p:cNvPr id="105" name="Google Shape;105;p6"/>
          <p:cNvCxnSpPr/>
          <p:nvPr/>
        </p:nvCxnSpPr>
        <p:spPr>
          <a:xfrm>
            <a:off x="2747725" y="842650"/>
            <a:ext cx="43500" cy="4050300"/>
          </a:xfrm>
          <a:prstGeom prst="straightConnector1">
            <a:avLst/>
          </a:prstGeom>
          <a:noFill/>
          <a:ln cap="flat" cmpd="sng" w="9525">
            <a:solidFill>
              <a:srgbClr val="595959"/>
            </a:solidFill>
            <a:prstDash val="solid"/>
            <a:round/>
            <a:headEnd len="sm" w="sm" type="none"/>
            <a:tailEnd len="sm" w="sm" type="none"/>
          </a:ln>
        </p:spPr>
      </p:cxnSp>
      <p:cxnSp>
        <p:nvCxnSpPr>
          <p:cNvPr id="106" name="Google Shape;106;p6"/>
          <p:cNvCxnSpPr/>
          <p:nvPr/>
        </p:nvCxnSpPr>
        <p:spPr>
          <a:xfrm>
            <a:off x="5776050" y="842650"/>
            <a:ext cx="43500" cy="4050300"/>
          </a:xfrm>
          <a:prstGeom prst="straightConnector1">
            <a:avLst/>
          </a:prstGeom>
          <a:noFill/>
          <a:ln cap="flat" cmpd="sng" w="9525">
            <a:solidFill>
              <a:srgbClr val="595959"/>
            </a:solidFill>
            <a:prstDash val="solid"/>
            <a:round/>
            <a:headEnd len="sm" w="sm" type="none"/>
            <a:tailEnd len="sm" w="sm" type="none"/>
          </a:ln>
        </p:spPr>
      </p:cxnSp>
      <p:sp>
        <p:nvSpPr>
          <p:cNvPr id="107" name="Google Shape;107;p6"/>
          <p:cNvSpPr txBox="1"/>
          <p:nvPr/>
        </p:nvSpPr>
        <p:spPr>
          <a:xfrm>
            <a:off x="323950" y="3365800"/>
            <a:ext cx="21132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highlight>
                  <a:srgbClr val="FFFFFF"/>
                </a:highlight>
                <a:latin typeface="Arial"/>
                <a:ea typeface="Arial"/>
                <a:cs typeface="Arial"/>
                <a:sym typeface="Arial"/>
              </a:rPr>
              <a:t>Drag the blocks from the middle column to the right column to solve the puzzle.</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8" name="Google Shape;108;p6"/>
          <p:cNvPicPr preferRelativeResize="0"/>
          <p:nvPr/>
        </p:nvPicPr>
        <p:blipFill rotWithShape="1">
          <a:blip r:embed="rId3">
            <a:alphaModFix/>
          </a:blip>
          <a:srcRect b="0" l="0" r="0" t="0"/>
          <a:stretch/>
        </p:blipFill>
        <p:spPr>
          <a:xfrm>
            <a:off x="6508825" y="1017724"/>
            <a:ext cx="1370950" cy="548640"/>
          </a:xfrm>
          <a:prstGeom prst="rect">
            <a:avLst/>
          </a:prstGeom>
          <a:noFill/>
          <a:ln>
            <a:noFill/>
          </a:ln>
        </p:spPr>
      </p:pic>
      <p:sp>
        <p:nvSpPr>
          <p:cNvPr id="109" name="Google Shape;109;p6"/>
          <p:cNvSpPr txBox="1"/>
          <p:nvPr/>
        </p:nvSpPr>
        <p:spPr>
          <a:xfrm>
            <a:off x="346375" y="3099950"/>
            <a:ext cx="2113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01F1E"/>
                </a:solidFill>
                <a:highlight>
                  <a:srgbClr val="FFFFFF"/>
                </a:highlight>
                <a:latin typeface="Arial"/>
                <a:ea typeface="Arial"/>
                <a:cs typeface="Arial"/>
                <a:sym typeface="Arial"/>
              </a:rPr>
              <a:t>Each square equals to a single step</a:t>
            </a:r>
            <a:endParaRPr b="0" i="0" sz="1200" u="none" cap="none" strike="noStrike">
              <a:solidFill>
                <a:srgbClr val="000000"/>
              </a:solidFill>
              <a:latin typeface="Arial"/>
              <a:ea typeface="Arial"/>
              <a:cs typeface="Arial"/>
              <a:sym typeface="Arial"/>
            </a:endParaRPr>
          </a:p>
        </p:txBody>
      </p:sp>
      <p:grpSp>
        <p:nvGrpSpPr>
          <p:cNvPr id="110" name="Google Shape;110;p6"/>
          <p:cNvGrpSpPr/>
          <p:nvPr/>
        </p:nvGrpSpPr>
        <p:grpSpPr>
          <a:xfrm>
            <a:off x="6508500" y="1566374"/>
            <a:ext cx="1371599" cy="548640"/>
            <a:chOff x="4189588" y="1151724"/>
            <a:chExt cx="1371599" cy="548640"/>
          </a:xfrm>
        </p:grpSpPr>
        <p:pic>
          <p:nvPicPr>
            <p:cNvPr id="111" name="Google Shape;111;p6"/>
            <p:cNvPicPr preferRelativeResize="0"/>
            <p:nvPr/>
          </p:nvPicPr>
          <p:blipFill rotWithShape="1">
            <a:blip r:embed="rId4">
              <a:alphaModFix/>
            </a:blip>
            <a:srcRect b="0" l="0" r="0" t="0"/>
            <a:stretch/>
          </p:blipFill>
          <p:spPr>
            <a:xfrm>
              <a:off x="4189588" y="1151724"/>
              <a:ext cx="1371599" cy="548640"/>
            </a:xfrm>
            <a:prstGeom prst="rect">
              <a:avLst/>
            </a:prstGeom>
            <a:noFill/>
            <a:ln>
              <a:noFill/>
            </a:ln>
          </p:spPr>
        </p:pic>
        <p:sp>
          <p:nvSpPr>
            <p:cNvPr id="112" name="Google Shape;112;p6"/>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113" name="Google Shape;113;p6"/>
          <p:cNvGrpSpPr/>
          <p:nvPr/>
        </p:nvGrpSpPr>
        <p:grpSpPr>
          <a:xfrm>
            <a:off x="6508500" y="2754474"/>
            <a:ext cx="1371599" cy="548640"/>
            <a:chOff x="4189588" y="1151724"/>
            <a:chExt cx="1371599" cy="548640"/>
          </a:xfrm>
        </p:grpSpPr>
        <p:pic>
          <p:nvPicPr>
            <p:cNvPr id="114" name="Google Shape;114;p6"/>
            <p:cNvPicPr preferRelativeResize="0"/>
            <p:nvPr/>
          </p:nvPicPr>
          <p:blipFill rotWithShape="1">
            <a:blip r:embed="rId4">
              <a:alphaModFix/>
            </a:blip>
            <a:srcRect b="0" l="0" r="0" t="0"/>
            <a:stretch/>
          </p:blipFill>
          <p:spPr>
            <a:xfrm>
              <a:off x="4189588" y="1151724"/>
              <a:ext cx="1371599" cy="548640"/>
            </a:xfrm>
            <a:prstGeom prst="rect">
              <a:avLst/>
            </a:prstGeom>
            <a:noFill/>
            <a:ln>
              <a:noFill/>
            </a:ln>
          </p:spPr>
        </p:pic>
        <p:sp>
          <p:nvSpPr>
            <p:cNvPr id="115" name="Google Shape;115;p6"/>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116" name="Google Shape;116;p6"/>
          <p:cNvGrpSpPr/>
          <p:nvPr/>
        </p:nvGrpSpPr>
        <p:grpSpPr>
          <a:xfrm>
            <a:off x="6508512" y="2160425"/>
            <a:ext cx="1371600" cy="548640"/>
            <a:chOff x="4189600" y="1934550"/>
            <a:chExt cx="1371600" cy="548640"/>
          </a:xfrm>
        </p:grpSpPr>
        <p:pic>
          <p:nvPicPr>
            <p:cNvPr id="117" name="Google Shape;117;p6"/>
            <p:cNvPicPr preferRelativeResize="0"/>
            <p:nvPr/>
          </p:nvPicPr>
          <p:blipFill rotWithShape="1">
            <a:blip r:embed="rId5">
              <a:alphaModFix/>
            </a:blip>
            <a:srcRect b="0" l="0" r="0" t="0"/>
            <a:stretch/>
          </p:blipFill>
          <p:spPr>
            <a:xfrm>
              <a:off x="4189600" y="1934550"/>
              <a:ext cx="1371600" cy="548640"/>
            </a:xfrm>
            <a:prstGeom prst="rect">
              <a:avLst/>
            </a:prstGeom>
            <a:noFill/>
            <a:ln>
              <a:noFill/>
            </a:ln>
          </p:spPr>
        </p:pic>
        <p:pic>
          <p:nvPicPr>
            <p:cNvPr id="118" name="Google Shape;118;p6"/>
            <p:cNvPicPr preferRelativeResize="0"/>
            <p:nvPr/>
          </p:nvPicPr>
          <p:blipFill rotWithShape="1">
            <a:blip r:embed="rId6">
              <a:alphaModFix/>
            </a:blip>
            <a:srcRect b="0" l="0" r="0" t="0"/>
            <a:stretch/>
          </p:blipFill>
          <p:spPr>
            <a:xfrm>
              <a:off x="4457700" y="2094587"/>
              <a:ext cx="228600" cy="228600"/>
            </a:xfrm>
            <a:prstGeom prst="rect">
              <a:avLst/>
            </a:prstGeom>
            <a:noFill/>
            <a:ln>
              <a:noFill/>
            </a:ln>
          </p:spPr>
        </p:pic>
        <p:sp>
          <p:nvSpPr>
            <p:cNvPr id="119" name="Google Shape;119;p6"/>
            <p:cNvSpPr txBox="1"/>
            <p:nvPr/>
          </p:nvSpPr>
          <p:spPr>
            <a:xfrm>
              <a:off x="4686300" y="2008850"/>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90</a:t>
              </a:r>
              <a:endParaRPr b="0" i="0" sz="1200" u="none" cap="none" strike="noStrike">
                <a:solidFill>
                  <a:srgbClr val="000000"/>
                </a:solidFill>
                <a:latin typeface="Arial"/>
                <a:ea typeface="Arial"/>
                <a:cs typeface="Arial"/>
                <a:sym typeface="Arial"/>
              </a:endParaRPr>
            </a:p>
          </p:txBody>
        </p:sp>
      </p:grpSp>
      <p:pic>
        <p:nvPicPr>
          <p:cNvPr id="120" name="Google Shape;120;p6"/>
          <p:cNvPicPr preferRelativeResize="0"/>
          <p:nvPr/>
        </p:nvPicPr>
        <p:blipFill rotWithShape="1">
          <a:blip r:embed="rId7">
            <a:alphaModFix/>
          </a:blip>
          <a:srcRect b="0" l="0" r="0" t="0"/>
          <a:stretch/>
        </p:blipFill>
        <p:spPr>
          <a:xfrm>
            <a:off x="138796" y="3118613"/>
            <a:ext cx="285750" cy="285761"/>
          </a:xfrm>
          <a:prstGeom prst="rect">
            <a:avLst/>
          </a:prstGeom>
          <a:noFill/>
          <a:ln>
            <a:noFill/>
          </a:ln>
        </p:spPr>
      </p:pic>
      <p:grpSp>
        <p:nvGrpSpPr>
          <p:cNvPr id="121" name="Google Shape;121;p6"/>
          <p:cNvGrpSpPr/>
          <p:nvPr/>
        </p:nvGrpSpPr>
        <p:grpSpPr>
          <a:xfrm>
            <a:off x="6508500" y="3348524"/>
            <a:ext cx="1371599" cy="548640"/>
            <a:chOff x="4189588" y="1151724"/>
            <a:chExt cx="1371599" cy="548640"/>
          </a:xfrm>
        </p:grpSpPr>
        <p:pic>
          <p:nvPicPr>
            <p:cNvPr id="122" name="Google Shape;122;p6"/>
            <p:cNvPicPr preferRelativeResize="0"/>
            <p:nvPr/>
          </p:nvPicPr>
          <p:blipFill rotWithShape="1">
            <a:blip r:embed="rId4">
              <a:alphaModFix/>
            </a:blip>
            <a:srcRect b="0" l="0" r="0" t="0"/>
            <a:stretch/>
          </p:blipFill>
          <p:spPr>
            <a:xfrm>
              <a:off x="4189588" y="1151724"/>
              <a:ext cx="1371599" cy="548640"/>
            </a:xfrm>
            <a:prstGeom prst="rect">
              <a:avLst/>
            </a:prstGeom>
            <a:noFill/>
            <a:ln>
              <a:noFill/>
            </a:ln>
          </p:spPr>
        </p:pic>
        <p:sp>
          <p:nvSpPr>
            <p:cNvPr id="123" name="Google Shape;123;p6"/>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pic>
        <p:nvPicPr>
          <p:cNvPr id="124" name="Google Shape;124;p6"/>
          <p:cNvPicPr preferRelativeResize="0"/>
          <p:nvPr/>
        </p:nvPicPr>
        <p:blipFill rotWithShape="1">
          <a:blip r:embed="rId8">
            <a:alphaModFix/>
          </a:blip>
          <a:srcRect b="0" l="0" r="0" t="0"/>
          <a:stretch/>
        </p:blipFill>
        <p:spPr>
          <a:xfrm>
            <a:off x="705500" y="1977880"/>
            <a:ext cx="285750" cy="285750"/>
          </a:xfrm>
          <a:prstGeom prst="rect">
            <a:avLst/>
          </a:prstGeom>
          <a:noFill/>
          <a:ln>
            <a:noFill/>
          </a:ln>
        </p:spPr>
      </p:pic>
      <p:pic>
        <p:nvPicPr>
          <p:cNvPr id="125" name="Google Shape;125;p6"/>
          <p:cNvPicPr preferRelativeResize="0"/>
          <p:nvPr/>
        </p:nvPicPr>
        <p:blipFill rotWithShape="1">
          <a:blip r:embed="rId9">
            <a:alphaModFix/>
          </a:blip>
          <a:srcRect b="0" l="0" r="0" t="0"/>
          <a:stretch/>
        </p:blipFill>
        <p:spPr>
          <a:xfrm>
            <a:off x="1031800" y="2654653"/>
            <a:ext cx="380994" cy="285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p>
            <a:pPr indent="0" lvl="0" marL="0" rtl="0" algn="just">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dog find the first aid box.</a:t>
            </a:r>
            <a:endParaRPr/>
          </a:p>
        </p:txBody>
      </p:sp>
      <p:graphicFrame>
        <p:nvGraphicFramePr>
          <p:cNvPr id="131" name="Google Shape;131;p7"/>
          <p:cNvGraphicFramePr/>
          <p:nvPr/>
        </p:nvGraphicFramePr>
        <p:xfrm>
          <a:off x="311700" y="1574500"/>
          <a:ext cx="3000000" cy="3000000"/>
        </p:xfrm>
        <a:graphic>
          <a:graphicData uri="http://schemas.openxmlformats.org/drawingml/2006/table">
            <a:tbl>
              <a:tblPr bandCol="1" bandRow="1">
                <a:noFill/>
                <a:tableStyleId>{B2431EE2-1FBB-408E-AD09-705904BF338F}</a:tableStyleId>
              </a:tblPr>
              <a:tblGrid>
                <a:gridCol w="360050"/>
                <a:gridCol w="360050"/>
                <a:gridCol w="360050"/>
                <a:gridCol w="360050"/>
                <a:gridCol w="360050"/>
                <a:gridCol w="360050"/>
              </a:tblGrid>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r h="360050">
                <a:tc>
                  <a:txBody>
                    <a:bodyPr/>
                    <a:lstStyle/>
                    <a:p>
                      <a:pPr indent="0" lvl="0" marL="0" marR="0" rtl="0" algn="just">
                        <a:lnSpc>
                          <a:spcPct val="100000"/>
                        </a:lnSpc>
                        <a:spcBef>
                          <a:spcPts val="0"/>
                        </a:spcBef>
                        <a:spcAft>
                          <a:spcPts val="0"/>
                        </a:spcAft>
                        <a:buClr>
                          <a:srgbClr val="000000"/>
                        </a:buClr>
                        <a:buSzPts val="1400"/>
                        <a:buFont typeface="Arial"/>
                        <a:buNone/>
                      </a:pPr>
                      <a:r>
                        <a:rPr lang="en" sz="1400" u="none" cap="none" strike="noStrike"/>
                        <a:t>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000000"/>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bl>
          </a:graphicData>
        </a:graphic>
      </p:graphicFrame>
      <p:cxnSp>
        <p:nvCxnSpPr>
          <p:cNvPr id="132" name="Google Shape;132;p7"/>
          <p:cNvCxnSpPr/>
          <p:nvPr/>
        </p:nvCxnSpPr>
        <p:spPr>
          <a:xfrm>
            <a:off x="2747725" y="842650"/>
            <a:ext cx="43500" cy="4050300"/>
          </a:xfrm>
          <a:prstGeom prst="straightConnector1">
            <a:avLst/>
          </a:prstGeom>
          <a:noFill/>
          <a:ln cap="flat" cmpd="sng" w="9525">
            <a:solidFill>
              <a:srgbClr val="595959"/>
            </a:solidFill>
            <a:prstDash val="solid"/>
            <a:round/>
            <a:headEnd len="sm" w="sm" type="none"/>
            <a:tailEnd len="sm" w="sm" type="none"/>
          </a:ln>
        </p:spPr>
      </p:cxnSp>
      <p:cxnSp>
        <p:nvCxnSpPr>
          <p:cNvPr id="133" name="Google Shape;133;p7"/>
          <p:cNvCxnSpPr/>
          <p:nvPr/>
        </p:nvCxnSpPr>
        <p:spPr>
          <a:xfrm>
            <a:off x="5776050" y="842650"/>
            <a:ext cx="43500" cy="4050300"/>
          </a:xfrm>
          <a:prstGeom prst="straightConnector1">
            <a:avLst/>
          </a:prstGeom>
          <a:noFill/>
          <a:ln cap="flat" cmpd="sng" w="9525">
            <a:solidFill>
              <a:srgbClr val="595959"/>
            </a:solidFill>
            <a:prstDash val="solid"/>
            <a:round/>
            <a:headEnd len="sm" w="sm" type="none"/>
            <a:tailEnd len="sm" w="sm" type="none"/>
          </a:ln>
        </p:spPr>
      </p:cxnSp>
      <p:sp>
        <p:nvSpPr>
          <p:cNvPr id="134" name="Google Shape;134;p7"/>
          <p:cNvSpPr txBox="1"/>
          <p:nvPr/>
        </p:nvSpPr>
        <p:spPr>
          <a:xfrm>
            <a:off x="323950" y="3365800"/>
            <a:ext cx="21132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highlight>
                  <a:srgbClr val="FFFFFF"/>
                </a:highlight>
                <a:latin typeface="Arial"/>
                <a:ea typeface="Arial"/>
                <a:cs typeface="Arial"/>
                <a:sym typeface="Arial"/>
              </a:rPr>
              <a:t>Drag the blocks from the middle column to the right column to solve the puzzle.</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5" name="Google Shape;135;p7"/>
          <p:cNvPicPr preferRelativeResize="0"/>
          <p:nvPr/>
        </p:nvPicPr>
        <p:blipFill rotWithShape="1">
          <a:blip r:embed="rId3">
            <a:alphaModFix/>
          </a:blip>
          <a:srcRect b="0" l="0" r="0" t="0"/>
          <a:stretch/>
        </p:blipFill>
        <p:spPr>
          <a:xfrm>
            <a:off x="6508825" y="1017724"/>
            <a:ext cx="1370950" cy="548640"/>
          </a:xfrm>
          <a:prstGeom prst="rect">
            <a:avLst/>
          </a:prstGeom>
          <a:noFill/>
          <a:ln>
            <a:noFill/>
          </a:ln>
        </p:spPr>
      </p:pic>
      <p:sp>
        <p:nvSpPr>
          <p:cNvPr id="136" name="Google Shape;136;p7"/>
          <p:cNvSpPr txBox="1"/>
          <p:nvPr/>
        </p:nvSpPr>
        <p:spPr>
          <a:xfrm>
            <a:off x="346375" y="3099950"/>
            <a:ext cx="2113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01F1E"/>
                </a:solidFill>
                <a:highlight>
                  <a:srgbClr val="FFFFFF"/>
                </a:highlight>
                <a:latin typeface="Arial"/>
                <a:ea typeface="Arial"/>
                <a:cs typeface="Arial"/>
                <a:sym typeface="Arial"/>
              </a:rPr>
              <a:t>Each square equals to a single step</a:t>
            </a:r>
            <a:endParaRPr b="0" i="0" sz="1200" u="none" cap="none" strike="noStrike">
              <a:solidFill>
                <a:srgbClr val="000000"/>
              </a:solidFill>
              <a:latin typeface="Arial"/>
              <a:ea typeface="Arial"/>
              <a:cs typeface="Arial"/>
              <a:sym typeface="Arial"/>
            </a:endParaRPr>
          </a:p>
        </p:txBody>
      </p:sp>
      <p:grpSp>
        <p:nvGrpSpPr>
          <p:cNvPr id="137" name="Google Shape;137;p7"/>
          <p:cNvGrpSpPr/>
          <p:nvPr/>
        </p:nvGrpSpPr>
        <p:grpSpPr>
          <a:xfrm>
            <a:off x="6561700" y="2196674"/>
            <a:ext cx="1371599" cy="548640"/>
            <a:chOff x="4189588" y="1151724"/>
            <a:chExt cx="1371599" cy="548640"/>
          </a:xfrm>
        </p:grpSpPr>
        <p:pic>
          <p:nvPicPr>
            <p:cNvPr id="138" name="Google Shape;138;p7"/>
            <p:cNvPicPr preferRelativeResize="0"/>
            <p:nvPr/>
          </p:nvPicPr>
          <p:blipFill rotWithShape="1">
            <a:blip r:embed="rId4">
              <a:alphaModFix/>
            </a:blip>
            <a:srcRect b="0" l="0" r="0" t="0"/>
            <a:stretch/>
          </p:blipFill>
          <p:spPr>
            <a:xfrm>
              <a:off x="4189588" y="1151724"/>
              <a:ext cx="1371599" cy="548640"/>
            </a:xfrm>
            <a:prstGeom prst="rect">
              <a:avLst/>
            </a:prstGeom>
            <a:noFill/>
            <a:ln>
              <a:noFill/>
            </a:ln>
          </p:spPr>
        </p:pic>
        <p:sp>
          <p:nvSpPr>
            <p:cNvPr id="139" name="Google Shape;139;p7"/>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140" name="Google Shape;140;p7"/>
          <p:cNvGrpSpPr/>
          <p:nvPr/>
        </p:nvGrpSpPr>
        <p:grpSpPr>
          <a:xfrm>
            <a:off x="6561700" y="2786149"/>
            <a:ext cx="1371599" cy="548640"/>
            <a:chOff x="4189588" y="1151724"/>
            <a:chExt cx="1371599" cy="548640"/>
          </a:xfrm>
        </p:grpSpPr>
        <p:pic>
          <p:nvPicPr>
            <p:cNvPr id="141" name="Google Shape;141;p7"/>
            <p:cNvPicPr preferRelativeResize="0"/>
            <p:nvPr/>
          </p:nvPicPr>
          <p:blipFill rotWithShape="1">
            <a:blip r:embed="rId4">
              <a:alphaModFix/>
            </a:blip>
            <a:srcRect b="0" l="0" r="0" t="0"/>
            <a:stretch/>
          </p:blipFill>
          <p:spPr>
            <a:xfrm>
              <a:off x="4189588" y="1151724"/>
              <a:ext cx="1371599" cy="548640"/>
            </a:xfrm>
            <a:prstGeom prst="rect">
              <a:avLst/>
            </a:prstGeom>
            <a:noFill/>
            <a:ln>
              <a:noFill/>
            </a:ln>
          </p:spPr>
        </p:pic>
        <p:sp>
          <p:nvSpPr>
            <p:cNvPr id="142" name="Google Shape;142;p7"/>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143" name="Google Shape;143;p7"/>
          <p:cNvGrpSpPr/>
          <p:nvPr/>
        </p:nvGrpSpPr>
        <p:grpSpPr>
          <a:xfrm>
            <a:off x="6561712" y="1607200"/>
            <a:ext cx="1371600" cy="548640"/>
            <a:chOff x="4189600" y="1934550"/>
            <a:chExt cx="1371600" cy="548640"/>
          </a:xfrm>
        </p:grpSpPr>
        <p:pic>
          <p:nvPicPr>
            <p:cNvPr id="144" name="Google Shape;144;p7"/>
            <p:cNvPicPr preferRelativeResize="0"/>
            <p:nvPr/>
          </p:nvPicPr>
          <p:blipFill rotWithShape="1">
            <a:blip r:embed="rId5">
              <a:alphaModFix/>
            </a:blip>
            <a:srcRect b="0" l="0" r="0" t="0"/>
            <a:stretch/>
          </p:blipFill>
          <p:spPr>
            <a:xfrm>
              <a:off x="4189600" y="1934550"/>
              <a:ext cx="1371600" cy="548640"/>
            </a:xfrm>
            <a:prstGeom prst="rect">
              <a:avLst/>
            </a:prstGeom>
            <a:noFill/>
            <a:ln>
              <a:noFill/>
            </a:ln>
          </p:spPr>
        </p:pic>
        <p:pic>
          <p:nvPicPr>
            <p:cNvPr id="145" name="Google Shape;145;p7"/>
            <p:cNvPicPr preferRelativeResize="0"/>
            <p:nvPr/>
          </p:nvPicPr>
          <p:blipFill rotWithShape="1">
            <a:blip r:embed="rId6">
              <a:alphaModFix/>
            </a:blip>
            <a:srcRect b="0" l="0" r="0" t="0"/>
            <a:stretch/>
          </p:blipFill>
          <p:spPr>
            <a:xfrm>
              <a:off x="4457700" y="2094587"/>
              <a:ext cx="228600" cy="228600"/>
            </a:xfrm>
            <a:prstGeom prst="rect">
              <a:avLst/>
            </a:prstGeom>
            <a:noFill/>
            <a:ln>
              <a:noFill/>
            </a:ln>
          </p:spPr>
        </p:pic>
        <p:sp>
          <p:nvSpPr>
            <p:cNvPr id="146" name="Google Shape;146;p7"/>
            <p:cNvSpPr txBox="1"/>
            <p:nvPr/>
          </p:nvSpPr>
          <p:spPr>
            <a:xfrm>
              <a:off x="4686300" y="2008850"/>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90</a:t>
              </a:r>
              <a:endParaRPr b="0" i="0" sz="1200" u="none" cap="none" strike="noStrike">
                <a:solidFill>
                  <a:srgbClr val="000000"/>
                </a:solidFill>
                <a:latin typeface="Arial"/>
                <a:ea typeface="Arial"/>
                <a:cs typeface="Arial"/>
                <a:sym typeface="Arial"/>
              </a:endParaRPr>
            </a:p>
          </p:txBody>
        </p:sp>
      </p:grpSp>
      <p:pic>
        <p:nvPicPr>
          <p:cNvPr id="147" name="Google Shape;147;p7"/>
          <p:cNvPicPr preferRelativeResize="0"/>
          <p:nvPr/>
        </p:nvPicPr>
        <p:blipFill rotWithShape="1">
          <a:blip r:embed="rId7">
            <a:alphaModFix/>
          </a:blip>
          <a:srcRect b="0" l="0" r="0" t="0"/>
          <a:stretch/>
        </p:blipFill>
        <p:spPr>
          <a:xfrm>
            <a:off x="138796" y="3118613"/>
            <a:ext cx="285750" cy="285761"/>
          </a:xfrm>
          <a:prstGeom prst="rect">
            <a:avLst/>
          </a:prstGeom>
          <a:noFill/>
          <a:ln>
            <a:noFill/>
          </a:ln>
        </p:spPr>
      </p:pic>
      <p:grpSp>
        <p:nvGrpSpPr>
          <p:cNvPr id="148" name="Google Shape;148;p7"/>
          <p:cNvGrpSpPr/>
          <p:nvPr/>
        </p:nvGrpSpPr>
        <p:grpSpPr>
          <a:xfrm>
            <a:off x="6561700" y="3965099"/>
            <a:ext cx="1371599" cy="548640"/>
            <a:chOff x="4189588" y="1151724"/>
            <a:chExt cx="1371599" cy="548640"/>
          </a:xfrm>
        </p:grpSpPr>
        <p:pic>
          <p:nvPicPr>
            <p:cNvPr id="149" name="Google Shape;149;p7"/>
            <p:cNvPicPr preferRelativeResize="0"/>
            <p:nvPr/>
          </p:nvPicPr>
          <p:blipFill rotWithShape="1">
            <a:blip r:embed="rId4">
              <a:alphaModFix/>
            </a:blip>
            <a:srcRect b="0" l="0" r="0" t="0"/>
            <a:stretch/>
          </p:blipFill>
          <p:spPr>
            <a:xfrm>
              <a:off x="4189588" y="1151724"/>
              <a:ext cx="1371599" cy="548640"/>
            </a:xfrm>
            <a:prstGeom prst="rect">
              <a:avLst/>
            </a:prstGeom>
            <a:noFill/>
            <a:ln>
              <a:noFill/>
            </a:ln>
          </p:spPr>
        </p:pic>
        <p:sp>
          <p:nvSpPr>
            <p:cNvPr id="150" name="Google Shape;150;p7"/>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pic>
        <p:nvPicPr>
          <p:cNvPr id="151" name="Google Shape;151;p7"/>
          <p:cNvPicPr preferRelativeResize="0"/>
          <p:nvPr/>
        </p:nvPicPr>
        <p:blipFill rotWithShape="1">
          <a:blip r:embed="rId8">
            <a:alphaModFix/>
          </a:blip>
          <a:srcRect b="0" l="0" r="0" t="0"/>
          <a:stretch/>
        </p:blipFill>
        <p:spPr>
          <a:xfrm>
            <a:off x="705500" y="1977880"/>
            <a:ext cx="285750" cy="285750"/>
          </a:xfrm>
          <a:prstGeom prst="rect">
            <a:avLst/>
          </a:prstGeom>
          <a:noFill/>
          <a:ln>
            <a:noFill/>
          </a:ln>
        </p:spPr>
      </p:pic>
      <p:pic>
        <p:nvPicPr>
          <p:cNvPr id="152" name="Google Shape;152;p7"/>
          <p:cNvPicPr preferRelativeResize="0"/>
          <p:nvPr/>
        </p:nvPicPr>
        <p:blipFill rotWithShape="1">
          <a:blip r:embed="rId9">
            <a:alphaModFix/>
          </a:blip>
          <a:srcRect b="0" l="0" r="0" t="0"/>
          <a:stretch/>
        </p:blipFill>
        <p:spPr>
          <a:xfrm>
            <a:off x="1031800" y="2654653"/>
            <a:ext cx="380994" cy="285750"/>
          </a:xfrm>
          <a:prstGeom prst="rect">
            <a:avLst/>
          </a:prstGeom>
          <a:noFill/>
          <a:ln>
            <a:noFill/>
          </a:ln>
        </p:spPr>
      </p:pic>
      <p:grpSp>
        <p:nvGrpSpPr>
          <p:cNvPr id="153" name="Google Shape;153;p7"/>
          <p:cNvGrpSpPr/>
          <p:nvPr/>
        </p:nvGrpSpPr>
        <p:grpSpPr>
          <a:xfrm>
            <a:off x="6561700" y="3375625"/>
            <a:ext cx="1371600" cy="548640"/>
            <a:chOff x="4189600" y="2593475"/>
            <a:chExt cx="1371600" cy="548640"/>
          </a:xfrm>
        </p:grpSpPr>
        <p:grpSp>
          <p:nvGrpSpPr>
            <p:cNvPr id="154" name="Google Shape;154;p7"/>
            <p:cNvGrpSpPr/>
            <p:nvPr/>
          </p:nvGrpSpPr>
          <p:grpSpPr>
            <a:xfrm>
              <a:off x="4189600" y="2593475"/>
              <a:ext cx="1371600" cy="548640"/>
              <a:chOff x="4189600" y="1934550"/>
              <a:chExt cx="1371600" cy="548640"/>
            </a:xfrm>
          </p:grpSpPr>
          <p:pic>
            <p:nvPicPr>
              <p:cNvPr id="155" name="Google Shape;155;p7"/>
              <p:cNvPicPr preferRelativeResize="0"/>
              <p:nvPr/>
            </p:nvPicPr>
            <p:blipFill rotWithShape="1">
              <a:blip r:embed="rId5">
                <a:alphaModFix/>
              </a:blip>
              <a:srcRect b="0" l="0" r="0" t="0"/>
              <a:stretch/>
            </p:blipFill>
            <p:spPr>
              <a:xfrm>
                <a:off x="4189600" y="1934550"/>
                <a:ext cx="1371600" cy="548640"/>
              </a:xfrm>
              <a:prstGeom prst="rect">
                <a:avLst/>
              </a:prstGeom>
              <a:noFill/>
              <a:ln>
                <a:noFill/>
              </a:ln>
            </p:spPr>
          </p:pic>
          <p:pic>
            <p:nvPicPr>
              <p:cNvPr id="156" name="Google Shape;156;p7"/>
              <p:cNvPicPr preferRelativeResize="0"/>
              <p:nvPr/>
            </p:nvPicPr>
            <p:blipFill rotWithShape="1">
              <a:blip r:embed="rId6">
                <a:alphaModFix/>
              </a:blip>
              <a:srcRect b="0" l="0" r="0" t="0"/>
              <a:stretch/>
            </p:blipFill>
            <p:spPr>
              <a:xfrm>
                <a:off x="4457700" y="2094587"/>
                <a:ext cx="228600" cy="228600"/>
              </a:xfrm>
              <a:prstGeom prst="rect">
                <a:avLst/>
              </a:prstGeom>
              <a:noFill/>
              <a:ln>
                <a:noFill/>
              </a:ln>
            </p:spPr>
          </p:pic>
          <p:sp>
            <p:nvSpPr>
              <p:cNvPr id="157" name="Google Shape;157;p7"/>
              <p:cNvSpPr txBox="1"/>
              <p:nvPr/>
            </p:nvSpPr>
            <p:spPr>
              <a:xfrm>
                <a:off x="4686300" y="2008850"/>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90</a:t>
                </a:r>
                <a:endParaRPr b="0" i="0" sz="1200" u="none" cap="none" strike="noStrike">
                  <a:solidFill>
                    <a:srgbClr val="000000"/>
                  </a:solidFill>
                  <a:latin typeface="Arial"/>
                  <a:ea typeface="Arial"/>
                  <a:cs typeface="Arial"/>
                  <a:sym typeface="Arial"/>
                </a:endParaRPr>
              </a:p>
            </p:txBody>
          </p:sp>
        </p:grpSp>
        <p:pic>
          <p:nvPicPr>
            <p:cNvPr id="158" name="Google Shape;158;p7"/>
            <p:cNvPicPr preferRelativeResize="0"/>
            <p:nvPr/>
          </p:nvPicPr>
          <p:blipFill rotWithShape="1">
            <a:blip r:embed="rId10">
              <a:alphaModFix/>
            </a:blip>
            <a:srcRect b="0" l="0" r="0" t="0"/>
            <a:stretch/>
          </p:blipFill>
          <p:spPr>
            <a:xfrm>
              <a:off x="4501325" y="2753489"/>
              <a:ext cx="228600" cy="2286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p>
            <a:pPr indent="0" lvl="0" marL="0" rtl="0" algn="just">
              <a:lnSpc>
                <a:spcPct val="100000"/>
              </a:lnSpc>
              <a:spcBef>
                <a:spcPts val="0"/>
              </a:spcBef>
              <a:spcAft>
                <a:spcPts val="0"/>
              </a:spcAft>
              <a:buClr>
                <a:schemeClr val="dk1"/>
              </a:buClr>
              <a:buSzPts val="1100"/>
              <a:buFont typeface="Arial"/>
              <a:buNone/>
            </a:pPr>
            <a:r>
              <a:rPr lang="en" sz="1400">
                <a:highlight>
                  <a:schemeClr val="lt1"/>
                </a:highlight>
              </a:rPr>
              <a:t>Put the blocks in the correct order to help the dog find the first aid box.</a:t>
            </a:r>
            <a:endParaRPr/>
          </a:p>
        </p:txBody>
      </p:sp>
      <p:graphicFrame>
        <p:nvGraphicFramePr>
          <p:cNvPr id="164" name="Google Shape;164;p8"/>
          <p:cNvGraphicFramePr/>
          <p:nvPr/>
        </p:nvGraphicFramePr>
        <p:xfrm>
          <a:off x="311700" y="1574500"/>
          <a:ext cx="3000000" cy="3000000"/>
        </p:xfrm>
        <a:graphic>
          <a:graphicData uri="http://schemas.openxmlformats.org/drawingml/2006/table">
            <a:tbl>
              <a:tblPr bandCol="1" bandRow="1">
                <a:noFill/>
                <a:tableStyleId>{B2431EE2-1FBB-408E-AD09-705904BF338F}</a:tableStyleId>
              </a:tblPr>
              <a:tblGrid>
                <a:gridCol w="360050"/>
                <a:gridCol w="360050"/>
                <a:gridCol w="360050"/>
                <a:gridCol w="360050"/>
                <a:gridCol w="360050"/>
                <a:gridCol w="360050"/>
              </a:tblGrid>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lnB cap="flat" cmpd="sng" w="9525">
                      <a:solidFill>
                        <a:srgbClr val="201F1E"/>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r h="360050">
                <a:tc>
                  <a:txBody>
                    <a:bodyPr/>
                    <a:lstStyle/>
                    <a:p>
                      <a:pPr indent="0" lvl="0" marL="0" marR="0" rtl="0" algn="just">
                        <a:lnSpc>
                          <a:spcPct val="100000"/>
                        </a:lnSpc>
                        <a:spcBef>
                          <a:spcPts val="0"/>
                        </a:spcBef>
                        <a:spcAft>
                          <a:spcPts val="0"/>
                        </a:spcAft>
                        <a:buClr>
                          <a:srgbClr val="000000"/>
                        </a:buClr>
                        <a:buSzPts val="1400"/>
                        <a:buFont typeface="Arial"/>
                        <a:buNone/>
                      </a:pPr>
                      <a:r>
                        <a:rPr lang="en" sz="1400" u="none" cap="none" strike="noStrike"/>
                        <a:t>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lnR cap="flat" cmpd="sng" w="9525">
                      <a:solidFill>
                        <a:srgbClr val="201F1E"/>
                      </a:solidFill>
                      <a:prstDash val="solid"/>
                      <a:round/>
                      <a:headEnd len="sm" w="sm" type="none"/>
                      <a:tailEnd len="sm" w="sm" type="none"/>
                    </a:lnR>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lnL cap="flat" cmpd="sng" w="9525">
                      <a:solidFill>
                        <a:srgbClr val="201F1E"/>
                      </a:solidFill>
                      <a:prstDash val="solid"/>
                      <a:round/>
                      <a:headEnd len="sm" w="sm" type="none"/>
                      <a:tailEnd len="sm" w="sm" type="none"/>
                    </a:lnL>
                    <a:lnR cap="flat" cmpd="sng" w="9525">
                      <a:solidFill>
                        <a:srgbClr val="201F1E"/>
                      </a:solidFill>
                      <a:prstDash val="solid"/>
                      <a:round/>
                      <a:headEnd len="sm" w="sm" type="none"/>
                      <a:tailEnd len="sm" w="sm" type="none"/>
                    </a:lnR>
                    <a:lnT cap="flat" cmpd="sng" w="9525">
                      <a:solidFill>
                        <a:srgbClr val="201F1E"/>
                      </a:solidFill>
                      <a:prstDash val="solid"/>
                      <a:round/>
                      <a:headEnd len="sm" w="sm" type="none"/>
                      <a:tailEnd len="sm" w="sm" type="none"/>
                    </a:lnT>
                    <a:lnB cap="flat" cmpd="sng" w="9525">
                      <a:solidFill>
                        <a:srgbClr val="201F1E"/>
                      </a:solidFill>
                      <a:prstDash val="solid"/>
                      <a:round/>
                      <a:headEnd len="sm" w="sm" type="none"/>
                      <a:tailEnd len="sm" w="sm" type="none"/>
                    </a:lnB>
                    <a:solidFill>
                      <a:srgbClr val="201F1E"/>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lnL cap="flat" cmpd="sng" w="9525">
                      <a:solidFill>
                        <a:srgbClr val="201F1E"/>
                      </a:solidFill>
                      <a:prstDash val="solid"/>
                      <a:round/>
                      <a:headEnd len="sm" w="sm" type="none"/>
                      <a:tailEnd len="sm" w="sm" type="none"/>
                    </a:lnL>
                    <a:solidFill>
                      <a:srgbClr val="201F1E"/>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lnT cap="flat" cmpd="sng" w="9525">
                      <a:solidFill>
                        <a:srgbClr val="201F1E"/>
                      </a:solidFill>
                      <a:prstDash val="solid"/>
                      <a:round/>
                      <a:headEnd len="sm" w="sm" type="none"/>
                      <a:tailEnd len="sm" w="sm" type="none"/>
                    </a:lnT>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bl>
          </a:graphicData>
        </a:graphic>
      </p:graphicFrame>
      <p:cxnSp>
        <p:nvCxnSpPr>
          <p:cNvPr id="165" name="Google Shape;165;p8"/>
          <p:cNvCxnSpPr/>
          <p:nvPr/>
        </p:nvCxnSpPr>
        <p:spPr>
          <a:xfrm>
            <a:off x="2747725" y="842650"/>
            <a:ext cx="43500" cy="4050300"/>
          </a:xfrm>
          <a:prstGeom prst="straightConnector1">
            <a:avLst/>
          </a:prstGeom>
          <a:noFill/>
          <a:ln cap="flat" cmpd="sng" w="9525">
            <a:solidFill>
              <a:srgbClr val="595959"/>
            </a:solidFill>
            <a:prstDash val="solid"/>
            <a:round/>
            <a:headEnd len="sm" w="sm" type="none"/>
            <a:tailEnd len="sm" w="sm" type="none"/>
          </a:ln>
        </p:spPr>
      </p:cxnSp>
      <p:cxnSp>
        <p:nvCxnSpPr>
          <p:cNvPr id="166" name="Google Shape;166;p8"/>
          <p:cNvCxnSpPr/>
          <p:nvPr/>
        </p:nvCxnSpPr>
        <p:spPr>
          <a:xfrm>
            <a:off x="5776050" y="842650"/>
            <a:ext cx="43500" cy="4050300"/>
          </a:xfrm>
          <a:prstGeom prst="straightConnector1">
            <a:avLst/>
          </a:prstGeom>
          <a:noFill/>
          <a:ln cap="flat" cmpd="sng" w="9525">
            <a:solidFill>
              <a:srgbClr val="595959"/>
            </a:solidFill>
            <a:prstDash val="solid"/>
            <a:round/>
            <a:headEnd len="sm" w="sm" type="none"/>
            <a:tailEnd len="sm" w="sm" type="none"/>
          </a:ln>
        </p:spPr>
      </p:cxnSp>
      <p:sp>
        <p:nvSpPr>
          <p:cNvPr id="167" name="Google Shape;167;p8"/>
          <p:cNvSpPr txBox="1"/>
          <p:nvPr/>
        </p:nvSpPr>
        <p:spPr>
          <a:xfrm>
            <a:off x="323950" y="3365800"/>
            <a:ext cx="21132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highlight>
                  <a:srgbClr val="FFFFFF"/>
                </a:highlight>
                <a:latin typeface="Arial"/>
                <a:ea typeface="Arial"/>
                <a:cs typeface="Arial"/>
                <a:sym typeface="Arial"/>
              </a:rPr>
              <a:t>Drag the blocks from the middle column to the right column to solve the puzzle (Only use the provided blocks).</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8" name="Google Shape;168;p8"/>
          <p:cNvPicPr preferRelativeResize="0"/>
          <p:nvPr/>
        </p:nvPicPr>
        <p:blipFill rotWithShape="1">
          <a:blip r:embed="rId3">
            <a:alphaModFix/>
          </a:blip>
          <a:srcRect b="0" l="0" r="0" t="0"/>
          <a:stretch/>
        </p:blipFill>
        <p:spPr>
          <a:xfrm>
            <a:off x="6508825" y="1017724"/>
            <a:ext cx="1370950" cy="548640"/>
          </a:xfrm>
          <a:prstGeom prst="rect">
            <a:avLst/>
          </a:prstGeom>
          <a:noFill/>
          <a:ln>
            <a:noFill/>
          </a:ln>
        </p:spPr>
      </p:pic>
      <p:grpSp>
        <p:nvGrpSpPr>
          <p:cNvPr id="169" name="Google Shape;169;p8"/>
          <p:cNvGrpSpPr/>
          <p:nvPr/>
        </p:nvGrpSpPr>
        <p:grpSpPr>
          <a:xfrm>
            <a:off x="6553387" y="2776900"/>
            <a:ext cx="1371600" cy="548640"/>
            <a:chOff x="4189600" y="1934550"/>
            <a:chExt cx="1371600" cy="548640"/>
          </a:xfrm>
        </p:grpSpPr>
        <p:pic>
          <p:nvPicPr>
            <p:cNvPr id="170" name="Google Shape;170;p8"/>
            <p:cNvPicPr preferRelativeResize="0"/>
            <p:nvPr/>
          </p:nvPicPr>
          <p:blipFill rotWithShape="1">
            <a:blip r:embed="rId4">
              <a:alphaModFix/>
            </a:blip>
            <a:srcRect b="0" l="0" r="0" t="0"/>
            <a:stretch/>
          </p:blipFill>
          <p:spPr>
            <a:xfrm>
              <a:off x="4189600" y="1934550"/>
              <a:ext cx="1371600" cy="548640"/>
            </a:xfrm>
            <a:prstGeom prst="rect">
              <a:avLst/>
            </a:prstGeom>
            <a:noFill/>
            <a:ln>
              <a:noFill/>
            </a:ln>
          </p:spPr>
        </p:pic>
        <p:pic>
          <p:nvPicPr>
            <p:cNvPr id="171" name="Google Shape;171;p8"/>
            <p:cNvPicPr preferRelativeResize="0"/>
            <p:nvPr/>
          </p:nvPicPr>
          <p:blipFill rotWithShape="1">
            <a:blip r:embed="rId5">
              <a:alphaModFix/>
            </a:blip>
            <a:srcRect b="0" l="0" r="0" t="0"/>
            <a:stretch/>
          </p:blipFill>
          <p:spPr>
            <a:xfrm>
              <a:off x="4457700" y="2094587"/>
              <a:ext cx="228600" cy="228600"/>
            </a:xfrm>
            <a:prstGeom prst="rect">
              <a:avLst/>
            </a:prstGeom>
            <a:noFill/>
            <a:ln>
              <a:noFill/>
            </a:ln>
          </p:spPr>
        </p:pic>
        <p:sp>
          <p:nvSpPr>
            <p:cNvPr id="172" name="Google Shape;172;p8"/>
            <p:cNvSpPr txBox="1"/>
            <p:nvPr/>
          </p:nvSpPr>
          <p:spPr>
            <a:xfrm>
              <a:off x="4686300" y="2008850"/>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90</a:t>
              </a:r>
              <a:endParaRPr b="0" i="0" sz="1200" u="none" cap="none" strike="noStrike">
                <a:solidFill>
                  <a:srgbClr val="000000"/>
                </a:solidFill>
                <a:latin typeface="Arial"/>
                <a:ea typeface="Arial"/>
                <a:cs typeface="Arial"/>
                <a:sym typeface="Arial"/>
              </a:endParaRPr>
            </a:p>
          </p:txBody>
        </p:sp>
      </p:grpSp>
      <p:grpSp>
        <p:nvGrpSpPr>
          <p:cNvPr id="173" name="Google Shape;173;p8"/>
          <p:cNvGrpSpPr/>
          <p:nvPr/>
        </p:nvGrpSpPr>
        <p:grpSpPr>
          <a:xfrm>
            <a:off x="2861062" y="2593475"/>
            <a:ext cx="1371600" cy="548640"/>
            <a:chOff x="4189600" y="2593475"/>
            <a:chExt cx="1371600" cy="548640"/>
          </a:xfrm>
        </p:grpSpPr>
        <p:grpSp>
          <p:nvGrpSpPr>
            <p:cNvPr id="174" name="Google Shape;174;p8"/>
            <p:cNvGrpSpPr/>
            <p:nvPr/>
          </p:nvGrpSpPr>
          <p:grpSpPr>
            <a:xfrm>
              <a:off x="4189600" y="2593475"/>
              <a:ext cx="1371600" cy="548640"/>
              <a:chOff x="4189600" y="1934550"/>
              <a:chExt cx="1371600" cy="548640"/>
            </a:xfrm>
          </p:grpSpPr>
          <p:pic>
            <p:nvPicPr>
              <p:cNvPr id="175" name="Google Shape;175;p8"/>
              <p:cNvPicPr preferRelativeResize="0"/>
              <p:nvPr/>
            </p:nvPicPr>
            <p:blipFill rotWithShape="1">
              <a:blip r:embed="rId4">
                <a:alphaModFix/>
              </a:blip>
              <a:srcRect b="0" l="0" r="0" t="0"/>
              <a:stretch/>
            </p:blipFill>
            <p:spPr>
              <a:xfrm>
                <a:off x="4189600" y="1934550"/>
                <a:ext cx="1371600" cy="548640"/>
              </a:xfrm>
              <a:prstGeom prst="rect">
                <a:avLst/>
              </a:prstGeom>
              <a:noFill/>
              <a:ln>
                <a:noFill/>
              </a:ln>
            </p:spPr>
          </p:pic>
          <p:pic>
            <p:nvPicPr>
              <p:cNvPr id="176" name="Google Shape;176;p8"/>
              <p:cNvPicPr preferRelativeResize="0"/>
              <p:nvPr/>
            </p:nvPicPr>
            <p:blipFill rotWithShape="1">
              <a:blip r:embed="rId5">
                <a:alphaModFix/>
              </a:blip>
              <a:srcRect b="0" l="0" r="0" t="0"/>
              <a:stretch/>
            </p:blipFill>
            <p:spPr>
              <a:xfrm>
                <a:off x="4457700" y="2094587"/>
                <a:ext cx="228600" cy="228600"/>
              </a:xfrm>
              <a:prstGeom prst="rect">
                <a:avLst/>
              </a:prstGeom>
              <a:noFill/>
              <a:ln>
                <a:noFill/>
              </a:ln>
            </p:spPr>
          </p:pic>
          <p:sp>
            <p:nvSpPr>
              <p:cNvPr id="177" name="Google Shape;177;p8"/>
              <p:cNvSpPr txBox="1"/>
              <p:nvPr/>
            </p:nvSpPr>
            <p:spPr>
              <a:xfrm>
                <a:off x="4686300" y="2008850"/>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90</a:t>
                </a:r>
                <a:endParaRPr b="0" i="0" sz="1200" u="none" cap="none" strike="noStrike">
                  <a:solidFill>
                    <a:srgbClr val="000000"/>
                  </a:solidFill>
                  <a:latin typeface="Arial"/>
                  <a:ea typeface="Arial"/>
                  <a:cs typeface="Arial"/>
                  <a:sym typeface="Arial"/>
                </a:endParaRPr>
              </a:p>
            </p:txBody>
          </p:sp>
        </p:grpSp>
        <p:pic>
          <p:nvPicPr>
            <p:cNvPr id="178" name="Google Shape;178;p8"/>
            <p:cNvPicPr preferRelativeResize="0"/>
            <p:nvPr/>
          </p:nvPicPr>
          <p:blipFill rotWithShape="1">
            <a:blip r:embed="rId6">
              <a:alphaModFix/>
            </a:blip>
            <a:srcRect b="0" l="0" r="0" t="0"/>
            <a:stretch/>
          </p:blipFill>
          <p:spPr>
            <a:xfrm>
              <a:off x="4501325" y="2753489"/>
              <a:ext cx="228600" cy="228600"/>
            </a:xfrm>
            <a:prstGeom prst="rect">
              <a:avLst/>
            </a:prstGeom>
            <a:noFill/>
            <a:ln>
              <a:noFill/>
            </a:ln>
          </p:spPr>
        </p:pic>
      </p:grpSp>
      <p:grpSp>
        <p:nvGrpSpPr>
          <p:cNvPr id="179" name="Google Shape;179;p8"/>
          <p:cNvGrpSpPr/>
          <p:nvPr/>
        </p:nvGrpSpPr>
        <p:grpSpPr>
          <a:xfrm>
            <a:off x="6508500" y="1648024"/>
            <a:ext cx="1371599" cy="548640"/>
            <a:chOff x="4189588" y="1151724"/>
            <a:chExt cx="1371599" cy="548640"/>
          </a:xfrm>
        </p:grpSpPr>
        <p:pic>
          <p:nvPicPr>
            <p:cNvPr id="180" name="Google Shape;180;p8"/>
            <p:cNvPicPr preferRelativeResize="0"/>
            <p:nvPr/>
          </p:nvPicPr>
          <p:blipFill rotWithShape="1">
            <a:blip r:embed="rId7">
              <a:alphaModFix/>
            </a:blip>
            <a:srcRect b="0" l="0" r="0" t="0"/>
            <a:stretch/>
          </p:blipFill>
          <p:spPr>
            <a:xfrm>
              <a:off x="4189588" y="1151724"/>
              <a:ext cx="1371599" cy="548640"/>
            </a:xfrm>
            <a:prstGeom prst="rect">
              <a:avLst/>
            </a:prstGeom>
            <a:noFill/>
            <a:ln>
              <a:noFill/>
            </a:ln>
          </p:spPr>
        </p:pic>
        <p:sp>
          <p:nvSpPr>
            <p:cNvPr id="181" name="Google Shape;181;p8"/>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182" name="Google Shape;182;p8"/>
          <p:cNvGrpSpPr/>
          <p:nvPr/>
        </p:nvGrpSpPr>
        <p:grpSpPr>
          <a:xfrm>
            <a:off x="6553375" y="3325549"/>
            <a:ext cx="1371599" cy="548640"/>
            <a:chOff x="4189588" y="1151724"/>
            <a:chExt cx="1371599" cy="548640"/>
          </a:xfrm>
        </p:grpSpPr>
        <p:pic>
          <p:nvPicPr>
            <p:cNvPr id="183" name="Google Shape;183;p8"/>
            <p:cNvPicPr preferRelativeResize="0"/>
            <p:nvPr/>
          </p:nvPicPr>
          <p:blipFill rotWithShape="1">
            <a:blip r:embed="rId7">
              <a:alphaModFix/>
            </a:blip>
            <a:srcRect b="0" l="0" r="0" t="0"/>
            <a:stretch/>
          </p:blipFill>
          <p:spPr>
            <a:xfrm>
              <a:off x="4189588" y="1151724"/>
              <a:ext cx="1371599" cy="548640"/>
            </a:xfrm>
            <a:prstGeom prst="rect">
              <a:avLst/>
            </a:prstGeom>
            <a:noFill/>
            <a:ln>
              <a:noFill/>
            </a:ln>
          </p:spPr>
        </p:pic>
        <p:sp>
          <p:nvSpPr>
            <p:cNvPr id="184" name="Google Shape;184;p8"/>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185" name="Google Shape;185;p8"/>
          <p:cNvGrpSpPr/>
          <p:nvPr/>
        </p:nvGrpSpPr>
        <p:grpSpPr>
          <a:xfrm>
            <a:off x="6508500" y="2228249"/>
            <a:ext cx="1371599" cy="548640"/>
            <a:chOff x="4189588" y="1151724"/>
            <a:chExt cx="1371599" cy="548640"/>
          </a:xfrm>
        </p:grpSpPr>
        <p:pic>
          <p:nvPicPr>
            <p:cNvPr id="186" name="Google Shape;186;p8"/>
            <p:cNvPicPr preferRelativeResize="0"/>
            <p:nvPr/>
          </p:nvPicPr>
          <p:blipFill rotWithShape="1">
            <a:blip r:embed="rId7">
              <a:alphaModFix/>
            </a:blip>
            <a:srcRect b="0" l="0" r="0" t="0"/>
            <a:stretch/>
          </p:blipFill>
          <p:spPr>
            <a:xfrm>
              <a:off x="4189588" y="1151724"/>
              <a:ext cx="1371599" cy="548640"/>
            </a:xfrm>
            <a:prstGeom prst="rect">
              <a:avLst/>
            </a:prstGeom>
            <a:noFill/>
            <a:ln>
              <a:noFill/>
            </a:ln>
          </p:spPr>
        </p:pic>
        <p:sp>
          <p:nvSpPr>
            <p:cNvPr id="187" name="Google Shape;187;p8"/>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sp>
        <p:nvSpPr>
          <p:cNvPr id="188" name="Google Shape;188;p8"/>
          <p:cNvSpPr txBox="1"/>
          <p:nvPr/>
        </p:nvSpPr>
        <p:spPr>
          <a:xfrm>
            <a:off x="3416913" y="3889175"/>
            <a:ext cx="2460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highlight>
                  <a:srgbClr val="FFFFFF"/>
                </a:highlight>
                <a:latin typeface="Arial"/>
                <a:ea typeface="Arial"/>
                <a:cs typeface="Arial"/>
                <a:sym typeface="Arial"/>
              </a:rPr>
              <a:t>There is an extra block that is not needed in the solution.</a:t>
            </a:r>
            <a:endParaRPr b="0" i="0" sz="1400" u="none" cap="none" strike="noStrike">
              <a:solidFill>
                <a:srgbClr val="000000"/>
              </a:solidFill>
              <a:latin typeface="Arial"/>
              <a:ea typeface="Arial"/>
              <a:cs typeface="Arial"/>
              <a:sym typeface="Arial"/>
            </a:endParaRPr>
          </a:p>
        </p:txBody>
      </p:sp>
      <p:pic>
        <p:nvPicPr>
          <p:cNvPr id="189" name="Google Shape;189;p8"/>
          <p:cNvPicPr preferRelativeResize="0"/>
          <p:nvPr/>
        </p:nvPicPr>
        <p:blipFill rotWithShape="1">
          <a:blip r:embed="rId8">
            <a:alphaModFix/>
          </a:blip>
          <a:srcRect b="0" l="0" r="0" t="0"/>
          <a:stretch/>
        </p:blipFill>
        <p:spPr>
          <a:xfrm>
            <a:off x="2861068" y="3987900"/>
            <a:ext cx="615580" cy="615600"/>
          </a:xfrm>
          <a:prstGeom prst="rect">
            <a:avLst/>
          </a:prstGeom>
          <a:noFill/>
          <a:ln>
            <a:noFill/>
          </a:ln>
        </p:spPr>
      </p:pic>
      <p:pic>
        <p:nvPicPr>
          <p:cNvPr id="190" name="Google Shape;190;p8"/>
          <p:cNvPicPr preferRelativeResize="0"/>
          <p:nvPr/>
        </p:nvPicPr>
        <p:blipFill rotWithShape="1">
          <a:blip r:embed="rId9">
            <a:alphaModFix/>
          </a:blip>
          <a:srcRect b="0" l="0" r="0" t="0"/>
          <a:stretch/>
        </p:blipFill>
        <p:spPr>
          <a:xfrm>
            <a:off x="1391850" y="2688403"/>
            <a:ext cx="380994" cy="285750"/>
          </a:xfrm>
          <a:prstGeom prst="rect">
            <a:avLst/>
          </a:prstGeom>
          <a:noFill/>
          <a:ln>
            <a:noFill/>
          </a:ln>
        </p:spPr>
      </p:pic>
      <p:pic>
        <p:nvPicPr>
          <p:cNvPr id="191" name="Google Shape;191;p8"/>
          <p:cNvPicPr preferRelativeResize="0"/>
          <p:nvPr/>
        </p:nvPicPr>
        <p:blipFill rotWithShape="1">
          <a:blip r:embed="rId10">
            <a:alphaModFix/>
          </a:blip>
          <a:srcRect b="0" l="0" r="0" t="0"/>
          <a:stretch/>
        </p:blipFill>
        <p:spPr>
          <a:xfrm>
            <a:off x="705500" y="1977880"/>
            <a:ext cx="285750" cy="285750"/>
          </a:xfrm>
          <a:prstGeom prst="rect">
            <a:avLst/>
          </a:prstGeom>
          <a:noFill/>
          <a:ln>
            <a:noFill/>
          </a:ln>
        </p:spPr>
      </p:pic>
      <p:grpSp>
        <p:nvGrpSpPr>
          <p:cNvPr id="192" name="Google Shape;192;p8"/>
          <p:cNvGrpSpPr/>
          <p:nvPr/>
        </p:nvGrpSpPr>
        <p:grpSpPr>
          <a:xfrm>
            <a:off x="6583800" y="3905774"/>
            <a:ext cx="1371599" cy="548640"/>
            <a:chOff x="4189588" y="1151724"/>
            <a:chExt cx="1371599" cy="548640"/>
          </a:xfrm>
        </p:grpSpPr>
        <p:pic>
          <p:nvPicPr>
            <p:cNvPr id="193" name="Google Shape;193;p8"/>
            <p:cNvPicPr preferRelativeResize="0"/>
            <p:nvPr/>
          </p:nvPicPr>
          <p:blipFill rotWithShape="1">
            <a:blip r:embed="rId7">
              <a:alphaModFix/>
            </a:blip>
            <a:srcRect b="0" l="0" r="0" t="0"/>
            <a:stretch/>
          </p:blipFill>
          <p:spPr>
            <a:xfrm>
              <a:off x="4189588" y="1151724"/>
              <a:ext cx="1371599" cy="548640"/>
            </a:xfrm>
            <a:prstGeom prst="rect">
              <a:avLst/>
            </a:prstGeom>
            <a:noFill/>
            <a:ln>
              <a:noFill/>
            </a:ln>
          </p:spPr>
        </p:pic>
        <p:sp>
          <p:nvSpPr>
            <p:cNvPr id="194" name="Google Shape;194;p8"/>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sp>
        <p:nvSpPr>
          <p:cNvPr id="195" name="Google Shape;195;p8"/>
          <p:cNvSpPr txBox="1"/>
          <p:nvPr/>
        </p:nvSpPr>
        <p:spPr>
          <a:xfrm>
            <a:off x="346375" y="3099950"/>
            <a:ext cx="2113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01F1E"/>
                </a:solidFill>
                <a:highlight>
                  <a:srgbClr val="FFFFFF"/>
                </a:highlight>
                <a:latin typeface="Arial"/>
                <a:ea typeface="Arial"/>
                <a:cs typeface="Arial"/>
                <a:sym typeface="Arial"/>
              </a:rPr>
              <a:t>Each square equals to a single step</a:t>
            </a:r>
            <a:endParaRPr b="0" i="0" sz="1200" u="none" cap="none" strike="noStrike">
              <a:solidFill>
                <a:srgbClr val="000000"/>
              </a:solidFill>
              <a:latin typeface="Arial"/>
              <a:ea typeface="Arial"/>
              <a:cs typeface="Arial"/>
              <a:sym typeface="Arial"/>
            </a:endParaRPr>
          </a:p>
        </p:txBody>
      </p:sp>
      <p:pic>
        <p:nvPicPr>
          <p:cNvPr id="196" name="Google Shape;196;p8"/>
          <p:cNvPicPr preferRelativeResize="0"/>
          <p:nvPr/>
        </p:nvPicPr>
        <p:blipFill rotWithShape="1">
          <a:blip r:embed="rId8">
            <a:alphaModFix/>
          </a:blip>
          <a:srcRect b="0" l="0" r="0" t="0"/>
          <a:stretch/>
        </p:blipFill>
        <p:spPr>
          <a:xfrm>
            <a:off x="138796" y="3118613"/>
            <a:ext cx="285750" cy="2857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p>
            <a:pPr indent="0" lvl="0" marL="0" rtl="0" algn="just">
              <a:lnSpc>
                <a:spcPct val="100000"/>
              </a:lnSpc>
              <a:spcBef>
                <a:spcPts val="0"/>
              </a:spcBef>
              <a:spcAft>
                <a:spcPts val="0"/>
              </a:spcAft>
              <a:buClr>
                <a:schemeClr val="dk1"/>
              </a:buClr>
              <a:buSzPts val="1100"/>
              <a:buFont typeface="Arial"/>
              <a:buNone/>
            </a:pPr>
            <a:r>
              <a:rPr lang="en" sz="1400">
                <a:highlight>
                  <a:schemeClr val="lt1"/>
                </a:highlight>
              </a:rPr>
              <a:t>Put the blocks in the correct order to help the dog find the first aid box.</a:t>
            </a:r>
            <a:endParaRPr/>
          </a:p>
        </p:txBody>
      </p:sp>
      <p:graphicFrame>
        <p:nvGraphicFramePr>
          <p:cNvPr id="202" name="Google Shape;202;p9"/>
          <p:cNvGraphicFramePr/>
          <p:nvPr/>
        </p:nvGraphicFramePr>
        <p:xfrm>
          <a:off x="311700" y="1574500"/>
          <a:ext cx="3000000" cy="3000000"/>
        </p:xfrm>
        <a:graphic>
          <a:graphicData uri="http://schemas.openxmlformats.org/drawingml/2006/table">
            <a:tbl>
              <a:tblPr bandCol="1" bandRow="1">
                <a:noFill/>
                <a:tableStyleId>{B2431EE2-1FBB-408E-AD09-705904BF338F}</a:tableStyleId>
              </a:tblPr>
              <a:tblGrid>
                <a:gridCol w="360050"/>
                <a:gridCol w="360050"/>
                <a:gridCol w="360050"/>
                <a:gridCol w="360050"/>
                <a:gridCol w="360050"/>
                <a:gridCol w="360050"/>
              </a:tblGrid>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000000"/>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000000"/>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000000"/>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000000"/>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000000"/>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201F1E"/>
                    </a:solidFill>
                  </a:tcPr>
                </a:tc>
              </a:tr>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000000"/>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201F1E"/>
                    </a:solidFill>
                  </a:tcPr>
                </a:tc>
              </a:tr>
              <a:tr h="360050">
                <a:tc>
                  <a:txBody>
                    <a:bodyPr/>
                    <a:lstStyle/>
                    <a:p>
                      <a:pPr indent="0" lvl="0" marL="0" marR="0" rtl="0" algn="just">
                        <a:lnSpc>
                          <a:spcPct val="100000"/>
                        </a:lnSpc>
                        <a:spcBef>
                          <a:spcPts val="0"/>
                        </a:spcBef>
                        <a:spcAft>
                          <a:spcPts val="0"/>
                        </a:spcAft>
                        <a:buClr>
                          <a:srgbClr val="000000"/>
                        </a:buClr>
                        <a:buSzPts val="1400"/>
                        <a:buFont typeface="Arial"/>
                        <a:buNone/>
                      </a:pPr>
                      <a:r>
                        <a:rPr lang="en" sz="1400" u="none" cap="none" strike="noStrike"/>
                        <a:t> </a:t>
                      </a:r>
                      <a:endParaRPr sz="1400" u="none" cap="none" strike="noStrike"/>
                    </a:p>
                  </a:txBody>
                  <a:tcPr marT="0" marB="0" marR="68575" marL="68575">
                    <a:solidFill>
                      <a:srgbClr val="000000"/>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000000"/>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r h="360050">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000000"/>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solidFill>
                      <a:srgbClr val="000000"/>
                    </a:solidFill>
                  </a:tcPr>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c>
                  <a:txBody>
                    <a:bodyPr/>
                    <a:lstStyle/>
                    <a:p>
                      <a:pPr indent="0" lvl="0" marL="0" marR="0" rtl="0" algn="just">
                        <a:lnSpc>
                          <a:spcPct val="100000"/>
                        </a:lnSpc>
                        <a:spcBef>
                          <a:spcPts val="0"/>
                        </a:spcBef>
                        <a:spcAft>
                          <a:spcPts val="0"/>
                        </a:spcAft>
                        <a:buClr>
                          <a:srgbClr val="000000"/>
                        </a:buClr>
                        <a:buSzPts val="1400"/>
                        <a:buFont typeface="Arial"/>
                        <a:buNone/>
                      </a:pPr>
                      <a:r>
                        <a:t/>
                      </a:r>
                      <a:endParaRPr sz="1400" u="none" cap="none" strike="noStrike"/>
                    </a:p>
                  </a:txBody>
                  <a:tcPr marT="0" marB="0" marR="68575" marL="68575"/>
                </a:tc>
              </a:tr>
            </a:tbl>
          </a:graphicData>
        </a:graphic>
      </p:graphicFrame>
      <p:cxnSp>
        <p:nvCxnSpPr>
          <p:cNvPr id="203" name="Google Shape;203;p9"/>
          <p:cNvCxnSpPr/>
          <p:nvPr/>
        </p:nvCxnSpPr>
        <p:spPr>
          <a:xfrm>
            <a:off x="2747725" y="842650"/>
            <a:ext cx="43500" cy="4050300"/>
          </a:xfrm>
          <a:prstGeom prst="straightConnector1">
            <a:avLst/>
          </a:prstGeom>
          <a:noFill/>
          <a:ln cap="flat" cmpd="sng" w="9525">
            <a:solidFill>
              <a:srgbClr val="595959"/>
            </a:solidFill>
            <a:prstDash val="solid"/>
            <a:round/>
            <a:headEnd len="sm" w="sm" type="none"/>
            <a:tailEnd len="sm" w="sm" type="none"/>
          </a:ln>
        </p:spPr>
      </p:cxnSp>
      <p:cxnSp>
        <p:nvCxnSpPr>
          <p:cNvPr id="204" name="Google Shape;204;p9"/>
          <p:cNvCxnSpPr/>
          <p:nvPr/>
        </p:nvCxnSpPr>
        <p:spPr>
          <a:xfrm>
            <a:off x="5776050" y="842650"/>
            <a:ext cx="43500" cy="4050300"/>
          </a:xfrm>
          <a:prstGeom prst="straightConnector1">
            <a:avLst/>
          </a:prstGeom>
          <a:noFill/>
          <a:ln cap="flat" cmpd="sng" w="9525">
            <a:solidFill>
              <a:srgbClr val="595959"/>
            </a:solidFill>
            <a:prstDash val="solid"/>
            <a:round/>
            <a:headEnd len="sm" w="sm" type="none"/>
            <a:tailEnd len="sm" w="sm" type="none"/>
          </a:ln>
        </p:spPr>
      </p:cxnSp>
      <p:sp>
        <p:nvSpPr>
          <p:cNvPr id="205" name="Google Shape;205;p9"/>
          <p:cNvSpPr txBox="1"/>
          <p:nvPr/>
        </p:nvSpPr>
        <p:spPr>
          <a:xfrm>
            <a:off x="323950" y="3365800"/>
            <a:ext cx="21132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chemeClr val="dk1"/>
                </a:solidFill>
                <a:highlight>
                  <a:srgbClr val="FFFFFF"/>
                </a:highlight>
                <a:latin typeface="Arial"/>
                <a:ea typeface="Arial"/>
                <a:cs typeface="Arial"/>
                <a:sym typeface="Arial"/>
              </a:rPr>
              <a:t>Drag the blocks from the middle column to the right column to solve the puzzle.</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6" name="Google Shape;206;p9"/>
          <p:cNvPicPr preferRelativeResize="0"/>
          <p:nvPr/>
        </p:nvPicPr>
        <p:blipFill rotWithShape="1">
          <a:blip r:embed="rId3">
            <a:alphaModFix/>
          </a:blip>
          <a:srcRect b="0" l="0" r="0" t="0"/>
          <a:stretch/>
        </p:blipFill>
        <p:spPr>
          <a:xfrm>
            <a:off x="6463975" y="666349"/>
            <a:ext cx="1370950" cy="548640"/>
          </a:xfrm>
          <a:prstGeom prst="rect">
            <a:avLst/>
          </a:prstGeom>
          <a:noFill/>
          <a:ln>
            <a:noFill/>
          </a:ln>
        </p:spPr>
      </p:pic>
      <p:grpSp>
        <p:nvGrpSpPr>
          <p:cNvPr id="207" name="Google Shape;207;p9"/>
          <p:cNvGrpSpPr/>
          <p:nvPr/>
        </p:nvGrpSpPr>
        <p:grpSpPr>
          <a:xfrm>
            <a:off x="6508500" y="1812737"/>
            <a:ext cx="1371600" cy="548640"/>
            <a:chOff x="4189600" y="1934550"/>
            <a:chExt cx="1371600" cy="548640"/>
          </a:xfrm>
        </p:grpSpPr>
        <p:pic>
          <p:nvPicPr>
            <p:cNvPr id="208" name="Google Shape;208;p9"/>
            <p:cNvPicPr preferRelativeResize="0"/>
            <p:nvPr/>
          </p:nvPicPr>
          <p:blipFill rotWithShape="1">
            <a:blip r:embed="rId4">
              <a:alphaModFix/>
            </a:blip>
            <a:srcRect b="0" l="0" r="0" t="0"/>
            <a:stretch/>
          </p:blipFill>
          <p:spPr>
            <a:xfrm>
              <a:off x="4189600" y="1934550"/>
              <a:ext cx="1371600" cy="548640"/>
            </a:xfrm>
            <a:prstGeom prst="rect">
              <a:avLst/>
            </a:prstGeom>
            <a:noFill/>
            <a:ln>
              <a:noFill/>
            </a:ln>
          </p:spPr>
        </p:pic>
        <p:pic>
          <p:nvPicPr>
            <p:cNvPr id="209" name="Google Shape;209;p9"/>
            <p:cNvPicPr preferRelativeResize="0"/>
            <p:nvPr/>
          </p:nvPicPr>
          <p:blipFill rotWithShape="1">
            <a:blip r:embed="rId5">
              <a:alphaModFix/>
            </a:blip>
            <a:srcRect b="0" l="0" r="0" t="0"/>
            <a:stretch/>
          </p:blipFill>
          <p:spPr>
            <a:xfrm>
              <a:off x="4457700" y="2094587"/>
              <a:ext cx="228600" cy="228600"/>
            </a:xfrm>
            <a:prstGeom prst="rect">
              <a:avLst/>
            </a:prstGeom>
            <a:noFill/>
            <a:ln>
              <a:noFill/>
            </a:ln>
          </p:spPr>
        </p:pic>
        <p:sp>
          <p:nvSpPr>
            <p:cNvPr id="210" name="Google Shape;210;p9"/>
            <p:cNvSpPr txBox="1"/>
            <p:nvPr/>
          </p:nvSpPr>
          <p:spPr>
            <a:xfrm>
              <a:off x="4686300" y="2008850"/>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90</a:t>
              </a:r>
              <a:endParaRPr b="0" i="0" sz="1200" u="none" cap="none" strike="noStrike">
                <a:solidFill>
                  <a:srgbClr val="000000"/>
                </a:solidFill>
                <a:latin typeface="Arial"/>
                <a:ea typeface="Arial"/>
                <a:cs typeface="Arial"/>
                <a:sym typeface="Arial"/>
              </a:endParaRPr>
            </a:p>
          </p:txBody>
        </p:sp>
      </p:grpSp>
      <p:grpSp>
        <p:nvGrpSpPr>
          <p:cNvPr id="211" name="Google Shape;211;p9"/>
          <p:cNvGrpSpPr/>
          <p:nvPr/>
        </p:nvGrpSpPr>
        <p:grpSpPr>
          <a:xfrm>
            <a:off x="6508500" y="1264074"/>
            <a:ext cx="1371599" cy="548640"/>
            <a:chOff x="4189588" y="1151724"/>
            <a:chExt cx="1371599" cy="548640"/>
          </a:xfrm>
        </p:grpSpPr>
        <p:pic>
          <p:nvPicPr>
            <p:cNvPr id="212" name="Google Shape;212;p9"/>
            <p:cNvPicPr preferRelativeResize="0"/>
            <p:nvPr/>
          </p:nvPicPr>
          <p:blipFill rotWithShape="1">
            <a:blip r:embed="rId6">
              <a:alphaModFix/>
            </a:blip>
            <a:srcRect b="0" l="0" r="0" t="0"/>
            <a:stretch/>
          </p:blipFill>
          <p:spPr>
            <a:xfrm>
              <a:off x="4189588" y="1151724"/>
              <a:ext cx="1371599" cy="548640"/>
            </a:xfrm>
            <a:prstGeom prst="rect">
              <a:avLst/>
            </a:prstGeom>
            <a:noFill/>
            <a:ln>
              <a:noFill/>
            </a:ln>
          </p:spPr>
        </p:pic>
        <p:sp>
          <p:nvSpPr>
            <p:cNvPr id="213" name="Google Shape;213;p9"/>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214" name="Google Shape;214;p9"/>
          <p:cNvGrpSpPr/>
          <p:nvPr/>
        </p:nvGrpSpPr>
        <p:grpSpPr>
          <a:xfrm>
            <a:off x="6508500" y="4445174"/>
            <a:ext cx="1371599" cy="548640"/>
            <a:chOff x="4189588" y="1151724"/>
            <a:chExt cx="1371599" cy="548640"/>
          </a:xfrm>
        </p:grpSpPr>
        <p:pic>
          <p:nvPicPr>
            <p:cNvPr id="215" name="Google Shape;215;p9"/>
            <p:cNvPicPr preferRelativeResize="0"/>
            <p:nvPr/>
          </p:nvPicPr>
          <p:blipFill rotWithShape="1">
            <a:blip r:embed="rId6">
              <a:alphaModFix/>
            </a:blip>
            <a:srcRect b="0" l="0" r="0" t="0"/>
            <a:stretch/>
          </p:blipFill>
          <p:spPr>
            <a:xfrm>
              <a:off x="4189588" y="1151724"/>
              <a:ext cx="1371599" cy="548640"/>
            </a:xfrm>
            <a:prstGeom prst="rect">
              <a:avLst/>
            </a:prstGeom>
            <a:noFill/>
            <a:ln>
              <a:noFill/>
            </a:ln>
          </p:spPr>
        </p:pic>
        <p:sp>
          <p:nvSpPr>
            <p:cNvPr id="216" name="Google Shape;216;p9"/>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217" name="Google Shape;217;p9"/>
          <p:cNvGrpSpPr/>
          <p:nvPr/>
        </p:nvGrpSpPr>
        <p:grpSpPr>
          <a:xfrm>
            <a:off x="6508500" y="2361374"/>
            <a:ext cx="1371599" cy="548640"/>
            <a:chOff x="4189588" y="1151724"/>
            <a:chExt cx="1371599" cy="548640"/>
          </a:xfrm>
        </p:grpSpPr>
        <p:pic>
          <p:nvPicPr>
            <p:cNvPr id="218" name="Google Shape;218;p9"/>
            <p:cNvPicPr preferRelativeResize="0"/>
            <p:nvPr/>
          </p:nvPicPr>
          <p:blipFill rotWithShape="1">
            <a:blip r:embed="rId6">
              <a:alphaModFix/>
            </a:blip>
            <a:srcRect b="0" l="0" r="0" t="0"/>
            <a:stretch/>
          </p:blipFill>
          <p:spPr>
            <a:xfrm>
              <a:off x="4189588" y="1151724"/>
              <a:ext cx="1371599" cy="548640"/>
            </a:xfrm>
            <a:prstGeom prst="rect">
              <a:avLst/>
            </a:prstGeom>
            <a:noFill/>
            <a:ln>
              <a:noFill/>
            </a:ln>
          </p:spPr>
        </p:pic>
        <p:sp>
          <p:nvSpPr>
            <p:cNvPr id="219" name="Google Shape;219;p9"/>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220" name="Google Shape;220;p9"/>
          <p:cNvGrpSpPr/>
          <p:nvPr/>
        </p:nvGrpSpPr>
        <p:grpSpPr>
          <a:xfrm>
            <a:off x="6508500" y="3423049"/>
            <a:ext cx="1371599" cy="548640"/>
            <a:chOff x="4189588" y="1151724"/>
            <a:chExt cx="1371599" cy="548640"/>
          </a:xfrm>
        </p:grpSpPr>
        <p:pic>
          <p:nvPicPr>
            <p:cNvPr id="221" name="Google Shape;221;p9"/>
            <p:cNvPicPr preferRelativeResize="0"/>
            <p:nvPr/>
          </p:nvPicPr>
          <p:blipFill rotWithShape="1">
            <a:blip r:embed="rId6">
              <a:alphaModFix/>
            </a:blip>
            <a:srcRect b="0" l="0" r="0" t="0"/>
            <a:stretch/>
          </p:blipFill>
          <p:spPr>
            <a:xfrm>
              <a:off x="4189588" y="1151724"/>
              <a:ext cx="1371599" cy="548640"/>
            </a:xfrm>
            <a:prstGeom prst="rect">
              <a:avLst/>
            </a:prstGeom>
            <a:noFill/>
            <a:ln>
              <a:noFill/>
            </a:ln>
          </p:spPr>
        </p:pic>
        <p:sp>
          <p:nvSpPr>
            <p:cNvPr id="222" name="Google Shape;222;p9"/>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223" name="Google Shape;223;p9"/>
          <p:cNvGrpSpPr/>
          <p:nvPr/>
        </p:nvGrpSpPr>
        <p:grpSpPr>
          <a:xfrm>
            <a:off x="6508512" y="2910025"/>
            <a:ext cx="1371600" cy="548640"/>
            <a:chOff x="4189600" y="2593475"/>
            <a:chExt cx="1371600" cy="548640"/>
          </a:xfrm>
        </p:grpSpPr>
        <p:grpSp>
          <p:nvGrpSpPr>
            <p:cNvPr id="224" name="Google Shape;224;p9"/>
            <p:cNvGrpSpPr/>
            <p:nvPr/>
          </p:nvGrpSpPr>
          <p:grpSpPr>
            <a:xfrm>
              <a:off x="4189600" y="2593475"/>
              <a:ext cx="1371600" cy="548640"/>
              <a:chOff x="4189600" y="1934550"/>
              <a:chExt cx="1371600" cy="548640"/>
            </a:xfrm>
          </p:grpSpPr>
          <p:pic>
            <p:nvPicPr>
              <p:cNvPr id="225" name="Google Shape;225;p9"/>
              <p:cNvPicPr preferRelativeResize="0"/>
              <p:nvPr/>
            </p:nvPicPr>
            <p:blipFill rotWithShape="1">
              <a:blip r:embed="rId4">
                <a:alphaModFix/>
              </a:blip>
              <a:srcRect b="0" l="0" r="0" t="0"/>
              <a:stretch/>
            </p:blipFill>
            <p:spPr>
              <a:xfrm>
                <a:off x="4189600" y="1934550"/>
                <a:ext cx="1371600" cy="548640"/>
              </a:xfrm>
              <a:prstGeom prst="rect">
                <a:avLst/>
              </a:prstGeom>
              <a:noFill/>
              <a:ln>
                <a:noFill/>
              </a:ln>
            </p:spPr>
          </p:pic>
          <p:pic>
            <p:nvPicPr>
              <p:cNvPr id="226" name="Google Shape;226;p9"/>
              <p:cNvPicPr preferRelativeResize="0"/>
              <p:nvPr/>
            </p:nvPicPr>
            <p:blipFill rotWithShape="1">
              <a:blip r:embed="rId5">
                <a:alphaModFix/>
              </a:blip>
              <a:srcRect b="0" l="0" r="0" t="0"/>
              <a:stretch/>
            </p:blipFill>
            <p:spPr>
              <a:xfrm>
                <a:off x="4457700" y="2094587"/>
                <a:ext cx="228600" cy="228600"/>
              </a:xfrm>
              <a:prstGeom prst="rect">
                <a:avLst/>
              </a:prstGeom>
              <a:noFill/>
              <a:ln>
                <a:noFill/>
              </a:ln>
            </p:spPr>
          </p:pic>
          <p:sp>
            <p:nvSpPr>
              <p:cNvPr id="227" name="Google Shape;227;p9"/>
              <p:cNvSpPr txBox="1"/>
              <p:nvPr/>
            </p:nvSpPr>
            <p:spPr>
              <a:xfrm>
                <a:off x="4686300" y="2008850"/>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90</a:t>
                </a:r>
                <a:endParaRPr b="0" i="0" sz="1200" u="none" cap="none" strike="noStrike">
                  <a:solidFill>
                    <a:srgbClr val="000000"/>
                  </a:solidFill>
                  <a:latin typeface="Arial"/>
                  <a:ea typeface="Arial"/>
                  <a:cs typeface="Arial"/>
                  <a:sym typeface="Arial"/>
                </a:endParaRPr>
              </a:p>
            </p:txBody>
          </p:sp>
        </p:grpSp>
        <p:pic>
          <p:nvPicPr>
            <p:cNvPr id="228" name="Google Shape;228;p9"/>
            <p:cNvPicPr preferRelativeResize="0"/>
            <p:nvPr/>
          </p:nvPicPr>
          <p:blipFill rotWithShape="1">
            <a:blip r:embed="rId7">
              <a:alphaModFix/>
            </a:blip>
            <a:srcRect b="0" l="0" r="0" t="0"/>
            <a:stretch/>
          </p:blipFill>
          <p:spPr>
            <a:xfrm>
              <a:off x="4501325" y="2753489"/>
              <a:ext cx="228600" cy="228600"/>
            </a:xfrm>
            <a:prstGeom prst="rect">
              <a:avLst/>
            </a:prstGeom>
            <a:noFill/>
            <a:ln>
              <a:noFill/>
            </a:ln>
          </p:spPr>
        </p:pic>
      </p:grpSp>
      <p:grpSp>
        <p:nvGrpSpPr>
          <p:cNvPr id="229" name="Google Shape;229;p9"/>
          <p:cNvGrpSpPr/>
          <p:nvPr/>
        </p:nvGrpSpPr>
        <p:grpSpPr>
          <a:xfrm>
            <a:off x="2900037" y="3462150"/>
            <a:ext cx="1371600" cy="548640"/>
            <a:chOff x="4189600" y="2593475"/>
            <a:chExt cx="1371600" cy="548640"/>
          </a:xfrm>
        </p:grpSpPr>
        <p:grpSp>
          <p:nvGrpSpPr>
            <p:cNvPr id="230" name="Google Shape;230;p9"/>
            <p:cNvGrpSpPr/>
            <p:nvPr/>
          </p:nvGrpSpPr>
          <p:grpSpPr>
            <a:xfrm>
              <a:off x="4189600" y="2593475"/>
              <a:ext cx="1371600" cy="548640"/>
              <a:chOff x="4189600" y="1934550"/>
              <a:chExt cx="1371600" cy="548640"/>
            </a:xfrm>
          </p:grpSpPr>
          <p:pic>
            <p:nvPicPr>
              <p:cNvPr id="231" name="Google Shape;231;p9"/>
              <p:cNvPicPr preferRelativeResize="0"/>
              <p:nvPr/>
            </p:nvPicPr>
            <p:blipFill rotWithShape="1">
              <a:blip r:embed="rId4">
                <a:alphaModFix/>
              </a:blip>
              <a:srcRect b="0" l="0" r="0" t="0"/>
              <a:stretch/>
            </p:blipFill>
            <p:spPr>
              <a:xfrm>
                <a:off x="4189600" y="1934550"/>
                <a:ext cx="1371600" cy="548640"/>
              </a:xfrm>
              <a:prstGeom prst="rect">
                <a:avLst/>
              </a:prstGeom>
              <a:noFill/>
              <a:ln>
                <a:noFill/>
              </a:ln>
            </p:spPr>
          </p:pic>
          <p:pic>
            <p:nvPicPr>
              <p:cNvPr id="232" name="Google Shape;232;p9"/>
              <p:cNvPicPr preferRelativeResize="0"/>
              <p:nvPr/>
            </p:nvPicPr>
            <p:blipFill rotWithShape="1">
              <a:blip r:embed="rId5">
                <a:alphaModFix/>
              </a:blip>
              <a:srcRect b="0" l="0" r="0" t="0"/>
              <a:stretch/>
            </p:blipFill>
            <p:spPr>
              <a:xfrm>
                <a:off x="4457700" y="2094587"/>
                <a:ext cx="228600" cy="228600"/>
              </a:xfrm>
              <a:prstGeom prst="rect">
                <a:avLst/>
              </a:prstGeom>
              <a:noFill/>
              <a:ln>
                <a:noFill/>
              </a:ln>
            </p:spPr>
          </p:pic>
          <p:sp>
            <p:nvSpPr>
              <p:cNvPr id="233" name="Google Shape;233;p9"/>
              <p:cNvSpPr txBox="1"/>
              <p:nvPr/>
            </p:nvSpPr>
            <p:spPr>
              <a:xfrm>
                <a:off x="4686300" y="2008850"/>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90</a:t>
                </a:r>
                <a:endParaRPr b="0" i="0" sz="1200" u="none" cap="none" strike="noStrike">
                  <a:solidFill>
                    <a:srgbClr val="000000"/>
                  </a:solidFill>
                  <a:latin typeface="Arial"/>
                  <a:ea typeface="Arial"/>
                  <a:cs typeface="Arial"/>
                  <a:sym typeface="Arial"/>
                </a:endParaRPr>
              </a:p>
            </p:txBody>
          </p:sp>
        </p:grpSp>
        <p:pic>
          <p:nvPicPr>
            <p:cNvPr id="234" name="Google Shape;234;p9"/>
            <p:cNvPicPr preferRelativeResize="0"/>
            <p:nvPr/>
          </p:nvPicPr>
          <p:blipFill rotWithShape="1">
            <a:blip r:embed="rId7">
              <a:alphaModFix/>
            </a:blip>
            <a:srcRect b="0" l="0" r="0" t="0"/>
            <a:stretch/>
          </p:blipFill>
          <p:spPr>
            <a:xfrm>
              <a:off x="4501325" y="2753489"/>
              <a:ext cx="228600" cy="228600"/>
            </a:xfrm>
            <a:prstGeom prst="rect">
              <a:avLst/>
            </a:prstGeom>
            <a:noFill/>
            <a:ln>
              <a:noFill/>
            </a:ln>
          </p:spPr>
        </p:pic>
      </p:grpSp>
      <p:pic>
        <p:nvPicPr>
          <p:cNvPr id="235" name="Google Shape;235;p9"/>
          <p:cNvPicPr preferRelativeResize="0"/>
          <p:nvPr/>
        </p:nvPicPr>
        <p:blipFill rotWithShape="1">
          <a:blip r:embed="rId8">
            <a:alphaModFix/>
          </a:blip>
          <a:srcRect b="0" l="0" r="0" t="0"/>
          <a:stretch/>
        </p:blipFill>
        <p:spPr>
          <a:xfrm>
            <a:off x="705500" y="1977880"/>
            <a:ext cx="285750" cy="285750"/>
          </a:xfrm>
          <a:prstGeom prst="rect">
            <a:avLst/>
          </a:prstGeom>
          <a:noFill/>
          <a:ln>
            <a:noFill/>
          </a:ln>
        </p:spPr>
      </p:pic>
      <p:pic>
        <p:nvPicPr>
          <p:cNvPr id="236" name="Google Shape;236;p9"/>
          <p:cNvPicPr preferRelativeResize="0"/>
          <p:nvPr/>
        </p:nvPicPr>
        <p:blipFill rotWithShape="1">
          <a:blip r:embed="rId9">
            <a:alphaModFix/>
          </a:blip>
          <a:srcRect b="0" l="0" r="0" t="0"/>
          <a:stretch/>
        </p:blipFill>
        <p:spPr>
          <a:xfrm>
            <a:off x="2111950" y="2294603"/>
            <a:ext cx="380994" cy="285750"/>
          </a:xfrm>
          <a:prstGeom prst="rect">
            <a:avLst/>
          </a:prstGeom>
          <a:noFill/>
          <a:ln>
            <a:noFill/>
          </a:ln>
        </p:spPr>
      </p:pic>
      <p:sp>
        <p:nvSpPr>
          <p:cNvPr id="237" name="Google Shape;237;p9"/>
          <p:cNvSpPr txBox="1"/>
          <p:nvPr/>
        </p:nvSpPr>
        <p:spPr>
          <a:xfrm>
            <a:off x="4672600" y="2580350"/>
            <a:ext cx="10215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There are extra blocks that are not needed in a correct solution.</a:t>
            </a:r>
            <a:endParaRPr b="0" i="0" sz="1400" u="none" cap="none" strike="noStrike">
              <a:solidFill>
                <a:srgbClr val="000000"/>
              </a:solidFill>
              <a:latin typeface="Arial"/>
              <a:ea typeface="Arial"/>
              <a:cs typeface="Arial"/>
              <a:sym typeface="Arial"/>
            </a:endParaRPr>
          </a:p>
        </p:txBody>
      </p:sp>
      <p:pic>
        <p:nvPicPr>
          <p:cNvPr id="238" name="Google Shape;238;p9"/>
          <p:cNvPicPr preferRelativeResize="0"/>
          <p:nvPr/>
        </p:nvPicPr>
        <p:blipFill rotWithShape="1">
          <a:blip r:embed="rId10">
            <a:alphaModFix/>
          </a:blip>
          <a:srcRect b="0" l="0" r="0" t="0"/>
          <a:stretch/>
        </p:blipFill>
        <p:spPr>
          <a:xfrm>
            <a:off x="4380421" y="2649038"/>
            <a:ext cx="285750" cy="285761"/>
          </a:xfrm>
          <a:prstGeom prst="rect">
            <a:avLst/>
          </a:prstGeom>
          <a:noFill/>
          <a:ln>
            <a:noFill/>
          </a:ln>
        </p:spPr>
      </p:pic>
      <p:sp>
        <p:nvSpPr>
          <p:cNvPr id="239" name="Google Shape;239;p9"/>
          <p:cNvSpPr txBox="1"/>
          <p:nvPr/>
        </p:nvSpPr>
        <p:spPr>
          <a:xfrm>
            <a:off x="346375" y="3099950"/>
            <a:ext cx="2113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01F1E"/>
                </a:solidFill>
                <a:highlight>
                  <a:srgbClr val="FFFFFF"/>
                </a:highlight>
                <a:latin typeface="Arial"/>
                <a:ea typeface="Arial"/>
                <a:cs typeface="Arial"/>
                <a:sym typeface="Arial"/>
              </a:rPr>
              <a:t>Each square equals to a single step</a:t>
            </a:r>
            <a:endParaRPr b="0" i="0" sz="1200" u="none" cap="none" strike="noStrike">
              <a:solidFill>
                <a:srgbClr val="000000"/>
              </a:solidFill>
              <a:latin typeface="Arial"/>
              <a:ea typeface="Arial"/>
              <a:cs typeface="Arial"/>
              <a:sym typeface="Arial"/>
            </a:endParaRPr>
          </a:p>
        </p:txBody>
      </p:sp>
      <p:pic>
        <p:nvPicPr>
          <p:cNvPr id="240" name="Google Shape;240;p9"/>
          <p:cNvPicPr preferRelativeResize="0"/>
          <p:nvPr/>
        </p:nvPicPr>
        <p:blipFill rotWithShape="1">
          <a:blip r:embed="rId10">
            <a:alphaModFix/>
          </a:blip>
          <a:srcRect b="0" l="0" r="0" t="0"/>
          <a:stretch/>
        </p:blipFill>
        <p:spPr>
          <a:xfrm>
            <a:off x="138796" y="3118613"/>
            <a:ext cx="285750" cy="285761"/>
          </a:xfrm>
          <a:prstGeom prst="rect">
            <a:avLst/>
          </a:prstGeom>
          <a:noFill/>
          <a:ln>
            <a:noFill/>
          </a:ln>
        </p:spPr>
      </p:pic>
      <p:grpSp>
        <p:nvGrpSpPr>
          <p:cNvPr id="241" name="Google Shape;241;p9"/>
          <p:cNvGrpSpPr/>
          <p:nvPr/>
        </p:nvGrpSpPr>
        <p:grpSpPr>
          <a:xfrm>
            <a:off x="2869075" y="4176074"/>
            <a:ext cx="1371599" cy="548640"/>
            <a:chOff x="4189588" y="1151724"/>
            <a:chExt cx="1371599" cy="548640"/>
          </a:xfrm>
        </p:grpSpPr>
        <p:pic>
          <p:nvPicPr>
            <p:cNvPr id="242" name="Google Shape;242;p9"/>
            <p:cNvPicPr preferRelativeResize="0"/>
            <p:nvPr/>
          </p:nvPicPr>
          <p:blipFill rotWithShape="1">
            <a:blip r:embed="rId6">
              <a:alphaModFix/>
            </a:blip>
            <a:srcRect b="0" l="0" r="0" t="0"/>
            <a:stretch/>
          </p:blipFill>
          <p:spPr>
            <a:xfrm>
              <a:off x="4189588" y="1151724"/>
              <a:ext cx="1371599" cy="548640"/>
            </a:xfrm>
            <a:prstGeom prst="rect">
              <a:avLst/>
            </a:prstGeom>
            <a:noFill/>
            <a:ln>
              <a:noFill/>
            </a:ln>
          </p:spPr>
        </p:pic>
        <p:sp>
          <p:nvSpPr>
            <p:cNvPr id="243" name="Google Shape;243;p9"/>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244" name="Google Shape;244;p9"/>
          <p:cNvGrpSpPr/>
          <p:nvPr/>
        </p:nvGrpSpPr>
        <p:grpSpPr>
          <a:xfrm>
            <a:off x="6508500" y="3940299"/>
            <a:ext cx="1371599" cy="548640"/>
            <a:chOff x="4189588" y="1151724"/>
            <a:chExt cx="1371599" cy="548640"/>
          </a:xfrm>
        </p:grpSpPr>
        <p:pic>
          <p:nvPicPr>
            <p:cNvPr id="245" name="Google Shape;245;p9"/>
            <p:cNvPicPr preferRelativeResize="0"/>
            <p:nvPr/>
          </p:nvPicPr>
          <p:blipFill rotWithShape="1">
            <a:blip r:embed="rId6">
              <a:alphaModFix/>
            </a:blip>
            <a:srcRect b="0" l="0" r="0" t="0"/>
            <a:stretch/>
          </p:blipFill>
          <p:spPr>
            <a:xfrm>
              <a:off x="4189588" y="1151724"/>
              <a:ext cx="1371599" cy="548640"/>
            </a:xfrm>
            <a:prstGeom prst="rect">
              <a:avLst/>
            </a:prstGeom>
            <a:noFill/>
            <a:ln>
              <a:noFill/>
            </a:ln>
          </p:spPr>
        </p:pic>
        <p:sp>
          <p:nvSpPr>
            <p:cNvPr id="246" name="Google Shape;246;p9"/>
            <p:cNvSpPr txBox="1"/>
            <p:nvPr/>
          </p:nvSpPr>
          <p:spPr>
            <a:xfrm>
              <a:off x="4718375" y="1197075"/>
              <a:ext cx="448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