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gd/metadata"/>
  <Override ContentType="application/binary" PartName="/gd/snapshot"/>
  <Override ContentType="application/binary" PartName="/gd/signature"/>
  <Override ContentType="application/binary" PartName="/gd/debuginfo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B2D9FB-71F3-40F1-B037-5C988D059454}">
  <a:tblStyle styleId="{97B2D9FB-71F3-40F1-B037-5C988D0594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6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97e9f86c5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497e9f86c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497e9f86c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497e9f86c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497e9f86c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497e9f86c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497e9f86c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497e9f86c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 flipH="1" rot="10800000">
            <a:off x="-145325" y="2737175"/>
            <a:ext cx="9301200" cy="36300"/>
          </a:xfrm>
          <a:prstGeom prst="straightConnector1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22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7" name="Google Shape;87;p22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CONTENT 2">
  <p:cSld name="TITLE &amp; CONTENT 2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/>
          <p:nvPr/>
        </p:nvSpPr>
        <p:spPr>
          <a:xfrm rot="-2154903">
            <a:off x="7119922" y="55630"/>
            <a:ext cx="2088733" cy="960987"/>
          </a:xfrm>
          <a:custGeom>
            <a:rect b="b" l="l" r="r" t="t"/>
            <a:pathLst>
              <a:path extrusionOk="0" h="1281138" w="2784591">
                <a:moveTo>
                  <a:pt x="213022" y="412659"/>
                </a:moveTo>
                <a:cubicBezTo>
                  <a:pt x="473322" y="382062"/>
                  <a:pt x="733621" y="401185"/>
                  <a:pt x="982437" y="450906"/>
                </a:cubicBezTo>
                <a:cubicBezTo>
                  <a:pt x="1043684" y="462380"/>
                  <a:pt x="1170006" y="481503"/>
                  <a:pt x="1231252" y="492977"/>
                </a:cubicBezTo>
                <a:cubicBezTo>
                  <a:pt x="1587251" y="569470"/>
                  <a:pt x="1916453" y="722457"/>
                  <a:pt x="2188237" y="944287"/>
                </a:cubicBezTo>
                <a:cubicBezTo>
                  <a:pt x="2291591" y="1027473"/>
                  <a:pt x="2385794" y="1120341"/>
                  <a:pt x="2471250" y="1220873"/>
                </a:cubicBezTo>
                <a:lnTo>
                  <a:pt x="2519548" y="1281138"/>
                </a:lnTo>
                <a:lnTo>
                  <a:pt x="2784591" y="915436"/>
                </a:lnTo>
                <a:lnTo>
                  <a:pt x="2667207" y="788611"/>
                </a:lnTo>
                <a:cubicBezTo>
                  <a:pt x="2614573" y="736321"/>
                  <a:pt x="2559546" y="686122"/>
                  <a:pt x="2502127" y="638314"/>
                </a:cubicBezTo>
                <a:cubicBezTo>
                  <a:pt x="2188237" y="378238"/>
                  <a:pt x="1797788" y="183180"/>
                  <a:pt x="1407338" y="87563"/>
                </a:cubicBezTo>
                <a:cubicBezTo>
                  <a:pt x="1016889" y="-8053"/>
                  <a:pt x="634095" y="-15702"/>
                  <a:pt x="320204" y="18720"/>
                </a:cubicBezTo>
                <a:cubicBezTo>
                  <a:pt x="36937" y="64616"/>
                  <a:pt x="-39622" y="118161"/>
                  <a:pt x="17797" y="152583"/>
                </a:cubicBezTo>
                <a:cubicBezTo>
                  <a:pt x="44593" y="175531"/>
                  <a:pt x="105839" y="190829"/>
                  <a:pt x="197710" y="202304"/>
                </a:cubicBezTo>
                <a:cubicBezTo>
                  <a:pt x="239818" y="206128"/>
                  <a:pt x="289580" y="213777"/>
                  <a:pt x="347000" y="213778"/>
                </a:cubicBezTo>
                <a:cubicBezTo>
                  <a:pt x="404418" y="221427"/>
                  <a:pt x="465666" y="229076"/>
                  <a:pt x="534569" y="232901"/>
                </a:cubicBezTo>
                <a:cubicBezTo>
                  <a:pt x="534569" y="240550"/>
                  <a:pt x="534569" y="259673"/>
                  <a:pt x="534568" y="271147"/>
                </a:cubicBezTo>
                <a:cubicBezTo>
                  <a:pt x="469493" y="267323"/>
                  <a:pt x="415903" y="271148"/>
                  <a:pt x="369967" y="271147"/>
                </a:cubicBezTo>
                <a:cubicBezTo>
                  <a:pt x="327860" y="274972"/>
                  <a:pt x="293409" y="282621"/>
                  <a:pt x="266613" y="286446"/>
                </a:cubicBezTo>
                <a:cubicBezTo>
                  <a:pt x="216849" y="297920"/>
                  <a:pt x="201538" y="313218"/>
                  <a:pt x="197710" y="324692"/>
                </a:cubicBezTo>
                <a:cubicBezTo>
                  <a:pt x="190055" y="355290"/>
                  <a:pt x="243645" y="385887"/>
                  <a:pt x="213022" y="412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5"/>
          <p:cNvSpPr/>
          <p:nvPr/>
        </p:nvSpPr>
        <p:spPr>
          <a:xfrm rot="-8308094">
            <a:off x="7872171" y="3816331"/>
            <a:ext cx="690641" cy="1779528"/>
          </a:xfrm>
          <a:custGeom>
            <a:rect b="b" l="l" r="r" t="t"/>
            <a:pathLst>
              <a:path extrusionOk="0" h="2946480" w="1477159">
                <a:moveTo>
                  <a:pt x="950749" y="1504486"/>
                </a:moveTo>
                <a:cubicBezTo>
                  <a:pt x="1054103" y="1164092"/>
                  <a:pt x="1096209" y="804574"/>
                  <a:pt x="1050274" y="452706"/>
                </a:cubicBezTo>
                <a:lnTo>
                  <a:pt x="1033941" y="322442"/>
                </a:lnTo>
                <a:lnTo>
                  <a:pt x="1043529" y="313956"/>
                </a:lnTo>
                <a:lnTo>
                  <a:pt x="1046312" y="329211"/>
                </a:lnTo>
                <a:cubicBezTo>
                  <a:pt x="1104822" y="720970"/>
                  <a:pt x="1074677" y="1122977"/>
                  <a:pt x="950749" y="1504486"/>
                </a:cubicBezTo>
                <a:close/>
                <a:moveTo>
                  <a:pt x="343355" y="2528606"/>
                </a:moveTo>
                <a:cubicBezTo>
                  <a:pt x="294735" y="2568638"/>
                  <a:pt x="244493" y="2605988"/>
                  <a:pt x="192816" y="2640410"/>
                </a:cubicBezTo>
                <a:cubicBezTo>
                  <a:pt x="227268" y="2602163"/>
                  <a:pt x="261719" y="2560092"/>
                  <a:pt x="299999" y="2514196"/>
                </a:cubicBezTo>
                <a:cubicBezTo>
                  <a:pt x="319138" y="2491248"/>
                  <a:pt x="338278" y="2468301"/>
                  <a:pt x="361246" y="2445353"/>
                </a:cubicBezTo>
                <a:cubicBezTo>
                  <a:pt x="380386" y="2422404"/>
                  <a:pt x="403353" y="2395632"/>
                  <a:pt x="426321" y="2372684"/>
                </a:cubicBezTo>
                <a:cubicBezTo>
                  <a:pt x="659825" y="2139380"/>
                  <a:pt x="828254" y="1844881"/>
                  <a:pt x="935436" y="1538909"/>
                </a:cubicBezTo>
                <a:cubicBezTo>
                  <a:pt x="946920" y="1542733"/>
                  <a:pt x="966060" y="1546558"/>
                  <a:pt x="973716" y="1550383"/>
                </a:cubicBezTo>
                <a:cubicBezTo>
                  <a:pt x="1087596" y="1152140"/>
                  <a:pt x="1125278" y="745113"/>
                  <a:pt x="1071372" y="344675"/>
                </a:cubicBezTo>
                <a:lnTo>
                  <a:pt x="1063276" y="296479"/>
                </a:lnTo>
                <a:lnTo>
                  <a:pt x="1105572" y="259045"/>
                </a:lnTo>
                <a:lnTo>
                  <a:pt x="1124142" y="368384"/>
                </a:lnTo>
                <a:cubicBezTo>
                  <a:pt x="1133053" y="435734"/>
                  <a:pt x="1139274" y="503383"/>
                  <a:pt x="1142145" y="571271"/>
                </a:cubicBezTo>
                <a:cubicBezTo>
                  <a:pt x="1157457" y="842821"/>
                  <a:pt x="1134489" y="1118196"/>
                  <a:pt x="1061759" y="1378273"/>
                </a:cubicBezTo>
                <a:cubicBezTo>
                  <a:pt x="944527" y="1836754"/>
                  <a:pt x="683690" y="2248382"/>
                  <a:pt x="343355" y="2528606"/>
                </a:cubicBezTo>
                <a:close/>
                <a:moveTo>
                  <a:pt x="636857" y="2736026"/>
                </a:moveTo>
                <a:cubicBezTo>
                  <a:pt x="583266" y="2781922"/>
                  <a:pt x="537331" y="2820169"/>
                  <a:pt x="506708" y="2835467"/>
                </a:cubicBezTo>
                <a:cubicBezTo>
                  <a:pt x="418665" y="2896662"/>
                  <a:pt x="399525" y="2877538"/>
                  <a:pt x="399526" y="2850766"/>
                </a:cubicBezTo>
                <a:cubicBezTo>
                  <a:pt x="583266" y="2709253"/>
                  <a:pt x="744040" y="2537144"/>
                  <a:pt x="878017" y="2353560"/>
                </a:cubicBezTo>
                <a:cubicBezTo>
                  <a:pt x="1015823" y="2166153"/>
                  <a:pt x="1123005" y="1959621"/>
                  <a:pt x="1203392" y="1749265"/>
                </a:cubicBezTo>
                <a:cubicBezTo>
                  <a:pt x="1410100" y="1229111"/>
                  <a:pt x="1459863" y="647764"/>
                  <a:pt x="1352681" y="93188"/>
                </a:cubicBezTo>
                <a:cubicBezTo>
                  <a:pt x="1452208" y="636289"/>
                  <a:pt x="1410100" y="1217638"/>
                  <a:pt x="1203392" y="1749265"/>
                </a:cubicBezTo>
                <a:cubicBezTo>
                  <a:pt x="1119177" y="1959621"/>
                  <a:pt x="1011995" y="2162327"/>
                  <a:pt x="874190" y="2345912"/>
                </a:cubicBezTo>
                <a:cubicBezTo>
                  <a:pt x="736384" y="2525670"/>
                  <a:pt x="579438" y="2690130"/>
                  <a:pt x="399525" y="2827818"/>
                </a:cubicBezTo>
                <a:cubicBezTo>
                  <a:pt x="399525" y="2804870"/>
                  <a:pt x="399525" y="2778097"/>
                  <a:pt x="365074" y="2778098"/>
                </a:cubicBezTo>
                <a:cubicBezTo>
                  <a:pt x="365074" y="2778098"/>
                  <a:pt x="257892" y="2862240"/>
                  <a:pt x="200473" y="2900487"/>
                </a:cubicBezTo>
                <a:cubicBezTo>
                  <a:pt x="-56000" y="3007577"/>
                  <a:pt x="-21548" y="2908136"/>
                  <a:pt x="58839" y="2801045"/>
                </a:cubicBezTo>
                <a:cubicBezTo>
                  <a:pt x="77979" y="2774273"/>
                  <a:pt x="104774" y="2751325"/>
                  <a:pt x="131570" y="2716903"/>
                </a:cubicBezTo>
                <a:cubicBezTo>
                  <a:pt x="158365" y="2697780"/>
                  <a:pt x="181333" y="2682481"/>
                  <a:pt x="208128" y="2663358"/>
                </a:cubicBezTo>
                <a:cubicBezTo>
                  <a:pt x="678965" y="2342087"/>
                  <a:pt x="989027" y="1806635"/>
                  <a:pt x="1115349" y="1179391"/>
                </a:cubicBezTo>
                <a:cubicBezTo>
                  <a:pt x="1161285" y="957560"/>
                  <a:pt x="1172769" y="712782"/>
                  <a:pt x="1145973" y="471829"/>
                </a:cubicBezTo>
                <a:cubicBezTo>
                  <a:pt x="1138317" y="410634"/>
                  <a:pt x="1134489" y="349440"/>
                  <a:pt x="1123005" y="288246"/>
                </a:cubicBezTo>
                <a:lnTo>
                  <a:pt x="1114863" y="250823"/>
                </a:lnTo>
                <a:lnTo>
                  <a:pt x="1398265" y="0"/>
                </a:lnTo>
                <a:lnTo>
                  <a:pt x="1406152" y="33009"/>
                </a:lnTo>
                <a:cubicBezTo>
                  <a:pt x="1465366" y="329361"/>
                  <a:pt x="1493358" y="647763"/>
                  <a:pt x="1467519" y="957561"/>
                </a:cubicBezTo>
                <a:cubicBezTo>
                  <a:pt x="1429240" y="1370624"/>
                  <a:pt x="1310574" y="1779862"/>
                  <a:pt x="1100038" y="2116432"/>
                </a:cubicBezTo>
                <a:cubicBezTo>
                  <a:pt x="1080898" y="2150854"/>
                  <a:pt x="1061758" y="2185275"/>
                  <a:pt x="1038791" y="2219698"/>
                </a:cubicBezTo>
                <a:cubicBezTo>
                  <a:pt x="1015823" y="2254120"/>
                  <a:pt x="992855" y="2292366"/>
                  <a:pt x="969888" y="2326788"/>
                </a:cubicBezTo>
                <a:cubicBezTo>
                  <a:pt x="920125" y="2407106"/>
                  <a:pt x="862705" y="2479775"/>
                  <a:pt x="805287" y="2552443"/>
                </a:cubicBezTo>
                <a:cubicBezTo>
                  <a:pt x="747868" y="2621286"/>
                  <a:pt x="686620" y="2682481"/>
                  <a:pt x="636857" y="27360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5"/>
          <p:cNvSpPr/>
          <p:nvPr/>
        </p:nvSpPr>
        <p:spPr>
          <a:xfrm flipH="1" rot="7456352">
            <a:off x="153262" y="3901100"/>
            <a:ext cx="605000" cy="1507748"/>
          </a:xfrm>
          <a:custGeom>
            <a:rect b="b" l="l" r="r" t="t"/>
            <a:pathLst>
              <a:path extrusionOk="0" h="2009605" w="806375">
                <a:moveTo>
                  <a:pt x="370549" y="1716991"/>
                </a:moveTo>
                <a:lnTo>
                  <a:pt x="367206" y="1651916"/>
                </a:lnTo>
                <a:cubicBezTo>
                  <a:pt x="357091" y="1531408"/>
                  <a:pt x="339166" y="1411412"/>
                  <a:pt x="313559" y="1292695"/>
                </a:cubicBezTo>
                <a:cubicBezTo>
                  <a:pt x="288976" y="1178072"/>
                  <a:pt x="252101" y="1055261"/>
                  <a:pt x="219323" y="936544"/>
                </a:cubicBezTo>
                <a:cubicBezTo>
                  <a:pt x="178351" y="821921"/>
                  <a:pt x="141476" y="703204"/>
                  <a:pt x="88213" y="592674"/>
                </a:cubicBezTo>
                <a:cubicBezTo>
                  <a:pt x="65679" y="535362"/>
                  <a:pt x="40583" y="479330"/>
                  <a:pt x="13247" y="424449"/>
                </a:cubicBezTo>
                <a:lnTo>
                  <a:pt x="12342" y="422798"/>
                </a:lnTo>
                <a:lnTo>
                  <a:pt x="0" y="440946"/>
                </a:lnTo>
                <a:lnTo>
                  <a:pt x="30852" y="498520"/>
                </a:lnTo>
                <a:cubicBezTo>
                  <a:pt x="112796" y="674548"/>
                  <a:pt x="178351" y="854670"/>
                  <a:pt x="235712" y="1038887"/>
                </a:cubicBezTo>
                <a:cubicBezTo>
                  <a:pt x="284878" y="1227196"/>
                  <a:pt x="334045" y="1411412"/>
                  <a:pt x="350434" y="1603815"/>
                </a:cubicBezTo>
                <a:lnTo>
                  <a:pt x="357671" y="1708233"/>
                </a:lnTo>
                <a:close/>
                <a:moveTo>
                  <a:pt x="800801" y="2009605"/>
                </a:moveTo>
                <a:lnTo>
                  <a:pt x="806375" y="1810739"/>
                </a:lnTo>
                <a:cubicBezTo>
                  <a:pt x="798308" y="1476655"/>
                  <a:pt x="740692" y="1144299"/>
                  <a:pt x="657723" y="846483"/>
                </a:cubicBezTo>
                <a:cubicBezTo>
                  <a:pt x="593192" y="625424"/>
                  <a:pt x="512529" y="408970"/>
                  <a:pt x="408819" y="200576"/>
                </a:cubicBezTo>
                <a:lnTo>
                  <a:pt x="299887" y="0"/>
                </a:lnTo>
                <a:lnTo>
                  <a:pt x="32164" y="393653"/>
                </a:lnTo>
                <a:lnTo>
                  <a:pt x="42824" y="412680"/>
                </a:lnTo>
                <a:cubicBezTo>
                  <a:pt x="71312" y="468840"/>
                  <a:pt x="97431" y="526152"/>
                  <a:pt x="120990" y="584487"/>
                </a:cubicBezTo>
                <a:cubicBezTo>
                  <a:pt x="178351" y="699111"/>
                  <a:pt x="211129" y="821921"/>
                  <a:pt x="252101" y="940638"/>
                </a:cubicBezTo>
                <a:cubicBezTo>
                  <a:pt x="284879" y="1059355"/>
                  <a:pt x="321753" y="1182165"/>
                  <a:pt x="342239" y="1304976"/>
                </a:cubicBezTo>
                <a:cubicBezTo>
                  <a:pt x="366822" y="1426763"/>
                  <a:pt x="383211" y="1549318"/>
                  <a:pt x="391790" y="1672257"/>
                </a:cubicBezTo>
                <a:lnTo>
                  <a:pt x="392223" y="1731732"/>
                </a:lnTo>
                <a:lnTo>
                  <a:pt x="449576" y="1770737"/>
                </a:lnTo>
                <a:lnTo>
                  <a:pt x="448766" y="1730720"/>
                </a:lnTo>
                <a:cubicBezTo>
                  <a:pt x="436475" y="1440068"/>
                  <a:pt x="366823" y="1153510"/>
                  <a:pt x="284878" y="875139"/>
                </a:cubicBezTo>
                <a:cubicBezTo>
                  <a:pt x="325850" y="989762"/>
                  <a:pt x="350434" y="1116667"/>
                  <a:pt x="387309" y="1239477"/>
                </a:cubicBezTo>
                <a:cubicBezTo>
                  <a:pt x="399600" y="1300883"/>
                  <a:pt x="415989" y="1366382"/>
                  <a:pt x="428280" y="1427787"/>
                </a:cubicBezTo>
                <a:cubicBezTo>
                  <a:pt x="440572" y="1493286"/>
                  <a:pt x="444669" y="1558785"/>
                  <a:pt x="452864" y="1624284"/>
                </a:cubicBezTo>
                <a:lnTo>
                  <a:pt x="464072" y="1780596"/>
                </a:lnTo>
                <a:lnTo>
                  <a:pt x="724957" y="1958024"/>
                </a:lnTo>
                <a:lnTo>
                  <a:pt x="728704" y="1885280"/>
                </a:lnTo>
                <a:cubicBezTo>
                  <a:pt x="732689" y="1660743"/>
                  <a:pt x="714060" y="1436998"/>
                  <a:pt x="674112" y="1219009"/>
                </a:cubicBezTo>
                <a:cubicBezTo>
                  <a:pt x="717133" y="1441603"/>
                  <a:pt x="736530" y="1668227"/>
                  <a:pt x="732305" y="1893916"/>
                </a:cubicBezTo>
                <a:lnTo>
                  <a:pt x="728723" y="19605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5"/>
          <p:cNvSpPr txBox="1"/>
          <p:nvPr>
            <p:ph type="title"/>
          </p:nvPr>
        </p:nvSpPr>
        <p:spPr>
          <a:xfrm>
            <a:off x="251992" y="232337"/>
            <a:ext cx="8106000" cy="6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" type="body"/>
          </p:nvPr>
        </p:nvSpPr>
        <p:spPr>
          <a:xfrm>
            <a:off x="251991" y="801121"/>
            <a:ext cx="8106000" cy="3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/>
            </a:lvl1pPr>
            <a:lvl2pPr indent="-3365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Char char="○"/>
              <a:defRPr sz="1700"/>
            </a:lvl2pPr>
            <a:lvl3pPr indent="-32385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■"/>
              <a:defRPr sz="1500"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/>
            </a:lvl4pPr>
            <a:lvl5pPr indent="-3048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7651377" y="4741075"/>
            <a:ext cx="1240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Monoton"/>
              <a:buNone/>
              <a:defRPr b="0" i="0" sz="3000" u="none" cap="none" strike="noStrike">
                <a:solidFill>
                  <a:srgbClr val="CC0000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14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24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400"/>
              <a:t>Student slides </a:t>
            </a:r>
            <a:r>
              <a:rPr lang="en" sz="4400"/>
              <a:t>: Lesson 4</a:t>
            </a:r>
            <a:endParaRPr sz="4400"/>
          </a:p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Algorithms</a:t>
            </a:r>
            <a:endParaRPr sz="3000"/>
          </a:p>
        </p:txBody>
      </p:sp>
      <p:pic>
        <p:nvPicPr>
          <p:cNvPr descr="This is a picture of the CS For All logo." id="110" name="Google Shape;110;p26" title="CS For Al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5700" y="3442123"/>
            <a:ext cx="4705349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69400" y="3506823"/>
            <a:ext cx="1063128" cy="10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6"/>
          <p:cNvSpPr txBox="1"/>
          <p:nvPr/>
        </p:nvSpPr>
        <p:spPr>
          <a:xfrm>
            <a:off x="1950025" y="4651800"/>
            <a:ext cx="5782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Lesson created by the GMU-ODU CSforAll Team. For more information about </a:t>
            </a:r>
            <a:endParaRPr b="1" i="0" sz="800" u="none" cap="none" strike="noStrike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2857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this lesson and our CSforAll initiative, contact Dr. Amy Hutchison at </a:t>
            </a:r>
            <a:r>
              <a:rPr b="1" i="0" lang="en" sz="800" u="sng" cap="none" strike="noStrike">
                <a:solidFill>
                  <a:srgbClr val="F16666"/>
                </a:solidFill>
                <a:latin typeface="Arial"/>
                <a:ea typeface="Arial"/>
                <a:cs typeface="Arial"/>
                <a:sym typeface="Arial"/>
              </a:rPr>
              <a:t>achutchison1@ua.edu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3053050" y="2851050"/>
            <a:ext cx="2743200" cy="492600"/>
          </a:xfrm>
          <a:prstGeom prst="rect">
            <a:avLst/>
          </a:prstGeom>
          <a:solidFill>
            <a:srgbClr val="6DE84A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000">
                <a:latin typeface="Bebas Neue"/>
                <a:ea typeface="Bebas Neue"/>
                <a:cs typeface="Bebas Neue"/>
                <a:sym typeface="Bebas Neue"/>
              </a:rPr>
              <a:t>2nd </a:t>
            </a:r>
            <a:r>
              <a:rPr b="0" i="0" lang="en" sz="2000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 Grade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Instructions: Big Bad wolf’s algorithm</a:t>
            </a:r>
            <a:endParaRPr/>
          </a:p>
        </p:txBody>
      </p:sp>
      <p:sp>
        <p:nvSpPr>
          <p:cNvPr id="119" name="Google Shape;119;p27"/>
          <p:cNvSpPr txBox="1"/>
          <p:nvPr>
            <p:ph idx="1" type="body"/>
          </p:nvPr>
        </p:nvSpPr>
        <p:spPr>
          <a:xfrm>
            <a:off x="311700" y="1152475"/>
            <a:ext cx="8520600" cy="27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an </a:t>
            </a:r>
            <a:r>
              <a:rPr b="1" lang="en"/>
              <a:t>algorithm</a:t>
            </a:r>
            <a:r>
              <a:rPr lang="en"/>
              <a:t> to guide the Big Bad Wolf to visit each of the three little pigs’ houses following the </a:t>
            </a:r>
            <a:r>
              <a:rPr b="1" lang="en"/>
              <a:t>sequence</a:t>
            </a:r>
            <a:r>
              <a:rPr lang="en"/>
              <a:t> in the story.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choose to use either words or coding blocks to write your algorithm.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BONUS: can you find a way to </a:t>
            </a:r>
            <a:r>
              <a:rPr b="1" lang="en"/>
              <a:t>abstract </a:t>
            </a:r>
            <a:r>
              <a:rPr lang="en"/>
              <a:t>any steps in your algorithm to make it shorter and more efficient?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28"/>
          <p:cNvGraphicFramePr/>
          <p:nvPr/>
        </p:nvGraphicFramePr>
        <p:xfrm>
          <a:off x="0" y="357875"/>
          <a:ext cx="3000000" cy="3000000"/>
        </p:xfrm>
        <a:graphic>
          <a:graphicData uri="http://schemas.openxmlformats.org/drawingml/2006/table">
            <a:tbl>
              <a:tblPr bandCol="1" bandRow="1">
                <a:noFill/>
                <a:tableStyleId>{97B2D9FB-71F3-40F1-B037-5C988D059454}</a:tableStyleId>
              </a:tblPr>
              <a:tblGrid>
                <a:gridCol w="962075"/>
                <a:gridCol w="962075"/>
                <a:gridCol w="962075"/>
                <a:gridCol w="962075"/>
                <a:gridCol w="962075"/>
                <a:gridCol w="962075"/>
                <a:gridCol w="962075"/>
              </a:tblGrid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  <a:tr h="763125"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25" name="Google Shape;125;p28"/>
          <p:cNvSpPr txBox="1"/>
          <p:nvPr/>
        </p:nvSpPr>
        <p:spPr>
          <a:xfrm>
            <a:off x="1748125" y="470100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01F1E"/>
                </a:solidFill>
                <a:highlight>
                  <a:srgbClr val="FFFFFF"/>
                </a:highlight>
              </a:rPr>
              <a:t>Each square equals a single step</a:t>
            </a:r>
            <a:endParaRPr sz="1200"/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0546" y="4719663"/>
            <a:ext cx="285750" cy="285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2450" y="357874"/>
            <a:ext cx="939650" cy="68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276" y="1189800"/>
            <a:ext cx="816025" cy="52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/>
        </p:nvSpPr>
        <p:spPr>
          <a:xfrm>
            <a:off x="5869375" y="3493163"/>
            <a:ext cx="745800" cy="615600"/>
          </a:xfrm>
          <a:prstGeom prst="rect">
            <a:avLst/>
          </a:prstGeom>
          <a:solidFill>
            <a:srgbClr val="6DE84A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Start here!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6000" y="3486478"/>
            <a:ext cx="684575" cy="628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2042" y="1123557"/>
            <a:ext cx="801980" cy="83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11246" y="2083546"/>
            <a:ext cx="801983" cy="79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25518" y="105000"/>
            <a:ext cx="846151" cy="829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26200" y="172638"/>
            <a:ext cx="801982" cy="8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25863" y="1123565"/>
            <a:ext cx="745807" cy="73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25863" y="2014047"/>
            <a:ext cx="917936" cy="799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02400" y="2992038"/>
            <a:ext cx="801982" cy="8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21600" y="2992038"/>
            <a:ext cx="801982" cy="8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11250" y="3929238"/>
            <a:ext cx="801982" cy="828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97780" y="3893057"/>
            <a:ext cx="801980" cy="83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7642" y="4247757"/>
            <a:ext cx="801980" cy="837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886963" y="4347515"/>
            <a:ext cx="745807" cy="737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&amp; Code banks</a:t>
            </a:r>
            <a:endParaRPr/>
          </a:p>
        </p:txBody>
      </p:sp>
      <p:sp>
        <p:nvSpPr>
          <p:cNvPr id="148" name="Google Shape;148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Word bank: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 left one step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 right one step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 up one step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Move down one step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Turn right one time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Turn left one time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9" name="Google Shape;149;p29"/>
          <p:cNvSpPr txBox="1"/>
          <p:nvPr>
            <p:ph idx="2" type="body"/>
          </p:nvPr>
        </p:nvSpPr>
        <p:spPr>
          <a:xfrm>
            <a:off x="4368925" y="210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Code bank: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925" y="2411638"/>
            <a:ext cx="1282749" cy="125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7625" y="3853025"/>
            <a:ext cx="1282750" cy="12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875" y="882313"/>
            <a:ext cx="1353401" cy="124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1596" y="983868"/>
            <a:ext cx="1282751" cy="124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90375" y="2411650"/>
            <a:ext cx="1192900" cy="110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90375" y="3748675"/>
            <a:ext cx="1468217" cy="12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